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88" r:id="rId3"/>
    <p:sldId id="261" r:id="rId4"/>
    <p:sldId id="301" r:id="rId5"/>
    <p:sldId id="303" r:id="rId6"/>
    <p:sldId id="305" r:id="rId7"/>
    <p:sldId id="306" r:id="rId8"/>
    <p:sldId id="310" r:id="rId9"/>
    <p:sldId id="279" r:id="rId10"/>
    <p:sldId id="311" r:id="rId11"/>
    <p:sldId id="312" r:id="rId12"/>
    <p:sldId id="265" r:id="rId13"/>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3E7D2E-9ADE-4474-9031-F60401E0D83E}" type="datetimeFigureOut">
              <a:rPr lang="zh-CN" altLang="en-US" smtClean="0"/>
              <a:pPr/>
              <a:t>2017/12/24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719EFD-030F-4F45-85D3-60CEC2CCD7E3}"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62719EFD-030F-4F45-85D3-60CEC2CCD7E3}" type="slidenum">
              <a:rPr lang="zh-CN" altLang="en-US" smtClean="0"/>
              <a:pPr/>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29698" name="Rectangle 2"/>
          <p:cNvSpPr>
            <a:spLocks noGrp="1" noRot="1" noChangeArrowheads="1"/>
          </p:cNvSpPr>
          <p:nvPr>
            <p:ph type="ctrTitle"/>
          </p:nvPr>
        </p:nvSpPr>
        <p:spPr>
          <a:xfrm>
            <a:off x="685800" y="2286000"/>
            <a:ext cx="7772400" cy="1143000"/>
          </a:xfrm>
        </p:spPr>
        <p:txBody>
          <a:bodyPr/>
          <a:lstStyle>
            <a:lvl1pPr>
              <a:defRPr/>
            </a:lvl1pPr>
          </a:lstStyle>
          <a:p>
            <a:r>
              <a:rPr lang="zh-CN" altLang="en-US"/>
              <a:t>单击此处编辑母版标题样式</a:t>
            </a:r>
          </a:p>
        </p:txBody>
      </p:sp>
      <p:sp>
        <p:nvSpPr>
          <p:cNvPr id="29699" name="Rectangle 3"/>
          <p:cNvSpPr>
            <a:spLocks noGrp="1" noRot="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r>
              <a:rPr lang="zh-CN" altLang="en-US"/>
              <a:t>单击此处编辑母版副标题样式</a:t>
            </a:r>
          </a:p>
        </p:txBody>
      </p:sp>
      <p:sp>
        <p:nvSpPr>
          <p:cNvPr id="7" name="Rectangle 4"/>
          <p:cNvSpPr>
            <a:spLocks noGrp="1" noChangeArrowheads="1"/>
          </p:cNvSpPr>
          <p:nvPr>
            <p:ph type="dt" sz="half" idx="2"/>
          </p:nvPr>
        </p:nvSpPr>
        <p:spPr bwMode="auto">
          <a:xfrm>
            <a:off x="301625" y="6245225"/>
            <a:ext cx="2289175" cy="476250"/>
          </a:xfrm>
          <a:prstGeom prst="rect">
            <a:avLst/>
          </a:prstGeom>
          <a:noFill/>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Rectangle 6"/>
          <p:cNvSpPr>
            <a:spLocks noGrp="1" noChangeArrowheads="1"/>
          </p:cNvSpPr>
          <p:nvPr>
            <p:ph type="sldNum" sz="quarter" idx="4"/>
          </p:nvPr>
        </p:nvSpPr>
        <p:spPr bwMode="auto">
          <a:xfrm>
            <a:off x="6553200" y="6245225"/>
            <a:ext cx="2289175" cy="476250"/>
          </a:xfrm>
          <a:prstGeom prst="rect">
            <a:avLst/>
          </a:prstGeom>
          <a:noFill/>
          <a:ln>
            <a:miter lim="800000"/>
          </a:ln>
        </p:spPr>
        <p:txBody>
          <a:bodyPr vert="horz" wrap="square" lIns="91440" tIns="45720" rIns="91440" bIns="45720" numCol="1" anchor="t" anchorCtr="0" compatLnSpc="1"/>
          <a:lstStyle/>
          <a:p>
            <a:pPr algn="r"/>
            <a:fld id="{9A0DB2DC-4C9A-4742-B13C-FB6460FD3503}" type="slidenum">
              <a:rPr lang="en-US" altLang="zh-CN" dirty="0"/>
              <a:pPr algn="r"/>
              <a:t>‹#›</a:t>
            </a:fld>
            <a:endParaRPr lang="en-US" altLang="zh-C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609600"/>
            <a:ext cx="2135187" cy="54895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1625" y="609600"/>
            <a:ext cx="6253163" cy="54895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01625" y="1905000"/>
            <a:ext cx="4194175" cy="4194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05000"/>
            <a:ext cx="4194175" cy="4194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cstate="print"/>
          <a:stretch>
            <a:fillRect/>
          </a:stretch>
        </a:blipFill>
        <a:effectLst/>
      </p:bgPr>
    </p:bg>
    <p:spTree>
      <p:nvGrpSpPr>
        <p:cNvPr id="1" name=""/>
        <p:cNvGrpSpPr/>
        <p:nvPr/>
      </p:nvGrpSpPr>
      <p:grpSpPr>
        <a:xfrm>
          <a:off x="0" y="0"/>
          <a:ext cx="0" cy="0"/>
          <a:chOff x="0" y="0"/>
          <a:chExt cx="0" cy="0"/>
        </a:xfrm>
      </p:grpSpPr>
      <p:sp>
        <p:nvSpPr>
          <p:cNvPr id="1026" name="Rectangle 2"/>
          <p:cNvSpPr>
            <a:spLocks noGrp="1" noRot="1"/>
          </p:cNvSpPr>
          <p:nvPr>
            <p:ph type="title"/>
          </p:nvPr>
        </p:nvSpPr>
        <p:spPr>
          <a:xfrm>
            <a:off x="301625" y="609600"/>
            <a:ext cx="8540750" cy="1143000"/>
          </a:xfrm>
          <a:prstGeom prst="rect">
            <a:avLst/>
          </a:prstGeom>
          <a:noFill/>
          <a:ln w="9525">
            <a:noFill/>
          </a:ln>
        </p:spPr>
        <p:txBody>
          <a:bodyPr anchor="ctr"/>
          <a:lstStyle/>
          <a:p>
            <a:pPr lvl="0"/>
            <a:r>
              <a:rPr lang="zh-CN" altLang="en-US" dirty="0"/>
              <a:t>单击此处编辑母版标题样式</a:t>
            </a:r>
          </a:p>
        </p:txBody>
      </p:sp>
      <p:sp>
        <p:nvSpPr>
          <p:cNvPr id="1027" name="Rectangle 3"/>
          <p:cNvSpPr>
            <a:spLocks noGrp="1" noRot="1"/>
          </p:cNvSpPr>
          <p:nvPr>
            <p:ph type="body" idx="1"/>
          </p:nvPr>
        </p:nvSpPr>
        <p:spPr>
          <a:xfrm>
            <a:off x="301625" y="1905000"/>
            <a:ext cx="8540750" cy="4194175"/>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28676" name="Rectangle 4"/>
          <p:cNvSpPr>
            <a:spLocks noGrp="1" noChangeArrowheads="1"/>
          </p:cNvSpPr>
          <p:nvPr>
            <p:ph type="dt" sz="half" idx="2"/>
          </p:nvPr>
        </p:nvSpPr>
        <p:spPr bwMode="auto">
          <a:xfrm>
            <a:off x="301625" y="6245225"/>
            <a:ext cx="2289175" cy="47625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8677"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8678" name="Rectangle 6"/>
          <p:cNvSpPr>
            <a:spLocks noGrp="1" noChangeArrowheads="1"/>
          </p:cNvSpPr>
          <p:nvPr>
            <p:ph type="sldNum" sz="quarter" idx="4"/>
          </p:nvPr>
        </p:nvSpPr>
        <p:spPr bwMode="auto">
          <a:xfrm>
            <a:off x="6553200" y="6245225"/>
            <a:ext cx="2289175"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lr>
          <a:schemeClr val="hlink"/>
        </a:buClr>
        <a:buSzPct val="75000"/>
        <a:buFont typeface="Wingdings" panose="05000000000000000000" pitchFamily="2" charset="2"/>
        <a:buChar char="v"/>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5000"/>
        <a:buFont typeface="Wingdings" panose="05000000000000000000" pitchFamily="2" charset="2"/>
        <a:buChar char=""/>
        <a:defRPr sz="2800">
          <a:solidFill>
            <a:schemeClr val="tx1"/>
          </a:solidFill>
          <a:latin typeface="+mn-lt"/>
          <a:ea typeface="+mn-ea"/>
        </a:defRPr>
      </a:lvl2pPr>
      <a:lvl3pPr marL="1143000" indent="-228600" algn="l" rtl="0" fontAlgn="base">
        <a:spcBef>
          <a:spcPct val="20000"/>
        </a:spcBef>
        <a:spcAft>
          <a:spcPct val="0"/>
        </a:spcAft>
        <a:buClr>
          <a:schemeClr val="hlink"/>
        </a:buClr>
        <a:buSzPct val="85000"/>
        <a:buFont typeface="Wingdings" panose="05000000000000000000" pitchFamily="2" charset="2"/>
        <a:buChar char="v"/>
        <a:defRPr sz="2400">
          <a:solidFill>
            <a:schemeClr val="tx1"/>
          </a:solidFill>
          <a:latin typeface="+mn-lt"/>
          <a:ea typeface="+mn-ea"/>
        </a:defRPr>
      </a:lvl3pPr>
      <a:lvl4pPr marL="1600200" indent="-228600" algn="l" rtl="0" fontAlgn="base">
        <a:spcBef>
          <a:spcPct val="20000"/>
        </a:spcBef>
        <a:spcAft>
          <a:spcPct val="0"/>
        </a:spcAft>
        <a:buClr>
          <a:schemeClr val="accent2"/>
        </a:buClr>
        <a:buSzPct val="90000"/>
        <a:buFont typeface="Wingdings" panose="05000000000000000000" pitchFamily="2" charset="2"/>
        <a:buChar char=""/>
        <a:defRPr sz="2000">
          <a:solidFill>
            <a:schemeClr val="tx1"/>
          </a:solidFill>
          <a:latin typeface="+mn-lt"/>
          <a:ea typeface="+mn-ea"/>
        </a:defRPr>
      </a:lvl4pPr>
      <a:lvl5pPr marL="20574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5pPr>
      <a:lvl6pPr marL="25146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6pPr>
      <a:lvl7pPr marL="29718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7pPr>
      <a:lvl8pPr marL="34290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8pPr>
      <a:lvl9pPr marL="38862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baike.baidu.com/item/%E8%88%9E%E5%8F%B0%E5%89%A7" TargetMode="External"/><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https://baike.baidu.com/item/%E6%AD%8C%E5%94%B1/18773" TargetMode="External"/><Relationship Id="rId4" Type="http://schemas.openxmlformats.org/officeDocument/2006/relationships/hyperlink" Target="https://baike.baidu.com/item/%E6%88%8F%E6%9B%B2/489588"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3074" name="WordArt 4"/>
          <p:cNvSpPr>
            <a:spLocks noTextEdit="1"/>
          </p:cNvSpPr>
          <p:nvPr/>
        </p:nvSpPr>
        <p:spPr>
          <a:xfrm>
            <a:off x="2057400" y="1828800"/>
            <a:ext cx="6248400" cy="1524000"/>
          </a:xfrm>
          <a:prstGeom prst="rect">
            <a:avLst/>
          </a:prstGeom>
        </p:spPr>
        <p:txBody>
          <a:bodyPr wrap="none" fromWordArt="1">
            <a:prstTxWarp prst="textPlain">
              <a:avLst>
                <a:gd name="adj" fmla="val 50000"/>
              </a:avLst>
            </a:prstTxWarp>
            <a:normAutofit/>
          </a:bodyPr>
          <a:lstStyle/>
          <a:p>
            <a:pPr algn="ctr"/>
            <a:r>
              <a:rPr lang="zh-CN" altLang="en-US" sz="3600">
                <a:ln w="19050" cap="flat" cmpd="sng">
                  <a:solidFill>
                    <a:srgbClr val="99CCFF"/>
                  </a:solidFill>
                  <a:prstDash val="solid"/>
                  <a:headEnd type="none" w="med" len="med"/>
                  <a:tailEnd type="none" w="med" len="med"/>
                </a:ln>
                <a:solidFill>
                  <a:srgbClr val="0066CC"/>
                </a:solidFill>
                <a:effectLst>
                  <a:outerShdw dist="35921" dir="2699999" algn="ctr" rotWithShape="0">
                    <a:srgbClr val="990000"/>
                  </a:outerShdw>
                </a:effectLst>
                <a:latin typeface="宋体" panose="02010600030101010101" pitchFamily="2" charset="-122"/>
                <a:ea typeface="宋体" panose="02010600030101010101" pitchFamily="2" charset="-122"/>
              </a:rPr>
              <a:t>小主持人培训课程</a:t>
            </a:r>
          </a:p>
        </p:txBody>
      </p:sp>
      <p:sp>
        <p:nvSpPr>
          <p:cNvPr id="2" name="文本框 1"/>
          <p:cNvSpPr txBox="1"/>
          <p:nvPr/>
        </p:nvSpPr>
        <p:spPr>
          <a:xfrm>
            <a:off x="6489700" y="3736975"/>
            <a:ext cx="1892300" cy="368300"/>
          </a:xfrm>
          <a:prstGeom prst="rect">
            <a:avLst/>
          </a:prstGeom>
          <a:noFill/>
        </p:spPr>
        <p:txBody>
          <a:bodyPr wrap="square" rtlCol="0">
            <a:spAutoFit/>
          </a:bodyPr>
          <a:lstStyle/>
          <a:p>
            <a:pPr algn="ctr"/>
            <a:r>
              <a:rPr lang="zh-CN" altLang="en-US" dirty="0" smtClean="0"/>
              <a:t>第</a:t>
            </a:r>
            <a:r>
              <a:rPr lang="zh-CN" altLang="en-US" dirty="0" smtClean="0"/>
              <a:t>十</a:t>
            </a:r>
            <a:r>
              <a:rPr lang="zh-CN" altLang="en-US" dirty="0" smtClean="0"/>
              <a:t>二</a:t>
            </a:r>
            <a:r>
              <a:rPr lang="zh-CN" altLang="en-US" dirty="0" smtClean="0"/>
              <a:t>课</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0">
          <a:blip r:embed="rId3"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smtClean="0">
                <a:solidFill>
                  <a:srgbClr val="0000FF"/>
                </a:solidFill>
                <a:sym typeface="+mn-ea"/>
              </a:rPr>
              <a:t>三、话剧</a:t>
            </a:r>
            <a:r>
              <a:rPr lang="en-US" altLang="zh-CN" dirty="0" smtClean="0">
                <a:solidFill>
                  <a:srgbClr val="0000FF"/>
                </a:solidFill>
                <a:sym typeface="+mn-ea"/>
              </a:rPr>
              <a:t>/</a:t>
            </a:r>
            <a:r>
              <a:rPr lang="zh-CN" altLang="en-US" dirty="0" smtClean="0">
                <a:solidFill>
                  <a:srgbClr val="0000FF"/>
                </a:solidFill>
                <a:sym typeface="+mn-ea"/>
              </a:rPr>
              <a:t>儿童剧</a:t>
            </a:r>
            <a:endParaRPr lang="zh-CN" altLang="en-US" dirty="0">
              <a:solidFill>
                <a:srgbClr val="0000FF"/>
              </a:solidFill>
              <a:sym typeface="+mn-ea"/>
            </a:endParaRPr>
          </a:p>
        </p:txBody>
      </p:sp>
      <p:sp>
        <p:nvSpPr>
          <p:cNvPr id="8195" name="Rectangle 3"/>
          <p:cNvSpPr>
            <a:spLocks noGrp="1" noRot="1"/>
          </p:cNvSpPr>
          <p:nvPr>
            <p:ph idx="1"/>
          </p:nvPr>
        </p:nvSpPr>
        <p:spPr>
          <a:xfrm>
            <a:off x="457200" y="1516380"/>
            <a:ext cx="8229600" cy="4525963"/>
          </a:xfrm>
        </p:spPr>
        <p:txBody>
          <a:bodyPr vert="horz" wrap="square" lIns="91440" tIns="45720" rIns="91440" bIns="45720" anchor="t"/>
          <a:lstStyle/>
          <a:p>
            <a:pPr latinLnBrk="0"/>
            <a:r>
              <a:rPr lang="zh-CN" altLang="en-US" sz="2800" dirty="0" smtClean="0"/>
              <a:t>例句练习：</a:t>
            </a:r>
          </a:p>
          <a:p>
            <a:pPr latinLnBrk="0"/>
            <a:r>
              <a:rPr lang="zh-CN" altLang="en-US" sz="2800" dirty="0" smtClean="0"/>
              <a:t> </a:t>
            </a:r>
            <a:r>
              <a:rPr lang="zh-CN" altLang="en-US" sz="2800" b="1" dirty="0" smtClean="0">
                <a:solidFill>
                  <a:schemeClr val="accent5">
                    <a:lumMod val="10000"/>
                  </a:schemeClr>
                </a:solidFill>
              </a:rPr>
              <a:t>现在你是身处寒冬、酷夏；</a:t>
            </a:r>
          </a:p>
          <a:p>
            <a:pPr latinLnBrk="0"/>
            <a:r>
              <a:rPr lang="zh-CN" altLang="en-US" sz="2800" b="1" dirty="0" smtClean="0">
                <a:solidFill>
                  <a:schemeClr val="accent5">
                    <a:lumMod val="10000"/>
                  </a:schemeClr>
                </a:solidFill>
              </a:rPr>
              <a:t> 此刻你饿极了、喝极了、痛极了； </a:t>
            </a:r>
          </a:p>
          <a:p>
            <a:pPr latinLnBrk="0"/>
            <a:r>
              <a:rPr lang="zh-CN" altLang="en-US" sz="2800" b="1" dirty="0" smtClean="0">
                <a:solidFill>
                  <a:schemeClr val="accent5">
                    <a:lumMod val="10000"/>
                  </a:schemeClr>
                </a:solidFill>
              </a:rPr>
              <a:t>烈日下喝着凉清的泉水，冬天淌过刺骨的河水；</a:t>
            </a:r>
          </a:p>
          <a:p>
            <a:pPr latinLnBrk="0"/>
            <a:r>
              <a:rPr lang="zh-CN" altLang="en-US" sz="2800" b="1" dirty="0" smtClean="0">
                <a:solidFill>
                  <a:schemeClr val="accent5">
                    <a:lumMod val="10000"/>
                  </a:schemeClr>
                </a:solidFill>
              </a:rPr>
              <a:t>在冰天雪地里终于看见了燃着的火堆。</a:t>
            </a:r>
            <a:r>
              <a:rPr lang="zh-CN" altLang="en-US" sz="2800" dirty="0" smtClean="0"/>
              <a:t>  </a:t>
            </a:r>
          </a:p>
          <a:p>
            <a:pPr latinLnBrk="0"/>
            <a:r>
              <a:rPr lang="en-US" altLang="zh-CN" sz="2800" dirty="0" smtClean="0"/>
              <a:t>【</a:t>
            </a:r>
            <a:r>
              <a:rPr lang="zh-CN" altLang="en-US" sz="2800" dirty="0" smtClean="0">
                <a:solidFill>
                  <a:srgbClr val="FF0000"/>
                </a:solidFill>
              </a:rPr>
              <a:t>在以上的练习中，你在极力寻找着练习中的感觉或情绪，而要获取这些感觉就必须要唤起在现实生活中所经历过此种情感或感觉的记忆，这就是重要的表演基本元素</a:t>
            </a:r>
            <a:r>
              <a:rPr lang="en-US" altLang="zh-CN" sz="2800" dirty="0" smtClean="0">
                <a:solidFill>
                  <a:srgbClr val="FF0000"/>
                </a:solidFill>
              </a:rPr>
              <a:t>——</a:t>
            </a:r>
            <a:r>
              <a:rPr lang="zh-CN" altLang="en-US" sz="2800" dirty="0" smtClean="0">
                <a:solidFill>
                  <a:srgbClr val="FF0000"/>
                </a:solidFill>
              </a:rPr>
              <a:t>情绪记忆</a:t>
            </a:r>
            <a:r>
              <a:rPr lang="en-US" altLang="zh-CN" sz="2800" dirty="0" smtClean="0"/>
              <a:t>】</a:t>
            </a:r>
          </a:p>
          <a:p>
            <a:r>
              <a:rPr lang="zh-CN" altLang="en-US" sz="2800" dirty="0" smtClean="0"/>
              <a:t/>
            </a:r>
            <a:br>
              <a:rPr lang="zh-CN" altLang="en-US" sz="2800" dirty="0" smtClean="0"/>
            </a:br>
            <a:r>
              <a:rPr lang="zh-CN" altLang="en-US" sz="2800" dirty="0" smtClean="0">
                <a:latin typeface="黑体" panose="02010609060101010101" pitchFamily="2" charset="-122"/>
                <a:ea typeface="黑体" panose="02010609060101010101" pitchFamily="2" charset="-122"/>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smtClean="0">
                <a:solidFill>
                  <a:srgbClr val="0000FF"/>
                </a:solidFill>
                <a:sym typeface="+mn-ea"/>
              </a:rPr>
              <a:t>四、</a:t>
            </a:r>
            <a:r>
              <a:rPr lang="zh-CN" altLang="en-US" dirty="0">
                <a:solidFill>
                  <a:srgbClr val="0000FF"/>
                </a:solidFill>
                <a:sym typeface="+mn-ea"/>
              </a:rPr>
              <a:t>综合练习</a:t>
            </a: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lgn="ctr" latinLnBrk="0"/>
            <a:r>
              <a:rPr lang="en-US" altLang="zh-CN" sz="4400" b="1" dirty="0" smtClean="0">
                <a:solidFill>
                  <a:schemeClr val="accent5">
                    <a:lumMod val="10000"/>
                  </a:schemeClr>
                </a:solidFill>
              </a:rPr>
              <a:t>《</a:t>
            </a:r>
            <a:r>
              <a:rPr lang="zh-CN" altLang="en-US" sz="4400" b="1" dirty="0" smtClean="0">
                <a:solidFill>
                  <a:schemeClr val="accent5">
                    <a:lumMod val="10000"/>
                  </a:schemeClr>
                </a:solidFill>
              </a:rPr>
              <a:t>乐趣</a:t>
            </a:r>
            <a:r>
              <a:rPr lang="en-US" altLang="zh-CN" sz="4400" b="1" dirty="0" smtClean="0">
                <a:solidFill>
                  <a:schemeClr val="accent5">
                    <a:lumMod val="10000"/>
                  </a:schemeClr>
                </a:solidFill>
              </a:rPr>
              <a:t>》</a:t>
            </a:r>
          </a:p>
          <a:p>
            <a:pPr latinLnBrk="0"/>
            <a:r>
              <a:rPr lang="zh-CN" altLang="en-US" sz="2800" b="1" dirty="0" smtClean="0">
                <a:solidFill>
                  <a:schemeClr val="accent5">
                    <a:lumMod val="10000"/>
                  </a:schemeClr>
                </a:solidFill>
              </a:rPr>
              <a:t>       炎热的中午，一个顽皮的中学生捉到蛐蛐以后回到家来。见妈妈在屋里睡觉，于是在不惊</a:t>
            </a:r>
          </a:p>
          <a:p>
            <a:pPr latinLnBrk="0"/>
            <a:r>
              <a:rPr lang="zh-CN" altLang="en-US" sz="2800" b="1" dirty="0" smtClean="0">
                <a:solidFill>
                  <a:schemeClr val="accent5">
                    <a:lumMod val="10000"/>
                  </a:schemeClr>
                </a:solidFill>
              </a:rPr>
              <a:t>醒妈妈的情况下，兴致勃勃地逗着蛐蛐。当他发现还有五分钟就要上课时，急忙收拾书包。</a:t>
            </a:r>
          </a:p>
          <a:p>
            <a:pPr latinLnBrk="0"/>
            <a:r>
              <a:rPr lang="zh-CN" altLang="en-US" sz="2800" b="1" dirty="0" smtClean="0">
                <a:solidFill>
                  <a:schemeClr val="accent5">
                    <a:lumMod val="10000"/>
                  </a:schemeClr>
                </a:solidFill>
              </a:rPr>
              <a:t>英语课本不见了，他找啊找啊，原来英语课本当做盖子该在蛐蛐罐上了。</a:t>
            </a:r>
          </a:p>
          <a:p>
            <a:pPr>
              <a:spcBef>
                <a:spcPct val="50000"/>
              </a:spcBef>
            </a:pPr>
            <a:endParaRPr lang="zh-CN" altLang="en-US" sz="2800" dirty="0" smtClean="0">
              <a:latin typeface="黑体" panose="02010609060101010101" pitchFamily="2" charset="-122"/>
              <a:ea typeface="黑体" panose="0201060906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11266" name="Text Box 6"/>
          <p:cNvSpPr txBox="1"/>
          <p:nvPr/>
        </p:nvSpPr>
        <p:spPr>
          <a:xfrm>
            <a:off x="3870325" y="2308225"/>
            <a:ext cx="184150" cy="366713"/>
          </a:xfrm>
          <a:prstGeom prst="rect">
            <a:avLst/>
          </a:prstGeom>
          <a:noFill/>
          <a:ln w="9525">
            <a:noFill/>
          </a:ln>
        </p:spPr>
        <p:txBody>
          <a:bodyPr wrap="none">
            <a:spAutoFit/>
          </a:bodyPr>
          <a:lstStyle/>
          <a:p>
            <a:endParaRPr lang="zh-CN" altLang="zh-CN" dirty="0">
              <a:latin typeface="Arial" panose="020B0604020202020204" pitchFamily="34" charset="0"/>
            </a:endParaRPr>
          </a:p>
        </p:txBody>
      </p:sp>
      <p:sp>
        <p:nvSpPr>
          <p:cNvPr id="11267" name="Text Box 8"/>
          <p:cNvSpPr txBox="1"/>
          <p:nvPr/>
        </p:nvSpPr>
        <p:spPr>
          <a:xfrm rot="-153995">
            <a:off x="1865313" y="2819400"/>
            <a:ext cx="5716587" cy="1200150"/>
          </a:xfrm>
          <a:prstGeom prst="rect">
            <a:avLst/>
          </a:prstGeom>
          <a:noFill/>
          <a:ln w="9525">
            <a:noFill/>
          </a:ln>
        </p:spPr>
        <p:txBody>
          <a:bodyPr>
            <a:spAutoFit/>
          </a:bodyPr>
          <a:lstStyle/>
          <a:p>
            <a:pPr algn="ctr"/>
            <a:r>
              <a:rPr lang="zh-CN" altLang="en-US" sz="7200" dirty="0">
                <a:solidFill>
                  <a:srgbClr val="FF66CC"/>
                </a:solidFill>
                <a:latin typeface="宋体" panose="02010600030101010101" pitchFamily="2" charset="-122"/>
              </a:rPr>
              <a:t>谢谢</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6146"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smtClean="0">
                <a:solidFill>
                  <a:srgbClr val="0000FF"/>
                </a:solidFill>
              </a:rPr>
              <a:t>一、</a:t>
            </a:r>
            <a:r>
              <a:rPr lang="zh-CN" altLang="en-US" dirty="0">
                <a:solidFill>
                  <a:srgbClr val="0000FF"/>
                </a:solidFill>
              </a:rPr>
              <a:t>发音练习</a:t>
            </a:r>
          </a:p>
        </p:txBody>
      </p:sp>
      <p:sp>
        <p:nvSpPr>
          <p:cNvPr id="6147" name="Rectangle 3"/>
          <p:cNvSpPr>
            <a:spLocks noGrp="1" noRot="1"/>
          </p:cNvSpPr>
          <p:nvPr>
            <p:ph idx="1"/>
          </p:nvPr>
        </p:nvSpPr>
        <p:spPr>
          <a:xfrm>
            <a:off x="457200" y="1905000"/>
            <a:ext cx="8229600" cy="4525963"/>
          </a:xfrm>
        </p:spPr>
        <p:txBody>
          <a:bodyPr vert="horz" wrap="square" lIns="91440" tIns="45720" rIns="91440" bIns="45720" anchor="t"/>
          <a:lstStyle/>
          <a:p>
            <a:r>
              <a:rPr lang="zh-CN" altLang="en-US" sz="2800" dirty="0" smtClean="0"/>
              <a:t>平舌音：</a:t>
            </a:r>
            <a:r>
              <a:rPr lang="en-US" altLang="zh-CN" sz="2800" dirty="0" smtClean="0"/>
              <a:t>z/c/s(</a:t>
            </a:r>
            <a:r>
              <a:rPr lang="zh-CN" altLang="en-US" sz="2800" dirty="0" smtClean="0">
                <a:solidFill>
                  <a:srgbClr val="FF0000"/>
                </a:solidFill>
              </a:rPr>
              <a:t>发音时舌尖轻轻抵住上齿背，软腭上升，关闭鼻腔通道，声带不振动，气流较弱，首先冲开一条窄缝，然后再从窄缝中挤出，摩擦成声。</a:t>
            </a:r>
            <a:r>
              <a:rPr lang="en-US" altLang="zh-CN" sz="2800" dirty="0" smtClean="0"/>
              <a:t>)</a:t>
            </a:r>
            <a:endParaRPr lang="en-US" altLang="zh-CN" sz="2800" dirty="0"/>
          </a:p>
          <a:p>
            <a:pPr eaLnBrk="1" hangingPunct="1"/>
            <a:endParaRPr lang="zh-CN" altLang="en-US" sz="2800" dirty="0">
              <a:sym typeface="+mn-ea"/>
            </a:endParaRPr>
          </a:p>
          <a:p>
            <a:pPr eaLnBrk="1" hangingPunct="1"/>
            <a:r>
              <a:rPr lang="zh-CN" altLang="en-US" sz="2800" b="1" dirty="0" smtClean="0">
                <a:solidFill>
                  <a:schemeClr val="accent5">
                    <a:lumMod val="10000"/>
                  </a:schemeClr>
                </a:solidFill>
                <a:sym typeface="+mn-ea"/>
              </a:rPr>
              <a:t>自尊        自助       藏族      </a:t>
            </a:r>
            <a:r>
              <a:rPr lang="zh-CN" altLang="en-US" sz="2800" b="1" dirty="0" smtClean="0">
                <a:solidFill>
                  <a:schemeClr val="accent5">
                    <a:lumMod val="10000"/>
                  </a:schemeClr>
                </a:solidFill>
              </a:rPr>
              <a:t>罪责        造作</a:t>
            </a:r>
            <a:endParaRPr lang="zh-CN" altLang="en-US" sz="2800" b="1" dirty="0">
              <a:solidFill>
                <a:schemeClr val="accent5">
                  <a:lumMod val="10000"/>
                </a:schemeClr>
              </a:solidFill>
              <a:sym typeface="+mn-ea"/>
            </a:endParaRPr>
          </a:p>
          <a:p>
            <a:pPr eaLnBrk="1" hangingPunct="1"/>
            <a:endParaRPr lang="zh-CN" altLang="en-US" sz="2800" b="1" dirty="0">
              <a:solidFill>
                <a:schemeClr val="accent5">
                  <a:lumMod val="10000"/>
                </a:schemeClr>
              </a:solidFill>
              <a:sym typeface="+mn-ea"/>
            </a:endParaRPr>
          </a:p>
          <a:p>
            <a:pPr eaLnBrk="1" hangingPunct="1"/>
            <a:r>
              <a:rPr lang="zh-CN" altLang="en-US" sz="2800" b="1" dirty="0" smtClean="0">
                <a:solidFill>
                  <a:schemeClr val="accent5">
                    <a:lumMod val="10000"/>
                  </a:schemeClr>
                </a:solidFill>
              </a:rPr>
              <a:t>层次        琐碎       催促      粗糙        诉讼</a:t>
            </a:r>
            <a:endParaRPr lang="zh-CN" altLang="en-US" sz="2800" b="1" dirty="0">
              <a:solidFill>
                <a:schemeClr val="accent5">
                  <a:lumMod val="10000"/>
                </a:schemeClr>
              </a:solidFill>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7170"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rPr>
              <a:t>二、发音练习</a:t>
            </a:r>
          </a:p>
        </p:txBody>
      </p:sp>
      <p:sp>
        <p:nvSpPr>
          <p:cNvPr id="7171" name="Rectangle 3"/>
          <p:cNvSpPr>
            <a:spLocks noGrp="1" noRot="1"/>
          </p:cNvSpPr>
          <p:nvPr>
            <p:ph idx="1"/>
          </p:nvPr>
        </p:nvSpPr>
        <p:spPr>
          <a:xfrm>
            <a:off x="457200" y="1905000"/>
            <a:ext cx="8229600" cy="4525963"/>
          </a:xfrm>
        </p:spPr>
        <p:txBody>
          <a:bodyPr vert="horz" wrap="square" lIns="91440" tIns="45720" rIns="91440" bIns="45720" anchor="t"/>
          <a:lstStyle/>
          <a:p>
            <a:pPr marL="0" indent="0" algn="ctr" eaLnBrk="1" hangingPunct="1">
              <a:buNone/>
            </a:pPr>
            <a:r>
              <a:rPr lang="zh-CN" altLang="en-US" sz="2800" b="1" dirty="0" smtClean="0">
                <a:solidFill>
                  <a:schemeClr val="accent5">
                    <a:lumMod val="10000"/>
                  </a:schemeClr>
                </a:solidFill>
                <a:sym typeface="+mn-ea"/>
              </a:rPr>
              <a:t>《比腿》</a:t>
            </a:r>
            <a:endParaRPr lang="zh-CN" altLang="en-US" sz="2800" b="1" dirty="0">
              <a:solidFill>
                <a:schemeClr val="accent5">
                  <a:lumMod val="10000"/>
                </a:schemeClr>
              </a:solidFill>
            </a:endParaRPr>
          </a:p>
          <a:p>
            <a:pPr algn="ctr">
              <a:buNone/>
            </a:pPr>
            <a:r>
              <a:rPr lang="zh-CN" altLang="en-US" sz="2800" b="1" dirty="0" smtClean="0">
                <a:solidFill>
                  <a:schemeClr val="accent5">
                    <a:lumMod val="10000"/>
                  </a:schemeClr>
                </a:solidFill>
              </a:rPr>
              <a:t>二人山前来比腿。</a:t>
            </a:r>
          </a:p>
          <a:p>
            <a:pPr algn="ctr"/>
            <a:r>
              <a:rPr lang="zh-CN" altLang="en-US" sz="2800" b="1" dirty="0" smtClean="0">
                <a:solidFill>
                  <a:schemeClr val="accent5">
                    <a:lumMod val="10000"/>
                  </a:schemeClr>
                </a:solidFill>
              </a:rPr>
              <a:t>山前有个崔粗腿，   </a:t>
            </a:r>
          </a:p>
          <a:p>
            <a:pPr algn="ctr"/>
            <a:r>
              <a:rPr lang="zh-CN" altLang="en-US" sz="2800" b="1" dirty="0" smtClean="0">
                <a:solidFill>
                  <a:schemeClr val="accent5">
                    <a:lumMod val="10000"/>
                  </a:schemeClr>
                </a:solidFill>
              </a:rPr>
              <a:t>山后有个崔腿粗， </a:t>
            </a:r>
          </a:p>
          <a:p>
            <a:pPr algn="ctr"/>
            <a:r>
              <a:rPr lang="zh-CN" altLang="en-US" sz="2800" b="1" dirty="0" smtClean="0">
                <a:solidFill>
                  <a:schemeClr val="accent5">
                    <a:lumMod val="10000"/>
                  </a:schemeClr>
                </a:solidFill>
              </a:rPr>
              <a:t>二人山前来比腿。</a:t>
            </a:r>
          </a:p>
          <a:p>
            <a:pPr algn="ctr"/>
            <a:r>
              <a:rPr lang="zh-CN" altLang="en-US" sz="2800" b="1" dirty="0" smtClean="0">
                <a:solidFill>
                  <a:schemeClr val="accent5">
                    <a:lumMod val="10000"/>
                  </a:schemeClr>
                </a:solidFill>
              </a:rPr>
              <a:t>不知是崔腿粗比崔粗腿的腿粗，</a:t>
            </a:r>
          </a:p>
          <a:p>
            <a:pPr algn="ctr"/>
            <a:r>
              <a:rPr lang="zh-CN" altLang="en-US" sz="2800" b="1" dirty="0" smtClean="0">
                <a:solidFill>
                  <a:schemeClr val="accent5">
                    <a:lumMod val="10000"/>
                  </a:schemeClr>
                </a:solidFill>
              </a:rPr>
              <a:t>还是崔粗腿比崔腿粗的腿粗。</a:t>
            </a:r>
          </a:p>
          <a:p>
            <a:pPr marL="0" indent="0" algn="ctr" eaLnBrk="1" hangingPunct="1">
              <a:buNone/>
            </a:pPr>
            <a:endParaRPr lang="en-US" altLang="zh-CN"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三</a:t>
            </a:r>
            <a:r>
              <a:rPr lang="zh-CN" altLang="en-US" dirty="0" smtClean="0">
                <a:solidFill>
                  <a:srgbClr val="0000FF"/>
                </a:solidFill>
                <a:sym typeface="+mn-ea"/>
              </a:rPr>
              <a:t>、话剧</a:t>
            </a:r>
            <a:r>
              <a:rPr lang="en-US" altLang="zh-CN" dirty="0" smtClean="0">
                <a:solidFill>
                  <a:srgbClr val="0000FF"/>
                </a:solidFill>
                <a:sym typeface="+mn-ea"/>
              </a:rPr>
              <a:t>/</a:t>
            </a:r>
            <a:r>
              <a:rPr lang="zh-CN" altLang="en-US" dirty="0" smtClean="0">
                <a:solidFill>
                  <a:srgbClr val="0000FF"/>
                </a:solidFill>
                <a:sym typeface="+mn-ea"/>
              </a:rPr>
              <a:t>儿童剧</a:t>
            </a:r>
            <a:endParaRPr lang="zh-CN" altLang="en-US" dirty="0">
              <a:solidFill>
                <a:srgbClr val="0000FF"/>
              </a:solidFill>
              <a:sym typeface="+mn-ea"/>
            </a:endParaRP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r>
              <a:rPr lang="zh-CN" altLang="en-US" sz="2800" b="1" dirty="0" smtClean="0">
                <a:solidFill>
                  <a:schemeClr val="accent5">
                    <a:lumMod val="10000"/>
                  </a:schemeClr>
                </a:solidFill>
              </a:rPr>
              <a:t>话剧：指以对话方式为主的戏剧形式，于</a:t>
            </a:r>
            <a:r>
              <a:rPr lang="en-US" altLang="zh-CN" sz="2800" b="1" dirty="0" smtClean="0">
                <a:solidFill>
                  <a:schemeClr val="accent5">
                    <a:lumMod val="10000"/>
                  </a:schemeClr>
                </a:solidFill>
              </a:rPr>
              <a:t>19</a:t>
            </a:r>
            <a:r>
              <a:rPr lang="zh-CN" altLang="en-US" sz="2800" b="1" dirty="0" smtClean="0">
                <a:solidFill>
                  <a:schemeClr val="accent5">
                    <a:lumMod val="10000"/>
                  </a:schemeClr>
                </a:solidFill>
              </a:rPr>
              <a:t>世纪末</a:t>
            </a:r>
            <a:r>
              <a:rPr lang="en-US" altLang="zh-CN" sz="2800" b="1" dirty="0" smtClean="0">
                <a:solidFill>
                  <a:schemeClr val="accent5">
                    <a:lumMod val="10000"/>
                  </a:schemeClr>
                </a:solidFill>
              </a:rPr>
              <a:t>20</a:t>
            </a:r>
            <a:r>
              <a:rPr lang="zh-CN" altLang="en-US" sz="2800" b="1" dirty="0" smtClean="0">
                <a:solidFill>
                  <a:schemeClr val="accent5">
                    <a:lumMod val="10000"/>
                  </a:schemeClr>
                </a:solidFill>
              </a:rPr>
              <a:t>世纪初来到中国。与传统</a:t>
            </a:r>
            <a:r>
              <a:rPr lang="zh-CN" altLang="en-US" sz="2800" b="1" dirty="0" smtClean="0">
                <a:solidFill>
                  <a:schemeClr val="accent5">
                    <a:lumMod val="10000"/>
                  </a:schemeClr>
                </a:solidFill>
                <a:hlinkClick r:id="rId3" action="ppaction://hlinkfile"/>
              </a:rPr>
              <a:t>舞台剧</a:t>
            </a:r>
            <a:r>
              <a:rPr lang="zh-CN" altLang="en-US" sz="2800" b="1" dirty="0" smtClean="0">
                <a:solidFill>
                  <a:schemeClr val="accent5">
                    <a:lumMod val="10000"/>
                  </a:schemeClr>
                </a:solidFill>
              </a:rPr>
              <a:t>、</a:t>
            </a:r>
            <a:r>
              <a:rPr lang="zh-CN" altLang="en-US" sz="2800" b="1" dirty="0" smtClean="0">
                <a:solidFill>
                  <a:schemeClr val="accent5">
                    <a:lumMod val="10000"/>
                  </a:schemeClr>
                </a:solidFill>
                <a:hlinkClick r:id="rId4" action="ppaction://hlinkfile"/>
              </a:rPr>
              <a:t>戏曲</a:t>
            </a:r>
            <a:r>
              <a:rPr lang="zh-CN" altLang="en-US" sz="2800" b="1" dirty="0" smtClean="0">
                <a:solidFill>
                  <a:schemeClr val="accent5">
                    <a:lumMod val="10000"/>
                  </a:schemeClr>
                </a:solidFill>
              </a:rPr>
              <a:t>相区别，话剧主要叙述手段为演员在台上无伴奏的对白或独白，但可以使用少量音乐、</a:t>
            </a:r>
            <a:r>
              <a:rPr lang="zh-CN" altLang="en-US" sz="2800" b="1" dirty="0" smtClean="0">
                <a:solidFill>
                  <a:schemeClr val="accent5">
                    <a:lumMod val="10000"/>
                  </a:schemeClr>
                </a:solidFill>
                <a:hlinkClick r:id="rId5" action="ppaction://hlinkfile"/>
              </a:rPr>
              <a:t>歌唱</a:t>
            </a:r>
            <a:r>
              <a:rPr lang="zh-CN" altLang="en-US" sz="2800" b="1" dirty="0" smtClean="0">
                <a:solidFill>
                  <a:schemeClr val="accent5">
                    <a:lumMod val="10000"/>
                  </a:schemeClr>
                </a:solidFill>
              </a:rPr>
              <a:t>等。</a:t>
            </a:r>
          </a:p>
          <a:p>
            <a:pPr>
              <a:buNone/>
            </a:pPr>
            <a:r>
              <a:rPr lang="zh-CN" altLang="en-US" sz="2800" b="1" dirty="0" smtClean="0">
                <a:solidFill>
                  <a:schemeClr val="accent5">
                    <a:lumMod val="10000"/>
                  </a:schemeClr>
                </a:solidFill>
              </a:rPr>
              <a:t>   儿童剧：内容符合于儿童经验，而且受到儿童喜爱的戏剧称为儿童剧。所以，即使儿童剧的演出者是大人，仍旧充满了热闹活泼的气氛，表达的东西也是浅显生动的，家长并不需要担心孩子会看不懂。儿童剧可取材于现实社会生活，也可以取材于童话、神话。</a:t>
            </a:r>
          </a:p>
          <a:p>
            <a:pPr algn="l" eaLnBrk="1" hangingPunct="1">
              <a:buNone/>
            </a:pPr>
            <a:endParaRPr sz="2800" dirty="0">
              <a:latin typeface="华文隶书" pitchFamily="2" charset="-122"/>
              <a:ea typeface="华文隶书" pitchFamily="2" charset="-122"/>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smtClean="0">
                <a:solidFill>
                  <a:srgbClr val="0000FF"/>
                </a:solidFill>
                <a:sym typeface="+mn-ea"/>
              </a:rPr>
              <a:t>三、话剧</a:t>
            </a:r>
            <a:r>
              <a:rPr lang="en-US" altLang="zh-CN" dirty="0" smtClean="0">
                <a:solidFill>
                  <a:srgbClr val="0000FF"/>
                </a:solidFill>
                <a:sym typeface="+mn-ea"/>
              </a:rPr>
              <a:t>/</a:t>
            </a:r>
            <a:r>
              <a:rPr lang="zh-CN" altLang="en-US" dirty="0" smtClean="0">
                <a:solidFill>
                  <a:srgbClr val="0000FF"/>
                </a:solidFill>
                <a:sym typeface="+mn-ea"/>
              </a:rPr>
              <a:t>儿童剧</a:t>
            </a:r>
            <a:endParaRPr lang="zh-CN" altLang="en-US" dirty="0">
              <a:solidFill>
                <a:srgbClr val="0000FF"/>
              </a:solidFill>
              <a:sym typeface="+mn-ea"/>
            </a:endParaRP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latinLnBrk="0"/>
            <a:r>
              <a:rPr lang="zh-CN" altLang="en-US" sz="2800" dirty="0" smtClean="0"/>
              <a:t>第一部分：解放天性</a:t>
            </a:r>
          </a:p>
          <a:p>
            <a:pPr latinLnBrk="0"/>
            <a:r>
              <a:rPr lang="zh-CN" altLang="en-US" sz="2800" dirty="0" smtClean="0"/>
              <a:t>  一、动物／人物模仿练习</a:t>
            </a:r>
          </a:p>
          <a:p>
            <a:pPr latinLnBrk="0"/>
            <a:r>
              <a:rPr lang="zh-CN" altLang="en-US" sz="2800" dirty="0" smtClean="0"/>
              <a:t> </a:t>
            </a:r>
            <a:r>
              <a:rPr lang="en-US" altLang="zh-CN" sz="2800" dirty="0" smtClean="0"/>
              <a:t>【</a:t>
            </a:r>
            <a:r>
              <a:rPr lang="zh-CN" altLang="en-US" sz="2800" b="1" dirty="0" smtClean="0">
                <a:solidFill>
                  <a:schemeClr val="accent5">
                    <a:lumMod val="10000"/>
                  </a:schemeClr>
                </a:solidFill>
              </a:rPr>
              <a:t>通过对动物</a:t>
            </a:r>
            <a:r>
              <a:rPr lang="en-US" altLang="zh-CN" sz="2800" b="1" dirty="0" smtClean="0">
                <a:solidFill>
                  <a:schemeClr val="accent5">
                    <a:lumMod val="10000"/>
                  </a:schemeClr>
                </a:solidFill>
              </a:rPr>
              <a:t>/</a:t>
            </a:r>
            <a:r>
              <a:rPr lang="zh-CN" altLang="en-US" sz="2800" b="1" dirty="0" smtClean="0">
                <a:solidFill>
                  <a:schemeClr val="accent5">
                    <a:lumMod val="10000"/>
                  </a:schemeClr>
                </a:solidFill>
              </a:rPr>
              <a:t>及人物的模仿，在深化各元素的掌握基础上，使学生进一步释放天性，解放肢体在不用语言的情况下，培养如何运用眼睛、肢体、声音来表情达意的能力。</a:t>
            </a:r>
            <a:r>
              <a:rPr lang="en-US" altLang="zh-CN" sz="2800" dirty="0" smtClean="0"/>
              <a:t>】</a:t>
            </a:r>
          </a:p>
          <a:p>
            <a:r>
              <a:rPr lang="zh-CN" altLang="en-US" sz="2800" dirty="0" smtClean="0"/>
              <a:t/>
            </a:r>
            <a:br>
              <a:rPr lang="zh-CN" altLang="en-US" sz="2800" dirty="0" smtClean="0"/>
            </a:br>
            <a:endParaRPr sz="2800" dirty="0">
              <a:latin typeface="华文隶书" pitchFamily="2" charset="-122"/>
              <a:ea typeface="华文隶书" pitchFamily="2"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smtClean="0">
                <a:solidFill>
                  <a:srgbClr val="0000FF"/>
                </a:solidFill>
                <a:sym typeface="+mn-ea"/>
              </a:rPr>
              <a:t>三、话剧</a:t>
            </a:r>
            <a:r>
              <a:rPr lang="en-US" altLang="zh-CN" dirty="0" smtClean="0">
                <a:solidFill>
                  <a:srgbClr val="0000FF"/>
                </a:solidFill>
                <a:sym typeface="+mn-ea"/>
              </a:rPr>
              <a:t>/</a:t>
            </a:r>
            <a:r>
              <a:rPr lang="zh-CN" altLang="en-US" dirty="0" smtClean="0">
                <a:solidFill>
                  <a:srgbClr val="0000FF"/>
                </a:solidFill>
                <a:sym typeface="+mn-ea"/>
              </a:rPr>
              <a:t>儿童剧</a:t>
            </a:r>
            <a:endParaRPr lang="zh-CN" altLang="en-US" dirty="0">
              <a:solidFill>
                <a:srgbClr val="0000FF"/>
              </a:solidFill>
              <a:sym typeface="+mn-ea"/>
            </a:endParaRP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lgn="l" eaLnBrk="1" hangingPunct="1">
              <a:buNone/>
            </a:pPr>
            <a:r>
              <a:rPr lang="zh-CN" altLang="en-US" sz="2800" dirty="0" smtClean="0">
                <a:latin typeface="华文隶书" pitchFamily="2" charset="-122"/>
                <a:ea typeface="华文隶书" pitchFamily="2" charset="-122"/>
                <a:sym typeface="+mn-ea"/>
              </a:rPr>
              <a:t>     </a:t>
            </a:r>
            <a:r>
              <a:rPr lang="en-US" altLang="zh-CN" sz="2800" dirty="0" smtClean="0">
                <a:latin typeface="华文隶书" pitchFamily="2" charset="-122"/>
                <a:ea typeface="华文隶书" pitchFamily="2" charset="-122"/>
                <a:sym typeface="+mn-ea"/>
              </a:rPr>
              <a:t>1</a:t>
            </a:r>
            <a:r>
              <a:rPr lang="zh-CN" altLang="en-US" sz="2800" dirty="0" smtClean="0">
                <a:latin typeface="华文隶书" pitchFamily="2" charset="-122"/>
                <a:ea typeface="华文隶书" pitchFamily="2" charset="-122"/>
                <a:sym typeface="+mn-ea"/>
              </a:rPr>
              <a:t>、</a:t>
            </a:r>
            <a:r>
              <a:rPr lang="zh-CN" altLang="en-US" sz="2800" dirty="0" smtClean="0">
                <a:solidFill>
                  <a:schemeClr val="accent5">
                    <a:lumMod val="10000"/>
                  </a:schemeClr>
                </a:solidFill>
                <a:latin typeface="华文隶书" pitchFamily="2" charset="-122"/>
                <a:ea typeface="华文隶书" pitchFamily="2" charset="-122"/>
                <a:sym typeface="+mn-ea"/>
              </a:rPr>
              <a:t>请同学们说说自己最喜欢的动物以及动物的特征形象。</a:t>
            </a:r>
            <a:endParaRPr lang="en-US" altLang="zh-CN" sz="2800" dirty="0" smtClean="0">
              <a:solidFill>
                <a:schemeClr val="accent5">
                  <a:lumMod val="10000"/>
                </a:schemeClr>
              </a:solidFill>
              <a:latin typeface="华文隶书" pitchFamily="2" charset="-122"/>
              <a:ea typeface="华文隶书" pitchFamily="2" charset="-122"/>
              <a:sym typeface="+mn-ea"/>
            </a:endParaRPr>
          </a:p>
          <a:p>
            <a:pPr algn="l" eaLnBrk="1" hangingPunct="1">
              <a:buNone/>
            </a:pPr>
            <a:r>
              <a:rPr lang="en-US" sz="2800" dirty="0" smtClean="0">
                <a:latin typeface="华文隶书" pitchFamily="2" charset="-122"/>
                <a:ea typeface="华文隶书" pitchFamily="2" charset="-122"/>
                <a:sym typeface="+mn-ea"/>
              </a:rPr>
              <a:t>     </a:t>
            </a:r>
          </a:p>
          <a:p>
            <a:pPr algn="l" eaLnBrk="1" hangingPunct="1">
              <a:buNone/>
            </a:pPr>
            <a:r>
              <a:rPr lang="en-US" sz="2800" dirty="0" smtClean="0">
                <a:latin typeface="华文隶书" pitchFamily="2" charset="-122"/>
                <a:ea typeface="华文隶书" pitchFamily="2" charset="-122"/>
                <a:sym typeface="+mn-ea"/>
              </a:rPr>
              <a:t>   </a:t>
            </a:r>
          </a:p>
          <a:p>
            <a:pPr algn="l" eaLnBrk="1" hangingPunct="1">
              <a:buNone/>
            </a:pPr>
            <a:r>
              <a:rPr lang="en-US" altLang="zh-CN" sz="2800" dirty="0" smtClean="0">
                <a:latin typeface="华文隶书" pitchFamily="2" charset="-122"/>
                <a:ea typeface="华文隶书" pitchFamily="2" charset="-122"/>
                <a:sym typeface="+mn-ea"/>
              </a:rPr>
              <a:t>    </a:t>
            </a:r>
            <a:r>
              <a:rPr lang="zh-CN" altLang="en-US" sz="2800" dirty="0" smtClean="0">
                <a:solidFill>
                  <a:srgbClr val="FF0000"/>
                </a:solidFill>
                <a:latin typeface="华文隶书" pitchFamily="2" charset="-122"/>
                <a:ea typeface="华文隶书" pitchFamily="2" charset="-122"/>
                <a:sym typeface="+mn-ea"/>
              </a:rPr>
              <a:t>大象   猴子   猩猩  小狗  小兔子  小猫</a:t>
            </a:r>
            <a:endParaRPr sz="2800" dirty="0">
              <a:solidFill>
                <a:srgbClr val="FF0000"/>
              </a:solidFill>
              <a:latin typeface="华文隶书" pitchFamily="2" charset="-122"/>
              <a:ea typeface="华文隶书" pitchFamily="2"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smtClean="0">
                <a:solidFill>
                  <a:srgbClr val="0000FF"/>
                </a:solidFill>
                <a:sym typeface="+mn-ea"/>
              </a:rPr>
              <a:t>三、话剧</a:t>
            </a:r>
            <a:r>
              <a:rPr lang="en-US" altLang="zh-CN" dirty="0" smtClean="0">
                <a:solidFill>
                  <a:srgbClr val="0000FF"/>
                </a:solidFill>
                <a:sym typeface="+mn-ea"/>
              </a:rPr>
              <a:t>/</a:t>
            </a:r>
            <a:r>
              <a:rPr lang="zh-CN" altLang="en-US" dirty="0" smtClean="0">
                <a:solidFill>
                  <a:srgbClr val="0000FF"/>
                </a:solidFill>
                <a:sym typeface="+mn-ea"/>
              </a:rPr>
              <a:t>儿童剧</a:t>
            </a:r>
            <a:endParaRPr lang="zh-CN" altLang="en-US" dirty="0">
              <a:solidFill>
                <a:srgbClr val="0000FF"/>
              </a:solidFill>
              <a:sym typeface="+mn-ea"/>
            </a:endParaRP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lgn="l" eaLnBrk="1" hangingPunct="1">
              <a:buNone/>
            </a:pPr>
            <a:r>
              <a:rPr lang="zh-CN" altLang="en-US" sz="2800" dirty="0" smtClean="0">
                <a:solidFill>
                  <a:srgbClr val="FF0000"/>
                </a:solidFill>
                <a:latin typeface="华文隶书" pitchFamily="2" charset="-122"/>
                <a:ea typeface="华文隶书" pitchFamily="2" charset="-122"/>
                <a:sym typeface="+mn-ea"/>
              </a:rPr>
              <a:t>神态表情训练</a:t>
            </a:r>
            <a:r>
              <a:rPr lang="zh-CN" altLang="en-US" sz="2800" dirty="0" smtClean="0">
                <a:latin typeface="华文隶书" pitchFamily="2" charset="-122"/>
                <a:ea typeface="华文隶书" pitchFamily="2" charset="-122"/>
                <a:sym typeface="+mn-ea"/>
              </a:rPr>
              <a:t>：</a:t>
            </a:r>
            <a:endParaRPr lang="en-US" altLang="zh-CN" sz="2800" dirty="0" smtClean="0">
              <a:latin typeface="华文隶书" pitchFamily="2" charset="-122"/>
              <a:ea typeface="华文隶书" pitchFamily="2" charset="-122"/>
              <a:sym typeface="+mn-ea"/>
            </a:endParaRPr>
          </a:p>
          <a:p>
            <a:pPr latinLnBrk="0"/>
            <a:r>
              <a:rPr lang="zh-CN" altLang="en-US" sz="2800" b="1" dirty="0" smtClean="0">
                <a:solidFill>
                  <a:schemeClr val="accent5">
                    <a:lumMod val="10000"/>
                  </a:schemeClr>
                </a:solidFill>
              </a:rPr>
              <a:t>愉快：嘴角向后及上拉，眉毛平展，眼睛平眯，瞳孔放大；</a:t>
            </a:r>
          </a:p>
          <a:p>
            <a:pPr latinLnBrk="0"/>
            <a:r>
              <a:rPr lang="zh-CN" altLang="en-US" sz="2800" b="1" dirty="0" smtClean="0">
                <a:solidFill>
                  <a:schemeClr val="accent5">
                    <a:lumMod val="10000"/>
                  </a:schemeClr>
                </a:solidFill>
              </a:rPr>
              <a:t>抑郁：嘴角前及下垂，眉毛紧锁，面孔显长； </a:t>
            </a:r>
          </a:p>
          <a:p>
            <a:pPr latinLnBrk="0"/>
            <a:r>
              <a:rPr lang="zh-CN" altLang="en-US" sz="2800" b="1" dirty="0" smtClean="0">
                <a:solidFill>
                  <a:schemeClr val="accent5">
                    <a:lumMod val="10000"/>
                  </a:schemeClr>
                </a:solidFill>
              </a:rPr>
              <a:t>高兴：眉毛上抛，嘴角向上，口微张；</a:t>
            </a:r>
          </a:p>
          <a:p>
            <a:pPr latinLnBrk="0">
              <a:buNone/>
            </a:pPr>
            <a:r>
              <a:rPr lang="zh-CN" altLang="en-US" sz="2800" b="1" dirty="0" smtClean="0">
                <a:solidFill>
                  <a:schemeClr val="accent5">
                    <a:lumMod val="10000"/>
                  </a:schemeClr>
                </a:solidFill>
              </a:rPr>
              <a:t>    蔑视：双眼微闭，视角下斜，抬面颊；</a:t>
            </a:r>
          </a:p>
          <a:p>
            <a:pPr latinLnBrk="0"/>
            <a:r>
              <a:rPr lang="zh-CN" altLang="en-US" sz="2800" b="1" dirty="0" smtClean="0">
                <a:solidFill>
                  <a:schemeClr val="accent5">
                    <a:lumMod val="10000"/>
                  </a:schemeClr>
                </a:solidFill>
              </a:rPr>
              <a:t>痛苦：皱双眉、半眯双眼、嘴角下拉；</a:t>
            </a:r>
          </a:p>
          <a:p>
            <a:pPr latinLnBrk="0"/>
            <a:r>
              <a:rPr lang="zh-CN" altLang="en-US" sz="2800" b="1" dirty="0" smtClean="0">
                <a:solidFill>
                  <a:schemeClr val="accent5">
                    <a:lumMod val="10000"/>
                  </a:schemeClr>
                </a:solidFill>
              </a:rPr>
              <a:t>生气：眼睁圆大，眉毛倒竖，微闭口唇，紧咬牙关；</a:t>
            </a:r>
          </a:p>
          <a:p>
            <a:pPr algn="l" eaLnBrk="1" hangingPunct="1">
              <a:buNone/>
            </a:pPr>
            <a:endParaRPr sz="2800" dirty="0">
              <a:latin typeface="华文隶书" pitchFamily="2" charset="-122"/>
              <a:ea typeface="华文隶书" pitchFamily="2"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smtClean="0">
                <a:solidFill>
                  <a:srgbClr val="0000FF"/>
                </a:solidFill>
                <a:sym typeface="+mn-ea"/>
              </a:rPr>
              <a:t>三、话剧</a:t>
            </a:r>
            <a:r>
              <a:rPr lang="en-US" altLang="zh-CN" dirty="0" smtClean="0">
                <a:solidFill>
                  <a:srgbClr val="0000FF"/>
                </a:solidFill>
                <a:sym typeface="+mn-ea"/>
              </a:rPr>
              <a:t>/</a:t>
            </a:r>
            <a:r>
              <a:rPr lang="zh-CN" altLang="en-US" dirty="0" smtClean="0">
                <a:solidFill>
                  <a:srgbClr val="0000FF"/>
                </a:solidFill>
                <a:sym typeface="+mn-ea"/>
              </a:rPr>
              <a:t>儿童剧</a:t>
            </a:r>
            <a:endParaRPr lang="zh-CN" altLang="en-US" dirty="0">
              <a:solidFill>
                <a:srgbClr val="0000FF"/>
              </a:solidFill>
              <a:sym typeface="+mn-ea"/>
            </a:endParaRPr>
          </a:p>
        </p:txBody>
      </p:sp>
      <p:sp>
        <p:nvSpPr>
          <p:cNvPr id="8195" name="Rectangle 3"/>
          <p:cNvSpPr>
            <a:spLocks noGrp="1" noRot="1"/>
          </p:cNvSpPr>
          <p:nvPr>
            <p:ph idx="1"/>
          </p:nvPr>
        </p:nvSpPr>
        <p:spPr>
          <a:xfrm>
            <a:off x="457200" y="1851660"/>
            <a:ext cx="8229600" cy="4525963"/>
          </a:xfrm>
        </p:spPr>
        <p:txBody>
          <a:bodyPr vert="horz" wrap="square" lIns="91440" tIns="45720" rIns="91440" bIns="45720" anchor="t"/>
          <a:lstStyle/>
          <a:p>
            <a:pPr algn="l" eaLnBrk="1" hangingPunct="1">
              <a:buNone/>
            </a:pPr>
            <a:r>
              <a:rPr lang="zh-CN" altLang="en-US" sz="2800" b="1" dirty="0" smtClean="0">
                <a:sym typeface="+mn-ea"/>
              </a:rPr>
              <a:t>无实物表演：</a:t>
            </a:r>
            <a:endParaRPr lang="en-US" altLang="zh-CN" sz="2800" b="1" dirty="0" smtClean="0">
              <a:sym typeface="+mn-ea"/>
            </a:endParaRPr>
          </a:p>
          <a:p>
            <a:pPr latinLnBrk="0"/>
            <a:r>
              <a:rPr lang="zh-CN" altLang="en-US" sz="2800" b="1" dirty="0" smtClean="0">
                <a:solidFill>
                  <a:schemeClr val="accent5">
                    <a:lumMod val="10000"/>
                  </a:schemeClr>
                </a:solidFill>
              </a:rPr>
              <a:t>洗手帕、提水、擦玻璃、拖地板 </a:t>
            </a:r>
          </a:p>
          <a:p>
            <a:pPr latinLnBrk="0"/>
            <a:r>
              <a:rPr lang="zh-CN" altLang="en-US" sz="2800" b="1" dirty="0" smtClean="0">
                <a:solidFill>
                  <a:schemeClr val="accent5">
                    <a:lumMod val="10000"/>
                  </a:schemeClr>
                </a:solidFill>
              </a:rPr>
              <a:t>照镜子、刷牙、吃面条、打蚊子 </a:t>
            </a:r>
            <a:r>
              <a:rPr lang="zh-CN" altLang="en-US" sz="2800" b="1" dirty="0" smtClean="0"/>
              <a:t> </a:t>
            </a:r>
          </a:p>
          <a:p>
            <a:pPr latinLnBrk="0"/>
            <a:r>
              <a:rPr lang="zh-CN" altLang="en-US" sz="2800" b="1" dirty="0" smtClean="0"/>
              <a:t>（</a:t>
            </a:r>
            <a:r>
              <a:rPr lang="zh-CN" altLang="en-US" sz="2800" b="1" dirty="0" smtClean="0">
                <a:solidFill>
                  <a:srgbClr val="FF0000"/>
                </a:solidFill>
              </a:rPr>
              <a:t>要求：逐个表演，然后各自发挥想象串联成情节。</a:t>
            </a:r>
            <a:r>
              <a:rPr lang="zh-CN" altLang="en-US" sz="2800" b="1" dirty="0" smtClean="0"/>
              <a:t>）</a:t>
            </a:r>
          </a:p>
          <a:p>
            <a:pPr latinLnBrk="0"/>
            <a:r>
              <a:rPr lang="zh-CN" altLang="en-US" sz="2800" b="1" dirty="0" smtClean="0"/>
              <a:t>掌握重要环节：</a:t>
            </a:r>
            <a:r>
              <a:rPr lang="zh-CN" altLang="en-US" sz="2800" b="1" dirty="0" smtClean="0">
                <a:solidFill>
                  <a:srgbClr val="FF0000"/>
                </a:solidFill>
              </a:rPr>
              <a:t>三感（分寸感、质感、重量感）、两性（真实性、逻辑顺序性）</a:t>
            </a:r>
            <a:r>
              <a:rPr lang="zh-CN" altLang="en-US" sz="2800" b="1" dirty="0" smtClean="0"/>
              <a:t>。</a:t>
            </a:r>
          </a:p>
          <a:p>
            <a:r>
              <a:rPr lang="zh-CN" altLang="en-US" sz="2800" dirty="0" smtClean="0"/>
              <a:t/>
            </a:r>
            <a:br>
              <a:rPr lang="zh-CN" altLang="en-US" sz="2800" dirty="0" smtClean="0"/>
            </a:br>
            <a:endParaRPr lang="zh-CN" altLang="en-US" sz="2800" b="1" dirty="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smtClean="0">
                <a:solidFill>
                  <a:srgbClr val="0000FF"/>
                </a:solidFill>
                <a:sym typeface="+mn-ea"/>
              </a:rPr>
              <a:t>三、话剧</a:t>
            </a:r>
            <a:r>
              <a:rPr lang="en-US" altLang="zh-CN" dirty="0" smtClean="0">
                <a:solidFill>
                  <a:srgbClr val="0000FF"/>
                </a:solidFill>
                <a:sym typeface="+mn-ea"/>
              </a:rPr>
              <a:t>/</a:t>
            </a:r>
            <a:r>
              <a:rPr lang="zh-CN" altLang="en-US" dirty="0" smtClean="0">
                <a:solidFill>
                  <a:srgbClr val="0000FF"/>
                </a:solidFill>
                <a:sym typeface="+mn-ea"/>
              </a:rPr>
              <a:t>儿童剧</a:t>
            </a:r>
            <a:endParaRPr lang="zh-CN" altLang="en-US" dirty="0">
              <a:solidFill>
                <a:srgbClr val="0000FF"/>
              </a:solidFill>
              <a:sym typeface="+mn-ea"/>
            </a:endParaRP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latinLnBrk="0"/>
            <a:r>
              <a:rPr lang="zh-CN" altLang="en-US" sz="2800" dirty="0" smtClean="0"/>
              <a:t>情绪记忆</a:t>
            </a:r>
          </a:p>
          <a:p>
            <a:pPr latinLnBrk="0"/>
            <a:r>
              <a:rPr lang="zh-CN" altLang="en-US" sz="2800" dirty="0" smtClean="0"/>
              <a:t>   </a:t>
            </a:r>
          </a:p>
          <a:p>
            <a:pPr latinLnBrk="0"/>
            <a:r>
              <a:rPr lang="en-US" altLang="zh-CN" sz="2800" dirty="0" smtClean="0">
                <a:solidFill>
                  <a:schemeClr val="accent5">
                    <a:lumMod val="10000"/>
                  </a:schemeClr>
                </a:solidFill>
              </a:rPr>
              <a:t>【</a:t>
            </a:r>
            <a:r>
              <a:rPr lang="zh-CN" altLang="en-US" sz="2800" b="1" dirty="0" smtClean="0">
                <a:solidFill>
                  <a:schemeClr val="accent5">
                    <a:lumMod val="10000"/>
                  </a:schemeClr>
                </a:solidFill>
              </a:rPr>
              <a:t>游戏环节</a:t>
            </a:r>
            <a:r>
              <a:rPr lang="en-US" altLang="zh-CN" sz="2800" b="1" dirty="0" smtClean="0">
                <a:solidFill>
                  <a:schemeClr val="accent5">
                    <a:lumMod val="10000"/>
                  </a:schemeClr>
                </a:solidFill>
              </a:rPr>
              <a:t>】</a:t>
            </a:r>
            <a:r>
              <a:rPr lang="zh-CN" altLang="en-US" sz="2800" b="1" dirty="0" smtClean="0">
                <a:solidFill>
                  <a:schemeClr val="accent5">
                    <a:lumMod val="10000"/>
                  </a:schemeClr>
                </a:solidFill>
              </a:rPr>
              <a:t>捡豆豆</a:t>
            </a:r>
          </a:p>
          <a:p>
            <a:pPr latinLnBrk="0"/>
            <a:r>
              <a:rPr lang="zh-CN" altLang="en-US" sz="2800" b="1" dirty="0" smtClean="0">
                <a:solidFill>
                  <a:schemeClr val="accent5">
                    <a:lumMod val="10000"/>
                  </a:schemeClr>
                </a:solidFill>
              </a:rPr>
              <a:t>  捡，捡，捡豆豆，捡了一个酸／甜／苦／辣／香的豆豆。</a:t>
            </a:r>
          </a:p>
          <a:p>
            <a:pPr latinLnBrk="0"/>
            <a:r>
              <a:rPr lang="zh-CN" altLang="en-US" sz="2800" b="1" dirty="0" smtClean="0">
                <a:solidFill>
                  <a:schemeClr val="accent5">
                    <a:lumMod val="10000"/>
                  </a:schemeClr>
                </a:solidFill>
              </a:rPr>
              <a:t>（分别做酸甜苦辣的表情）</a:t>
            </a:r>
          </a:p>
          <a:p>
            <a:pPr latinLnBrk="0"/>
            <a:r>
              <a:rPr lang="zh-CN" altLang="en-US" sz="2800" dirty="0" smtClean="0"/>
              <a:t>   </a:t>
            </a:r>
          </a:p>
        </p:txBody>
      </p:sp>
    </p:spTree>
  </p:cSld>
  <p:clrMapOvr>
    <a:masterClrMapping/>
  </p:clrMapOvr>
</p:sld>
</file>

<file path=ppt/theme/theme1.xml><?xml version="1.0" encoding="utf-8"?>
<a:theme xmlns:a="http://schemas.openxmlformats.org/drawingml/2006/main" name="诗情画意">
  <a:themeElements>
    <a:clrScheme name="诗情画意 1">
      <a:dk1>
        <a:srgbClr val="007A77"/>
      </a:dk1>
      <a:lt1>
        <a:srgbClr val="FFFFFF"/>
      </a:lt1>
      <a:dk2>
        <a:srgbClr val="003399"/>
      </a:dk2>
      <a:lt2>
        <a:srgbClr val="C0C0C0"/>
      </a:lt2>
      <a:accent1>
        <a:srgbClr val="EBF7FF"/>
      </a:accent1>
      <a:accent2>
        <a:srgbClr val="3366FF"/>
      </a:accent2>
      <a:accent3>
        <a:srgbClr val="FFFFFF"/>
      </a:accent3>
      <a:accent4>
        <a:srgbClr val="006765"/>
      </a:accent4>
      <a:accent5>
        <a:srgbClr val="F3FAFF"/>
      </a:accent5>
      <a:accent6>
        <a:srgbClr val="2D5CE7"/>
      </a:accent6>
      <a:hlink>
        <a:srgbClr val="DC5900"/>
      </a:hlink>
      <a:folHlink>
        <a:srgbClr val="7979A5"/>
      </a:folHlink>
    </a:clrScheme>
    <a:fontScheme name="诗情画意">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诗情画意 1">
        <a:dk1>
          <a:srgbClr val="007A77"/>
        </a:dk1>
        <a:lt1>
          <a:srgbClr val="FFFFFF"/>
        </a:lt1>
        <a:dk2>
          <a:srgbClr val="003399"/>
        </a:dk2>
        <a:lt2>
          <a:srgbClr val="C0C0C0"/>
        </a:lt2>
        <a:accent1>
          <a:srgbClr val="EBF7FF"/>
        </a:accent1>
        <a:accent2>
          <a:srgbClr val="3366FF"/>
        </a:accent2>
        <a:accent3>
          <a:srgbClr val="FFFFFF"/>
        </a:accent3>
        <a:accent4>
          <a:srgbClr val="006765"/>
        </a:accent4>
        <a:accent5>
          <a:srgbClr val="F3FAFF"/>
        </a:accent5>
        <a:accent6>
          <a:srgbClr val="2D5CE7"/>
        </a:accent6>
        <a:hlink>
          <a:srgbClr val="DC5900"/>
        </a:hlink>
        <a:folHlink>
          <a:srgbClr val="7979A5"/>
        </a:folHlink>
      </a:clrScheme>
      <a:clrMap bg1="lt1" tx1="dk1" bg2="lt2" tx2="dk2" accent1="accent1" accent2="accent2" accent3="accent3" accent4="accent4" accent5="accent5" accent6="accent6" hlink="hlink" folHlink="folHlink"/>
    </a:extraClrScheme>
    <a:extraClrScheme>
      <a:clrScheme name="诗情画意 2">
        <a:dk1>
          <a:srgbClr val="005FBE"/>
        </a:dk1>
        <a:lt1>
          <a:srgbClr val="FFFFDD"/>
        </a:lt1>
        <a:dk2>
          <a:srgbClr val="2C5884"/>
        </a:dk2>
        <a:lt2>
          <a:srgbClr val="C0C0C0"/>
        </a:lt2>
        <a:accent1>
          <a:srgbClr val="E9F7FF"/>
        </a:accent1>
        <a:accent2>
          <a:srgbClr val="F89400"/>
        </a:accent2>
        <a:accent3>
          <a:srgbClr val="FFFFEB"/>
        </a:accent3>
        <a:accent4>
          <a:srgbClr val="0050A2"/>
        </a:accent4>
        <a:accent5>
          <a:srgbClr val="F2FAFF"/>
        </a:accent5>
        <a:accent6>
          <a:srgbClr val="E18600"/>
        </a:accent6>
        <a:hlink>
          <a:srgbClr val="B20048"/>
        </a:hlink>
        <a:folHlink>
          <a:srgbClr val="008080"/>
        </a:folHlink>
      </a:clrScheme>
      <a:clrMap bg1="lt1" tx1="dk1" bg2="lt2" tx2="dk2" accent1="accent1" accent2="accent2" accent3="accent3" accent4="accent4" accent5="accent5" accent6="accent6" hlink="hlink" folHlink="folHlink"/>
    </a:extraClrScheme>
    <a:extraClrScheme>
      <a:clrScheme name="诗情画意 3">
        <a:dk1>
          <a:srgbClr val="5D5D8B"/>
        </a:dk1>
        <a:lt1>
          <a:srgbClr val="DAEADE"/>
        </a:lt1>
        <a:dk2>
          <a:srgbClr val="A25269"/>
        </a:dk2>
        <a:lt2>
          <a:srgbClr val="C0C0C0"/>
        </a:lt2>
        <a:accent1>
          <a:srgbClr val="FFFFDD"/>
        </a:accent1>
        <a:accent2>
          <a:srgbClr val="3399FF"/>
        </a:accent2>
        <a:accent3>
          <a:srgbClr val="EAF3EC"/>
        </a:accent3>
        <a:accent4>
          <a:srgbClr val="4E4E76"/>
        </a:accent4>
        <a:accent5>
          <a:srgbClr val="FFFFEB"/>
        </a:accent5>
        <a:accent6>
          <a:srgbClr val="2D8AE7"/>
        </a:accent6>
        <a:hlink>
          <a:srgbClr val="336699"/>
        </a:hlink>
        <a:folHlink>
          <a:srgbClr val="F08F00"/>
        </a:folHlink>
      </a:clrScheme>
      <a:clrMap bg1="lt1" tx1="dk1" bg2="lt2" tx2="dk2" accent1="accent1" accent2="accent2" accent3="accent3" accent4="accent4" accent5="accent5" accent6="accent6" hlink="hlink" folHlink="folHlink"/>
    </a:extraClrScheme>
    <a:extraClrScheme>
      <a:clrScheme name="诗情画意 4">
        <a:dk1>
          <a:srgbClr val="006666"/>
        </a:dk1>
        <a:lt1>
          <a:srgbClr val="CCECFF"/>
        </a:lt1>
        <a:dk2>
          <a:srgbClr val="336699"/>
        </a:dk2>
        <a:lt2>
          <a:srgbClr val="C0C0C0"/>
        </a:lt2>
        <a:accent1>
          <a:srgbClr val="FFFFCC"/>
        </a:accent1>
        <a:accent2>
          <a:srgbClr val="FF6600"/>
        </a:accent2>
        <a:accent3>
          <a:srgbClr val="E2F4FF"/>
        </a:accent3>
        <a:accent4>
          <a:srgbClr val="005656"/>
        </a:accent4>
        <a:accent5>
          <a:srgbClr val="FFFFE2"/>
        </a:accent5>
        <a:accent6>
          <a:srgbClr val="E75C00"/>
        </a:accent6>
        <a:hlink>
          <a:srgbClr val="0066FF"/>
        </a:hlink>
        <a:folHlink>
          <a:srgbClr val="BE547F"/>
        </a:folHlink>
      </a:clrScheme>
      <a:clrMap bg1="lt1" tx1="dk1" bg2="lt2" tx2="dk2" accent1="accent1" accent2="accent2" accent3="accent3" accent4="accent4" accent5="accent5" accent6="accent6" hlink="hlink" folHlink="folHlink"/>
    </a:extraClrScheme>
    <a:extraClrScheme>
      <a:clrScheme name="诗情画意 5">
        <a:dk1>
          <a:srgbClr val="0033CC"/>
        </a:dk1>
        <a:lt1>
          <a:srgbClr val="FFE9E9"/>
        </a:lt1>
        <a:dk2>
          <a:srgbClr val="000000"/>
        </a:dk2>
        <a:lt2>
          <a:srgbClr val="C0C0C0"/>
        </a:lt2>
        <a:accent1>
          <a:srgbClr val="D5E5DB"/>
        </a:accent1>
        <a:accent2>
          <a:srgbClr val="3366FF"/>
        </a:accent2>
        <a:accent3>
          <a:srgbClr val="FFF2F2"/>
        </a:accent3>
        <a:accent4>
          <a:srgbClr val="002AAE"/>
        </a:accent4>
        <a:accent5>
          <a:srgbClr val="E7F0EA"/>
        </a:accent5>
        <a:accent6>
          <a:srgbClr val="2D5CE7"/>
        </a:accent6>
        <a:hlink>
          <a:srgbClr val="FF9900"/>
        </a:hlink>
        <a:folHlink>
          <a:srgbClr val="008080"/>
        </a:folHlink>
      </a:clrScheme>
      <a:clrMap bg1="lt1" tx1="dk1" bg2="lt2" tx2="dk2" accent1="accent1" accent2="accent2" accent3="accent3" accent4="accent4" accent5="accent5" accent6="accent6" hlink="hlink" folHlink="folHlink"/>
    </a:extraClrScheme>
    <a:extraClrScheme>
      <a:clrScheme name="诗情画意 6">
        <a:dk1>
          <a:srgbClr val="336699"/>
        </a:dk1>
        <a:lt1>
          <a:srgbClr val="F4E9E0"/>
        </a:lt1>
        <a:dk2>
          <a:srgbClr val="DC5900"/>
        </a:dk2>
        <a:lt2>
          <a:srgbClr val="C0C0C0"/>
        </a:lt2>
        <a:accent1>
          <a:srgbClr val="E4E4E4"/>
        </a:accent1>
        <a:accent2>
          <a:srgbClr val="3399FF"/>
        </a:accent2>
        <a:accent3>
          <a:srgbClr val="F8F2ED"/>
        </a:accent3>
        <a:accent4>
          <a:srgbClr val="2A5682"/>
        </a:accent4>
        <a:accent5>
          <a:srgbClr val="EFEFEF"/>
        </a:accent5>
        <a:accent6>
          <a:srgbClr val="2D8AE7"/>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诗情画意 7">
        <a:dk1>
          <a:srgbClr val="CC3300"/>
        </a:dk1>
        <a:lt1>
          <a:srgbClr val="E5E5FF"/>
        </a:lt1>
        <a:dk2>
          <a:srgbClr val="565680"/>
        </a:dk2>
        <a:lt2>
          <a:srgbClr val="C0C0C0"/>
        </a:lt2>
        <a:accent1>
          <a:srgbClr val="E6E4EC"/>
        </a:accent1>
        <a:accent2>
          <a:srgbClr val="0066CC"/>
        </a:accent2>
        <a:accent3>
          <a:srgbClr val="F0F0FF"/>
        </a:accent3>
        <a:accent4>
          <a:srgbClr val="AE2A00"/>
        </a:accent4>
        <a:accent5>
          <a:srgbClr val="F0EFF4"/>
        </a:accent5>
        <a:accent6>
          <a:srgbClr val="005CB9"/>
        </a:accent6>
        <a:hlink>
          <a:srgbClr val="008080"/>
        </a:hlink>
        <a:folHlink>
          <a:srgbClr val="7B7BA7"/>
        </a:folHlink>
      </a:clrScheme>
      <a:clrMap bg1="lt1" tx1="dk1" bg2="lt2" tx2="dk2" accent1="accent1" accent2="accent2" accent3="accent3" accent4="accent4" accent5="accent5" accent6="accent6" hlink="hlink" folHlink="folHlink"/>
    </a:extraClrScheme>
    <a:extraClrScheme>
      <a:clrScheme name="诗情画意 8">
        <a:dk1>
          <a:srgbClr val="000099"/>
        </a:dk1>
        <a:lt1>
          <a:srgbClr val="FFE2C5"/>
        </a:lt1>
        <a:dk2>
          <a:srgbClr val="007D7A"/>
        </a:dk2>
        <a:lt2>
          <a:srgbClr val="C0C0C0"/>
        </a:lt2>
        <a:accent1>
          <a:srgbClr val="EAEAEA"/>
        </a:accent1>
        <a:accent2>
          <a:srgbClr val="B26EB4"/>
        </a:accent2>
        <a:accent3>
          <a:srgbClr val="FFEEDF"/>
        </a:accent3>
        <a:accent4>
          <a:srgbClr val="000082"/>
        </a:accent4>
        <a:accent5>
          <a:srgbClr val="F3F3F3"/>
        </a:accent5>
        <a:accent6>
          <a:srgbClr val="A163A3"/>
        </a:accent6>
        <a:hlink>
          <a:srgbClr val="CC3300"/>
        </a:hlink>
        <a:folHlink>
          <a:srgbClr val="0088E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CDESIGNL</Template>
  <TotalTime>64</TotalTime>
  <Words>531</Words>
  <Application>Microsoft Office PowerPoint</Application>
  <PresentationFormat>全屏显示(4:3)</PresentationFormat>
  <Paragraphs>66</Paragraphs>
  <Slides>12</Slides>
  <Notes>1</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诗情画意</vt:lpstr>
      <vt:lpstr>幻灯片 1</vt:lpstr>
      <vt:lpstr>一、发音练习</vt:lpstr>
      <vt:lpstr>二、发音练习</vt:lpstr>
      <vt:lpstr>三、话剧/儿童剧</vt:lpstr>
      <vt:lpstr>三、话剧/儿童剧</vt:lpstr>
      <vt:lpstr>三、话剧/儿童剧</vt:lpstr>
      <vt:lpstr>三、话剧/儿童剧</vt:lpstr>
      <vt:lpstr>三、话剧/儿童剧</vt:lpstr>
      <vt:lpstr>三、话剧/儿童剧</vt:lpstr>
      <vt:lpstr>三、话剧/儿童剧</vt:lpstr>
      <vt:lpstr>四、综合练习</vt:lpstr>
      <vt:lpstr>幻灯片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dreamsummit</cp:lastModifiedBy>
  <cp:revision>57</cp:revision>
  <dcterms:created xsi:type="dcterms:W3CDTF">2013-08-26T02:18:00Z</dcterms:created>
  <dcterms:modified xsi:type="dcterms:W3CDTF">2017-12-24T06:27:21Z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2052-10.1.0.6876</vt:lpwstr>
  </property>
</Properties>
</file>