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4" r:id="rId8"/>
    <p:sldId id="268" r:id="rId9"/>
    <p:sldId id="269" r:id="rId10"/>
    <p:sldId id="270" r:id="rId11"/>
    <p:sldId id="271" r:id="rId12"/>
    <p:sldId id="272" r:id="rId13"/>
    <p:sldId id="276" r:id="rId14"/>
    <p:sldId id="277" r:id="rId15"/>
    <p:sldId id="278" r:id="rId16"/>
    <p:sldId id="279" r:id="rId17"/>
    <p:sldId id="280" r:id="rId18"/>
    <p:sldId id="263" r:id="rId19"/>
    <p:sldId id="266" r:id="rId20"/>
    <p:sldId id="265" r:id="rId21"/>
    <p:sldId id="267" r:id="rId22"/>
    <p:sldId id="273" r:id="rId23"/>
    <p:sldId id="288" r:id="rId24"/>
    <p:sldId id="274" r:id="rId25"/>
    <p:sldId id="275" r:id="rId26"/>
    <p:sldId id="284" r:id="rId27"/>
    <p:sldId id="285" r:id="rId28"/>
    <p:sldId id="286" r:id="rId29"/>
    <p:sldId id="287" r:id="rId30"/>
    <p:sldId id="290" r:id="rId31"/>
    <p:sldId id="291" r:id="rId32"/>
    <p:sldId id="281" r:id="rId33"/>
    <p:sldId id="282" r:id="rId34"/>
    <p:sldId id="261" r:id="rId35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1" d="100"/>
          <a:sy n="51" d="100"/>
        </p:scale>
        <p:origin x="1387" y="53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2018/6/29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2018/6/29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2018/6/29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2018/6/29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2018/6/29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2018/6/29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2018/6/29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2018/6/29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2018/6/29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2018/6/29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2018/6/29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t>2018/6/29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541784" y="1052736"/>
            <a:ext cx="8134672" cy="1780108"/>
          </a:xfrm>
        </p:spPr>
        <p:txBody>
          <a:bodyPr>
            <a:noAutofit/>
          </a:bodyPr>
          <a:lstStyle/>
          <a:p>
            <a:r>
              <a:rPr lang="zh-CN" altLang="en-US" sz="6000" dirty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科技文化节  知识抢答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zh-CN" altLang="en-US" sz="5400" b="1" dirty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五年级组</a:t>
            </a:r>
          </a:p>
        </p:txBody>
      </p:sp>
    </p:spTree>
    <p:extLst>
      <p:ext uri="{BB962C8B-B14F-4D97-AF65-F5344CB8AC3E}">
        <p14:creationId xmlns:p14="http://schemas.microsoft.com/office/powerpoint/2010/main" val="367080115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759496" y="2564904"/>
            <a:ext cx="8352928" cy="3705275"/>
          </a:xfrm>
        </p:spPr>
        <p:txBody>
          <a:bodyPr>
            <a:normAutofit/>
          </a:bodyPr>
          <a:lstStyle/>
          <a:p>
            <a:pPr marL="0" indent="0">
              <a:spcBef>
                <a:spcPts val="0"/>
              </a:spcBef>
              <a:spcAft>
                <a:spcPts val="1200"/>
              </a:spcAft>
              <a:buNone/>
            </a:pPr>
            <a:r>
              <a:rPr lang="en-US" altLang="zh-CN" sz="4000" b="1" dirty="0">
                <a:solidFill>
                  <a:schemeClr val="tx1"/>
                </a:solidFill>
                <a:latin typeface="+mn-ea"/>
              </a:rPr>
              <a:t>8.</a:t>
            </a:r>
            <a:r>
              <a:rPr lang="zh-CN" altLang="en-US" sz="4000" b="1" dirty="0">
                <a:solidFill>
                  <a:schemeClr val="tx1"/>
                </a:solidFill>
                <a:latin typeface="+mn-ea"/>
              </a:rPr>
              <a:t>把条形磁铁放在一堆小铁钉里，磁铁的（  ）吸的铁钉多，（  ）吸的少。</a:t>
            </a:r>
            <a:r>
              <a:rPr lang="en-US" altLang="zh-CN" sz="4000" b="1" dirty="0">
                <a:solidFill>
                  <a:schemeClr val="tx1"/>
                </a:solidFill>
                <a:latin typeface="+mn-ea"/>
              </a:rPr>
              <a:t>A</a:t>
            </a:r>
            <a:r>
              <a:rPr lang="zh-CN" altLang="en-US" sz="4000" b="1" dirty="0">
                <a:solidFill>
                  <a:schemeClr val="tx1"/>
                </a:solidFill>
                <a:latin typeface="+mn-ea"/>
              </a:rPr>
              <a:t>、中间</a:t>
            </a:r>
            <a:endParaRPr lang="en-US" altLang="zh-CN" sz="4000" b="1" dirty="0">
              <a:solidFill>
                <a:schemeClr val="tx1"/>
              </a:solidFill>
              <a:latin typeface="+mn-ea"/>
            </a:endParaRPr>
          </a:p>
          <a:p>
            <a:pPr marL="0" indent="0">
              <a:spcBef>
                <a:spcPts val="0"/>
              </a:spcBef>
              <a:spcAft>
                <a:spcPts val="1200"/>
              </a:spcAft>
              <a:buNone/>
            </a:pPr>
            <a:r>
              <a:rPr lang="en-US" altLang="zh-CN" sz="4000" b="1" dirty="0">
                <a:solidFill>
                  <a:schemeClr val="tx1"/>
                </a:solidFill>
                <a:latin typeface="+mn-ea"/>
              </a:rPr>
              <a:t>B</a:t>
            </a:r>
            <a:r>
              <a:rPr lang="zh-CN" altLang="en-US" sz="4000" b="1" dirty="0">
                <a:solidFill>
                  <a:schemeClr val="tx1"/>
                </a:solidFill>
                <a:latin typeface="+mn-ea"/>
              </a:rPr>
              <a:t>、两端</a:t>
            </a:r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sz="6000" dirty="0">
                <a:solidFill>
                  <a:srgbClr val="FF0000"/>
                </a:solidFill>
              </a:rPr>
              <a:t>上半场</a:t>
            </a:r>
          </a:p>
        </p:txBody>
      </p:sp>
    </p:spTree>
    <p:extLst>
      <p:ext uri="{BB962C8B-B14F-4D97-AF65-F5344CB8AC3E}">
        <p14:creationId xmlns:p14="http://schemas.microsoft.com/office/powerpoint/2010/main" val="197364378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467544" y="2492896"/>
            <a:ext cx="8352928" cy="3705275"/>
          </a:xfrm>
        </p:spPr>
        <p:txBody>
          <a:bodyPr>
            <a:normAutofit/>
          </a:bodyPr>
          <a:lstStyle/>
          <a:p>
            <a:pPr marL="0" indent="0">
              <a:spcBef>
                <a:spcPts val="0"/>
              </a:spcBef>
              <a:spcAft>
                <a:spcPts val="1200"/>
              </a:spcAft>
              <a:buNone/>
            </a:pPr>
            <a:r>
              <a:rPr lang="en-US" altLang="zh-CN" sz="4000" b="1" dirty="0">
                <a:solidFill>
                  <a:schemeClr val="tx1"/>
                </a:solidFill>
                <a:latin typeface="+mn-ea"/>
              </a:rPr>
              <a:t>9.</a:t>
            </a:r>
            <a:r>
              <a:rPr lang="zh-CN" altLang="en-US" sz="4000" b="1" dirty="0">
                <a:solidFill>
                  <a:schemeClr val="tx1"/>
                </a:solidFill>
                <a:latin typeface="+mn-ea"/>
              </a:rPr>
              <a:t>一天中太阳位置的变化规律是（    ）。太阳的高度变化规律是</a:t>
            </a:r>
            <a:r>
              <a:rPr lang="zh-CN" altLang="en-US" sz="4000" b="1" dirty="0">
                <a:solidFill>
                  <a:schemeClr val="tx1"/>
                </a:solidFill>
                <a:latin typeface="+mn-ea"/>
                <a:sym typeface="Wingdings" panose="05000000000000000000" pitchFamily="2" charset="2"/>
              </a:rPr>
              <a:t>（      ）</a:t>
            </a:r>
            <a:r>
              <a:rPr lang="zh-CN" altLang="en-US" sz="4000" b="1" dirty="0">
                <a:solidFill>
                  <a:schemeClr val="tx1"/>
                </a:solidFill>
                <a:latin typeface="+mn-ea"/>
              </a:rPr>
              <a:t>。影子位置的变化规律是：从西到东。影子的长短变化规律是</a:t>
            </a:r>
            <a:r>
              <a:rPr lang="zh-CN" altLang="en-US" sz="4000" b="1" dirty="0">
                <a:solidFill>
                  <a:schemeClr val="tx1"/>
                </a:solidFill>
                <a:latin typeface="+mn-ea"/>
                <a:sym typeface="Wingdings" panose="05000000000000000000" pitchFamily="2" charset="2"/>
              </a:rPr>
              <a:t>（                    ）</a:t>
            </a:r>
            <a:r>
              <a:rPr lang="zh-CN" altLang="en-US" sz="4000" b="1" dirty="0">
                <a:solidFill>
                  <a:schemeClr val="tx1"/>
                </a:solidFill>
                <a:latin typeface="+mn-ea"/>
              </a:rPr>
              <a:t>。</a:t>
            </a:r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sz="6000" dirty="0">
                <a:solidFill>
                  <a:srgbClr val="FF0000"/>
                </a:solidFill>
              </a:rPr>
              <a:t>上半场</a:t>
            </a:r>
          </a:p>
        </p:txBody>
      </p:sp>
    </p:spTree>
    <p:extLst>
      <p:ext uri="{BB962C8B-B14F-4D97-AF65-F5344CB8AC3E}">
        <p14:creationId xmlns:p14="http://schemas.microsoft.com/office/powerpoint/2010/main" val="376128683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23528" y="2348880"/>
            <a:ext cx="8640960" cy="3921299"/>
          </a:xfrm>
        </p:spPr>
        <p:txBody>
          <a:bodyPr>
            <a:normAutofit/>
          </a:bodyPr>
          <a:lstStyle/>
          <a:p>
            <a:pPr marL="0" indent="0">
              <a:spcBef>
                <a:spcPts val="0"/>
              </a:spcBef>
              <a:spcAft>
                <a:spcPts val="1200"/>
              </a:spcAft>
              <a:buNone/>
            </a:pPr>
            <a:r>
              <a:rPr lang="en-US" altLang="zh-CN" sz="3600" b="1" dirty="0">
                <a:solidFill>
                  <a:schemeClr val="tx1"/>
                </a:solidFill>
                <a:latin typeface="+mn-ea"/>
              </a:rPr>
              <a:t>10.</a:t>
            </a:r>
            <a:r>
              <a:rPr lang="zh-CN" altLang="en-US" sz="3600" b="1" dirty="0">
                <a:solidFill>
                  <a:schemeClr val="tx1"/>
                </a:solidFill>
                <a:latin typeface="+mn-ea"/>
              </a:rPr>
              <a:t>一天中影子最短是在（</a:t>
            </a:r>
            <a:r>
              <a:rPr lang="en-US" altLang="zh-CN" sz="3600" b="1" dirty="0">
                <a:solidFill>
                  <a:schemeClr val="tx1"/>
                </a:solidFill>
                <a:latin typeface="+mn-ea"/>
              </a:rPr>
              <a:t>            </a:t>
            </a:r>
            <a:r>
              <a:rPr lang="zh-CN" altLang="en-US" sz="3600" b="1" dirty="0">
                <a:solidFill>
                  <a:schemeClr val="tx1"/>
                </a:solidFill>
                <a:latin typeface="+mn-ea"/>
              </a:rPr>
              <a:t>）</a:t>
            </a:r>
            <a:endParaRPr lang="en-US" altLang="zh-CN" sz="3600" b="1" dirty="0">
              <a:solidFill>
                <a:schemeClr val="tx1"/>
              </a:solidFill>
              <a:latin typeface="+mn-ea"/>
            </a:endParaRPr>
          </a:p>
          <a:p>
            <a:pPr marL="0" indent="0">
              <a:spcBef>
                <a:spcPts val="0"/>
              </a:spcBef>
              <a:spcAft>
                <a:spcPts val="1200"/>
              </a:spcAft>
              <a:buNone/>
            </a:pPr>
            <a:r>
              <a:rPr lang="en-US" altLang="zh-CN" sz="3600" b="1" dirty="0">
                <a:solidFill>
                  <a:schemeClr val="tx1"/>
                </a:solidFill>
                <a:latin typeface="+mn-ea"/>
              </a:rPr>
              <a:t>A</a:t>
            </a:r>
            <a:r>
              <a:rPr lang="zh-CN" altLang="en-US" sz="3600" b="1" dirty="0">
                <a:solidFill>
                  <a:schemeClr val="tx1"/>
                </a:solidFill>
                <a:latin typeface="+mn-ea"/>
              </a:rPr>
              <a:t>早晨</a:t>
            </a:r>
            <a:endParaRPr lang="en-US" altLang="zh-CN" sz="3600" b="1" dirty="0">
              <a:solidFill>
                <a:schemeClr val="tx1"/>
              </a:solidFill>
              <a:latin typeface="+mn-ea"/>
            </a:endParaRPr>
          </a:p>
          <a:p>
            <a:pPr marL="0" indent="0">
              <a:spcBef>
                <a:spcPts val="0"/>
              </a:spcBef>
              <a:spcAft>
                <a:spcPts val="1200"/>
              </a:spcAft>
              <a:buNone/>
            </a:pPr>
            <a:r>
              <a:rPr lang="en-US" altLang="zh-CN" sz="3600" b="1" dirty="0">
                <a:solidFill>
                  <a:schemeClr val="tx1"/>
                </a:solidFill>
                <a:latin typeface="+mn-ea"/>
              </a:rPr>
              <a:t>B</a:t>
            </a:r>
            <a:r>
              <a:rPr lang="zh-CN" altLang="en-US" sz="3600" b="1" dirty="0">
                <a:solidFill>
                  <a:schemeClr val="tx1"/>
                </a:solidFill>
                <a:latin typeface="+mn-ea"/>
              </a:rPr>
              <a:t>中午 </a:t>
            </a:r>
            <a:endParaRPr lang="en-US" altLang="zh-CN" sz="3600" b="1" dirty="0">
              <a:solidFill>
                <a:schemeClr val="tx1"/>
              </a:solidFill>
              <a:latin typeface="+mn-ea"/>
            </a:endParaRPr>
          </a:p>
          <a:p>
            <a:pPr marL="0" indent="0">
              <a:spcBef>
                <a:spcPts val="0"/>
              </a:spcBef>
              <a:spcAft>
                <a:spcPts val="1200"/>
              </a:spcAft>
              <a:buNone/>
            </a:pPr>
            <a:r>
              <a:rPr lang="en-US" altLang="zh-CN" sz="3600" b="1" dirty="0">
                <a:solidFill>
                  <a:schemeClr val="tx1"/>
                </a:solidFill>
                <a:latin typeface="+mn-ea"/>
              </a:rPr>
              <a:t>C</a:t>
            </a:r>
            <a:r>
              <a:rPr lang="zh-CN" altLang="en-US" sz="3600" b="1" dirty="0">
                <a:solidFill>
                  <a:schemeClr val="tx1"/>
                </a:solidFill>
                <a:latin typeface="+mn-ea"/>
              </a:rPr>
              <a:t>傍晚</a:t>
            </a:r>
            <a:endParaRPr lang="en-US" altLang="zh-CN" sz="3600" b="1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sz="6000" dirty="0">
                <a:solidFill>
                  <a:srgbClr val="FF0000"/>
                </a:solidFill>
              </a:rPr>
              <a:t>上半场</a:t>
            </a:r>
          </a:p>
        </p:txBody>
      </p:sp>
    </p:spTree>
    <p:extLst>
      <p:ext uri="{BB962C8B-B14F-4D97-AF65-F5344CB8AC3E}">
        <p14:creationId xmlns:p14="http://schemas.microsoft.com/office/powerpoint/2010/main" val="4191404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683568" y="2564904"/>
            <a:ext cx="8280920" cy="3561259"/>
          </a:xfrm>
        </p:spPr>
        <p:txBody>
          <a:bodyPr>
            <a:normAutofit/>
          </a:bodyPr>
          <a:lstStyle/>
          <a:p>
            <a:pPr marL="0" indent="0">
              <a:spcBef>
                <a:spcPts val="0"/>
              </a:spcBef>
              <a:spcAft>
                <a:spcPts val="1200"/>
              </a:spcAft>
              <a:buNone/>
            </a:pPr>
            <a:r>
              <a:rPr lang="en-US" altLang="zh-CN" sz="4000" b="1" dirty="0">
                <a:solidFill>
                  <a:schemeClr val="tx1"/>
                </a:solidFill>
                <a:latin typeface="+mn-ea"/>
              </a:rPr>
              <a:t>11.</a:t>
            </a:r>
            <a:r>
              <a:rPr lang="zh-CN" altLang="en-US" sz="4000" b="1" dirty="0">
                <a:solidFill>
                  <a:schemeClr val="tx1"/>
                </a:solidFill>
                <a:latin typeface="+mn-ea"/>
              </a:rPr>
              <a:t>小孔成像的原因是（                                                  ）。</a:t>
            </a:r>
            <a:endParaRPr lang="en-US" altLang="zh-CN" sz="4000" b="1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sz="6000" dirty="0">
                <a:solidFill>
                  <a:srgbClr val="FF0000"/>
                </a:solidFill>
              </a:rPr>
              <a:t>上半场</a:t>
            </a:r>
          </a:p>
        </p:txBody>
      </p:sp>
    </p:spTree>
    <p:extLst>
      <p:ext uri="{BB962C8B-B14F-4D97-AF65-F5344CB8AC3E}">
        <p14:creationId xmlns:p14="http://schemas.microsoft.com/office/powerpoint/2010/main" val="75225154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683568" y="2556520"/>
            <a:ext cx="8280920" cy="3561259"/>
          </a:xfrm>
        </p:spPr>
        <p:txBody>
          <a:bodyPr>
            <a:normAutofit lnSpcReduction="10000"/>
          </a:bodyPr>
          <a:lstStyle/>
          <a:p>
            <a:pPr marL="0" indent="0">
              <a:spcBef>
                <a:spcPts val="0"/>
              </a:spcBef>
              <a:spcAft>
                <a:spcPts val="1200"/>
              </a:spcAft>
              <a:buNone/>
            </a:pPr>
            <a:r>
              <a:rPr lang="en-US" altLang="zh-CN" sz="4000" b="1" dirty="0">
                <a:solidFill>
                  <a:schemeClr val="tx1"/>
                </a:solidFill>
                <a:latin typeface="+mn-ea"/>
              </a:rPr>
              <a:t>12.</a:t>
            </a:r>
            <a:r>
              <a:rPr lang="zh-CN" altLang="en-US" sz="4000" b="1" dirty="0">
                <a:solidFill>
                  <a:schemeClr val="tx1"/>
                </a:solidFill>
                <a:latin typeface="+mn-ea"/>
              </a:rPr>
              <a:t>阳光下绿色的物体，它反射的光是（</a:t>
            </a:r>
            <a:r>
              <a:rPr lang="en-US" altLang="zh-CN" sz="4000" b="1" dirty="0">
                <a:solidFill>
                  <a:schemeClr val="tx1"/>
                </a:solidFill>
                <a:latin typeface="+mn-ea"/>
              </a:rPr>
              <a:t>       </a:t>
            </a:r>
            <a:r>
              <a:rPr lang="zh-CN" altLang="en-US" sz="4000" b="1" dirty="0">
                <a:solidFill>
                  <a:schemeClr val="tx1"/>
                </a:solidFill>
                <a:latin typeface="+mn-ea"/>
              </a:rPr>
              <a:t>）</a:t>
            </a:r>
            <a:endParaRPr lang="en-US" altLang="zh-CN" sz="4000" b="1" dirty="0">
              <a:solidFill>
                <a:schemeClr val="tx1"/>
              </a:solidFill>
              <a:latin typeface="+mn-ea"/>
            </a:endParaRPr>
          </a:p>
          <a:p>
            <a:pPr marL="742950" indent="-742950">
              <a:spcBef>
                <a:spcPts val="0"/>
              </a:spcBef>
              <a:spcAft>
                <a:spcPts val="1200"/>
              </a:spcAft>
              <a:buAutoNum type="alphaUcPeriod"/>
            </a:pPr>
            <a:r>
              <a:rPr lang="zh-CN" altLang="en-US" sz="4000" b="1" dirty="0">
                <a:solidFill>
                  <a:schemeClr val="tx1"/>
                </a:solidFill>
                <a:latin typeface="+mn-ea"/>
              </a:rPr>
              <a:t>白光</a:t>
            </a:r>
            <a:endParaRPr lang="en-US" altLang="zh-CN" sz="4000" b="1" dirty="0">
              <a:solidFill>
                <a:schemeClr val="tx1"/>
              </a:solidFill>
              <a:latin typeface="+mn-ea"/>
            </a:endParaRPr>
          </a:p>
          <a:p>
            <a:pPr marL="742950" indent="-742950">
              <a:spcBef>
                <a:spcPts val="0"/>
              </a:spcBef>
              <a:spcAft>
                <a:spcPts val="1200"/>
              </a:spcAft>
              <a:buAutoNum type="alphaUcPeriod"/>
            </a:pPr>
            <a:r>
              <a:rPr lang="en-US" altLang="zh-CN" sz="4000" b="1" dirty="0">
                <a:solidFill>
                  <a:schemeClr val="tx1"/>
                </a:solidFill>
                <a:latin typeface="+mn-ea"/>
              </a:rPr>
              <a:t>B. </a:t>
            </a:r>
            <a:r>
              <a:rPr lang="zh-CN" altLang="en-US" sz="4000" b="1" dirty="0">
                <a:solidFill>
                  <a:schemeClr val="tx1"/>
                </a:solidFill>
                <a:latin typeface="+mn-ea"/>
              </a:rPr>
              <a:t>绿光</a:t>
            </a:r>
            <a:endParaRPr lang="en-US" altLang="zh-CN" sz="4000" b="1" dirty="0">
              <a:solidFill>
                <a:schemeClr val="tx1"/>
              </a:solidFill>
              <a:latin typeface="+mn-ea"/>
            </a:endParaRPr>
          </a:p>
          <a:p>
            <a:pPr marL="742950" indent="-742950">
              <a:spcBef>
                <a:spcPts val="0"/>
              </a:spcBef>
              <a:spcAft>
                <a:spcPts val="1200"/>
              </a:spcAft>
              <a:buAutoNum type="alphaUcPeriod"/>
            </a:pPr>
            <a:r>
              <a:rPr lang="en-US" altLang="zh-CN" sz="4000" b="1" dirty="0">
                <a:solidFill>
                  <a:schemeClr val="tx1"/>
                </a:solidFill>
                <a:latin typeface="+mn-ea"/>
              </a:rPr>
              <a:t>C. </a:t>
            </a:r>
            <a:r>
              <a:rPr lang="zh-CN" altLang="en-US" sz="4000" b="1" dirty="0">
                <a:solidFill>
                  <a:schemeClr val="tx1"/>
                </a:solidFill>
                <a:latin typeface="+mn-ea"/>
              </a:rPr>
              <a:t>红光 </a:t>
            </a:r>
            <a:endParaRPr lang="en-US" altLang="zh-CN" sz="4000" b="1" dirty="0">
              <a:solidFill>
                <a:schemeClr val="tx1"/>
              </a:solidFill>
              <a:latin typeface="+mn-ea"/>
            </a:endParaRPr>
          </a:p>
          <a:p>
            <a:pPr marL="0" indent="0">
              <a:buNone/>
            </a:pPr>
            <a:endParaRPr lang="en-US" altLang="zh-CN" sz="4000" b="1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sz="6000" dirty="0">
                <a:solidFill>
                  <a:srgbClr val="FF0000"/>
                </a:solidFill>
              </a:rPr>
              <a:t>上半场</a:t>
            </a:r>
          </a:p>
        </p:txBody>
      </p:sp>
    </p:spTree>
    <p:extLst>
      <p:ext uri="{BB962C8B-B14F-4D97-AF65-F5344CB8AC3E}">
        <p14:creationId xmlns:p14="http://schemas.microsoft.com/office/powerpoint/2010/main" val="180452072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251520" y="2564904"/>
            <a:ext cx="8712968" cy="3561259"/>
          </a:xfrm>
        </p:spPr>
        <p:txBody>
          <a:bodyPr>
            <a:normAutofit/>
          </a:bodyPr>
          <a:lstStyle/>
          <a:p>
            <a:pPr marL="0" indent="0">
              <a:spcBef>
                <a:spcPts val="0"/>
              </a:spcBef>
              <a:spcAft>
                <a:spcPts val="1200"/>
              </a:spcAft>
              <a:buNone/>
            </a:pPr>
            <a:r>
              <a:rPr lang="en-US" altLang="zh-CN" sz="4000" b="1" dirty="0">
                <a:solidFill>
                  <a:schemeClr val="tx1"/>
                </a:solidFill>
                <a:latin typeface="+mn-ea"/>
              </a:rPr>
              <a:t>13.</a:t>
            </a:r>
            <a:r>
              <a:rPr lang="zh-CN" altLang="en-US" sz="4000" b="1" dirty="0">
                <a:solidFill>
                  <a:schemeClr val="tx1"/>
                </a:solidFill>
                <a:latin typeface="+mn-ea"/>
              </a:rPr>
              <a:t>磁铁有两个磁极，磁铁指南的一端叫（  ），用（  ）表示；指北的一端叫（  ），用（  ）表示。</a:t>
            </a:r>
            <a:endParaRPr lang="en-US" altLang="zh-CN" sz="4000" b="1" dirty="0">
              <a:solidFill>
                <a:schemeClr val="tx1"/>
              </a:solidFill>
              <a:latin typeface="+mn-ea"/>
            </a:endParaRPr>
          </a:p>
          <a:p>
            <a:pPr marL="0" indent="0">
              <a:buNone/>
            </a:pPr>
            <a:endParaRPr lang="en-US" altLang="zh-CN" sz="4000" b="1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sz="6000" dirty="0">
                <a:solidFill>
                  <a:srgbClr val="FF0000"/>
                </a:solidFill>
              </a:rPr>
              <a:t>上半场</a:t>
            </a:r>
          </a:p>
        </p:txBody>
      </p:sp>
    </p:spTree>
    <p:extLst>
      <p:ext uri="{BB962C8B-B14F-4D97-AF65-F5344CB8AC3E}">
        <p14:creationId xmlns:p14="http://schemas.microsoft.com/office/powerpoint/2010/main" val="23640201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95536" y="1988840"/>
            <a:ext cx="8424936" cy="4869160"/>
          </a:xfrm>
        </p:spPr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spcBef>
                <a:spcPts val="0"/>
              </a:spcBef>
              <a:spcAft>
                <a:spcPts val="1800"/>
              </a:spcAft>
              <a:buNone/>
            </a:pPr>
            <a:r>
              <a:rPr lang="en-US" altLang="zh-CN" sz="4000" b="1" dirty="0">
                <a:solidFill>
                  <a:schemeClr val="tx1"/>
                </a:solidFill>
                <a:latin typeface="+mn-ea"/>
              </a:rPr>
              <a:t>14.</a:t>
            </a:r>
            <a:r>
              <a:rPr lang="zh-CN" altLang="en-US" sz="4000" b="1" dirty="0">
                <a:solidFill>
                  <a:schemeClr val="tx1"/>
                </a:solidFill>
                <a:latin typeface="+mn-ea"/>
              </a:rPr>
              <a:t>月相的周期变化是（</a:t>
            </a:r>
            <a:r>
              <a:rPr lang="en-US" altLang="zh-CN" sz="4000" b="1" dirty="0">
                <a:solidFill>
                  <a:schemeClr val="tx1"/>
                </a:solidFill>
                <a:latin typeface="+mn-ea"/>
              </a:rPr>
              <a:t>    </a:t>
            </a:r>
            <a:r>
              <a:rPr lang="zh-CN" altLang="en-US" sz="4000" b="1" dirty="0">
                <a:solidFill>
                  <a:schemeClr val="tx1"/>
                </a:solidFill>
                <a:latin typeface="+mn-ea"/>
              </a:rPr>
              <a:t>）</a:t>
            </a:r>
            <a:endParaRPr lang="en-US" altLang="zh-CN" sz="4000" b="1" dirty="0">
              <a:solidFill>
                <a:schemeClr val="tx1"/>
              </a:solidFill>
              <a:latin typeface="+mn-ea"/>
            </a:endParaRPr>
          </a:p>
          <a:p>
            <a:pPr marL="0" indent="0">
              <a:lnSpc>
                <a:spcPct val="150000"/>
              </a:lnSpc>
              <a:spcBef>
                <a:spcPts val="0"/>
              </a:spcBef>
              <a:spcAft>
                <a:spcPts val="1800"/>
              </a:spcAft>
              <a:buNone/>
            </a:pPr>
            <a:r>
              <a:rPr lang="en-US" altLang="zh-CN" sz="4000" b="1" dirty="0">
                <a:solidFill>
                  <a:schemeClr val="tx1"/>
                </a:solidFill>
                <a:latin typeface="+mn-ea"/>
              </a:rPr>
              <a:t>A </a:t>
            </a:r>
            <a:r>
              <a:rPr lang="zh-CN" altLang="en-US" sz="4000" b="1" dirty="0">
                <a:solidFill>
                  <a:schemeClr val="tx1"/>
                </a:solidFill>
                <a:latin typeface="+mn-ea"/>
              </a:rPr>
              <a:t>一年</a:t>
            </a:r>
            <a:endParaRPr lang="en-US" altLang="zh-CN" sz="4000" b="1" dirty="0">
              <a:solidFill>
                <a:schemeClr val="tx1"/>
              </a:solidFill>
              <a:latin typeface="+mn-ea"/>
            </a:endParaRPr>
          </a:p>
          <a:p>
            <a:pPr marL="0" indent="0">
              <a:lnSpc>
                <a:spcPct val="150000"/>
              </a:lnSpc>
              <a:spcBef>
                <a:spcPts val="0"/>
              </a:spcBef>
              <a:spcAft>
                <a:spcPts val="1800"/>
              </a:spcAft>
              <a:buNone/>
            </a:pPr>
            <a:r>
              <a:rPr lang="en-US" altLang="zh-CN" sz="4000" b="1" dirty="0">
                <a:solidFill>
                  <a:schemeClr val="tx1"/>
                </a:solidFill>
                <a:latin typeface="+mn-ea"/>
              </a:rPr>
              <a:t>B </a:t>
            </a:r>
            <a:r>
              <a:rPr lang="zh-CN" altLang="en-US" sz="4000" b="1" dirty="0">
                <a:solidFill>
                  <a:schemeClr val="tx1"/>
                </a:solidFill>
                <a:latin typeface="+mn-ea"/>
              </a:rPr>
              <a:t>一个月</a:t>
            </a:r>
            <a:endParaRPr lang="en-US" altLang="zh-CN" sz="4000" b="1" dirty="0">
              <a:solidFill>
                <a:schemeClr val="tx1"/>
              </a:solidFill>
              <a:latin typeface="+mn-ea"/>
            </a:endParaRPr>
          </a:p>
          <a:p>
            <a:pPr marL="0" indent="0">
              <a:lnSpc>
                <a:spcPct val="150000"/>
              </a:lnSpc>
              <a:spcBef>
                <a:spcPts val="0"/>
              </a:spcBef>
              <a:spcAft>
                <a:spcPts val="1800"/>
              </a:spcAft>
              <a:buNone/>
            </a:pPr>
            <a:r>
              <a:rPr lang="en-US" altLang="zh-CN" sz="4000" b="1" dirty="0">
                <a:solidFill>
                  <a:schemeClr val="tx1"/>
                </a:solidFill>
                <a:latin typeface="+mn-ea"/>
              </a:rPr>
              <a:t>C</a:t>
            </a:r>
            <a:r>
              <a:rPr lang="zh-CN" altLang="en-US" sz="4000" b="1" dirty="0">
                <a:solidFill>
                  <a:schemeClr val="tx1"/>
                </a:solidFill>
                <a:latin typeface="+mn-ea"/>
              </a:rPr>
              <a:t>一周</a:t>
            </a:r>
            <a:endParaRPr lang="en-US" altLang="zh-CN" sz="4000" b="1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sz="6000" dirty="0">
                <a:solidFill>
                  <a:srgbClr val="FF0000"/>
                </a:solidFill>
              </a:rPr>
              <a:t>上半场</a:t>
            </a:r>
          </a:p>
        </p:txBody>
      </p:sp>
    </p:spTree>
    <p:extLst>
      <p:ext uri="{BB962C8B-B14F-4D97-AF65-F5344CB8AC3E}">
        <p14:creationId xmlns:p14="http://schemas.microsoft.com/office/powerpoint/2010/main" val="110013589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467544" y="2708920"/>
            <a:ext cx="8136904" cy="3561259"/>
          </a:xfrm>
        </p:spPr>
        <p:txBody>
          <a:bodyPr>
            <a:normAutofit/>
          </a:bodyPr>
          <a:lstStyle/>
          <a:p>
            <a:pPr marL="0" indent="0">
              <a:spcBef>
                <a:spcPts val="0"/>
              </a:spcBef>
              <a:spcAft>
                <a:spcPts val="1200"/>
              </a:spcAft>
              <a:buNone/>
            </a:pPr>
            <a:r>
              <a:rPr lang="en-US" altLang="zh-CN" sz="4000" b="1" dirty="0">
                <a:solidFill>
                  <a:schemeClr val="tx1"/>
                </a:solidFill>
                <a:latin typeface="+mn-ea"/>
              </a:rPr>
              <a:t>15.</a:t>
            </a:r>
            <a:r>
              <a:rPr lang="zh-CN" altLang="en-US" sz="4000" b="1" dirty="0">
                <a:solidFill>
                  <a:schemeClr val="tx1"/>
                </a:solidFill>
                <a:latin typeface="+mn-ea"/>
              </a:rPr>
              <a:t>昼夜长短会改变动植物的生活习性比如</a:t>
            </a:r>
            <a:r>
              <a:rPr lang="zh-CN" altLang="en-US" sz="4000" b="1" dirty="0">
                <a:solidFill>
                  <a:schemeClr val="tx1"/>
                </a:solidFill>
                <a:latin typeface="+mn-ea"/>
                <a:sym typeface="Wingdings" panose="05000000000000000000" pitchFamily="2" charset="2"/>
              </a:rPr>
              <a:t>（                   ）</a:t>
            </a:r>
            <a:r>
              <a:rPr lang="zh-CN" altLang="en-US" sz="4000" b="1" dirty="0">
                <a:solidFill>
                  <a:schemeClr val="tx1"/>
                </a:solidFill>
                <a:latin typeface="+mn-ea"/>
              </a:rPr>
              <a:t>可以使菊花提前开放，（                    ）可以增加鸡的产蛋量。</a:t>
            </a:r>
            <a:endParaRPr lang="en-US" altLang="zh-CN" sz="4000" b="1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sz="6000" dirty="0">
                <a:solidFill>
                  <a:srgbClr val="FF0000"/>
                </a:solidFill>
              </a:rPr>
              <a:t>上半场</a:t>
            </a:r>
          </a:p>
        </p:txBody>
      </p:sp>
    </p:spTree>
    <p:extLst>
      <p:ext uri="{BB962C8B-B14F-4D97-AF65-F5344CB8AC3E}">
        <p14:creationId xmlns:p14="http://schemas.microsoft.com/office/powerpoint/2010/main" val="266409138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467544" y="2420888"/>
            <a:ext cx="8352928" cy="3849291"/>
          </a:xfrm>
        </p:spPr>
        <p:txBody>
          <a:bodyPr>
            <a:normAutofit/>
          </a:bodyPr>
          <a:lstStyle/>
          <a:p>
            <a:pPr marL="0" indent="0" algn="ctr">
              <a:spcBef>
                <a:spcPts val="0"/>
              </a:spcBef>
              <a:spcAft>
                <a:spcPts val="2400"/>
              </a:spcAft>
              <a:buNone/>
            </a:pPr>
            <a:r>
              <a:rPr lang="zh-CN" altLang="en-US" sz="4000" b="1" dirty="0">
                <a:solidFill>
                  <a:srgbClr val="0000CC"/>
                </a:solidFill>
                <a:latin typeface="黑体" pitchFamily="49" charset="-122"/>
                <a:ea typeface="黑体" pitchFamily="49" charset="-122"/>
              </a:rPr>
              <a:t>恭喜进入下半场比赛的班级。</a:t>
            </a:r>
            <a:endParaRPr lang="en-US" altLang="zh-CN" sz="4000" b="1" dirty="0">
              <a:solidFill>
                <a:srgbClr val="0000CC"/>
              </a:solidFill>
              <a:latin typeface="黑体" pitchFamily="49" charset="-122"/>
              <a:ea typeface="黑体" pitchFamily="49" charset="-122"/>
            </a:endParaRPr>
          </a:p>
          <a:p>
            <a:pPr marL="0" indent="0" algn="ctr">
              <a:spcBef>
                <a:spcPts val="0"/>
              </a:spcBef>
              <a:spcAft>
                <a:spcPts val="2400"/>
              </a:spcAft>
              <a:buNone/>
            </a:pPr>
            <a:r>
              <a:rPr lang="zh-CN" altLang="en-US" sz="4000" b="1" dirty="0">
                <a:solidFill>
                  <a:srgbClr val="0000CC"/>
                </a:solidFill>
                <a:latin typeface="黑体" pitchFamily="49" charset="-122"/>
                <a:ea typeface="黑体" pitchFamily="49" charset="-122"/>
              </a:rPr>
              <a:t>加油！</a:t>
            </a:r>
            <a:endParaRPr lang="en-US" altLang="zh-CN" sz="4000" b="1" dirty="0">
              <a:solidFill>
                <a:srgbClr val="0000CC"/>
              </a:solidFill>
              <a:latin typeface="黑体" pitchFamily="49" charset="-122"/>
              <a:ea typeface="黑体" pitchFamily="49" charset="-122"/>
            </a:endParaRPr>
          </a:p>
          <a:p>
            <a:pPr marL="0" indent="0">
              <a:spcBef>
                <a:spcPts val="0"/>
              </a:spcBef>
              <a:spcAft>
                <a:spcPts val="1200"/>
              </a:spcAft>
              <a:buNone/>
            </a:pPr>
            <a:r>
              <a:rPr lang="zh-CN" altLang="en-US" sz="4000" b="1" dirty="0">
                <a:solidFill>
                  <a:srgbClr val="0000CC"/>
                </a:solidFill>
                <a:latin typeface="黑体" pitchFamily="49" charset="-122"/>
                <a:ea typeface="黑体" pitchFamily="49" charset="-122"/>
              </a:rPr>
              <a:t>     </a:t>
            </a:r>
            <a:r>
              <a:rPr lang="en-US" altLang="zh-CN" sz="4000" b="1" dirty="0">
                <a:solidFill>
                  <a:srgbClr val="0000CC"/>
                </a:solidFill>
                <a:latin typeface="黑体" pitchFamily="49" charset="-122"/>
                <a:ea typeface="黑体" pitchFamily="49" charset="-122"/>
              </a:rPr>
              <a:t>    </a:t>
            </a:r>
            <a:r>
              <a:rPr lang="en-US" altLang="zh-CN" sz="4000" b="1" dirty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   </a:t>
            </a:r>
            <a:endParaRPr lang="zh-CN" altLang="en-US" sz="4000" b="1" dirty="0">
              <a:solidFill>
                <a:schemeClr val="tx1"/>
              </a:solidFill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-180528" y="332656"/>
            <a:ext cx="8686800" cy="1252728"/>
          </a:xfrm>
        </p:spPr>
        <p:txBody>
          <a:bodyPr>
            <a:normAutofit/>
          </a:bodyPr>
          <a:lstStyle/>
          <a:p>
            <a:r>
              <a:rPr lang="zh-CN" altLang="en-US" sz="6000" dirty="0">
                <a:solidFill>
                  <a:srgbClr val="FFFF00"/>
                </a:solidFill>
              </a:rPr>
              <a:t>下半场</a:t>
            </a:r>
          </a:p>
        </p:txBody>
      </p:sp>
      <p:sp>
        <p:nvSpPr>
          <p:cNvPr id="4" name="笑脸 3"/>
          <p:cNvSpPr/>
          <p:nvPr/>
        </p:nvSpPr>
        <p:spPr>
          <a:xfrm>
            <a:off x="5868144" y="332656"/>
            <a:ext cx="1728192" cy="1512168"/>
          </a:xfrm>
          <a:prstGeom prst="smileyFac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5749973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699480" y="1772816"/>
            <a:ext cx="7745040" cy="5085184"/>
          </a:xfrm>
        </p:spPr>
        <p:txBody>
          <a:bodyPr>
            <a:noAutofit/>
          </a:bodyPr>
          <a:lstStyle/>
          <a:p>
            <a:pPr marL="0" indent="0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-US" altLang="zh-CN" sz="3200" b="1" dirty="0">
                <a:solidFill>
                  <a:schemeClr val="tx1"/>
                </a:solidFill>
                <a:latin typeface="+mn-ea"/>
              </a:rPr>
              <a:t>1.</a:t>
            </a:r>
            <a:r>
              <a:rPr lang="zh-CN" altLang="en-US" sz="3200" b="1" dirty="0">
                <a:solidFill>
                  <a:schemeClr val="tx1"/>
                </a:solidFill>
                <a:latin typeface="+mn-ea"/>
              </a:rPr>
              <a:t> “地心说”是古希腊天文学家（      ）提出来的，他认为（    ）是宇宙的中心，日月星辰都是围绕（    ）旋转，这样就形成了白天和黑夜。而波兰天文学家（     ）提出了“日心说”。他认为不是太阳在运动，而是地球绕着太阳在旋转，昼夜的变化是（          ）的结果。</a:t>
            </a:r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sz="6000" dirty="0">
                <a:solidFill>
                  <a:srgbClr val="FFFF00"/>
                </a:solidFill>
              </a:rPr>
              <a:t>下半场</a:t>
            </a:r>
          </a:p>
        </p:txBody>
      </p:sp>
    </p:spTree>
    <p:extLst>
      <p:ext uri="{BB962C8B-B14F-4D97-AF65-F5344CB8AC3E}">
        <p14:creationId xmlns:p14="http://schemas.microsoft.com/office/powerpoint/2010/main" val="3034662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23528" y="2276872"/>
            <a:ext cx="8568953" cy="4065315"/>
          </a:xfrm>
        </p:spPr>
        <p:txBody>
          <a:bodyPr>
            <a:normAutofit fontScale="92500"/>
          </a:bodyPr>
          <a:lstStyle/>
          <a:p>
            <a:pPr marL="0" indent="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zh-CN" altLang="en-US" sz="3200" b="1" dirty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一</a:t>
            </a:r>
            <a:r>
              <a:rPr lang="en-US" altLang="zh-CN" sz="3200" b="1" dirty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.</a:t>
            </a:r>
            <a:r>
              <a:rPr lang="zh-CN" altLang="en-US" sz="3200" b="1" dirty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分上半场（</a:t>
            </a:r>
            <a:r>
              <a:rPr lang="en-US" altLang="zh-CN" sz="3200" b="1" dirty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15</a:t>
            </a:r>
            <a:r>
              <a:rPr lang="zh-CN" altLang="en-US" sz="3200" b="1" dirty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题）、下半场（</a:t>
            </a:r>
            <a:r>
              <a:rPr lang="en-US" altLang="zh-CN" sz="3200" b="1" dirty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15</a:t>
            </a:r>
            <a:r>
              <a:rPr lang="zh-CN" altLang="en-US" sz="3200" b="1" dirty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）题，共</a:t>
            </a:r>
            <a:r>
              <a:rPr lang="en-US" altLang="zh-CN" sz="3200" b="1" dirty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30</a:t>
            </a:r>
            <a:r>
              <a:rPr lang="zh-CN" altLang="en-US" sz="3200" b="1" dirty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题。</a:t>
            </a:r>
            <a:endParaRPr lang="en-US" altLang="zh-CN" sz="3200" b="1" dirty="0">
              <a:solidFill>
                <a:schemeClr val="tx1"/>
              </a:solidFill>
              <a:latin typeface="黑体" pitchFamily="49" charset="-122"/>
              <a:ea typeface="黑体" pitchFamily="49" charset="-122"/>
            </a:endParaRPr>
          </a:p>
          <a:p>
            <a:pPr marL="0" indent="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zh-CN" altLang="en-US" sz="3200" b="1" dirty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二</a:t>
            </a:r>
            <a:r>
              <a:rPr lang="en-US" altLang="zh-CN" sz="3200" b="1" dirty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.</a:t>
            </a:r>
            <a:r>
              <a:rPr lang="zh-CN" altLang="en-US" sz="3200" b="1" dirty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抢到答题权并答对得</a:t>
            </a:r>
            <a:r>
              <a:rPr lang="en-US" altLang="zh-CN" sz="3200" b="1" dirty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10</a:t>
            </a:r>
            <a:r>
              <a:rPr lang="zh-CN" altLang="en-US" sz="3200" b="1" dirty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分，抢到但答错此题不得分，并且倒扣</a:t>
            </a:r>
            <a:r>
              <a:rPr lang="en-US" altLang="zh-CN" sz="3200" b="1" dirty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10</a:t>
            </a:r>
            <a:r>
              <a:rPr lang="zh-CN" altLang="en-US" sz="3200" b="1" dirty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分，公布正确答案。</a:t>
            </a:r>
            <a:endParaRPr lang="en-US" altLang="zh-CN" sz="3200" b="1" dirty="0">
              <a:solidFill>
                <a:schemeClr val="tx1"/>
              </a:solidFill>
              <a:latin typeface="黑体" pitchFamily="49" charset="-122"/>
              <a:ea typeface="黑体" pitchFamily="49" charset="-122"/>
            </a:endParaRPr>
          </a:p>
          <a:p>
            <a:pPr marL="0" indent="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zh-CN" altLang="en-US" sz="3200" b="1" dirty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三</a:t>
            </a:r>
            <a:r>
              <a:rPr lang="en-US" altLang="zh-CN" sz="3200" b="1" dirty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.</a:t>
            </a:r>
            <a:r>
              <a:rPr lang="zh-CN" altLang="en-US" sz="3200" b="1" dirty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上半场结束，选出得分最高的前三个班级进入下半场抢答。</a:t>
            </a: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sz="6000" dirty="0">
                <a:solidFill>
                  <a:srgbClr val="FF0000"/>
                </a:solidFill>
              </a:rPr>
              <a:t>抢答规则</a:t>
            </a:r>
          </a:p>
        </p:txBody>
      </p:sp>
    </p:spTree>
    <p:extLst>
      <p:ext uri="{BB962C8B-B14F-4D97-AF65-F5344CB8AC3E}">
        <p14:creationId xmlns:p14="http://schemas.microsoft.com/office/powerpoint/2010/main" val="6455763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683568" y="1988840"/>
            <a:ext cx="8136904" cy="4869160"/>
          </a:xfrm>
        </p:spPr>
        <p:txBody>
          <a:bodyPr>
            <a:normAutofit fontScale="85000" lnSpcReduction="10000"/>
          </a:bodyPr>
          <a:lstStyle/>
          <a:p>
            <a:pPr marL="0" indent="0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-US" altLang="zh-CN" sz="4400" b="1" dirty="0">
                <a:solidFill>
                  <a:schemeClr val="tx1"/>
                </a:solidFill>
                <a:latin typeface="+mn-ea"/>
              </a:rPr>
              <a:t>2.</a:t>
            </a:r>
            <a:r>
              <a:rPr lang="zh-CN" altLang="en-US" sz="4400" b="1" dirty="0">
                <a:solidFill>
                  <a:schemeClr val="tx1"/>
                </a:solidFill>
                <a:latin typeface="+mn-ea"/>
              </a:rPr>
              <a:t>北京故宫博物院保存的日晷属于（</a:t>
            </a:r>
            <a:r>
              <a:rPr lang="en-US" altLang="zh-CN" sz="4400" b="1" dirty="0">
                <a:solidFill>
                  <a:schemeClr val="tx1"/>
                </a:solidFill>
                <a:latin typeface="+mn-ea"/>
              </a:rPr>
              <a:t>   </a:t>
            </a:r>
            <a:r>
              <a:rPr lang="zh-CN" altLang="en-US" sz="4400" b="1" dirty="0">
                <a:solidFill>
                  <a:schemeClr val="tx1"/>
                </a:solidFill>
                <a:latin typeface="+mn-ea"/>
              </a:rPr>
              <a:t>）</a:t>
            </a:r>
            <a:endParaRPr lang="en-US" altLang="zh-CN" sz="4400" b="1" dirty="0">
              <a:solidFill>
                <a:schemeClr val="tx1"/>
              </a:solidFill>
              <a:latin typeface="+mn-ea"/>
            </a:endParaRPr>
          </a:p>
          <a:p>
            <a:pPr marL="0" indent="0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-US" altLang="zh-CN" sz="4400" b="1" dirty="0">
                <a:solidFill>
                  <a:schemeClr val="tx1"/>
                </a:solidFill>
                <a:latin typeface="+mn-ea"/>
              </a:rPr>
              <a:t>A</a:t>
            </a:r>
            <a:r>
              <a:rPr lang="zh-CN" altLang="en-US" sz="4400" b="1" dirty="0">
                <a:solidFill>
                  <a:schemeClr val="tx1"/>
                </a:solidFill>
                <a:latin typeface="+mn-ea"/>
              </a:rPr>
              <a:t>立晷</a:t>
            </a:r>
            <a:endParaRPr lang="en-US" altLang="zh-CN" sz="4400" b="1" dirty="0">
              <a:solidFill>
                <a:schemeClr val="tx1"/>
              </a:solidFill>
              <a:latin typeface="+mn-ea"/>
            </a:endParaRPr>
          </a:p>
          <a:p>
            <a:pPr marL="0" indent="0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-US" altLang="zh-CN" sz="4400" b="1" dirty="0">
                <a:solidFill>
                  <a:schemeClr val="tx1"/>
                </a:solidFill>
                <a:latin typeface="+mn-ea"/>
              </a:rPr>
              <a:t>B</a:t>
            </a:r>
            <a:r>
              <a:rPr lang="zh-CN" altLang="en-US" sz="4400" b="1" dirty="0">
                <a:solidFill>
                  <a:schemeClr val="tx1"/>
                </a:solidFill>
                <a:latin typeface="+mn-ea"/>
              </a:rPr>
              <a:t>地平日晷</a:t>
            </a:r>
            <a:endParaRPr lang="en-US" altLang="zh-CN" sz="4400" b="1" dirty="0">
              <a:solidFill>
                <a:schemeClr val="tx1"/>
              </a:solidFill>
              <a:latin typeface="+mn-ea"/>
            </a:endParaRPr>
          </a:p>
          <a:p>
            <a:pPr marL="0" indent="0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-US" altLang="zh-CN" sz="4400" b="1" dirty="0">
                <a:solidFill>
                  <a:schemeClr val="tx1"/>
                </a:solidFill>
                <a:latin typeface="+mn-ea"/>
              </a:rPr>
              <a:t>C</a:t>
            </a:r>
            <a:r>
              <a:rPr lang="zh-CN" altLang="en-US" sz="4400" b="1" dirty="0">
                <a:solidFill>
                  <a:schemeClr val="tx1"/>
                </a:solidFill>
                <a:latin typeface="+mn-ea"/>
              </a:rPr>
              <a:t>赤道日晷</a:t>
            </a:r>
            <a:endParaRPr lang="en-US" altLang="zh-CN" sz="4400" b="1" dirty="0">
              <a:solidFill>
                <a:schemeClr val="tx1"/>
              </a:solidFill>
              <a:latin typeface="+mn-ea"/>
            </a:endParaRPr>
          </a:p>
          <a:p>
            <a:pPr marL="0" indent="0">
              <a:buNone/>
            </a:pPr>
            <a:r>
              <a:rPr lang="en-US" altLang="zh-CN" sz="4000" b="1" dirty="0">
                <a:solidFill>
                  <a:schemeClr val="tx1"/>
                </a:solidFill>
                <a:latin typeface="+mn-ea"/>
              </a:rPr>
              <a:t>         </a:t>
            </a:r>
            <a:endParaRPr lang="zh-CN" altLang="en-US" sz="4000" b="1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sz="6000" dirty="0">
                <a:solidFill>
                  <a:srgbClr val="FFFF00"/>
                </a:solidFill>
              </a:rPr>
              <a:t>下半场</a:t>
            </a:r>
          </a:p>
        </p:txBody>
      </p:sp>
    </p:spTree>
    <p:extLst>
      <p:ext uri="{BB962C8B-B14F-4D97-AF65-F5344CB8AC3E}">
        <p14:creationId xmlns:p14="http://schemas.microsoft.com/office/powerpoint/2010/main" val="180870238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611560" y="1916832"/>
            <a:ext cx="8136904" cy="3705275"/>
          </a:xfrm>
        </p:spPr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zh-CN" altLang="en-US" sz="4400" b="1" dirty="0">
                <a:solidFill>
                  <a:schemeClr val="tx1"/>
                </a:solidFill>
                <a:latin typeface="+mn-ea"/>
              </a:rPr>
              <a:t>简答题</a:t>
            </a:r>
            <a:endParaRPr lang="en-US" altLang="zh-CN" sz="4400" b="1" dirty="0">
              <a:solidFill>
                <a:schemeClr val="tx1"/>
              </a:solidFill>
              <a:latin typeface="+mn-ea"/>
            </a:endParaRPr>
          </a:p>
          <a:p>
            <a:pPr marL="0" indent="0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-US" altLang="zh-CN" sz="4400" b="1" dirty="0">
                <a:solidFill>
                  <a:schemeClr val="tx1"/>
                </a:solidFill>
                <a:latin typeface="+mn-ea"/>
              </a:rPr>
              <a:t>3.</a:t>
            </a:r>
            <a:r>
              <a:rPr lang="zh-CN" altLang="en-US" sz="4400" b="1" dirty="0">
                <a:solidFill>
                  <a:schemeClr val="tx1"/>
                </a:solidFill>
                <a:latin typeface="+mn-ea"/>
              </a:rPr>
              <a:t>小孔成的像是左右颠倒的吗？为什么？</a:t>
            </a:r>
            <a:endParaRPr lang="zh-CN" altLang="en-US" sz="4000" b="1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sz="6000" dirty="0">
                <a:solidFill>
                  <a:srgbClr val="FFFF00"/>
                </a:solidFill>
              </a:rPr>
              <a:t>下半场</a:t>
            </a:r>
          </a:p>
        </p:txBody>
      </p:sp>
    </p:spTree>
    <p:extLst>
      <p:ext uri="{BB962C8B-B14F-4D97-AF65-F5344CB8AC3E}">
        <p14:creationId xmlns:p14="http://schemas.microsoft.com/office/powerpoint/2010/main" val="114758514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683568" y="2492896"/>
            <a:ext cx="8136904" cy="3705275"/>
          </a:xfrm>
        </p:spPr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zh-CN" altLang="en-US" sz="4400" b="1" dirty="0">
                <a:solidFill>
                  <a:schemeClr val="tx1"/>
                </a:solidFill>
                <a:latin typeface="+mn-ea"/>
              </a:rPr>
              <a:t>简答题</a:t>
            </a:r>
            <a:endParaRPr lang="en-US" altLang="zh-CN" sz="4400" b="1" dirty="0">
              <a:solidFill>
                <a:schemeClr val="tx1"/>
              </a:solidFill>
              <a:latin typeface="+mn-ea"/>
            </a:endParaRPr>
          </a:p>
          <a:p>
            <a:pPr marL="0" indent="0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-US" altLang="zh-CN" sz="4400" b="1" dirty="0">
                <a:solidFill>
                  <a:schemeClr val="tx1"/>
                </a:solidFill>
                <a:latin typeface="+mn-ea"/>
              </a:rPr>
              <a:t>4.</a:t>
            </a:r>
            <a:r>
              <a:rPr lang="zh-CN" altLang="en-US" sz="4400" b="1" dirty="0">
                <a:solidFill>
                  <a:schemeClr val="tx1"/>
                </a:solidFill>
                <a:latin typeface="+mn-ea"/>
              </a:rPr>
              <a:t>彩虹是怎样形成的？我们可以用什么方法制造彩虹？</a:t>
            </a:r>
            <a:endParaRPr lang="zh-CN" altLang="en-US" sz="4000" b="1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sz="6000" dirty="0">
                <a:solidFill>
                  <a:srgbClr val="FFFF00"/>
                </a:solidFill>
              </a:rPr>
              <a:t>下半场</a:t>
            </a:r>
          </a:p>
        </p:txBody>
      </p:sp>
    </p:spTree>
    <p:extLst>
      <p:ext uri="{BB962C8B-B14F-4D97-AF65-F5344CB8AC3E}">
        <p14:creationId xmlns:p14="http://schemas.microsoft.com/office/powerpoint/2010/main" val="278327394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467544" y="2204864"/>
            <a:ext cx="8424936" cy="4653136"/>
          </a:xfrm>
        </p:spPr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zh-CN" altLang="en-US" sz="4000" b="1" dirty="0">
                <a:solidFill>
                  <a:schemeClr val="tx1"/>
                </a:solidFill>
                <a:latin typeface="+mn-ea"/>
              </a:rPr>
              <a:t>　简答题</a:t>
            </a:r>
            <a:endParaRPr lang="en-US" altLang="zh-CN" sz="4000" b="1" dirty="0">
              <a:solidFill>
                <a:schemeClr val="tx1"/>
              </a:solidFill>
              <a:latin typeface="+mn-ea"/>
            </a:endParaRPr>
          </a:p>
          <a:p>
            <a:pPr marL="0" indent="0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zh-CN" altLang="en-US" sz="4000" b="1" dirty="0">
                <a:solidFill>
                  <a:schemeClr val="tx1"/>
                </a:solidFill>
                <a:latin typeface="+mn-ea"/>
              </a:rPr>
              <a:t>５</a:t>
            </a:r>
            <a:r>
              <a:rPr lang="en-US" altLang="zh-CN" sz="4000" b="1" dirty="0">
                <a:solidFill>
                  <a:schemeClr val="tx1"/>
                </a:solidFill>
                <a:latin typeface="+mn-ea"/>
              </a:rPr>
              <a:t>.</a:t>
            </a:r>
            <a:r>
              <a:rPr lang="zh-CN" altLang="en-US" sz="4000" b="1" dirty="0">
                <a:solidFill>
                  <a:schemeClr val="tx1"/>
                </a:solidFill>
                <a:latin typeface="+mn-ea"/>
              </a:rPr>
              <a:t>磁铁在我们生活中有哪些应用？（请举</a:t>
            </a:r>
            <a:r>
              <a:rPr lang="en-US" altLang="zh-CN" sz="4000" b="1" dirty="0">
                <a:solidFill>
                  <a:schemeClr val="tx1"/>
                </a:solidFill>
                <a:latin typeface="+mn-ea"/>
              </a:rPr>
              <a:t>4</a:t>
            </a:r>
            <a:r>
              <a:rPr lang="zh-CN" altLang="en-US" sz="4000" b="1" dirty="0">
                <a:solidFill>
                  <a:schemeClr val="tx1"/>
                </a:solidFill>
                <a:latin typeface="+mn-ea"/>
              </a:rPr>
              <a:t>例）</a:t>
            </a:r>
            <a:r>
              <a:rPr lang="en-US" altLang="zh-CN" sz="4000" b="1" dirty="0">
                <a:solidFill>
                  <a:schemeClr val="tx1"/>
                </a:solidFill>
                <a:latin typeface="+mn-ea"/>
              </a:rPr>
              <a:t> </a:t>
            </a:r>
          </a:p>
          <a:p>
            <a:pPr marL="0" indent="0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-US" altLang="zh-CN" sz="4400" b="1" dirty="0">
                <a:solidFill>
                  <a:schemeClr val="tx1"/>
                </a:solidFill>
                <a:latin typeface="+mn-ea"/>
              </a:rPr>
              <a:t>    </a:t>
            </a:r>
            <a:endParaRPr lang="zh-CN" altLang="en-US" sz="4000" b="1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sz="6000" dirty="0">
                <a:solidFill>
                  <a:srgbClr val="FFFF00"/>
                </a:solidFill>
              </a:rPr>
              <a:t>下半场 </a:t>
            </a:r>
          </a:p>
        </p:txBody>
      </p:sp>
    </p:spTree>
    <p:extLst>
      <p:ext uri="{BB962C8B-B14F-4D97-AF65-F5344CB8AC3E}">
        <p14:creationId xmlns:p14="http://schemas.microsoft.com/office/powerpoint/2010/main" val="306087814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734368" y="1760116"/>
            <a:ext cx="8136904" cy="4413572"/>
          </a:xfrm>
        </p:spPr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zh-CN" altLang="en-US" sz="4400" b="1" dirty="0">
                <a:solidFill>
                  <a:schemeClr val="tx1"/>
                </a:solidFill>
                <a:latin typeface="+mn-ea"/>
              </a:rPr>
              <a:t>问答题</a:t>
            </a:r>
            <a:endParaRPr lang="en-US" altLang="zh-CN" sz="4400" b="1" dirty="0">
              <a:solidFill>
                <a:schemeClr val="tx1"/>
              </a:solidFill>
              <a:latin typeface="+mn-ea"/>
            </a:endParaRPr>
          </a:p>
          <a:p>
            <a:pPr marL="0" indent="0">
              <a:lnSpc>
                <a:spcPct val="15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zh-CN" altLang="en-US" sz="4400" b="1" dirty="0">
                <a:solidFill>
                  <a:schemeClr val="tx1"/>
                </a:solidFill>
                <a:latin typeface="+mn-ea"/>
              </a:rPr>
              <a:t>６</a:t>
            </a:r>
            <a:r>
              <a:rPr lang="en-US" altLang="zh-CN" sz="4400" b="1" dirty="0">
                <a:solidFill>
                  <a:schemeClr val="tx1"/>
                </a:solidFill>
                <a:latin typeface="+mn-ea"/>
              </a:rPr>
              <a:t>.</a:t>
            </a:r>
            <a:r>
              <a:rPr lang="zh-CN" altLang="en-US" sz="4000" b="1" dirty="0">
                <a:solidFill>
                  <a:schemeClr val="tx1"/>
                </a:solidFill>
                <a:latin typeface="+mn-ea"/>
              </a:rPr>
              <a:t>避免触电有哪些方法？（至少写出</a:t>
            </a:r>
            <a:r>
              <a:rPr lang="en-US" altLang="zh-CN" sz="4000" b="1" dirty="0">
                <a:solidFill>
                  <a:schemeClr val="tx1"/>
                </a:solidFill>
                <a:latin typeface="+mn-ea"/>
              </a:rPr>
              <a:t>3</a:t>
            </a:r>
            <a:r>
              <a:rPr lang="zh-CN" altLang="en-US" sz="4000" b="1" dirty="0">
                <a:solidFill>
                  <a:schemeClr val="tx1"/>
                </a:solidFill>
                <a:latin typeface="+mn-ea"/>
              </a:rPr>
              <a:t>条）</a:t>
            </a:r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sz="6000" dirty="0">
                <a:solidFill>
                  <a:srgbClr val="FFFF00"/>
                </a:solidFill>
              </a:rPr>
              <a:t>下半场</a:t>
            </a:r>
          </a:p>
        </p:txBody>
      </p:sp>
    </p:spTree>
    <p:extLst>
      <p:ext uri="{BB962C8B-B14F-4D97-AF65-F5344CB8AC3E}">
        <p14:creationId xmlns:p14="http://schemas.microsoft.com/office/powerpoint/2010/main" val="300344908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611560" y="1988840"/>
            <a:ext cx="8136904" cy="3705275"/>
          </a:xfrm>
        </p:spPr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-US" altLang="zh-CN" sz="4000" b="1" dirty="0">
                <a:solidFill>
                  <a:schemeClr val="tx1"/>
                </a:solidFill>
                <a:latin typeface="+mn-ea"/>
              </a:rPr>
              <a:t>7.</a:t>
            </a:r>
            <a:r>
              <a:rPr lang="zh-CN" altLang="en-US" sz="4000" b="1" dirty="0">
                <a:solidFill>
                  <a:schemeClr val="tx1"/>
                </a:solidFill>
                <a:latin typeface="+mn-ea"/>
              </a:rPr>
              <a:t>改变电磁铁中的（                  ）或者（                   ），可以改变电磁铁的磁极。</a:t>
            </a:r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sz="6000" dirty="0">
                <a:solidFill>
                  <a:srgbClr val="FFFF00"/>
                </a:solidFill>
              </a:rPr>
              <a:t>下半场 选择题</a:t>
            </a:r>
          </a:p>
        </p:txBody>
      </p:sp>
    </p:spTree>
    <p:extLst>
      <p:ext uri="{BB962C8B-B14F-4D97-AF65-F5344CB8AC3E}">
        <p14:creationId xmlns:p14="http://schemas.microsoft.com/office/powerpoint/2010/main" val="311610917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755576" y="1700808"/>
            <a:ext cx="8136904" cy="5157192"/>
          </a:xfrm>
        </p:spPr>
        <p:txBody>
          <a:bodyPr>
            <a:normAutofit fontScale="92500" lnSpcReduction="10000"/>
          </a:bodyPr>
          <a:lstStyle/>
          <a:p>
            <a:pPr marL="0" indent="0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zh-CN" altLang="en-US" sz="4000" b="1" dirty="0">
                <a:solidFill>
                  <a:schemeClr val="tx1"/>
                </a:solidFill>
                <a:latin typeface="+mn-ea"/>
              </a:rPr>
              <a:t>选择题（单选）</a:t>
            </a:r>
            <a:endParaRPr lang="en-US" altLang="zh-CN" sz="4000" b="1" dirty="0">
              <a:solidFill>
                <a:schemeClr val="tx1"/>
              </a:solidFill>
              <a:latin typeface="+mn-ea"/>
            </a:endParaRPr>
          </a:p>
          <a:p>
            <a:pPr marL="0" indent="0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-US" altLang="zh-CN" sz="4000" b="1" dirty="0">
                <a:solidFill>
                  <a:schemeClr val="tx1"/>
                </a:solidFill>
                <a:latin typeface="+mn-ea"/>
              </a:rPr>
              <a:t>8.</a:t>
            </a:r>
            <a:r>
              <a:rPr lang="zh-CN" altLang="en-US" sz="4400" b="1" dirty="0">
                <a:solidFill>
                  <a:schemeClr val="tx1"/>
                </a:solidFill>
                <a:latin typeface="+mn-ea"/>
              </a:rPr>
              <a:t>要让灯泡变亮我们可以（  ）。</a:t>
            </a:r>
            <a:endParaRPr lang="en-US" altLang="zh-CN" sz="4400" b="1" dirty="0">
              <a:solidFill>
                <a:schemeClr val="tx1"/>
              </a:solidFill>
              <a:latin typeface="+mn-ea"/>
            </a:endParaRPr>
          </a:p>
          <a:p>
            <a:pPr marL="0" indent="0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-US" altLang="zh-CN" sz="4400" b="1" dirty="0">
                <a:solidFill>
                  <a:schemeClr val="tx1"/>
                </a:solidFill>
                <a:latin typeface="+mn-ea"/>
              </a:rPr>
              <a:t>A</a:t>
            </a:r>
            <a:r>
              <a:rPr lang="zh-CN" altLang="en-US" sz="4400" b="1" dirty="0">
                <a:solidFill>
                  <a:schemeClr val="tx1"/>
                </a:solidFill>
                <a:latin typeface="+mn-ea"/>
              </a:rPr>
              <a:t>、用大灯泡</a:t>
            </a:r>
            <a:endParaRPr lang="en-US" altLang="zh-CN" sz="4400" b="1" dirty="0">
              <a:solidFill>
                <a:schemeClr val="tx1"/>
              </a:solidFill>
              <a:latin typeface="+mn-ea"/>
            </a:endParaRPr>
          </a:p>
          <a:p>
            <a:pPr marL="0" indent="0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-US" altLang="zh-CN" sz="4400" b="1" dirty="0">
                <a:solidFill>
                  <a:schemeClr val="tx1"/>
                </a:solidFill>
                <a:latin typeface="+mn-ea"/>
              </a:rPr>
              <a:t>B</a:t>
            </a:r>
            <a:r>
              <a:rPr lang="zh-CN" altLang="en-US" sz="4400" b="1" dirty="0">
                <a:solidFill>
                  <a:schemeClr val="tx1"/>
                </a:solidFill>
                <a:latin typeface="+mn-ea"/>
              </a:rPr>
              <a:t>、用大电池</a:t>
            </a:r>
            <a:endParaRPr lang="en-US" altLang="zh-CN" sz="4400" b="1" dirty="0">
              <a:solidFill>
                <a:schemeClr val="tx1"/>
              </a:solidFill>
              <a:latin typeface="+mn-ea"/>
            </a:endParaRPr>
          </a:p>
          <a:p>
            <a:pPr marL="0" indent="0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-US" altLang="zh-CN" sz="4400" b="1" dirty="0">
                <a:solidFill>
                  <a:schemeClr val="tx1"/>
                </a:solidFill>
                <a:latin typeface="+mn-ea"/>
              </a:rPr>
              <a:t>C</a:t>
            </a:r>
            <a:r>
              <a:rPr lang="zh-CN" altLang="en-US" sz="4400" b="1" dirty="0">
                <a:solidFill>
                  <a:schemeClr val="tx1"/>
                </a:solidFill>
                <a:latin typeface="+mn-ea"/>
              </a:rPr>
              <a:t>、用新电池</a:t>
            </a:r>
            <a:endParaRPr lang="zh-CN" altLang="en-US" sz="4000" b="1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sz="6000" dirty="0">
                <a:solidFill>
                  <a:srgbClr val="FFFF00"/>
                </a:solidFill>
              </a:rPr>
              <a:t>下半场 选择题</a:t>
            </a:r>
          </a:p>
        </p:txBody>
      </p:sp>
    </p:spTree>
    <p:extLst>
      <p:ext uri="{BB962C8B-B14F-4D97-AF65-F5344CB8AC3E}">
        <p14:creationId xmlns:p14="http://schemas.microsoft.com/office/powerpoint/2010/main" val="1398313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755576" y="2204864"/>
            <a:ext cx="8136904" cy="4653136"/>
          </a:xfrm>
        </p:spPr>
        <p:txBody>
          <a:bodyPr>
            <a:normAutofit fontScale="92500" lnSpcReduction="20000"/>
          </a:bodyPr>
          <a:lstStyle/>
          <a:p>
            <a:pPr marL="0" indent="0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zh-CN" altLang="en-US" sz="4000" b="1" dirty="0">
                <a:solidFill>
                  <a:schemeClr val="tx1"/>
                </a:solidFill>
                <a:latin typeface="+mn-ea"/>
              </a:rPr>
              <a:t>选择题（单选）</a:t>
            </a:r>
            <a:endParaRPr lang="en-US" altLang="zh-CN" sz="4000" b="1" dirty="0">
              <a:solidFill>
                <a:schemeClr val="tx1"/>
              </a:solidFill>
              <a:latin typeface="+mn-ea"/>
            </a:endParaRPr>
          </a:p>
          <a:p>
            <a:pPr marL="0" indent="0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-US" altLang="zh-CN" sz="4000" b="1" dirty="0">
                <a:solidFill>
                  <a:schemeClr val="tx1"/>
                </a:solidFill>
                <a:latin typeface="+mn-ea"/>
              </a:rPr>
              <a:t>9.</a:t>
            </a:r>
            <a:r>
              <a:rPr lang="zh-CN" altLang="en-US" sz="4400" b="1" dirty="0">
                <a:solidFill>
                  <a:schemeClr val="tx1"/>
                </a:solidFill>
                <a:latin typeface="+mn-ea"/>
              </a:rPr>
              <a:t>从电池中得到的电一般是（  </a:t>
            </a:r>
            <a:r>
              <a:rPr lang="en-US" altLang="zh-CN" sz="4400" b="1" dirty="0">
                <a:solidFill>
                  <a:schemeClr val="tx1"/>
                </a:solidFill>
                <a:latin typeface="+mn-ea"/>
              </a:rPr>
              <a:t> </a:t>
            </a:r>
            <a:r>
              <a:rPr lang="zh-CN" altLang="en-US" sz="4400" b="1" dirty="0">
                <a:solidFill>
                  <a:schemeClr val="tx1"/>
                </a:solidFill>
                <a:latin typeface="+mn-ea"/>
              </a:rPr>
              <a:t>）从发电机中发出的电一般是（</a:t>
            </a:r>
            <a:r>
              <a:rPr lang="en-US" altLang="zh-CN" sz="4400" b="1" dirty="0">
                <a:solidFill>
                  <a:schemeClr val="tx1"/>
                </a:solidFill>
                <a:latin typeface="+mn-ea"/>
              </a:rPr>
              <a:t>  </a:t>
            </a:r>
            <a:r>
              <a:rPr lang="zh-CN" altLang="en-US" sz="4400" b="1" dirty="0">
                <a:solidFill>
                  <a:schemeClr val="tx1"/>
                </a:solidFill>
                <a:latin typeface="+mn-ea"/>
              </a:rPr>
              <a:t>）。</a:t>
            </a:r>
            <a:endParaRPr lang="en-US" altLang="zh-CN" sz="4400" b="1" dirty="0">
              <a:solidFill>
                <a:schemeClr val="tx1"/>
              </a:solidFill>
              <a:latin typeface="+mn-ea"/>
            </a:endParaRPr>
          </a:p>
          <a:p>
            <a:pPr marL="0" indent="0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-US" altLang="zh-CN" sz="4400" b="1" dirty="0">
                <a:solidFill>
                  <a:schemeClr val="tx1"/>
                </a:solidFill>
                <a:latin typeface="+mn-ea"/>
              </a:rPr>
              <a:t>A</a:t>
            </a:r>
            <a:r>
              <a:rPr lang="zh-CN" altLang="en-US" sz="4400" b="1" dirty="0">
                <a:solidFill>
                  <a:schemeClr val="tx1"/>
                </a:solidFill>
                <a:latin typeface="+mn-ea"/>
              </a:rPr>
              <a:t>、比较强大的</a:t>
            </a:r>
            <a:endParaRPr lang="en-US" altLang="zh-CN" sz="4400" b="1" dirty="0">
              <a:solidFill>
                <a:schemeClr val="tx1"/>
              </a:solidFill>
              <a:latin typeface="+mn-ea"/>
            </a:endParaRPr>
          </a:p>
          <a:p>
            <a:pPr marL="0" indent="0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-US" altLang="zh-CN" sz="4400" b="1" dirty="0">
                <a:solidFill>
                  <a:schemeClr val="tx1"/>
                </a:solidFill>
                <a:latin typeface="+mn-ea"/>
              </a:rPr>
              <a:t>B</a:t>
            </a:r>
            <a:r>
              <a:rPr lang="zh-CN" altLang="en-US" sz="4400" b="1" dirty="0">
                <a:solidFill>
                  <a:schemeClr val="tx1"/>
                </a:solidFill>
                <a:latin typeface="+mn-ea"/>
              </a:rPr>
              <a:t>、比较微弱的</a:t>
            </a:r>
            <a:endParaRPr lang="zh-CN" altLang="en-US" sz="4000" b="1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sz="6000" dirty="0">
                <a:solidFill>
                  <a:srgbClr val="FFFF00"/>
                </a:solidFill>
              </a:rPr>
              <a:t>下半场 选择题</a:t>
            </a:r>
          </a:p>
        </p:txBody>
      </p:sp>
    </p:spTree>
    <p:extLst>
      <p:ext uri="{BB962C8B-B14F-4D97-AF65-F5344CB8AC3E}">
        <p14:creationId xmlns:p14="http://schemas.microsoft.com/office/powerpoint/2010/main" val="245433550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755576" y="2204864"/>
            <a:ext cx="8136904" cy="3705275"/>
          </a:xfrm>
        </p:spPr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zh-CN" altLang="en-US" sz="4000" b="1" dirty="0">
                <a:solidFill>
                  <a:schemeClr val="tx1"/>
                </a:solidFill>
                <a:latin typeface="+mn-ea"/>
              </a:rPr>
              <a:t>问答题</a:t>
            </a:r>
            <a:endParaRPr lang="en-US" altLang="zh-CN" sz="4000" b="1" dirty="0">
              <a:solidFill>
                <a:schemeClr val="tx1"/>
              </a:solidFill>
              <a:latin typeface="+mn-ea"/>
            </a:endParaRPr>
          </a:p>
          <a:p>
            <a:pPr marL="0" indent="0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-US" altLang="zh-CN" sz="4000" b="1" dirty="0">
                <a:solidFill>
                  <a:schemeClr val="tx1"/>
                </a:solidFill>
                <a:latin typeface="+mn-ea"/>
              </a:rPr>
              <a:t>10.</a:t>
            </a:r>
            <a:r>
              <a:rPr lang="zh-CN" altLang="en-US" sz="4400" b="1" dirty="0">
                <a:solidFill>
                  <a:schemeClr val="tx1"/>
                </a:solidFill>
                <a:latin typeface="+mn-ea"/>
              </a:rPr>
              <a:t>电磁铁和磁铁有什么异同？</a:t>
            </a:r>
            <a:endParaRPr lang="zh-CN" altLang="en-US" sz="4000" b="1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sz="6000" dirty="0">
                <a:solidFill>
                  <a:srgbClr val="FFFF00"/>
                </a:solidFill>
              </a:rPr>
              <a:t>下半场 选择题</a:t>
            </a:r>
          </a:p>
        </p:txBody>
      </p:sp>
    </p:spTree>
    <p:extLst>
      <p:ext uri="{BB962C8B-B14F-4D97-AF65-F5344CB8AC3E}">
        <p14:creationId xmlns:p14="http://schemas.microsoft.com/office/powerpoint/2010/main" val="347455997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755576" y="2204864"/>
            <a:ext cx="8136904" cy="3705275"/>
          </a:xfrm>
        </p:spPr>
        <p:txBody>
          <a:bodyPr>
            <a:normAutofit fontScale="92500" lnSpcReduction="10000"/>
          </a:bodyPr>
          <a:lstStyle/>
          <a:p>
            <a:pPr marL="0" indent="0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-US" altLang="zh-CN" sz="4000" b="1" dirty="0">
                <a:solidFill>
                  <a:schemeClr val="tx1"/>
                </a:solidFill>
                <a:latin typeface="+mn-ea"/>
              </a:rPr>
              <a:t>11.</a:t>
            </a:r>
            <a:r>
              <a:rPr lang="zh-CN" altLang="en-US" sz="4400" b="1" dirty="0">
                <a:solidFill>
                  <a:schemeClr val="tx1"/>
                </a:solidFill>
                <a:latin typeface="+mn-ea"/>
              </a:rPr>
              <a:t>呼吸让我们吸进富有（     ）的空气，呼出含有大量（     ）的废气。（   ）是（    ）和（      ）进行交换的重要器官。</a:t>
            </a:r>
            <a:endParaRPr lang="zh-CN" altLang="en-US" sz="4000" b="1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sz="6000" dirty="0">
                <a:solidFill>
                  <a:srgbClr val="FFFF00"/>
                </a:solidFill>
              </a:rPr>
              <a:t>下半场 选择题</a:t>
            </a:r>
          </a:p>
        </p:txBody>
      </p:sp>
    </p:spTree>
    <p:extLst>
      <p:ext uri="{BB962C8B-B14F-4D97-AF65-F5344CB8AC3E}">
        <p14:creationId xmlns:p14="http://schemas.microsoft.com/office/powerpoint/2010/main" val="4670252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467544" y="2492896"/>
            <a:ext cx="8352928" cy="356125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CN" sz="4000" b="1" dirty="0">
                <a:solidFill>
                  <a:schemeClr val="tx1"/>
                </a:solidFill>
                <a:latin typeface="+mn-ea"/>
              </a:rPr>
              <a:t>1.</a:t>
            </a:r>
            <a:r>
              <a:rPr lang="zh-CN" altLang="zh-CN" sz="4000" b="1" dirty="0">
                <a:solidFill>
                  <a:schemeClr val="tx1"/>
                </a:solidFill>
                <a:ea typeface="等线" panose="02010600030101010101" pitchFamily="2" charset="-122"/>
                <a:cs typeface="Times New Roman" panose="02020603050405020304" pitchFamily="18" charset="0"/>
              </a:rPr>
              <a:t>太阳钟也叫（</a:t>
            </a:r>
            <a:r>
              <a:rPr lang="en-US" altLang="zh-CN" sz="4000" b="1" dirty="0">
                <a:solidFill>
                  <a:schemeClr val="tx1"/>
                </a:solidFill>
                <a:ea typeface="等线" panose="02010600030101010101" pitchFamily="2" charset="-122"/>
                <a:cs typeface="Times New Roman" panose="02020603050405020304" pitchFamily="18" charset="0"/>
              </a:rPr>
              <a:t>                             </a:t>
            </a:r>
            <a:r>
              <a:rPr lang="zh-CN" altLang="zh-CN" sz="4000" b="1" dirty="0">
                <a:solidFill>
                  <a:schemeClr val="tx1"/>
                </a:solidFill>
                <a:ea typeface="等线" panose="02010600030101010101" pitchFamily="2" charset="-122"/>
                <a:cs typeface="Times New Roman" panose="02020603050405020304" pitchFamily="18" charset="0"/>
              </a:rPr>
              <a:t>）是测量时间的工具，它是根据</a:t>
            </a:r>
            <a:r>
              <a:rPr lang="zh-CN" altLang="en-US" sz="4000" b="1" dirty="0">
                <a:solidFill>
                  <a:schemeClr val="tx1"/>
                </a:solidFill>
                <a:ea typeface="等线" panose="02010600030101010101" pitchFamily="2" charset="-122"/>
                <a:cs typeface="Times New Roman" panose="02020603050405020304" pitchFamily="18" charset="0"/>
              </a:rPr>
              <a:t>（                                         ）</a:t>
            </a:r>
            <a:r>
              <a:rPr lang="zh-CN" altLang="zh-CN" sz="4000" b="1" dirty="0">
                <a:solidFill>
                  <a:schemeClr val="tx1"/>
                </a:solidFill>
                <a:ea typeface="等线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sz="4000" b="1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sz="6000" dirty="0">
                <a:solidFill>
                  <a:srgbClr val="FF0000"/>
                </a:solidFill>
              </a:rPr>
              <a:t>上半场</a:t>
            </a:r>
          </a:p>
        </p:txBody>
      </p:sp>
    </p:spTree>
    <p:extLst>
      <p:ext uri="{BB962C8B-B14F-4D97-AF65-F5344CB8AC3E}">
        <p14:creationId xmlns:p14="http://schemas.microsoft.com/office/powerpoint/2010/main" val="255073839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755576" y="2204864"/>
            <a:ext cx="8136904" cy="3705275"/>
          </a:xfrm>
        </p:spPr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-US" altLang="zh-CN" sz="4000" b="1" dirty="0">
                <a:solidFill>
                  <a:schemeClr val="tx1"/>
                </a:solidFill>
                <a:latin typeface="+mn-ea"/>
              </a:rPr>
              <a:t>12.</a:t>
            </a:r>
            <a:r>
              <a:rPr lang="zh-CN" altLang="en-US" sz="4000" b="1" dirty="0">
                <a:solidFill>
                  <a:schemeClr val="tx1"/>
                </a:solidFill>
                <a:latin typeface="+mn-ea"/>
              </a:rPr>
              <a:t>一个简单的电路要由（         ）、（       ）、（        ）、（         ）四部分组成。</a:t>
            </a:r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sz="6000" dirty="0">
                <a:solidFill>
                  <a:srgbClr val="FFFF00"/>
                </a:solidFill>
              </a:rPr>
              <a:t>下半场 选择题</a:t>
            </a:r>
          </a:p>
        </p:txBody>
      </p:sp>
    </p:spTree>
    <p:extLst>
      <p:ext uri="{BB962C8B-B14F-4D97-AF65-F5344CB8AC3E}">
        <p14:creationId xmlns:p14="http://schemas.microsoft.com/office/powerpoint/2010/main" val="87351882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827584" y="2060848"/>
            <a:ext cx="8136904" cy="3705275"/>
          </a:xfrm>
        </p:spPr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-US" altLang="zh-CN" sz="4000" b="1" dirty="0">
                <a:solidFill>
                  <a:schemeClr val="tx1"/>
                </a:solidFill>
                <a:latin typeface="+mn-ea"/>
              </a:rPr>
              <a:t>13.</a:t>
            </a:r>
            <a:r>
              <a:rPr lang="zh-CN" altLang="en-US" sz="4400" b="1" dirty="0">
                <a:solidFill>
                  <a:schemeClr val="tx1"/>
                </a:solidFill>
                <a:latin typeface="+mn-ea"/>
              </a:rPr>
              <a:t>凸透镜具有（   ）、（   ）、（   ）的作用</a:t>
            </a:r>
            <a:r>
              <a:rPr lang="en-US" altLang="zh-CN" sz="4400" b="1" dirty="0">
                <a:solidFill>
                  <a:schemeClr val="tx1"/>
                </a:solidFill>
                <a:latin typeface="+mn-ea"/>
              </a:rPr>
              <a:t>;</a:t>
            </a:r>
            <a:r>
              <a:rPr lang="zh-CN" altLang="en-US" sz="4400" b="1" dirty="0">
                <a:solidFill>
                  <a:schemeClr val="tx1"/>
                </a:solidFill>
                <a:latin typeface="+mn-ea"/>
              </a:rPr>
              <a:t>凹透镜具有（   ）、（    ）、（     ）的作用。</a:t>
            </a:r>
            <a:endParaRPr lang="zh-CN" altLang="en-US" sz="4000" b="1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sz="6000" dirty="0">
                <a:solidFill>
                  <a:srgbClr val="FFFF00"/>
                </a:solidFill>
              </a:rPr>
              <a:t>下半场 选择题</a:t>
            </a:r>
          </a:p>
        </p:txBody>
      </p:sp>
    </p:spTree>
    <p:extLst>
      <p:ext uri="{BB962C8B-B14F-4D97-AF65-F5344CB8AC3E}">
        <p14:creationId xmlns:p14="http://schemas.microsoft.com/office/powerpoint/2010/main" val="206865803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755576" y="1412776"/>
            <a:ext cx="8136904" cy="5445224"/>
          </a:xfrm>
        </p:spPr>
        <p:txBody>
          <a:bodyPr>
            <a:normAutofit fontScale="85000" lnSpcReduction="10000"/>
          </a:bodyPr>
          <a:lstStyle/>
          <a:p>
            <a:pPr marL="0" indent="0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zh-CN" altLang="en-US" sz="4000" b="1" dirty="0">
                <a:solidFill>
                  <a:schemeClr val="tx1"/>
                </a:solidFill>
                <a:latin typeface="+mn-ea"/>
              </a:rPr>
              <a:t>选择题（</a:t>
            </a:r>
            <a:r>
              <a:rPr lang="zh-CN" altLang="en-US" sz="4000" b="1" dirty="0">
                <a:solidFill>
                  <a:srgbClr val="FF0000"/>
                </a:solidFill>
                <a:latin typeface="+mn-ea"/>
              </a:rPr>
              <a:t>多选</a:t>
            </a:r>
            <a:r>
              <a:rPr lang="zh-CN" altLang="en-US" sz="4000" b="1" dirty="0">
                <a:solidFill>
                  <a:schemeClr val="tx1"/>
                </a:solidFill>
                <a:latin typeface="+mn-ea"/>
              </a:rPr>
              <a:t>）</a:t>
            </a:r>
            <a:endParaRPr lang="en-US" altLang="zh-CN" sz="4000" b="1" dirty="0">
              <a:solidFill>
                <a:schemeClr val="tx1"/>
              </a:solidFill>
              <a:latin typeface="+mn-ea"/>
            </a:endParaRPr>
          </a:p>
          <a:p>
            <a:pPr marL="0" indent="0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-US" altLang="zh-CN" sz="4000" b="1" dirty="0">
                <a:solidFill>
                  <a:schemeClr val="tx1"/>
                </a:solidFill>
                <a:latin typeface="+mn-ea"/>
              </a:rPr>
              <a:t>14.</a:t>
            </a:r>
            <a:r>
              <a:rPr lang="zh-CN" altLang="en-US" sz="4400" b="1" dirty="0">
                <a:solidFill>
                  <a:schemeClr val="tx1"/>
                </a:solidFill>
                <a:latin typeface="+mn-ea"/>
              </a:rPr>
              <a:t>下面的说法中，属于事实的是（   ），属于解释的是（  </a:t>
            </a:r>
            <a:r>
              <a:rPr lang="en-US" altLang="zh-CN" sz="4400" b="1" dirty="0">
                <a:solidFill>
                  <a:schemeClr val="tx1"/>
                </a:solidFill>
                <a:latin typeface="+mn-ea"/>
              </a:rPr>
              <a:t> </a:t>
            </a:r>
            <a:r>
              <a:rPr lang="zh-CN" altLang="en-US" sz="4400" b="1" dirty="0">
                <a:solidFill>
                  <a:schemeClr val="tx1"/>
                </a:solidFill>
                <a:latin typeface="+mn-ea"/>
              </a:rPr>
              <a:t>）</a:t>
            </a:r>
            <a:endParaRPr lang="en-US" altLang="zh-CN" sz="4400" b="1" dirty="0">
              <a:solidFill>
                <a:schemeClr val="tx1"/>
              </a:solidFill>
              <a:latin typeface="+mn-ea"/>
            </a:endParaRPr>
          </a:p>
          <a:p>
            <a:pPr marL="0" indent="0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-US" altLang="zh-CN" sz="4400" b="1" dirty="0">
                <a:solidFill>
                  <a:schemeClr val="tx1"/>
                </a:solidFill>
                <a:latin typeface="+mn-ea"/>
              </a:rPr>
              <a:t>A</a:t>
            </a:r>
            <a:r>
              <a:rPr lang="zh-CN" altLang="en-US" sz="4400" b="1" dirty="0">
                <a:solidFill>
                  <a:schemeClr val="tx1"/>
                </a:solidFill>
                <a:latin typeface="+mn-ea"/>
              </a:rPr>
              <a:t>、苹果表皮渗出了水</a:t>
            </a:r>
            <a:endParaRPr lang="en-US" altLang="zh-CN" sz="4400" b="1" dirty="0">
              <a:solidFill>
                <a:schemeClr val="tx1"/>
              </a:solidFill>
              <a:latin typeface="+mn-ea"/>
            </a:endParaRPr>
          </a:p>
          <a:p>
            <a:pPr marL="0" indent="0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-US" altLang="zh-CN" sz="4400" b="1" dirty="0">
                <a:solidFill>
                  <a:schemeClr val="tx1"/>
                </a:solidFill>
                <a:latin typeface="+mn-ea"/>
              </a:rPr>
              <a:t>B</a:t>
            </a:r>
            <a:r>
              <a:rPr lang="zh-CN" altLang="en-US" sz="4400" b="1" dirty="0">
                <a:solidFill>
                  <a:schemeClr val="tx1"/>
                </a:solidFill>
                <a:latin typeface="+mn-ea"/>
              </a:rPr>
              <a:t>、闻起来有异味</a:t>
            </a:r>
            <a:endParaRPr lang="en-US" altLang="zh-CN" sz="4400" b="1" dirty="0">
              <a:solidFill>
                <a:schemeClr val="tx1"/>
              </a:solidFill>
              <a:latin typeface="+mn-ea"/>
            </a:endParaRPr>
          </a:p>
          <a:p>
            <a:pPr marL="0" indent="0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-US" altLang="zh-CN" sz="4400" b="1" dirty="0">
                <a:solidFill>
                  <a:schemeClr val="tx1"/>
                </a:solidFill>
                <a:latin typeface="+mn-ea"/>
              </a:rPr>
              <a:t>C</a:t>
            </a:r>
            <a:r>
              <a:rPr lang="zh-CN" altLang="en-US" sz="4400" b="1" dirty="0">
                <a:solidFill>
                  <a:schemeClr val="tx1"/>
                </a:solidFill>
                <a:latin typeface="+mn-ea"/>
              </a:rPr>
              <a:t>、苹果表面细菌在繁殖</a:t>
            </a:r>
            <a:endParaRPr lang="zh-CN" altLang="en-US" sz="4000" b="1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sz="6000" dirty="0">
                <a:solidFill>
                  <a:srgbClr val="FFFF00"/>
                </a:solidFill>
              </a:rPr>
              <a:t>下半场 选择题</a:t>
            </a:r>
          </a:p>
        </p:txBody>
      </p:sp>
    </p:spTree>
    <p:extLst>
      <p:ext uri="{BB962C8B-B14F-4D97-AF65-F5344CB8AC3E}">
        <p14:creationId xmlns:p14="http://schemas.microsoft.com/office/powerpoint/2010/main" val="1850570431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683568" y="1916832"/>
            <a:ext cx="8136904" cy="4327252"/>
          </a:xfrm>
        </p:spPr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zh-CN" altLang="en-US" sz="4000" b="1" dirty="0">
                <a:solidFill>
                  <a:schemeClr val="tx1"/>
                </a:solidFill>
                <a:latin typeface="+mn-ea"/>
              </a:rPr>
              <a:t>选择题（</a:t>
            </a:r>
            <a:r>
              <a:rPr lang="zh-CN" altLang="en-US" sz="4000" b="1" dirty="0">
                <a:solidFill>
                  <a:srgbClr val="FF0000"/>
                </a:solidFill>
                <a:latin typeface="+mn-ea"/>
              </a:rPr>
              <a:t>多选</a:t>
            </a:r>
            <a:r>
              <a:rPr lang="zh-CN" altLang="en-US" sz="4000" b="1" dirty="0">
                <a:solidFill>
                  <a:schemeClr val="tx1"/>
                </a:solidFill>
                <a:latin typeface="+mn-ea"/>
              </a:rPr>
              <a:t>）</a:t>
            </a:r>
            <a:endParaRPr lang="en-US" altLang="zh-CN" sz="4000" b="1" dirty="0">
              <a:solidFill>
                <a:schemeClr val="tx1"/>
              </a:solidFill>
              <a:latin typeface="+mn-ea"/>
            </a:endParaRPr>
          </a:p>
          <a:p>
            <a:pPr marL="0" indent="0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-US" altLang="zh-CN" sz="4000" b="1" dirty="0">
                <a:solidFill>
                  <a:schemeClr val="tx1"/>
                </a:solidFill>
                <a:latin typeface="+mn-ea"/>
              </a:rPr>
              <a:t>15.</a:t>
            </a:r>
            <a:r>
              <a:rPr lang="zh-CN" altLang="en-US" sz="4000" b="1" dirty="0">
                <a:solidFill>
                  <a:schemeClr val="tx1"/>
                </a:solidFill>
                <a:latin typeface="+mn-ea"/>
              </a:rPr>
              <a:t>下列光源是自然光源的有（</a:t>
            </a:r>
            <a:r>
              <a:rPr lang="en-US" altLang="zh-CN" sz="4000" b="1" dirty="0">
                <a:solidFill>
                  <a:schemeClr val="tx1"/>
                </a:solidFill>
                <a:latin typeface="+mn-ea"/>
              </a:rPr>
              <a:t>    </a:t>
            </a:r>
            <a:r>
              <a:rPr lang="zh-CN" altLang="en-US" sz="4000" b="1" dirty="0">
                <a:solidFill>
                  <a:schemeClr val="tx1"/>
                </a:solidFill>
                <a:latin typeface="+mn-ea"/>
              </a:rPr>
              <a:t>）</a:t>
            </a:r>
            <a:r>
              <a:rPr lang="en-US" altLang="zh-CN" sz="4000" b="1" dirty="0">
                <a:solidFill>
                  <a:schemeClr val="tx1"/>
                </a:solidFill>
                <a:latin typeface="+mn-ea"/>
              </a:rPr>
              <a:t>A</a:t>
            </a:r>
            <a:r>
              <a:rPr lang="zh-CN" altLang="en-US" sz="4000" b="1" dirty="0">
                <a:solidFill>
                  <a:schemeClr val="tx1"/>
                </a:solidFill>
                <a:latin typeface="+mn-ea"/>
              </a:rPr>
              <a:t>、日光灯 </a:t>
            </a:r>
            <a:r>
              <a:rPr lang="en-US" altLang="zh-CN" sz="4000" b="1" dirty="0">
                <a:solidFill>
                  <a:schemeClr val="tx1"/>
                </a:solidFill>
                <a:latin typeface="+mn-ea"/>
              </a:rPr>
              <a:t>B</a:t>
            </a:r>
            <a:r>
              <a:rPr lang="zh-CN" altLang="en-US" sz="4000" b="1" dirty="0">
                <a:solidFill>
                  <a:schemeClr val="tx1"/>
                </a:solidFill>
                <a:latin typeface="+mn-ea"/>
              </a:rPr>
              <a:t>、荧光棒 </a:t>
            </a:r>
            <a:r>
              <a:rPr lang="en-US" altLang="zh-CN" sz="4000" b="1" dirty="0">
                <a:solidFill>
                  <a:schemeClr val="tx1"/>
                </a:solidFill>
                <a:latin typeface="+mn-ea"/>
              </a:rPr>
              <a:t>C</a:t>
            </a:r>
            <a:r>
              <a:rPr lang="zh-CN" altLang="en-US" sz="4000" b="1" dirty="0">
                <a:solidFill>
                  <a:schemeClr val="tx1"/>
                </a:solidFill>
                <a:latin typeface="+mn-ea"/>
              </a:rPr>
              <a:t>、阳光 </a:t>
            </a:r>
            <a:r>
              <a:rPr lang="en-US" altLang="zh-CN" sz="4000" b="1" dirty="0">
                <a:solidFill>
                  <a:schemeClr val="tx1"/>
                </a:solidFill>
                <a:latin typeface="+mn-ea"/>
              </a:rPr>
              <a:t>D</a:t>
            </a:r>
            <a:r>
              <a:rPr lang="zh-CN" altLang="en-US" sz="4000" b="1" dirty="0">
                <a:solidFill>
                  <a:schemeClr val="tx1"/>
                </a:solidFill>
                <a:latin typeface="+mn-ea"/>
              </a:rPr>
              <a:t>、蜡烛 </a:t>
            </a:r>
            <a:r>
              <a:rPr lang="en-US" altLang="zh-CN" sz="4000" b="1" dirty="0">
                <a:solidFill>
                  <a:schemeClr val="tx1"/>
                </a:solidFill>
                <a:latin typeface="+mn-ea"/>
              </a:rPr>
              <a:t>E</a:t>
            </a:r>
            <a:r>
              <a:rPr lang="zh-CN" altLang="en-US" sz="4000" b="1" dirty="0">
                <a:solidFill>
                  <a:schemeClr val="tx1"/>
                </a:solidFill>
                <a:latin typeface="+mn-ea"/>
              </a:rPr>
              <a:t>、萤火虫 </a:t>
            </a:r>
            <a:r>
              <a:rPr lang="en-US" altLang="zh-CN" sz="4000" b="1" dirty="0">
                <a:solidFill>
                  <a:schemeClr val="tx1"/>
                </a:solidFill>
                <a:latin typeface="+mn-ea"/>
              </a:rPr>
              <a:t>F</a:t>
            </a:r>
            <a:r>
              <a:rPr lang="zh-CN" altLang="en-US" sz="4000" b="1" dirty="0">
                <a:solidFill>
                  <a:schemeClr val="tx1"/>
                </a:solidFill>
                <a:latin typeface="+mn-ea"/>
              </a:rPr>
              <a:t>、月光</a:t>
            </a:r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sz="6000" dirty="0">
                <a:solidFill>
                  <a:srgbClr val="FFFF00"/>
                </a:solidFill>
              </a:rPr>
              <a:t>下半场 选择题</a:t>
            </a:r>
          </a:p>
        </p:txBody>
      </p:sp>
    </p:spTree>
    <p:extLst>
      <p:ext uri="{BB962C8B-B14F-4D97-AF65-F5344CB8AC3E}">
        <p14:creationId xmlns:p14="http://schemas.microsoft.com/office/powerpoint/2010/main" val="1017717809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467544" y="2204864"/>
            <a:ext cx="8280920" cy="3450696"/>
          </a:xfrm>
        </p:spPr>
        <p:txBody>
          <a:bodyPr>
            <a:normAutofit fontScale="92500"/>
          </a:bodyPr>
          <a:lstStyle/>
          <a:p>
            <a:pPr marL="0" indent="0">
              <a:lnSpc>
                <a:spcPct val="150000"/>
              </a:lnSpc>
              <a:spcBef>
                <a:spcPts val="600"/>
              </a:spcBef>
              <a:spcAft>
                <a:spcPts val="1200"/>
              </a:spcAft>
              <a:buNone/>
            </a:pPr>
            <a:r>
              <a:rPr lang="zh-CN" altLang="en-US" sz="6000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希望同学们以后都能够</a:t>
            </a:r>
            <a:endParaRPr lang="en-US" altLang="zh-CN" sz="6000" dirty="0">
              <a:solidFill>
                <a:srgbClr val="FF0000"/>
              </a:solidFill>
              <a:latin typeface="黑体" pitchFamily="49" charset="-122"/>
              <a:ea typeface="黑体" pitchFamily="49" charset="-122"/>
            </a:endParaRPr>
          </a:p>
          <a:p>
            <a:pPr marL="0" indent="0">
              <a:lnSpc>
                <a:spcPct val="150000"/>
              </a:lnSpc>
              <a:spcBef>
                <a:spcPts val="600"/>
              </a:spcBef>
              <a:spcAft>
                <a:spcPts val="1200"/>
              </a:spcAft>
              <a:buNone/>
            </a:pPr>
            <a:r>
              <a:rPr lang="zh-CN" altLang="en-US" sz="6000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爱科学、学科学、用科学！</a:t>
            </a:r>
          </a:p>
        </p:txBody>
      </p:sp>
    </p:spTree>
    <p:extLst>
      <p:ext uri="{BB962C8B-B14F-4D97-AF65-F5344CB8AC3E}">
        <p14:creationId xmlns:p14="http://schemas.microsoft.com/office/powerpoint/2010/main" val="13149837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467545" y="2420888"/>
            <a:ext cx="8352928" cy="370527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CN" sz="4000" b="1" dirty="0">
                <a:solidFill>
                  <a:schemeClr val="tx1"/>
                </a:solidFill>
                <a:latin typeface="+mn-ea"/>
              </a:rPr>
              <a:t>2.</a:t>
            </a:r>
            <a:r>
              <a:rPr lang="zh-CN" altLang="zh-CN" sz="4000" b="1" dirty="0">
                <a:solidFill>
                  <a:schemeClr val="tx1"/>
                </a:solidFill>
                <a:ea typeface="等线" panose="02010600030101010101" pitchFamily="2" charset="-122"/>
                <a:cs typeface="Times New Roman" panose="02020603050405020304" pitchFamily="18" charset="0"/>
              </a:rPr>
              <a:t>月相变化规律是</a:t>
            </a:r>
            <a:r>
              <a:rPr lang="zh-CN" altLang="en-US" sz="4000" b="1" dirty="0">
                <a:solidFill>
                  <a:schemeClr val="tx1"/>
                </a:solidFill>
                <a:ea typeface="等线" panose="02010600030101010101" pitchFamily="2" charset="-122"/>
                <a:cs typeface="Times New Roman" panose="02020603050405020304" pitchFamily="18" charset="0"/>
              </a:rPr>
              <a:t>（                      ）</a:t>
            </a:r>
            <a:r>
              <a:rPr lang="zh-CN" altLang="zh-CN" sz="4000" b="1" dirty="0">
                <a:solidFill>
                  <a:schemeClr val="tx1"/>
                </a:solidFill>
                <a:ea typeface="等线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sz="4000" b="1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sz="6000" dirty="0">
                <a:solidFill>
                  <a:srgbClr val="FF0000"/>
                </a:solidFill>
              </a:rPr>
              <a:t>上半场</a:t>
            </a:r>
          </a:p>
        </p:txBody>
      </p:sp>
    </p:spTree>
    <p:extLst>
      <p:ext uri="{BB962C8B-B14F-4D97-AF65-F5344CB8AC3E}">
        <p14:creationId xmlns:p14="http://schemas.microsoft.com/office/powerpoint/2010/main" val="40310343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467545" y="2420888"/>
            <a:ext cx="8352928" cy="3705275"/>
          </a:xfrm>
        </p:spPr>
        <p:txBody>
          <a:bodyPr>
            <a:normAutofit/>
          </a:bodyPr>
          <a:lstStyle/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en-US" altLang="zh-CN" sz="4000" b="1" dirty="0">
                <a:solidFill>
                  <a:schemeClr val="tx1"/>
                </a:solidFill>
                <a:latin typeface="+mn-ea"/>
              </a:rPr>
              <a:t>3.</a:t>
            </a:r>
            <a:r>
              <a:rPr lang="zh-CN" altLang="en-US" sz="4000" b="1" dirty="0">
                <a:solidFill>
                  <a:schemeClr val="tx1"/>
                </a:solidFill>
                <a:ea typeface="等线" panose="02010600030101010101" pitchFamily="2" charset="-122"/>
                <a:cs typeface="Times New Roman" panose="02020603050405020304" pitchFamily="18" charset="0"/>
              </a:rPr>
              <a:t>（         ）</a:t>
            </a:r>
            <a:r>
              <a:rPr lang="zh-CN" altLang="zh-CN" sz="4000" b="1" dirty="0">
                <a:solidFill>
                  <a:schemeClr val="tx1"/>
                </a:solidFill>
                <a:ea typeface="等线" panose="02010600030101010101" pitchFamily="2" charset="-122"/>
                <a:cs typeface="Times New Roman" panose="02020603050405020304" pitchFamily="18" charset="0"/>
              </a:rPr>
              <a:t>根据植物不仅会在不同季节里开花，有的还会在一天的固定时刻开放或闭合的现象，编排出了一个花钟。</a:t>
            </a:r>
            <a:endParaRPr lang="zh-CN" altLang="en-US" sz="4000" b="1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sz="6000" dirty="0">
                <a:solidFill>
                  <a:srgbClr val="FF0000"/>
                </a:solidFill>
              </a:rPr>
              <a:t>上半场</a:t>
            </a:r>
          </a:p>
        </p:txBody>
      </p:sp>
    </p:spTree>
    <p:extLst>
      <p:ext uri="{BB962C8B-B14F-4D97-AF65-F5344CB8AC3E}">
        <p14:creationId xmlns:p14="http://schemas.microsoft.com/office/powerpoint/2010/main" val="16857374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467544" y="2564904"/>
            <a:ext cx="8352928" cy="3705275"/>
          </a:xfrm>
        </p:spPr>
        <p:txBody>
          <a:bodyPr>
            <a:normAutofit/>
          </a:bodyPr>
          <a:lstStyle/>
          <a:p>
            <a:pPr marL="0" indent="0">
              <a:spcBef>
                <a:spcPts val="0"/>
              </a:spcBef>
              <a:spcAft>
                <a:spcPts val="1200"/>
              </a:spcAft>
              <a:buNone/>
            </a:pPr>
            <a:r>
              <a:rPr lang="en-US" altLang="zh-CN" sz="4000" b="1" dirty="0">
                <a:solidFill>
                  <a:schemeClr val="tx1"/>
                </a:solidFill>
                <a:latin typeface="+mn-ea"/>
              </a:rPr>
              <a:t>4.</a:t>
            </a:r>
            <a:r>
              <a:rPr lang="zh-CN" altLang="zh-CN" sz="4000" b="1" dirty="0">
                <a:solidFill>
                  <a:schemeClr val="tx1"/>
                </a:solidFill>
                <a:ea typeface="等线" panose="02010600030101010101" pitchFamily="2" charset="-122"/>
                <a:cs typeface="Times New Roman" panose="02020603050405020304" pitchFamily="18" charset="0"/>
              </a:rPr>
              <a:t>光在同一种物质中，是沿（</a:t>
            </a:r>
            <a:r>
              <a:rPr lang="en-US" altLang="zh-CN" sz="4000" b="1" dirty="0">
                <a:solidFill>
                  <a:schemeClr val="tx1"/>
                </a:solidFill>
                <a:ea typeface="等线" panose="02010600030101010101" pitchFamily="2" charset="-122"/>
                <a:cs typeface="Times New Roman" panose="02020603050405020304" pitchFamily="18" charset="0"/>
              </a:rPr>
              <a:t>     </a:t>
            </a:r>
            <a:r>
              <a:rPr lang="zh-CN" altLang="zh-CN" sz="4000" b="1" dirty="0">
                <a:solidFill>
                  <a:schemeClr val="tx1"/>
                </a:solidFill>
                <a:ea typeface="等线" panose="02010600030101010101" pitchFamily="2" charset="-122"/>
                <a:cs typeface="Times New Roman" panose="02020603050405020304" pitchFamily="18" charset="0"/>
              </a:rPr>
              <a:t>）行进的。</a:t>
            </a:r>
            <a:endParaRPr lang="zh-CN" altLang="en-US" sz="4000" b="1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sz="6000" dirty="0">
                <a:solidFill>
                  <a:srgbClr val="FF0000"/>
                </a:solidFill>
              </a:rPr>
              <a:t>上半场</a:t>
            </a:r>
          </a:p>
        </p:txBody>
      </p:sp>
    </p:spTree>
    <p:extLst>
      <p:ext uri="{BB962C8B-B14F-4D97-AF65-F5344CB8AC3E}">
        <p14:creationId xmlns:p14="http://schemas.microsoft.com/office/powerpoint/2010/main" val="235404766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467544" y="2564904"/>
            <a:ext cx="8352928" cy="3705275"/>
          </a:xfrm>
        </p:spPr>
        <p:txBody>
          <a:bodyPr>
            <a:normAutofit/>
          </a:bodyPr>
          <a:lstStyle/>
          <a:p>
            <a:pPr marL="0" indent="0">
              <a:spcBef>
                <a:spcPts val="0"/>
              </a:spcBef>
              <a:spcAft>
                <a:spcPts val="1200"/>
              </a:spcAft>
              <a:buNone/>
            </a:pPr>
            <a:r>
              <a:rPr lang="en-US" altLang="zh-CN" sz="4000" b="1" dirty="0">
                <a:solidFill>
                  <a:schemeClr val="tx1"/>
                </a:solidFill>
                <a:latin typeface="+mn-ea"/>
              </a:rPr>
              <a:t>5.</a:t>
            </a:r>
            <a:r>
              <a:rPr lang="zh-CN" altLang="zh-CN" sz="4400" b="1" dirty="0">
                <a:solidFill>
                  <a:schemeClr val="tx1"/>
                </a:solidFill>
              </a:rPr>
              <a:t>阳光可以被分解为（</a:t>
            </a:r>
            <a:r>
              <a:rPr lang="en-US" altLang="zh-CN" sz="4400" b="1" dirty="0">
                <a:solidFill>
                  <a:schemeClr val="tx1"/>
                </a:solidFill>
              </a:rPr>
              <a:t>       </a:t>
            </a:r>
            <a:r>
              <a:rPr lang="zh-CN" altLang="zh-CN" sz="4400" b="1" dirty="0">
                <a:solidFill>
                  <a:schemeClr val="tx1"/>
                </a:solidFill>
              </a:rPr>
              <a:t>）、（</a:t>
            </a:r>
            <a:r>
              <a:rPr lang="en-US" altLang="zh-CN" sz="4400" b="1" dirty="0">
                <a:solidFill>
                  <a:schemeClr val="tx1"/>
                </a:solidFill>
              </a:rPr>
              <a:t>      </a:t>
            </a:r>
            <a:r>
              <a:rPr lang="zh-CN" altLang="zh-CN" sz="4400" b="1" dirty="0">
                <a:solidFill>
                  <a:schemeClr val="tx1"/>
                </a:solidFill>
              </a:rPr>
              <a:t>）、（</a:t>
            </a:r>
            <a:r>
              <a:rPr lang="en-US" altLang="zh-CN" sz="4400" b="1" dirty="0">
                <a:solidFill>
                  <a:schemeClr val="tx1"/>
                </a:solidFill>
              </a:rPr>
              <a:t>      </a:t>
            </a:r>
            <a:r>
              <a:rPr lang="zh-CN" altLang="zh-CN" sz="4400" b="1" dirty="0">
                <a:solidFill>
                  <a:schemeClr val="tx1"/>
                </a:solidFill>
              </a:rPr>
              <a:t>）、（</a:t>
            </a:r>
            <a:r>
              <a:rPr lang="en-US" altLang="zh-CN" sz="4400" b="1" dirty="0">
                <a:solidFill>
                  <a:schemeClr val="tx1"/>
                </a:solidFill>
              </a:rPr>
              <a:t>       </a:t>
            </a:r>
            <a:r>
              <a:rPr lang="zh-CN" altLang="zh-CN" sz="4400" b="1" dirty="0">
                <a:solidFill>
                  <a:schemeClr val="tx1"/>
                </a:solidFill>
              </a:rPr>
              <a:t>）、（</a:t>
            </a:r>
            <a:r>
              <a:rPr lang="en-US" altLang="zh-CN" sz="4400" b="1" dirty="0">
                <a:solidFill>
                  <a:schemeClr val="tx1"/>
                </a:solidFill>
              </a:rPr>
              <a:t>    </a:t>
            </a:r>
            <a:r>
              <a:rPr lang="zh-CN" altLang="zh-CN" sz="4400" b="1" dirty="0">
                <a:solidFill>
                  <a:schemeClr val="tx1"/>
                </a:solidFill>
              </a:rPr>
              <a:t>）、（</a:t>
            </a:r>
            <a:r>
              <a:rPr lang="en-US" altLang="zh-CN" sz="4400" b="1" dirty="0">
                <a:solidFill>
                  <a:schemeClr val="tx1"/>
                </a:solidFill>
              </a:rPr>
              <a:t>    </a:t>
            </a:r>
            <a:r>
              <a:rPr lang="zh-CN" altLang="zh-CN" sz="4400" b="1" dirty="0">
                <a:solidFill>
                  <a:schemeClr val="tx1"/>
                </a:solidFill>
              </a:rPr>
              <a:t>）、（</a:t>
            </a:r>
            <a:r>
              <a:rPr lang="en-US" altLang="zh-CN" sz="4400" b="1" dirty="0">
                <a:solidFill>
                  <a:schemeClr val="tx1"/>
                </a:solidFill>
              </a:rPr>
              <a:t>    </a:t>
            </a:r>
            <a:r>
              <a:rPr lang="zh-CN" altLang="zh-CN" sz="4400" b="1" dirty="0">
                <a:solidFill>
                  <a:schemeClr val="tx1"/>
                </a:solidFill>
              </a:rPr>
              <a:t>）七色光。</a:t>
            </a:r>
          </a:p>
          <a:p>
            <a:pPr marL="0" indent="0">
              <a:spcBef>
                <a:spcPts val="0"/>
              </a:spcBef>
              <a:spcAft>
                <a:spcPts val="1200"/>
              </a:spcAft>
              <a:buNone/>
            </a:pPr>
            <a:endParaRPr lang="zh-CN" altLang="en-US" sz="4000" b="1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sz="6000" dirty="0">
                <a:solidFill>
                  <a:srgbClr val="FF0000"/>
                </a:solidFill>
              </a:rPr>
              <a:t>上半场</a:t>
            </a:r>
          </a:p>
        </p:txBody>
      </p:sp>
    </p:spTree>
    <p:extLst>
      <p:ext uri="{BB962C8B-B14F-4D97-AF65-F5344CB8AC3E}">
        <p14:creationId xmlns:p14="http://schemas.microsoft.com/office/powerpoint/2010/main" val="118015713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467544" y="2492896"/>
            <a:ext cx="8352928" cy="3705275"/>
          </a:xfrm>
        </p:spPr>
        <p:txBody>
          <a:bodyPr>
            <a:normAutofit/>
          </a:bodyPr>
          <a:lstStyle/>
          <a:p>
            <a:pPr marL="0" indent="0">
              <a:spcBef>
                <a:spcPts val="0"/>
              </a:spcBef>
              <a:spcAft>
                <a:spcPts val="1200"/>
              </a:spcAft>
              <a:buNone/>
            </a:pPr>
            <a:r>
              <a:rPr lang="en-US" altLang="zh-CN" sz="4000" b="1" dirty="0">
                <a:solidFill>
                  <a:schemeClr val="tx1"/>
                </a:solidFill>
                <a:latin typeface="+mn-ea"/>
              </a:rPr>
              <a:t>6.</a:t>
            </a:r>
            <a:r>
              <a:rPr lang="zh-CN" altLang="en-US" sz="4000" b="1" dirty="0">
                <a:solidFill>
                  <a:schemeClr val="tx1"/>
                </a:solidFill>
                <a:latin typeface="+mn-ea"/>
              </a:rPr>
              <a:t>当磁铁的两极相互接近时，（       ）（            ）。</a:t>
            </a:r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sz="6000" dirty="0">
                <a:solidFill>
                  <a:srgbClr val="FF0000"/>
                </a:solidFill>
              </a:rPr>
              <a:t>上半场</a:t>
            </a:r>
          </a:p>
        </p:txBody>
      </p:sp>
    </p:spTree>
    <p:extLst>
      <p:ext uri="{BB962C8B-B14F-4D97-AF65-F5344CB8AC3E}">
        <p14:creationId xmlns:p14="http://schemas.microsoft.com/office/powerpoint/2010/main" val="389013295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683568" y="2564904"/>
            <a:ext cx="8136904" cy="3705275"/>
          </a:xfrm>
        </p:spPr>
        <p:txBody>
          <a:bodyPr>
            <a:normAutofit/>
          </a:bodyPr>
          <a:lstStyle/>
          <a:p>
            <a:pPr marL="0" indent="0">
              <a:spcBef>
                <a:spcPts val="0"/>
              </a:spcBef>
              <a:spcAft>
                <a:spcPts val="1200"/>
              </a:spcAft>
              <a:buNone/>
            </a:pPr>
            <a:r>
              <a:rPr lang="en-US" altLang="zh-CN" sz="4000" b="1" dirty="0">
                <a:solidFill>
                  <a:schemeClr val="tx1"/>
                </a:solidFill>
                <a:latin typeface="+mn-ea"/>
              </a:rPr>
              <a:t>7.</a:t>
            </a:r>
            <a:r>
              <a:rPr lang="zh-CN" altLang="en-US" sz="4000" b="1" dirty="0">
                <a:solidFill>
                  <a:schemeClr val="tx1"/>
                </a:solidFill>
                <a:latin typeface="+mn-ea"/>
              </a:rPr>
              <a:t>（        ）是我国的四大发明之一，战国的时候被称为（      ）。</a:t>
            </a:r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sz="6000" dirty="0">
                <a:solidFill>
                  <a:srgbClr val="FF0000"/>
                </a:solidFill>
              </a:rPr>
              <a:t>上半场</a:t>
            </a:r>
          </a:p>
        </p:txBody>
      </p:sp>
    </p:spTree>
    <p:extLst>
      <p:ext uri="{BB962C8B-B14F-4D97-AF65-F5344CB8AC3E}">
        <p14:creationId xmlns:p14="http://schemas.microsoft.com/office/powerpoint/2010/main" val="18127586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波形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跋涉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华丽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512</TotalTime>
  <Words>899</Words>
  <Application>Microsoft Office PowerPoint</Application>
  <PresentationFormat>全屏显示(4:3)</PresentationFormat>
  <Paragraphs>104</Paragraphs>
  <Slides>34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34</vt:i4>
      </vt:variant>
    </vt:vector>
  </HeadingPairs>
  <TitlesOfParts>
    <vt:vector size="44" baseType="lpstr">
      <vt:lpstr>等线</vt:lpstr>
      <vt:lpstr>黑体</vt:lpstr>
      <vt:lpstr>华文楷体</vt:lpstr>
      <vt:lpstr>隶书</vt:lpstr>
      <vt:lpstr>Franklin Gothic Book</vt:lpstr>
      <vt:lpstr>Franklin Gothic Medium</vt:lpstr>
      <vt:lpstr>Symbol</vt:lpstr>
      <vt:lpstr>Times New Roman</vt:lpstr>
      <vt:lpstr>Wingdings</vt:lpstr>
      <vt:lpstr>波形</vt:lpstr>
      <vt:lpstr>科技文化节  知识抢答</vt:lpstr>
      <vt:lpstr>抢答规则</vt:lpstr>
      <vt:lpstr>上半场</vt:lpstr>
      <vt:lpstr>上半场</vt:lpstr>
      <vt:lpstr>上半场</vt:lpstr>
      <vt:lpstr>上半场</vt:lpstr>
      <vt:lpstr>上半场</vt:lpstr>
      <vt:lpstr>上半场</vt:lpstr>
      <vt:lpstr>上半场</vt:lpstr>
      <vt:lpstr>上半场</vt:lpstr>
      <vt:lpstr>上半场</vt:lpstr>
      <vt:lpstr>上半场</vt:lpstr>
      <vt:lpstr>上半场</vt:lpstr>
      <vt:lpstr>上半场</vt:lpstr>
      <vt:lpstr>上半场</vt:lpstr>
      <vt:lpstr>上半场</vt:lpstr>
      <vt:lpstr>上半场</vt:lpstr>
      <vt:lpstr>下半场</vt:lpstr>
      <vt:lpstr>下半场</vt:lpstr>
      <vt:lpstr>下半场</vt:lpstr>
      <vt:lpstr>下半场</vt:lpstr>
      <vt:lpstr>下半场</vt:lpstr>
      <vt:lpstr>下半场 </vt:lpstr>
      <vt:lpstr>下半场</vt:lpstr>
      <vt:lpstr>下半场 选择题</vt:lpstr>
      <vt:lpstr>下半场 选择题</vt:lpstr>
      <vt:lpstr>下半场 选择题</vt:lpstr>
      <vt:lpstr>下半场 选择题</vt:lpstr>
      <vt:lpstr>下半场 选择题</vt:lpstr>
      <vt:lpstr>下半场 选择题</vt:lpstr>
      <vt:lpstr>下半场 选择题</vt:lpstr>
      <vt:lpstr>下半场 选择题</vt:lpstr>
      <vt:lpstr>下半场 选择题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科技文化节  知识抢答</dc:title>
  <dc:creator>80717</dc:creator>
  <cp:lastModifiedBy>807170554@qq.com</cp:lastModifiedBy>
  <cp:revision>81</cp:revision>
  <dcterms:modified xsi:type="dcterms:W3CDTF">2018-06-29T03:38:18Z</dcterms:modified>
</cp:coreProperties>
</file>