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1"/>
  </p:notesMasterIdLst>
  <p:sldIdLst>
    <p:sldId id="495" r:id="rId4"/>
    <p:sldId id="463" r:id="rId5"/>
    <p:sldId id="464" r:id="rId6"/>
    <p:sldId id="485" r:id="rId7"/>
    <p:sldId id="486" r:id="rId8"/>
    <p:sldId id="428" r:id="rId9"/>
    <p:sldId id="426" r:id="rId10"/>
    <p:sldId id="429" r:id="rId12"/>
    <p:sldId id="430" r:id="rId13"/>
    <p:sldId id="410" r:id="rId14"/>
    <p:sldId id="466" r:id="rId15"/>
    <p:sldId id="411" r:id="rId16"/>
    <p:sldId id="386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sng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微软中国" initials="微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FF3300"/>
    <a:srgbClr val="08027C"/>
    <a:srgbClr val="339933"/>
    <a:srgbClr val="009900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576" y="-102"/>
      </p:cViewPr>
      <p:guideLst>
        <p:guide orient="horz" pos="213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1-06-13T16:57:59.265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页眉占位符 614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u="none" strike="noStrike" noProof="1" dirty="0"/>
          </a:p>
        </p:txBody>
      </p:sp>
      <p:sp>
        <p:nvSpPr>
          <p:cNvPr id="6147" name="日期占位符 6146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fld id="{BB962C8B-B14F-4D97-AF65-F5344CB8AC3E}" type="datetimeFigureOut">
              <a:rPr lang="zh-CN" altLang="en-US" sz="1200" u="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u="none" strike="noStrike" noProof="1" dirty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6147"/>
          <p:cNvSpPr>
            <a:spLocks noGrp="1" noRo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文本占位符 6148"/>
          <p:cNvSpPr>
            <a:spLocks noGrp="1" noRot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50" name="页脚占位符 6149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u="none" strike="noStrike" noProof="1" dirty="0"/>
          </a:p>
        </p:txBody>
      </p:sp>
      <p:sp>
        <p:nvSpPr>
          <p:cNvPr id="6151" name="灯片编号占位符 6150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u="none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u="none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4213"/>
            <a:ext cx="4572000" cy="3429000"/>
          </a:xfrm>
          <a:ln>
            <a:solidFill>
              <a:srgbClr val="000000"/>
            </a:solidFill>
            <a:miter/>
          </a:ln>
        </p:spPr>
      </p:sp>
      <p:sp>
        <p:nvSpPr>
          <p:cNvPr id="10243" name="备注占位符 2"/>
          <p:cNvSpPr>
            <a:spLocks noGrp="1" noRot="1"/>
          </p:cNvSpPr>
          <p:nvPr>
            <p:ph type="body"/>
          </p:nvPr>
        </p:nvSpPr>
        <p:spPr>
          <a:xfrm>
            <a:off x="684213" y="4341813"/>
            <a:ext cx="5486400" cy="4114800"/>
          </a:xfrm>
        </p:spPr>
        <p:txBody>
          <a:bodyPr vert="horz" wrap="square" anchor="t"/>
          <a:p>
            <a:pPr lvl="0"/>
            <a:r>
              <a:rPr lang="zh-CN" altLang="en-US" dirty="0"/>
              <a:t>霾也叫雾霾（烟霞），指空气中的灰尘、硫酸、硝酸、有机碳氢化合物等粒子使大气混浊，视野模糊并导致能见度恶化，如果水平能见度小于</a:t>
            </a:r>
            <a:r>
              <a:rPr lang="en-US" altLang="zh-CN" dirty="0"/>
              <a:t>10000</a:t>
            </a:r>
            <a:r>
              <a:rPr lang="zh-CN" altLang="en-US" dirty="0"/>
              <a:t>米时，将这种非水成物组成的气溶胶系统造成的视程障碍称为霾</a:t>
            </a:r>
            <a:r>
              <a:rPr lang="en-US" altLang="zh-CN" dirty="0"/>
              <a:t>(Haze)</a:t>
            </a:r>
            <a:r>
              <a:rPr lang="zh-CN" altLang="en-US" dirty="0"/>
              <a:t>或灰霾（</a:t>
            </a:r>
            <a:r>
              <a:rPr lang="en-US" altLang="zh-CN" dirty="0"/>
              <a:t>Dust-haze</a:t>
            </a:r>
            <a:r>
              <a:rPr lang="zh-CN" altLang="en-US" dirty="0"/>
              <a:t>）。 </a:t>
            </a:r>
            <a:endParaRPr lang="zh-CN" altLang="en-US" dirty="0"/>
          </a:p>
          <a:p>
            <a:pPr lvl="0"/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/>
        </p:nvSpPr>
        <p:spPr>
          <a:xfrm>
            <a:off x="3883025" y="8683625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u="none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2171700" cy="56229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6389204" cy="56229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554163"/>
            <a:ext cx="4256532" cy="45259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35068" y="1554163"/>
            <a:ext cx="4256532" cy="45259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2171700" cy="56229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6389204" cy="56229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554163"/>
            <a:ext cx="4256532" cy="45259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35068" y="1554163"/>
            <a:ext cx="4256532" cy="45259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组合 2049"/>
          <p:cNvGrpSpPr/>
          <p:nvPr/>
        </p:nvGrpSpPr>
        <p:grpSpPr>
          <a:xfrm>
            <a:off x="506413" y="5340350"/>
            <a:ext cx="8643937" cy="23813"/>
            <a:chOff x="0" y="0"/>
            <a:chExt cx="5445" cy="15"/>
          </a:xfrm>
        </p:grpSpPr>
        <p:pic>
          <p:nvPicPr>
            <p:cNvPr id="1027" name="直接连接符 12"/>
            <p:cNvPicPr/>
            <p:nvPr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5445" cy="1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8" name="文本框 2051"/>
            <p:cNvSpPr txBox="1"/>
            <p:nvPr/>
          </p:nvSpPr>
          <p:spPr>
            <a:xfrm>
              <a:off x="5" y="6"/>
              <a:ext cx="0" cy="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p>
              <a:pPr lvl="0"/>
              <a:endParaRPr lang="en-US" altLang="x-none" u="none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029" name="文本占位符 7"/>
          <p:cNvSpPr>
            <a:spLocks noGrp="1"/>
          </p:cNvSpPr>
          <p:nvPr>
            <p:ph type="body"/>
          </p:nvPr>
        </p:nvSpPr>
        <p:spPr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5" name="日期占位符 15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solidFill>
                  <a:srgbClr val="D38E27"/>
                </a:solidFill>
              </a:defRPr>
            </a:lvl1pPr>
          </a:lstStyle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2056" name="页脚占位符 1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2057" name="灯片编号占位符 14"/>
          <p:cNvSpPr>
            <a:spLocks noGrp="1"/>
          </p:cNvSpPr>
          <p:nvPr>
            <p:ph type="sldNum" sz="quarter" idx="4"/>
          </p:nvPr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"/>
        <a:defRPr sz="1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"/>
        <a:defRPr sz="1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"/>
        <a:defRPr sz="1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"/>
        <a:defRPr sz="1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"/>
        <a:defRPr sz="1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文本占位符 7"/>
          <p:cNvSpPr>
            <a:spLocks noGrp="1"/>
          </p:cNvSpPr>
          <p:nvPr>
            <p:ph type="body"/>
          </p:nvPr>
        </p:nvSpPr>
        <p:spPr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5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5124" name="日期占位符 6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solidFill>
                  <a:srgbClr val="D38E27"/>
                </a:solidFill>
              </a:defRPr>
            </a:lvl1pPr>
          </a:lstStyle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12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pPr lvl="0" eaLnBrk="1" fontAlgn="base" hangingPunct="1"/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126" name="灯片编号占位符 30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"/>
        <a:defRPr sz="1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"/>
        <a:defRPr sz="1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"/>
        <a:defRPr sz="1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"/>
        <a:defRPr sz="1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"/>
        <a:defRPr sz="1800" b="0" i="0" u="none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sng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hyperlink" Target="&#12304;&#24494;&#32426;&#24405;&#12305;&#38654;&#38718;&#22475;&#22478;-&#22269;&#35821;720P.qsv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8.xml"/><Relationship Id="rId7" Type="http://schemas.openxmlformats.org/officeDocument/2006/relationships/image" Target="../media/image10.jpeg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 sz="4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内容占位符 53249"/>
          <p:cNvSpPr>
            <a:spLocks noGrp="1"/>
          </p:cNvSpPr>
          <p:nvPr>
            <p:ph idx="1"/>
          </p:nvPr>
        </p:nvSpPr>
        <p:spPr>
          <a:xfrm>
            <a:off x="1116013" y="1700213"/>
            <a:ext cx="2376487" cy="4608512"/>
          </a:xfrm>
        </p:spPr>
        <p:txBody>
          <a:bodyPr anchor="t"/>
          <a:p>
            <a:pPr>
              <a:buNone/>
            </a:pP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 雾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霾会造成</a:t>
            </a:r>
            <a:r>
              <a:rPr lang="zh-CN" altLang="en-US" sz="36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空气质量下降，影响生态环境，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给人体健康带来较大危害。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86" name="矩形 53250"/>
          <p:cNvSpPr/>
          <p:nvPr/>
        </p:nvSpPr>
        <p:spPr>
          <a:xfrm>
            <a:off x="1331913" y="404813"/>
            <a:ext cx="6192837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8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雾霾对生活的影响</a:t>
            </a:r>
            <a:endParaRPr lang="zh-CN" altLang="en-US" sz="3600" b="1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8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6387" name="图片 53251" descr="2013011408142913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24325" y="1773238"/>
            <a:ext cx="5019675" cy="50847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50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250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hlinkClick r:id="rId1" action="ppaction://hlinkfile"/>
              </a:rPr>
              <a:t>【微纪录】雾霾埋城-国语720P.qsv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1138" name="内容占位符 9113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anchor="t"/>
          <a:p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(1)看到别人在焚烧垃圾，你怎么劝说？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(2)看到别人在燃放大量的烟花爆竹，你怎么劝说？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(3)爸爸坚持要开车接你上下学，你怎么劝说？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600" b="1">
                <a:latin typeface="黑体" panose="02010609060101010101" pitchFamily="49" charset="-122"/>
                <a:ea typeface="黑体" panose="02010609060101010101" pitchFamily="49" charset="-122"/>
              </a:rPr>
              <a:t>     ……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434" name="矩形 91138"/>
          <p:cNvSpPr/>
          <p:nvPr/>
        </p:nvSpPr>
        <p:spPr>
          <a:xfrm>
            <a:off x="2700338" y="476250"/>
            <a:ext cx="3384550" cy="9366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b="1"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C0C0C0">
                      <a:alpha val="78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说说我们的感受</a:t>
            </a:r>
            <a:endParaRPr lang="zh-CN" altLang="en-US" sz="3600" b="1">
              <a:gradFill rotWithShape="0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C0C0C0">
                    <a:alpha val="78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TextBox 6"/>
          <p:cNvSpPr txBox="1"/>
          <p:nvPr/>
        </p:nvSpPr>
        <p:spPr>
          <a:xfrm>
            <a:off x="2459673" y="421640"/>
            <a:ext cx="3810000" cy="914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zh-CN" altLang="en-US" sz="5400" u="none" dirty="0">
                <a:latin typeface="Arial" panose="020B0604020202020204" pitchFamily="34" charset="0"/>
                <a:ea typeface="宋体" panose="02010600030101010101" pitchFamily="2" charset="-122"/>
              </a:rPr>
              <a:t>倡议书</a:t>
            </a:r>
            <a:endParaRPr lang="zh-CN" altLang="en-US" sz="5400" u="none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58" name="矩形 92163"/>
          <p:cNvSpPr/>
          <p:nvPr/>
        </p:nvSpPr>
        <p:spPr>
          <a:xfrm>
            <a:off x="684213" y="1335723"/>
            <a:ext cx="7704137" cy="465645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eaLnBrk="0" hangingPunct="0">
              <a:lnSpc>
                <a:spcPts val="3560"/>
              </a:lnSpc>
            </a:pPr>
            <a:r>
              <a:rPr lang="en-US" altLang="zh-CN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面对雾霾，人人都是受害者。减少雾霾天气的发生，人人有责。减少雾霾，我们可以做到</a:t>
            </a:r>
            <a: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——</a:t>
            </a:r>
            <a:b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b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b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b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b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b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        倡议人：</a:t>
            </a:r>
            <a: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___</a:t>
            </a:r>
            <a:r>
              <a:rPr lang="zh-CN" altLang="en-US" sz="2800" b="1" u="none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班</a:t>
            </a:r>
            <a: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_________</a:t>
            </a:r>
            <a:endParaRPr lang="en-US" altLang="zh-CN" sz="2800" b="1" u="none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eaLnBrk="0" hangingPunct="0">
              <a:lnSpc>
                <a:spcPts val="3560"/>
              </a:lnSpc>
            </a:pPr>
            <a: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               2019</a:t>
            </a:r>
            <a:r>
              <a:rPr lang="zh-CN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年</a:t>
            </a:r>
            <a: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月</a:t>
            </a:r>
            <a:r>
              <a:rPr lang="en-US" altLang="zh-CN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18</a:t>
            </a:r>
            <a:r>
              <a:rPr lang="zh-CN" altLang="en-US" sz="2800" b="1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日</a:t>
            </a:r>
            <a:endParaRPr lang="zh-CN" altLang="en-US" sz="2800" b="1" u="none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000">
                <a:solidFill>
                  <a:schemeClr val="tx1"/>
                </a:solidFill>
              </a:rPr>
              <a:t>PM2.5是指大气中直径小于</a:t>
            </a:r>
            <a:r>
              <a:rPr lang="en-US" altLang="zh-CN" sz="4000">
                <a:solidFill>
                  <a:schemeClr val="tx1"/>
                </a:solidFill>
              </a:rPr>
              <a:t>2.5</a:t>
            </a:r>
            <a:r>
              <a:rPr lang="zh-CN" altLang="en-US" sz="4000">
                <a:solidFill>
                  <a:schemeClr val="tx1"/>
                </a:solidFill>
              </a:rPr>
              <a:t>微米的细颗粒物、可入肺颗粒物。</a:t>
            </a:r>
            <a:endParaRPr lang="zh-CN" altLang="en-US" sz="4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 b="1">
                <a:solidFill>
                  <a:schemeClr val="tx1"/>
                </a:solidFill>
              </a:rPr>
              <a:t>1毫米（mm）=1000微米（μm），它的直径还不到人的头发丝粗细的1/20，(取根头发进行直观比较)能较长时间悬浮于空气中，其在空气中含量（浓度）越高，就代表空气污染越严重。</a:t>
            </a:r>
            <a:endParaRPr lang="zh-CN" altLang="en-US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000" b="1">
                <a:sym typeface="+mn-ea"/>
              </a:rPr>
              <a:t>雾霾预警等级划分介绍：</a:t>
            </a:r>
            <a:endParaRPr lang="zh-CN" altLang="en-US" sz="4000" b="1">
              <a:sym typeface="+mn-ea"/>
            </a:endParaRPr>
          </a:p>
          <a:p>
            <a:pPr marL="0" indent="0">
              <a:buNone/>
            </a:pPr>
            <a:r>
              <a:rPr lang="zh-CN" altLang="en-US" sz="4000" b="1">
                <a:sym typeface="+mn-ea"/>
              </a:rPr>
              <a:t>黄色</a:t>
            </a:r>
            <a:r>
              <a:rPr lang="en-US" altLang="zh-CN" sz="4000" b="1">
                <a:sym typeface="+mn-ea"/>
              </a:rPr>
              <a:t>——</a:t>
            </a:r>
            <a:r>
              <a:rPr lang="zh-CN" altLang="en-US" sz="4000" b="1">
                <a:sym typeface="+mn-ea"/>
              </a:rPr>
              <a:t>三级（中度霾）</a:t>
            </a:r>
            <a:r>
              <a:rPr lang="zh-CN" altLang="en-US" sz="4000" b="1">
                <a:sym typeface="+mn-ea"/>
              </a:rPr>
              <a:t>、</a:t>
            </a:r>
            <a:endParaRPr lang="zh-CN" altLang="en-US" sz="4000" b="1">
              <a:sym typeface="+mn-ea"/>
            </a:endParaRPr>
          </a:p>
          <a:p>
            <a:pPr marL="0" indent="0">
              <a:buNone/>
            </a:pPr>
            <a:r>
              <a:rPr lang="zh-CN" altLang="en-US" sz="4000" b="1">
                <a:sym typeface="+mn-ea"/>
              </a:rPr>
              <a:t>橙色</a:t>
            </a:r>
            <a:r>
              <a:rPr lang="en-US" altLang="zh-CN" sz="4000" b="1">
                <a:sym typeface="+mn-ea"/>
              </a:rPr>
              <a:t>——</a:t>
            </a:r>
            <a:r>
              <a:rPr lang="zh-CN" altLang="en-US" sz="4000" b="1">
                <a:sym typeface="+mn-ea"/>
              </a:rPr>
              <a:t>二级（重度霾）、</a:t>
            </a:r>
            <a:endParaRPr lang="zh-CN" altLang="en-US" sz="4000" b="1">
              <a:sym typeface="+mn-ea"/>
            </a:endParaRPr>
          </a:p>
          <a:p>
            <a:pPr marL="0" indent="0">
              <a:buNone/>
            </a:pPr>
            <a:r>
              <a:rPr lang="zh-CN" altLang="en-US" sz="4000" b="1">
                <a:sym typeface="+mn-ea"/>
              </a:rPr>
              <a:t>红色</a:t>
            </a:r>
            <a:r>
              <a:rPr lang="en-US" altLang="zh-CN" sz="4000" b="1">
                <a:sym typeface="+mn-ea"/>
              </a:rPr>
              <a:t>——</a:t>
            </a:r>
            <a:r>
              <a:rPr lang="zh-CN" altLang="en-US" sz="4000" b="1">
                <a:sym typeface="+mn-ea"/>
              </a:rPr>
              <a:t>一级（</a:t>
            </a:r>
            <a:r>
              <a:rPr lang="zh-CN" altLang="en-US" sz="4000" b="1">
                <a:sym typeface="+mn-ea"/>
              </a:rPr>
              <a:t>严重霾）。</a:t>
            </a:r>
            <a:endParaRPr lang="zh-CN" altLang="en-US" sz="4000" b="1">
              <a:sym typeface="+mn-ea"/>
            </a:endParaRPr>
          </a:p>
          <a:p>
            <a:pPr marL="0" indent="0">
              <a:buNone/>
            </a:pPr>
            <a:endParaRPr lang="zh-CN" altLang="en-US" sz="40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7169"/>
          <p:cNvSpPr>
            <a:spLocks noGrp="1"/>
          </p:cNvSpPr>
          <p:nvPr>
            <p:ph type="ctrTitle"/>
          </p:nvPr>
        </p:nvSpPr>
        <p:spPr>
          <a:xfrm>
            <a:off x="755650" y="3789363"/>
            <a:ext cx="7772400" cy="1470025"/>
          </a:xfrm>
        </p:spPr>
        <p:txBody>
          <a:bodyPr anchor="ctr"/>
          <a:p>
            <a:pPr algn="l" defTabSz="914400">
              <a:buClrTx/>
              <a:buSzTx/>
              <a:buFontTx/>
            </a:pPr>
            <a:r>
              <a:rPr lang="zh-CN" altLang="en-US" sz="8800" kern="1200" baseline="0" dirty="0">
                <a:latin typeface="+mj-lt"/>
                <a:ea typeface="+mj-ea"/>
                <a:cs typeface="+mj-cs"/>
              </a:rPr>
              <a:t>   </a:t>
            </a:r>
            <a:r>
              <a:rPr lang="zh-CN" altLang="en-US" sz="3600" kern="1200" baseline="0" dirty="0">
                <a:solidFill>
                  <a:srgbClr val="08027C"/>
                </a:solidFill>
                <a:latin typeface="+mj-lt"/>
                <a:ea typeface="+mj-ea"/>
                <a:cs typeface="+mj-cs"/>
              </a:rPr>
              <a:t>常州市三河口小学  李素敏</a:t>
            </a:r>
            <a:endParaRPr lang="zh-CN" altLang="en-US" sz="3600" kern="1200" baseline="0" dirty="0">
              <a:solidFill>
                <a:srgbClr val="08027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2" name="副标题 7170"/>
          <p:cNvSpPr>
            <a:spLocks noGrp="1"/>
          </p:cNvSpPr>
          <p:nvPr>
            <p:ph type="subTitle" idx="1"/>
          </p:nvPr>
        </p:nvSpPr>
        <p:spPr>
          <a:xfrm>
            <a:off x="107950" y="1701800"/>
            <a:ext cx="8280400" cy="1871663"/>
          </a:xfrm>
        </p:spPr>
        <p:txBody>
          <a:bodyPr anchor="t"/>
          <a:p>
            <a:pPr defTabSz="914400">
              <a:lnSpc>
                <a:spcPct val="80000"/>
              </a:lnSpc>
              <a:buSzPct val="70000"/>
            </a:pPr>
            <a:r>
              <a:rPr lang="zh-CN" altLang="en-US" sz="5400" kern="1200" baseline="0" dirty="0">
                <a:solidFill>
                  <a:srgbClr val="08027C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都是雾霾惹的祸</a:t>
            </a:r>
            <a:endParaRPr lang="zh-CN" altLang="en-US" sz="5400" kern="1200" baseline="0" dirty="0">
              <a:solidFill>
                <a:srgbClr val="08027C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defTabSz="914400">
              <a:lnSpc>
                <a:spcPct val="80000"/>
              </a:lnSpc>
              <a:buSzPct val="70000"/>
            </a:pPr>
            <a:endParaRPr lang="zh-CN" altLang="en-US" sz="5400" kern="1200" baseline="0" dirty="0">
              <a:solidFill>
                <a:srgbClr val="08027C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ransition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98305"/>
          <p:cNvSpPr>
            <a:spLocks noGrp="1"/>
          </p:cNvSpPr>
          <p:nvPr>
            <p:ph type="title"/>
          </p:nvPr>
        </p:nvSpPr>
        <p:spPr>
          <a:xfrm>
            <a:off x="684213" y="692150"/>
            <a:ext cx="8316912" cy="838200"/>
          </a:xfrm>
        </p:spPr>
        <p:txBody>
          <a:bodyPr anchor="ctr"/>
          <a:p>
            <a:r>
              <a:rPr lang="zh-CN" altLang="en-US" sz="4800" b="1" dirty="0">
                <a:solidFill>
                  <a:srgbClr val="FF3300"/>
                </a:solidFill>
              </a:rPr>
              <a:t>什么是雾霾？</a:t>
            </a:r>
            <a:r>
              <a:rPr lang="zh-CN" altLang="en-US" sz="4000" b="1" dirty="0">
                <a:solidFill>
                  <a:srgbClr val="FFC000"/>
                </a:solidFill>
              </a:rPr>
              <a:t>是怎样形成的？</a:t>
            </a:r>
            <a:r>
              <a:rPr lang="zh-CN" altLang="en-US" b="1" dirty="0">
                <a:solidFill>
                  <a:srgbClr val="FFFF00"/>
                </a:solidFill>
              </a:rPr>
              <a:t>对人们生活带来了哪些危害？</a:t>
            </a:r>
            <a:r>
              <a:rPr lang="zh-CN" altLang="en-US" sz="3200" b="1" dirty="0">
                <a:solidFill>
                  <a:srgbClr val="0000FF"/>
                </a:solidFill>
              </a:rPr>
              <a:t>可以怎样预防雾霾？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r>
              <a:rPr lang="zh-CN" altLang="en-US" sz="3200" b="1" dirty="0">
                <a:solidFill>
                  <a:srgbClr val="0000FF"/>
                </a:solidFill>
              </a:rPr>
              <a:t>。。</a:t>
            </a:r>
            <a:br>
              <a:rPr lang="zh-CN" altLang="en-US" sz="3200" b="1" dirty="0">
                <a:solidFill>
                  <a:srgbClr val="0000FF"/>
                </a:solidFill>
              </a:rPr>
            </a:br>
            <a:endParaRPr lang="zh-CN" altLang="en-US" sz="3200" b="1" dirty="0">
              <a:solidFill>
                <a:srgbClr val="0000FF"/>
              </a:solidFill>
            </a:endParaRPr>
          </a:p>
        </p:txBody>
      </p:sp>
      <p:pic>
        <p:nvPicPr>
          <p:cNvPr id="7170" name="图片 98307" descr="t01c4732cabf69186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9975" y="1557338"/>
            <a:ext cx="4279900" cy="5080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标题 1"/>
          <p:cNvSpPr>
            <a:spLocks noGrp="1"/>
          </p:cNvSpPr>
          <p:nvPr>
            <p:ph type="title" idx="4294967295"/>
          </p:nvPr>
        </p:nvSpPr>
        <p:spPr>
          <a:xfrm>
            <a:off x="468313" y="333375"/>
            <a:ext cx="5969000" cy="1143000"/>
          </a:xfrm>
        </p:spPr>
        <p:txBody>
          <a:bodyPr vert="horz" wrap="square" anchor="ctr"/>
          <a:p>
            <a:r>
              <a:rPr lang="zh-CN" altLang="en-US"/>
              <a:t>雾霾</a:t>
            </a:r>
            <a:endParaRPr lang="zh-CN" altLang="en-US"/>
          </a:p>
        </p:txBody>
      </p:sp>
      <p:sp>
        <p:nvSpPr>
          <p:cNvPr id="9218" name="椭圆 3"/>
          <p:cNvSpPr/>
          <p:nvPr/>
        </p:nvSpPr>
        <p:spPr>
          <a:xfrm>
            <a:off x="3886200" y="4038600"/>
            <a:ext cx="1219200" cy="990600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62719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p>
            <a:pPr algn="ctr"/>
            <a:r>
              <a:rPr lang="zh-CN" altLang="en-US" sz="3600" u="none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雾霾</a:t>
            </a:r>
            <a:endParaRPr lang="zh-CN" altLang="en-US" sz="3600" u="none" dirty="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19" name="矩形 4"/>
          <p:cNvSpPr/>
          <p:nvPr/>
        </p:nvSpPr>
        <p:spPr>
          <a:xfrm>
            <a:off x="2057400" y="2971800"/>
            <a:ext cx="1143000" cy="60960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62719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 algn="ctr"/>
            <a:r>
              <a:rPr lang="zh-CN" altLang="en-US" sz="3600" u="none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灰尘</a:t>
            </a:r>
            <a:endParaRPr lang="zh-CN" altLang="en-US" sz="3600" u="none" dirty="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0" name="矩形 5"/>
          <p:cNvSpPr/>
          <p:nvPr/>
        </p:nvSpPr>
        <p:spPr>
          <a:xfrm>
            <a:off x="990600" y="5334000"/>
            <a:ext cx="3124200" cy="68580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62719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 algn="ctr"/>
            <a:r>
              <a:rPr lang="zh-CN" altLang="en-US" sz="3200" u="none" dirty="0">
                <a:latin typeface="Arial" panose="020B0604020202020204" pitchFamily="34" charset="0"/>
                <a:ea typeface="宋体" panose="02010600030101010101" pitchFamily="2" charset="-122"/>
              </a:rPr>
              <a:t>有机碳氢化合物</a:t>
            </a:r>
            <a:endParaRPr lang="zh-CN" altLang="en-US" sz="3200" u="none" dirty="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1" name="矩形 6"/>
          <p:cNvSpPr/>
          <p:nvPr/>
        </p:nvSpPr>
        <p:spPr>
          <a:xfrm>
            <a:off x="5562600" y="5486400"/>
            <a:ext cx="1676400" cy="60960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62719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 algn="ctr"/>
            <a:r>
              <a:rPr lang="en-US" altLang="zh-CN" u="none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… …</a:t>
            </a:r>
            <a:endParaRPr lang="zh-CN" altLang="en-US" u="none" dirty="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2" name="矩形 7"/>
          <p:cNvSpPr/>
          <p:nvPr/>
        </p:nvSpPr>
        <p:spPr>
          <a:xfrm>
            <a:off x="4038600" y="2971800"/>
            <a:ext cx="1143000" cy="60960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62719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 algn="ctr"/>
            <a:r>
              <a:rPr lang="zh-CN" altLang="en-US" sz="3600" u="none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硫酸</a:t>
            </a:r>
            <a:endParaRPr lang="zh-CN" altLang="en-US" sz="3600" u="none" dirty="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23" name="矩形 8"/>
          <p:cNvSpPr/>
          <p:nvPr/>
        </p:nvSpPr>
        <p:spPr>
          <a:xfrm>
            <a:off x="6172200" y="2971800"/>
            <a:ext cx="1143000" cy="60960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62719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 algn="ctr"/>
            <a:r>
              <a:rPr lang="zh-CN" altLang="en-US" sz="3600" u="none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硝酸</a:t>
            </a:r>
            <a:endParaRPr lang="zh-CN" altLang="en-US" sz="3600" u="none" dirty="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9224" name="直接箭头连接符 9"/>
          <p:cNvPicPr/>
          <p:nvPr/>
        </p:nvPicPr>
        <p:blipFill>
          <a:blip r:embed="rId1"/>
          <a:stretch>
            <a:fillRect/>
          </a:stretch>
        </p:blipFill>
        <p:spPr>
          <a:xfrm>
            <a:off x="5072063" y="4681538"/>
            <a:ext cx="1444625" cy="1073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5" name="直接箭头连接符 10"/>
          <p:cNvPicPr/>
          <p:nvPr/>
        </p:nvPicPr>
        <p:blipFill>
          <a:blip r:embed="rId2"/>
          <a:stretch>
            <a:fillRect/>
          </a:stretch>
        </p:blipFill>
        <p:spPr>
          <a:xfrm>
            <a:off x="5151438" y="3382963"/>
            <a:ext cx="1822450" cy="1000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6" name="直接箭头连接符 11"/>
          <p:cNvPicPr/>
          <p:nvPr/>
        </p:nvPicPr>
        <p:blipFill>
          <a:blip r:embed="rId3"/>
          <a:stretch>
            <a:fillRect/>
          </a:stretch>
        </p:blipFill>
        <p:spPr>
          <a:xfrm>
            <a:off x="3949700" y="3382963"/>
            <a:ext cx="542925" cy="665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7" name="直接箭头连接符 12"/>
          <p:cNvPicPr/>
          <p:nvPr/>
        </p:nvPicPr>
        <p:blipFill>
          <a:blip r:embed="rId4"/>
          <a:stretch>
            <a:fillRect/>
          </a:stretch>
        </p:blipFill>
        <p:spPr>
          <a:xfrm>
            <a:off x="2547938" y="3382963"/>
            <a:ext cx="1365250" cy="9937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8" name="直接箭头连接符 13"/>
          <p:cNvPicPr/>
          <p:nvPr/>
        </p:nvPicPr>
        <p:blipFill>
          <a:blip r:embed="rId5"/>
          <a:stretch>
            <a:fillRect/>
          </a:stretch>
        </p:blipFill>
        <p:spPr>
          <a:xfrm>
            <a:off x="2395538" y="4681538"/>
            <a:ext cx="1511300" cy="841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9" name="Picture 1" descr="雾霾天气图形符号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7050" y="260350"/>
            <a:ext cx="2095500" cy="1571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30" name="文本框 95246"/>
          <p:cNvSpPr txBox="1"/>
          <p:nvPr/>
        </p:nvSpPr>
        <p:spPr>
          <a:xfrm>
            <a:off x="1619250" y="620713"/>
            <a:ext cx="2232025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4000" u="none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PM2.5</a:t>
            </a:r>
            <a:endParaRPr lang="zh-CN" altLang="en-US" sz="4000" u="none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9231" name="Picture 5" descr="http://cache.chat.dayoo.com/2010/node_23540/node_31342/link/img/1321860309606676_0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3575" y="188913"/>
            <a:ext cx="3382963" cy="25320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标题 100353"/>
          <p:cNvSpPr>
            <a:spLocks noGrp="1"/>
          </p:cNvSpPr>
          <p:nvPr>
            <p:ph type="title"/>
          </p:nvPr>
        </p:nvSpPr>
        <p:spPr>
          <a:xfrm>
            <a:off x="457200" y="476250"/>
            <a:ext cx="8686800" cy="838200"/>
          </a:xfrm>
        </p:spPr>
        <p:txBody>
          <a:bodyPr anchor="ctr"/>
          <a:p>
            <a:r>
              <a:rPr lang="zh-CN" altLang="en-US" b="1" dirty="0">
                <a:solidFill>
                  <a:srgbClr val="0000FF"/>
                </a:solidFill>
              </a:rPr>
              <a:t>讲述关于雾霾的故事：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13314" name="文本占位符 100354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303837"/>
          </a:xfrm>
        </p:spPr>
        <p:txBody>
          <a:bodyPr anchor="t"/>
          <a:p>
            <a:pPr>
              <a:lnSpc>
                <a:spcPct val="145000"/>
              </a:lnSpc>
            </a:pPr>
            <a:r>
              <a:rPr lang="zh-CN" altLang="en-US" b="1" dirty="0">
                <a:solidFill>
                  <a:srgbClr val="FF3300"/>
                </a:solidFill>
              </a:rPr>
              <a:t>雾霾的危害到底有多么严重呢？曾经有一个城市，发生了这样的故事：</a:t>
            </a:r>
            <a:br>
              <a:rPr lang="zh-CN" altLang="en-US" b="1" dirty="0">
                <a:solidFill>
                  <a:srgbClr val="FF3300"/>
                </a:solidFill>
              </a:rPr>
            </a:br>
            <a:r>
              <a:rPr lang="zh-CN" altLang="en-US" b="1" dirty="0">
                <a:solidFill>
                  <a:srgbClr val="FF3300"/>
                </a:solidFill>
              </a:rPr>
              <a:t>当时，有一个城市的歌剧院正在上演的</a:t>
            </a:r>
            <a:r>
              <a:rPr lang="en-US" altLang="zh-CN" b="1">
                <a:solidFill>
                  <a:srgbClr val="FF3300"/>
                </a:solidFill>
              </a:rPr>
              <a:t>《</a:t>
            </a:r>
            <a:r>
              <a:rPr lang="zh-CN" altLang="en-US" b="1" dirty="0">
                <a:solidFill>
                  <a:srgbClr val="FF3300"/>
                </a:solidFill>
              </a:rPr>
              <a:t>茶花女</a:t>
            </a:r>
            <a:r>
              <a:rPr lang="en-US" altLang="zh-CN" b="1">
                <a:solidFill>
                  <a:srgbClr val="FF3300"/>
                </a:solidFill>
              </a:rPr>
              <a:t>》</a:t>
            </a:r>
            <a:r>
              <a:rPr lang="zh-CN" altLang="en-US" b="1" dirty="0">
                <a:solidFill>
                  <a:srgbClr val="FF3300"/>
                </a:solidFill>
              </a:rPr>
              <a:t>因观众看不清舞台而中止，歌剧院里的人也被迫散场，出来却发现，大白天的伸手不见五指，水陆交通几近瘫痪。短短的</a:t>
            </a:r>
            <a:r>
              <a:rPr lang="en-US" altLang="zh-CN" b="1">
                <a:solidFill>
                  <a:srgbClr val="FF3300"/>
                </a:solidFill>
              </a:rPr>
              <a:t>5</a:t>
            </a:r>
            <a:r>
              <a:rPr lang="zh-CN" altLang="en-US" b="1" dirty="0">
                <a:solidFill>
                  <a:srgbClr val="FF3300"/>
                </a:solidFill>
              </a:rPr>
              <a:t>天时间，死亡人数就达</a:t>
            </a:r>
            <a:r>
              <a:rPr lang="en-US" altLang="zh-CN" b="1">
                <a:solidFill>
                  <a:srgbClr val="FF3300"/>
                </a:solidFill>
              </a:rPr>
              <a:t>4000</a:t>
            </a:r>
            <a:r>
              <a:rPr lang="zh-CN" altLang="en-US" b="1" dirty="0">
                <a:solidFill>
                  <a:srgbClr val="FF3300"/>
                </a:solidFill>
              </a:rPr>
              <a:t>人。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标题 101377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b="1" dirty="0">
                <a:solidFill>
                  <a:srgbClr val="0000FF"/>
                </a:solidFill>
              </a:rPr>
              <a:t>讲述关于雾霾的故事：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14338" name="文本占位符 101378"/>
          <p:cNvSpPr>
            <a:spLocks noGrp="1"/>
          </p:cNvSpPr>
          <p:nvPr>
            <p:ph idx="1"/>
          </p:nvPr>
        </p:nvSpPr>
        <p:spPr/>
        <p:txBody>
          <a:bodyPr anchor="t"/>
          <a:p>
            <a:pPr>
              <a:buNone/>
            </a:pPr>
            <a:r>
              <a:rPr lang="en-US" altLang="zh-CN" b="1">
                <a:solidFill>
                  <a:srgbClr val="FF3300"/>
                </a:solidFill>
              </a:rPr>
              <a:t> </a:t>
            </a:r>
            <a:r>
              <a:rPr lang="en-US" altLang="zh-CN" sz="3600" b="1">
                <a:solidFill>
                  <a:srgbClr val="FF3300"/>
                </a:solidFill>
              </a:rPr>
              <a:t> 1952</a:t>
            </a:r>
            <a:r>
              <a:rPr lang="zh-CN" altLang="en-US" sz="3600" b="1" dirty="0">
                <a:solidFill>
                  <a:srgbClr val="FF3300"/>
                </a:solidFill>
              </a:rPr>
              <a:t>年</a:t>
            </a:r>
            <a:r>
              <a:rPr lang="en-US" altLang="zh-CN" sz="3600" b="1">
                <a:solidFill>
                  <a:srgbClr val="FF3300"/>
                </a:solidFill>
              </a:rPr>
              <a:t>12</a:t>
            </a:r>
            <a:r>
              <a:rPr lang="zh-CN" altLang="en-US" sz="3600" b="1" dirty="0">
                <a:solidFill>
                  <a:srgbClr val="FF3300"/>
                </a:solidFill>
              </a:rPr>
              <a:t>月</a:t>
            </a:r>
            <a:r>
              <a:rPr lang="en-US" altLang="zh-CN" sz="3600" b="1">
                <a:solidFill>
                  <a:srgbClr val="FF3300"/>
                </a:solidFill>
              </a:rPr>
              <a:t>5</a:t>
            </a:r>
            <a:r>
              <a:rPr lang="zh-CN" altLang="en-US" sz="3600" b="1" dirty="0">
                <a:solidFill>
                  <a:srgbClr val="FF3300"/>
                </a:solidFill>
              </a:rPr>
              <a:t>日开始，伦敦连续数日空气寂静无风。当时伦敦冬季多使用燃煤采暖，市区内还分布有许多以煤为主要能源的火力发电站。由于逆温层的作用，煤炭燃烧产生的二氧化碳、一氧化碳、二氧化硫、粉尘等气体与污染物在城市上空蓄积，引发了连续数日的大雾天气。在此之后两个月内，有近</a:t>
            </a:r>
            <a:r>
              <a:rPr lang="en-US" altLang="zh-CN" sz="3600" b="1">
                <a:solidFill>
                  <a:srgbClr val="FF3300"/>
                </a:solidFill>
              </a:rPr>
              <a:t>8000</a:t>
            </a:r>
            <a:r>
              <a:rPr lang="zh-CN" altLang="en-US" sz="3600" b="1" dirty="0">
                <a:solidFill>
                  <a:srgbClr val="FF3300"/>
                </a:solidFill>
              </a:rPr>
              <a:t>人因为烟雾事件而死于呼吸系统疾病。</a:t>
            </a:r>
            <a:br>
              <a:rPr lang="zh-CN" altLang="en-US" sz="3600" b="1" dirty="0"/>
            </a:br>
            <a:endParaRPr lang="zh-CN" altLang="en-US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跋涉">
  <a:themeElements>
    <a:clrScheme name="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FFFFFF"/>
      </a:accent3>
      <a:accent4>
        <a:srgbClr val="000000"/>
      </a:accent4>
      <a:accent5>
        <a:srgbClr val="F6CEAC"/>
      </a:accent5>
      <a:accent6>
        <a:srgbClr val="945945"/>
      </a:accent6>
      <a:hlink>
        <a:srgbClr val="AD1F1F"/>
      </a:hlink>
      <a:folHlink>
        <a:srgbClr val="FFC42F"/>
      </a:folHlink>
    </a:clrScheme>
    <a:fontScheme name="">
      <a:majorFont>
        <a:latin typeface="Franklin Gothic Medium"/>
        <a:ea typeface="隶书"/>
        <a:cs typeface=""/>
      </a:majorFont>
      <a:minorFont>
        <a:latin typeface="Franklin Gothic Book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4E3B3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FFFFFF"/>
        </a:accent3>
        <a:accent4>
          <a:srgbClr val="000000"/>
        </a:accent4>
        <a:accent5>
          <a:srgbClr val="F6CEAC"/>
        </a:accent5>
        <a:accent6>
          <a:srgbClr val="945945"/>
        </a:accent6>
        <a:hlink>
          <a:srgbClr val="AD1F1F"/>
        </a:hlink>
        <a:folHlink>
          <a:srgbClr val="FFC4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跋涉">
  <a:themeElements>
    <a:clrScheme name="">
      <a:dk1>
        <a:srgbClr val="000000"/>
      </a:dk1>
      <a:lt1>
        <a:srgbClr val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FFFFFF"/>
      </a:accent3>
      <a:accent4>
        <a:srgbClr val="000000"/>
      </a:accent4>
      <a:accent5>
        <a:srgbClr val="F6CEAC"/>
      </a:accent5>
      <a:accent6>
        <a:srgbClr val="945945"/>
      </a:accent6>
      <a:hlink>
        <a:srgbClr val="AD1F1F"/>
      </a:hlink>
      <a:folHlink>
        <a:srgbClr val="FFC42F"/>
      </a:folHlink>
    </a:clrScheme>
    <a:fontScheme name="">
      <a:majorFont>
        <a:latin typeface="Franklin Gothic Medium"/>
        <a:ea typeface="隶书"/>
        <a:cs typeface=""/>
      </a:majorFont>
      <a:minorFont>
        <a:latin typeface="Franklin Gothic Book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4E3B30"/>
        </a:dk2>
        <a:lt2>
          <a:srgbClr val="FBEEC9"/>
        </a:lt2>
        <a:accent1>
          <a:srgbClr val="F0A22E"/>
        </a:accent1>
        <a:accent2>
          <a:srgbClr val="A5644E"/>
        </a:accent2>
        <a:accent3>
          <a:srgbClr val="FFFFFF"/>
        </a:accent3>
        <a:accent4>
          <a:srgbClr val="000000"/>
        </a:accent4>
        <a:accent5>
          <a:srgbClr val="F6CEAC"/>
        </a:accent5>
        <a:accent6>
          <a:srgbClr val="945945"/>
        </a:accent6>
        <a:hlink>
          <a:srgbClr val="AD1F1F"/>
        </a:hlink>
        <a:folHlink>
          <a:srgbClr val="FFC4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864</Words>
  <Application>WPS 演示</Application>
  <PresentationFormat>在屏幕上显示</PresentationFormat>
  <Paragraphs>59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8" baseType="lpstr">
      <vt:lpstr>Arial</vt:lpstr>
      <vt:lpstr>宋体</vt:lpstr>
      <vt:lpstr>Wingdings</vt:lpstr>
      <vt:lpstr>Wingdings 2</vt:lpstr>
      <vt:lpstr>Calibri</vt:lpstr>
      <vt:lpstr>黑体</vt:lpstr>
      <vt:lpstr>Franklin Gothic Medium</vt:lpstr>
      <vt:lpstr>隶书</vt:lpstr>
      <vt:lpstr>微软雅黑</vt:lpstr>
      <vt:lpstr>Wingdings</vt:lpstr>
      <vt:lpstr>Franklin Gothic Book</vt:lpstr>
      <vt:lpstr>华文楷体</vt:lpstr>
      <vt:lpstr>Arial Unicode MS</vt:lpstr>
      <vt:lpstr>1_跋涉</vt:lpstr>
      <vt:lpstr>7_跋涉</vt:lpstr>
      <vt:lpstr>PowerPoint 演示文稿</vt:lpstr>
      <vt:lpstr>PowerPoint 演示文稿</vt:lpstr>
      <vt:lpstr>PowerPoint 演示文稿</vt:lpstr>
      <vt:lpstr>PowerPoint 演示文稿</vt:lpstr>
      <vt:lpstr>   常州市三河口小学  李素敏</vt:lpstr>
      <vt:lpstr>什么是雾霾？是怎样形成的？对人们生活带来了哪些危害？可以怎样预防雾霾？……。。 </vt:lpstr>
      <vt:lpstr>雾霾</vt:lpstr>
      <vt:lpstr>讲述关于雾霾的故事：</vt:lpstr>
      <vt:lpstr>讲述关于雾霾的故事：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环境污染</dc:title>
  <dc:creator>微软用户</dc:creator>
  <cp:lastModifiedBy>Administrator</cp:lastModifiedBy>
  <cp:revision>47</cp:revision>
  <dcterms:created xsi:type="dcterms:W3CDTF">2011-06-13T04:51:00Z</dcterms:created>
  <dcterms:modified xsi:type="dcterms:W3CDTF">2019-06-16T09:35:30Z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