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310" r:id="rId5"/>
    <p:sldId id="288" r:id="rId7"/>
    <p:sldId id="283" r:id="rId8"/>
    <p:sldId id="331" r:id="rId9"/>
    <p:sldId id="291" r:id="rId10"/>
    <p:sldId id="261" r:id="rId11"/>
    <p:sldId id="287" r:id="rId12"/>
    <p:sldId id="263" r:id="rId13"/>
    <p:sldId id="264" r:id="rId14"/>
    <p:sldId id="266" r:id="rId15"/>
    <p:sldId id="265" r:id="rId16"/>
    <p:sldId id="289" r:id="rId17"/>
    <p:sldId id="268" r:id="rId18"/>
    <p:sldId id="269" r:id="rId19"/>
    <p:sldId id="306" r:id="rId20"/>
    <p:sldId id="307" r:id="rId21"/>
    <p:sldId id="284" r:id="rId22"/>
    <p:sldId id="290" r:id="rId23"/>
    <p:sldId id="274" r:id="rId24"/>
    <p:sldId id="275" r:id="rId25"/>
  </p:sldIdLst>
  <p:sldSz cx="9144000" cy="6858000" type="screen4x3"/>
  <p:notesSz cx="6809105" cy="982345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69"/>
    <p:restoredTop sz="94623"/>
  </p:normalViewPr>
  <p:slideViewPr>
    <p:cSldViewPr showGuides="1">
      <p:cViewPr varScale="1">
        <p:scale>
          <a:sx n="83" d="100"/>
          <a:sy n="83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0533DC-BF95-432C-A6CE-1875100BC9E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/>
          </p:cNvSpPr>
          <p:nvPr>
            <p:ph type="sldImg" idx="2"/>
          </p:nvPr>
        </p:nvSpPr>
        <p:spPr>
          <a:xfrm>
            <a:off x="947738" y="736600"/>
            <a:ext cx="4913312" cy="3684588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46713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31325"/>
            <a:ext cx="29511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31746" name="幻灯片图像占位符 3174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442DD-CD8C-4F34-BF6A-B2F8C33BA7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Tour%20of%20the%20Orbis%20MD-10%20Flying%20Eye%20Hospital.mp4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4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1"/>
          <p:cNvSpPr txBox="1"/>
          <p:nvPr/>
        </p:nvSpPr>
        <p:spPr>
          <a:xfrm>
            <a:off x="468313" y="46529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hangingPunct="1">
              <a:buFont typeface="Arial" panose="020B0604020202020204" pitchFamily="34" charset="0"/>
            </a:pPr>
            <a:r>
              <a:rPr lang="nn-NO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7 International charities</a:t>
            </a:r>
            <a:br>
              <a:rPr lang="zh-C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800">
                <a:latin typeface="Times New Roman" panose="02020603050405020304" pitchFamily="18" charset="0"/>
                <a:cs typeface="Times New Roman" panose="02020603050405020304" pitchFamily="18" charset="0"/>
              </a:rPr>
              <a:t>Reading (I)</a:t>
            </a:r>
            <a:endParaRPr lang="zh-CN" alt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右箭头 1">
            <a:hlinkClick r:id="rId2" action="ppaction://hlinkfile"/>
          </p:cNvPr>
          <p:cNvSpPr/>
          <p:nvPr/>
        </p:nvSpPr>
        <p:spPr>
          <a:xfrm>
            <a:off x="7078345" y="5661025"/>
            <a:ext cx="812800" cy="485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6" descr="img_logo"/>
          <p:cNvPicPr>
            <a:picLocks noChangeAspect="1"/>
          </p:cNvPicPr>
          <p:nvPr/>
        </p:nvPicPr>
        <p:blipFill>
          <a:blip r:embed="rId1"/>
          <a:srcRect l="4982" t="6548" r="20291" b="51028"/>
          <a:stretch>
            <a:fillRect/>
          </a:stretch>
        </p:blipFill>
        <p:spPr>
          <a:xfrm>
            <a:off x="7796213" y="0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14"/>
          <p:cNvSpPr/>
          <p:nvPr/>
        </p:nvSpPr>
        <p:spPr>
          <a:xfrm>
            <a:off x="682625" y="1438275"/>
            <a:ext cx="1943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69AB79"/>
                </a:solidFill>
                <a:latin typeface="Times New Roman" panose="02020603050405020304" pitchFamily="18" charset="0"/>
                <a:ea typeface="汉仪综艺体简" pitchFamily="1" charset="-122"/>
              </a:rPr>
              <a:t> </a:t>
            </a:r>
            <a:r>
              <a:rPr lang="en-US" altLang="zh-CN" sz="2800" b="1">
                <a:solidFill>
                  <a:srgbClr val="366E49"/>
                </a:solidFill>
                <a:latin typeface="Times New Roman" panose="02020603050405020304" pitchFamily="18" charset="0"/>
                <a:ea typeface="汉仪综艺体简" pitchFamily="1" charset="-122"/>
              </a:rPr>
              <a:t>blindness</a:t>
            </a:r>
            <a:endParaRPr lang="zh-CN" altLang="en-US" sz="2800" b="1" dirty="0">
              <a:solidFill>
                <a:srgbClr val="366E49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pic>
        <p:nvPicPr>
          <p:cNvPr id="9221" name="Picture 4" descr="C:\Users\Administrator\Desktop\11858bb7d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933450"/>
            <a:ext cx="1357312" cy="166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Box 7"/>
          <p:cNvSpPr txBox="1"/>
          <p:nvPr/>
        </p:nvSpPr>
        <p:spPr>
          <a:xfrm>
            <a:off x="4200525" y="1221105"/>
            <a:ext cx="48450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condition of being unable        to see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矩形 14"/>
          <p:cNvSpPr/>
          <p:nvPr/>
        </p:nvSpPr>
        <p:spPr>
          <a:xfrm>
            <a:off x="322263" y="2733675"/>
            <a:ext cx="8429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汉仪综艺体简" pitchFamily="1" charset="-122"/>
              </a:rPr>
              <a:t>__________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people are blind or have other eye problems.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9224" name="矩形 14"/>
          <p:cNvSpPr/>
          <p:nvPr/>
        </p:nvSpPr>
        <p:spPr>
          <a:xfrm>
            <a:off x="5076825" y="3638550"/>
            <a:ext cx="42148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汉仪综艺体简" pitchFamily="1" charset="-122"/>
              </a:rPr>
              <a:t>___________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of these </a:t>
            </a:r>
            <a:r>
              <a:rPr lang="en-US" altLang="zh-CN" sz="2800">
                <a:solidFill>
                  <a:schemeClr val="accent6"/>
                </a:solidFill>
                <a:latin typeface="Times New Roman" panose="02020603050405020304" pitchFamily="18" charset="0"/>
                <a:ea typeface="汉仪综艺体简" pitchFamily="1" charset="-122"/>
              </a:rPr>
              <a:t>cases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 </a:t>
            </a:r>
            <a:endParaRPr lang="en-US" altLang="zh-CN" sz="280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can be ________________.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9225" name="下箭头 10"/>
          <p:cNvSpPr/>
          <p:nvPr/>
        </p:nvSpPr>
        <p:spPr>
          <a:xfrm>
            <a:off x="7499350" y="3297238"/>
            <a:ext cx="285750" cy="357187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6" name="Rectangle 20"/>
          <p:cNvSpPr/>
          <p:nvPr/>
        </p:nvSpPr>
        <p:spPr>
          <a:xfrm>
            <a:off x="52388" y="5362575"/>
            <a:ext cx="8526462" cy="576263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Many people don’t have money for _________________.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Rectangle 21"/>
          <p:cNvSpPr/>
          <p:nvPr/>
        </p:nvSpPr>
        <p:spPr>
          <a:xfrm>
            <a:off x="52388" y="3792538"/>
            <a:ext cx="4518025" cy="588962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They are </a:t>
            </a:r>
            <a:r>
              <a:rPr lang="en-US" altLang="zh-CN" sz="28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in __________.</a:t>
            </a:r>
            <a:endParaRPr lang="en-US" altLang="zh-CN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8" name="下箭头 13"/>
          <p:cNvSpPr/>
          <p:nvPr/>
        </p:nvSpPr>
        <p:spPr>
          <a:xfrm rot="5400000">
            <a:off x="4689475" y="398462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9" name="下箭头 14"/>
          <p:cNvSpPr/>
          <p:nvPr/>
        </p:nvSpPr>
        <p:spPr>
          <a:xfrm>
            <a:off x="1763713" y="4595813"/>
            <a:ext cx="285750" cy="642937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1" name="Rectangle 20"/>
          <p:cNvSpPr/>
          <p:nvPr/>
        </p:nvSpPr>
        <p:spPr>
          <a:xfrm>
            <a:off x="8255" y="720090"/>
            <a:ext cx="8570595" cy="466090"/>
          </a:xfrm>
          <a:prstGeom prst="rect">
            <a:avLst/>
          </a:prstGeom>
          <a:solidFill>
            <a:srgbClr val="E6E0E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r>
              <a:rPr lang="en-US" altLang="zh-CN" sz="4000" b="1">
                <a:solidFill>
                  <a:srgbClr val="C00000"/>
                </a:solidFill>
                <a:latin typeface="Calibri" panose="020F0502020204030204" pitchFamily="34" charset="0"/>
              </a:rPr>
              <a:t> b. something about blindness </a:t>
            </a:r>
            <a:r>
              <a:rPr lang="en-US" altLang="zh-CN" sz="3200" b="1">
                <a:solidFill>
                  <a:schemeClr val="hlink"/>
                </a:solidFill>
                <a:latin typeface="Calibri" panose="020F0502020204030204" pitchFamily="34" charset="0"/>
              </a:rPr>
              <a:t>(Line</a:t>
            </a:r>
            <a:r>
              <a:rPr lang="zh-CN" altLang="en-US" sz="3200" b="1" dirty="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US" altLang="zh-CN" sz="3200" b="1">
                <a:solidFill>
                  <a:schemeClr val="hlink"/>
                </a:solidFill>
                <a:latin typeface="Calibri" panose="020F0502020204030204" pitchFamily="34" charset="0"/>
              </a:rPr>
              <a:t> 1-6)</a:t>
            </a:r>
            <a:endParaRPr lang="en-US" altLang="zh-CN" sz="32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2738" y="2733675"/>
            <a:ext cx="19446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285 million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38750" y="3614738"/>
            <a:ext cx="19446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80 per cent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49963" y="4044950"/>
            <a:ext cx="3184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prevented or cured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08288" y="3810000"/>
            <a:ext cx="19431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poor areas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70525" y="5416550"/>
            <a:ext cx="32527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medical treatment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9763" y="6148388"/>
            <a:ext cx="21685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medicine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 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 n.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03588" y="6140450"/>
            <a:ext cx="2166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medical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 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汉仪综艺体简" pitchFamily="1" charset="-122"/>
              </a:rPr>
              <a:t> adj.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76863" y="6178550"/>
            <a:ext cx="366871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医学的；医疗的；医药的</a:t>
            </a:r>
            <a:endParaRPr lang="zh-CN" altLang="en-US" sz="24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530" y="93980"/>
            <a:ext cx="266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scanning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" y="1957705"/>
            <a:ext cx="4369435" cy="312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7173" grpId="0"/>
      <p:bldP spid="9223" grpId="0"/>
      <p:bldP spid="9224" grpId="0"/>
      <p:bldP spid="9225" grpId="0" animBg="1"/>
      <p:bldP spid="9226" grpId="0" animBg="1"/>
      <p:bldP spid="9227" grpId="0" bldLvl="0" animBg="1"/>
      <p:bldP spid="9228" grpId="0" animBg="1"/>
      <p:bldP spid="9229" grpId="0" animBg="1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6" descr="img_logo"/>
          <p:cNvPicPr>
            <a:picLocks noChangeAspect="1"/>
          </p:cNvPicPr>
          <p:nvPr/>
        </p:nvPicPr>
        <p:blipFill>
          <a:blip r:embed="rId2"/>
          <a:srcRect l="4982" t="6548" r="20291" b="51028"/>
          <a:stretch>
            <a:fillRect/>
          </a:stretch>
        </p:blipFill>
        <p:spPr>
          <a:xfrm>
            <a:off x="7596188" y="260350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Box 5"/>
          <p:cNvSpPr txBox="1"/>
          <p:nvPr/>
        </p:nvSpPr>
        <p:spPr>
          <a:xfrm>
            <a:off x="323850" y="3500438"/>
            <a:ext cx="38576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Flying Eye Hospital</a:t>
            </a:r>
            <a:endParaRPr lang="zh-CN" altLang="en-US" sz="28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5" name="Picture 15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346200"/>
            <a:ext cx="4076700" cy="180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TextBox 17"/>
          <p:cNvSpPr txBox="1"/>
          <p:nvPr/>
        </p:nvSpPr>
        <p:spPr>
          <a:xfrm>
            <a:off x="684530" y="4180205"/>
            <a:ext cx="3074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an</a:t>
            </a:r>
            <a:r>
              <a:rPr lang="en-US" altLang="zh-CN" sz="2800" b="1">
                <a:solidFill>
                  <a:srgbClr val="0000CC"/>
                </a:solidFill>
                <a:latin typeface="Calibri" panose="020F0502020204030204" pitchFamily="34" charset="0"/>
              </a:rPr>
              <a:t> operation room</a:t>
            </a:r>
            <a:endParaRPr lang="zh-CN" altLang="en-US" sz="28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0247" name="TextBox 18"/>
          <p:cNvSpPr txBox="1"/>
          <p:nvPr/>
        </p:nvSpPr>
        <p:spPr>
          <a:xfrm>
            <a:off x="684530" y="4829175"/>
            <a:ext cx="29743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0000CC"/>
                </a:solidFill>
                <a:latin typeface="Calibri" panose="020F0502020204030204" pitchFamily="34" charset="0"/>
              </a:rPr>
              <a:t>a training centre</a:t>
            </a:r>
            <a:endParaRPr lang="zh-CN" altLang="en-US" sz="28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0248" name="Picture 5" descr="orbis%20plane%20O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00" y="838200"/>
            <a:ext cx="4940300" cy="558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TextBox 23"/>
          <p:cNvSpPr txBox="1">
            <a:spLocks noChangeArrowheads="1"/>
          </p:cNvSpPr>
          <p:nvPr/>
        </p:nvSpPr>
        <p:spPr bwMode="auto">
          <a:xfrm>
            <a:off x="4700905" y="1033145"/>
            <a:ext cx="4076700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operate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patients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3" name="Rectangle 20"/>
          <p:cNvSpPr/>
          <p:nvPr/>
        </p:nvSpPr>
        <p:spPr>
          <a:xfrm>
            <a:off x="323850" y="692150"/>
            <a:ext cx="4535488" cy="433388"/>
          </a:xfrm>
          <a:prstGeom prst="rect">
            <a:avLst/>
          </a:prstGeom>
          <a:solidFill>
            <a:srgbClr val="E6E0E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Calibri" panose="020F0502020204030204" pitchFamily="34" charset="0"/>
              </a:rPr>
              <a:t> the work of ORBIS   </a:t>
            </a:r>
            <a:r>
              <a:rPr lang="en-US" altLang="zh-CN" sz="2000" b="1">
                <a:solidFill>
                  <a:schemeClr val="hlink"/>
                </a:solidFill>
                <a:latin typeface="Calibri" panose="020F0502020204030204" pitchFamily="34" charset="0"/>
              </a:rPr>
              <a:t>(Line</a:t>
            </a:r>
            <a:r>
              <a:rPr lang="zh-CN" altLang="en-US" sz="2000" b="1" dirty="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US" altLang="zh-CN" sz="2000" b="1">
                <a:solidFill>
                  <a:schemeClr val="hlink"/>
                </a:solidFill>
                <a:latin typeface="Calibri" panose="020F0502020204030204" pitchFamily="34" charset="0"/>
              </a:rPr>
              <a:t> 7-15)</a:t>
            </a:r>
            <a:endParaRPr lang="en-US" altLang="zh-CN" sz="20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6159" name="Text Box 4"/>
          <p:cNvSpPr txBox="1"/>
          <p:nvPr/>
        </p:nvSpPr>
        <p:spPr>
          <a:xfrm>
            <a:off x="250825" y="5949950"/>
            <a:ext cx="7200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What can it be used as ?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47" grpId="0"/>
      <p:bldP spid="10250" grpId="0" bldLvl="0" animBg="1"/>
      <p:bldP spid="6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6" descr="img_logo"/>
          <p:cNvPicPr>
            <a:picLocks noChangeAspect="1"/>
          </p:cNvPicPr>
          <p:nvPr/>
        </p:nvPicPr>
        <p:blipFill>
          <a:blip r:embed="rId1"/>
          <a:srcRect l="4982" t="6548" r="20291" b="51028"/>
          <a:stretch>
            <a:fillRect/>
          </a:stretch>
        </p:blipFill>
        <p:spPr>
          <a:xfrm>
            <a:off x="7643813" y="142875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0"/>
          <p:cNvSpPr/>
          <p:nvPr/>
        </p:nvSpPr>
        <p:spPr>
          <a:xfrm>
            <a:off x="0" y="0"/>
            <a:ext cx="4319588" cy="433388"/>
          </a:xfrm>
          <a:prstGeom prst="rect">
            <a:avLst/>
          </a:prstGeom>
          <a:solidFill>
            <a:srgbClr val="E6E0E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Calibri" panose="020F0502020204030204" pitchFamily="34" charset="0"/>
              </a:rPr>
              <a:t> the work of ORBIS  </a:t>
            </a:r>
            <a:r>
              <a:rPr lang="en-US" altLang="zh-CN" sz="2000" b="1">
                <a:solidFill>
                  <a:schemeClr val="hlink"/>
                </a:solidFill>
                <a:latin typeface="Calibri" panose="020F0502020204030204" pitchFamily="34" charset="0"/>
              </a:rPr>
              <a:t>(Line</a:t>
            </a:r>
            <a:r>
              <a:rPr lang="zh-CN" altLang="en-US" sz="2000" b="1" dirty="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US" altLang="zh-CN" sz="2000" b="1">
                <a:solidFill>
                  <a:schemeClr val="hlink"/>
                </a:solidFill>
                <a:latin typeface="Calibri" panose="020F0502020204030204" pitchFamily="34" charset="0"/>
              </a:rPr>
              <a:t> 7-15)</a:t>
            </a:r>
            <a:endParaRPr lang="en-US" altLang="zh-CN" sz="20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TextBox 5"/>
          <p:cNvSpPr txBox="1"/>
          <p:nvPr/>
        </p:nvSpPr>
        <p:spPr>
          <a:xfrm>
            <a:off x="2339975" y="1412875"/>
            <a:ext cx="38576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Flying Eye Hospital</a:t>
            </a:r>
            <a:endParaRPr lang="zh-CN" altLang="en-US" sz="28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221" name="TextBox 17"/>
          <p:cNvSpPr txBox="1"/>
          <p:nvPr/>
        </p:nvSpPr>
        <p:spPr>
          <a:xfrm>
            <a:off x="684213" y="2205038"/>
            <a:ext cx="26431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0000CC"/>
                </a:solidFill>
                <a:latin typeface="Calibri" panose="020F0502020204030204" pitchFamily="34" charset="0"/>
              </a:rPr>
              <a:t>operation room</a:t>
            </a:r>
            <a:endParaRPr lang="zh-CN" altLang="en-US" sz="28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TextBox 18"/>
          <p:cNvSpPr txBox="1"/>
          <p:nvPr/>
        </p:nvSpPr>
        <p:spPr>
          <a:xfrm>
            <a:off x="5364163" y="2133600"/>
            <a:ext cx="25717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0000CC"/>
                </a:solidFill>
                <a:latin typeface="Calibri" panose="020F0502020204030204" pitchFamily="34" charset="0"/>
              </a:rPr>
              <a:t>training centre</a:t>
            </a:r>
            <a:endParaRPr lang="zh-CN" altLang="en-US" sz="28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1272" name="TextBox 9"/>
          <p:cNvSpPr txBox="1"/>
          <p:nvPr/>
        </p:nvSpPr>
        <p:spPr>
          <a:xfrm>
            <a:off x="5076825" y="2924175"/>
            <a:ext cx="13573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Who?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3" name="TextBox 9"/>
          <p:cNvSpPr txBox="1"/>
          <p:nvPr/>
        </p:nvSpPr>
        <p:spPr>
          <a:xfrm>
            <a:off x="7380288" y="2924175"/>
            <a:ext cx="13573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Who?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4" name="TextBox 18"/>
          <p:cNvSpPr txBox="1"/>
          <p:nvPr/>
        </p:nvSpPr>
        <p:spPr>
          <a:xfrm>
            <a:off x="179388" y="3213100"/>
            <a:ext cx="424815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0000CC"/>
                </a:solidFill>
                <a:latin typeface="Calibri" panose="020F0502020204030204" pitchFamily="34" charset="0"/>
              </a:rPr>
              <a:t>Many of the patients can’t</a:t>
            </a:r>
            <a:r>
              <a:rPr lang="en-US" altLang="zh-CN" sz="2800" b="1">
                <a:solidFill>
                  <a:schemeClr val="hlink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b="1">
                <a:solidFill>
                  <a:srgbClr val="C41492"/>
                </a:solidFill>
                <a:latin typeface="Calibri" panose="020F0502020204030204" pitchFamily="34" charset="0"/>
              </a:rPr>
              <a:t>afford </a:t>
            </a:r>
            <a:r>
              <a:rPr lang="en-US" altLang="zh-CN" sz="2800" b="1">
                <a:solidFill>
                  <a:srgbClr val="0000CC"/>
                </a:solidFill>
                <a:latin typeface="Calibri" panose="020F0502020204030204" pitchFamily="34" charset="0"/>
              </a:rPr>
              <a:t>to </a:t>
            </a:r>
            <a:r>
              <a:rPr lang="en-US" altLang="zh-CN" sz="2800" b="1">
                <a:solidFill>
                  <a:schemeClr val="accent6"/>
                </a:solidFill>
                <a:latin typeface="Calibri" panose="020F0502020204030204" pitchFamily="34" charset="0"/>
              </a:rPr>
              <a:t>go to hospital</a:t>
            </a:r>
            <a:r>
              <a:rPr lang="en-US" altLang="zh-CN" sz="2800" b="1">
                <a:solidFill>
                  <a:srgbClr val="0000CC"/>
                </a:solidFill>
                <a:latin typeface="Calibri" panose="020F0502020204030204" pitchFamily="34" charset="0"/>
              </a:rPr>
              <a:t>, so they have to go to their hometown to help them.</a:t>
            </a:r>
            <a:endParaRPr lang="zh-CN" altLang="en-US" sz="28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1275" name="TextBox 18"/>
          <p:cNvSpPr txBox="1"/>
          <p:nvPr/>
        </p:nvSpPr>
        <p:spPr>
          <a:xfrm>
            <a:off x="684530" y="5272405"/>
            <a:ext cx="28168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B07322"/>
                </a:solidFill>
                <a:latin typeface="Calibri" panose="020F0502020204030204" pitchFamily="34" charset="0"/>
              </a:rPr>
              <a:t>have enough money to pay for </a:t>
            </a:r>
            <a:r>
              <a:rPr lang="en-US" altLang="zh-CN" sz="2800" b="1" err="1">
                <a:solidFill>
                  <a:srgbClr val="B07322"/>
                </a:solidFill>
                <a:latin typeface="Calibri" panose="020F0502020204030204" pitchFamily="34" charset="0"/>
              </a:rPr>
              <a:t>sth</a:t>
            </a:r>
            <a:r>
              <a:rPr lang="en-US" altLang="zh-CN" sz="2800" b="1">
                <a:solidFill>
                  <a:srgbClr val="B07322"/>
                </a:solidFill>
                <a:latin typeface="Calibri" panose="020F0502020204030204" pitchFamily="34" charset="0"/>
              </a:rPr>
              <a:t>.</a:t>
            </a:r>
            <a:endParaRPr lang="en-US" altLang="zh-CN" sz="2800" b="1">
              <a:solidFill>
                <a:srgbClr val="B07322"/>
              </a:solidFill>
              <a:latin typeface="Calibri" panose="020F0502020204030204" pitchFamily="34" charset="0"/>
            </a:endParaRPr>
          </a:p>
        </p:txBody>
      </p:sp>
      <p:sp>
        <p:nvSpPr>
          <p:cNvPr id="9227" name="Line 16"/>
          <p:cNvSpPr/>
          <p:nvPr/>
        </p:nvSpPr>
        <p:spPr>
          <a:xfrm flipH="1">
            <a:off x="2843213" y="1916113"/>
            <a:ext cx="504825" cy="288925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8" name="Line 17"/>
          <p:cNvSpPr/>
          <p:nvPr/>
        </p:nvSpPr>
        <p:spPr>
          <a:xfrm>
            <a:off x="4716463" y="1916113"/>
            <a:ext cx="503237" cy="288925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9" name="TextBox 9"/>
          <p:cNvSpPr txBox="1"/>
          <p:nvPr/>
        </p:nvSpPr>
        <p:spPr>
          <a:xfrm>
            <a:off x="4932363" y="2781300"/>
            <a:ext cx="17287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volunteer doctors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280" name="TextBox 9"/>
          <p:cNvSpPr txBox="1"/>
          <p:nvPr/>
        </p:nvSpPr>
        <p:spPr>
          <a:xfrm>
            <a:off x="7235825" y="2565400"/>
            <a:ext cx="183673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local doctors and nurses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231" name="Picture 5" descr="C:\Users\kexin\Downloads\ce1a51a272e22b56df06956d7c0354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188913"/>
            <a:ext cx="2592388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2" name="TextBox 18"/>
          <p:cNvSpPr txBox="1"/>
          <p:nvPr/>
        </p:nvSpPr>
        <p:spPr>
          <a:xfrm>
            <a:off x="4643438" y="4416425"/>
            <a:ext cx="44291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B07322"/>
                </a:solidFill>
                <a:latin typeface="Calibri" panose="020F0502020204030204" pitchFamily="34" charset="0"/>
              </a:rPr>
              <a:t>They can learn ___________ and __________.</a:t>
            </a:r>
            <a:endParaRPr lang="en-US" altLang="zh-CN" sz="2800" b="1">
              <a:solidFill>
                <a:srgbClr val="B07322"/>
              </a:solidFill>
              <a:latin typeface="Calibri" panose="020F0502020204030204" pitchFamily="34" charset="0"/>
            </a:endParaRPr>
          </a:p>
        </p:txBody>
      </p:sp>
      <p:sp>
        <p:nvSpPr>
          <p:cNvPr id="11283" name="AutoShape 9"/>
          <p:cNvSpPr/>
          <p:nvPr/>
        </p:nvSpPr>
        <p:spPr>
          <a:xfrm>
            <a:off x="6659563" y="3141663"/>
            <a:ext cx="493712" cy="288925"/>
          </a:xfrm>
          <a:prstGeom prst="rightArrow">
            <a:avLst>
              <a:gd name="adj1" fmla="val 50000"/>
              <a:gd name="adj2" fmla="val 42719"/>
            </a:avLst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9234" name="AutoShape 9"/>
          <p:cNvSpPr/>
          <p:nvPr/>
        </p:nvSpPr>
        <p:spPr>
          <a:xfrm rot="5400000">
            <a:off x="7421563" y="3962400"/>
            <a:ext cx="493712" cy="288925"/>
          </a:xfrm>
          <a:prstGeom prst="rightArrow">
            <a:avLst>
              <a:gd name="adj1" fmla="val 50000"/>
              <a:gd name="adj2" fmla="val 42719"/>
            </a:avLst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6926263" y="4397375"/>
            <a:ext cx="16811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0070C0"/>
                </a:solidFill>
                <a:latin typeface="Calibri" panose="020F0502020204030204" pitchFamily="34" charset="0"/>
              </a:rPr>
              <a:t>new skills</a:t>
            </a:r>
            <a:endParaRPr lang="en-US" altLang="zh-CN" sz="28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5754688" y="4849813"/>
            <a:ext cx="2857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0070C0"/>
                </a:solidFill>
                <a:latin typeface="Calibri" panose="020F0502020204030204" pitchFamily="34" charset="0"/>
              </a:rPr>
              <a:t>help more people</a:t>
            </a:r>
            <a:endParaRPr lang="en-US" altLang="zh-CN" sz="28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299" name="TextBox 10"/>
          <p:cNvSpPr txBox="1"/>
          <p:nvPr/>
        </p:nvSpPr>
        <p:spPr>
          <a:xfrm>
            <a:off x="0" y="549275"/>
            <a:ext cx="5473700" cy="9556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doctors do operations in a hospital?</a:t>
            </a:r>
            <a:endParaRPr lang="en-US" altLang="zh-CN" sz="2800" b="1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273" grpId="0"/>
      <p:bldP spid="11273" grpId="1"/>
      <p:bldP spid="11274" grpId="0"/>
      <p:bldP spid="11275" grpId="0"/>
      <p:bldP spid="11279" grpId="0"/>
      <p:bldP spid="11280" grpId="0"/>
      <p:bldP spid="11282" grpId="0"/>
      <p:bldP spid="11283" grpId="0" animBg="1"/>
      <p:bldP spid="9234" grpId="0" animBg="1"/>
      <p:bldP spid="23" grpId="0"/>
      <p:bldP spid="24" grpId="0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6" descr="img_logo"/>
          <p:cNvPicPr>
            <a:picLocks noChangeAspect="1"/>
          </p:cNvPicPr>
          <p:nvPr/>
        </p:nvPicPr>
        <p:blipFill>
          <a:blip r:embed="rId2"/>
          <a:srcRect l="4982" t="6548" r="20291" b="51028"/>
          <a:stretch>
            <a:fillRect/>
          </a:stretch>
        </p:blipFill>
        <p:spPr>
          <a:xfrm>
            <a:off x="7596188" y="260350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20"/>
          <p:cNvSpPr/>
          <p:nvPr/>
        </p:nvSpPr>
        <p:spPr>
          <a:xfrm>
            <a:off x="179388" y="765175"/>
            <a:ext cx="4319587" cy="433388"/>
          </a:xfrm>
          <a:prstGeom prst="rect">
            <a:avLst/>
          </a:prstGeom>
          <a:solidFill>
            <a:srgbClr val="E6E0E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Calibri" panose="020F0502020204030204" pitchFamily="34" charset="0"/>
              </a:rPr>
              <a:t> the work of ORBIS </a:t>
            </a:r>
            <a:r>
              <a:rPr lang="en-US" altLang="zh-CN" sz="2000" b="1">
                <a:solidFill>
                  <a:schemeClr val="hlink"/>
                </a:solidFill>
                <a:latin typeface="Calibri" panose="020F0502020204030204" pitchFamily="34" charset="0"/>
              </a:rPr>
              <a:t>(Line</a:t>
            </a:r>
            <a:r>
              <a:rPr lang="zh-CN" altLang="en-US" sz="2000" b="1" dirty="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US" altLang="zh-CN" sz="2000" b="1">
                <a:solidFill>
                  <a:schemeClr val="hlink"/>
                </a:solidFill>
                <a:latin typeface="Calibri" panose="020F0502020204030204" pitchFamily="34" charset="0"/>
              </a:rPr>
              <a:t> 7-15)</a:t>
            </a:r>
            <a:endParaRPr lang="en-US" altLang="zh-CN" sz="20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TextBox 4"/>
          <p:cNvSpPr txBox="1"/>
          <p:nvPr/>
        </p:nvSpPr>
        <p:spPr>
          <a:xfrm>
            <a:off x="684213" y="1844675"/>
            <a:ext cx="180022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TextBox 4"/>
          <p:cNvSpPr txBox="1"/>
          <p:nvPr/>
        </p:nvSpPr>
        <p:spPr>
          <a:xfrm>
            <a:off x="395288" y="3068638"/>
            <a:ext cx="2735262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doctors </a:t>
            </a:r>
            <a:endParaRPr lang="en-US" altLang="zh-CN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nurses</a:t>
            </a:r>
            <a:endParaRPr lang="en-US" altLang="zh-CN" sz="2800" b="1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TextBox 4"/>
          <p:cNvSpPr txBox="1"/>
          <p:nvPr/>
        </p:nvSpPr>
        <p:spPr>
          <a:xfrm>
            <a:off x="323850" y="4292600"/>
            <a:ext cx="287972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volunteer doctors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TextBox 10"/>
          <p:cNvSpPr txBox="1"/>
          <p:nvPr/>
        </p:nvSpPr>
        <p:spPr>
          <a:xfrm>
            <a:off x="2555875" y="1557338"/>
            <a:ext cx="5545138" cy="13827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eye problems</a:t>
            </a:r>
            <a:endParaRPr lang="en-US" altLang="zh-CN" sz="2800" b="1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in </a:t>
            </a: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2800" b="1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afford to </a:t>
            </a: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2800" b="1" dirty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8" name="TextBox 4"/>
          <p:cNvSpPr txBox="1"/>
          <p:nvPr/>
        </p:nvSpPr>
        <p:spPr>
          <a:xfrm rot="1114571">
            <a:off x="5508625" y="765175"/>
            <a:ext cx="2449513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rgbClr val="8D9014"/>
                </a:solidFill>
                <a:latin typeface="Comic Sans MS" panose="030F0702030302020204" pitchFamily="66" charset="0"/>
              </a:rPr>
              <a:t>Try to retell</a:t>
            </a:r>
            <a:endParaRPr lang="zh-CN" altLang="en-US" sz="2800" b="1" dirty="0">
              <a:solidFill>
                <a:srgbClr val="8D9014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9" name="TextBox 10"/>
          <p:cNvSpPr txBox="1"/>
          <p:nvPr/>
        </p:nvSpPr>
        <p:spPr>
          <a:xfrm>
            <a:off x="2627313" y="3141663"/>
            <a:ext cx="5473700" cy="5286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invited to learn </a:t>
            </a: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2800" b="1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0" name="TextBox 10"/>
          <p:cNvSpPr txBox="1"/>
          <p:nvPr/>
        </p:nvSpPr>
        <p:spPr>
          <a:xfrm>
            <a:off x="3203575" y="4005263"/>
            <a:ext cx="4897438" cy="9556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operations on </a:t>
            </a: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2800" b="1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en-US" altLang="zh-CN" sz="2800" b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2800" b="1" dirty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79110" y="5299075"/>
            <a:ext cx="2522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小组讨论，两人呈现</a:t>
            </a:r>
            <a:endParaRPr lang="zh-CN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1390" y="3929380"/>
            <a:ext cx="1079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&amp;</a:t>
            </a:r>
            <a:endParaRPr lang="en-US" altLang="zh-CN" sz="2400" b="1">
              <a:solidFill>
                <a:schemeClr val="tx2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 animBg="1"/>
      <p:bldP spid="12298" grpId="0"/>
      <p:bldP spid="12299" grpId="0" animBg="1"/>
      <p:bldP spid="123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9522" name="组合 619521"/>
          <p:cNvGrpSpPr/>
          <p:nvPr/>
        </p:nvGrpSpPr>
        <p:grpSpPr>
          <a:xfrm>
            <a:off x="250825" y="1196975"/>
            <a:ext cx="8586788" cy="5133975"/>
            <a:chOff x="159" y="480"/>
            <a:chExt cx="5409" cy="3234"/>
          </a:xfrm>
        </p:grpSpPr>
        <p:grpSp>
          <p:nvGrpSpPr>
            <p:cNvPr id="38915" name="组合 619522"/>
            <p:cNvGrpSpPr/>
            <p:nvPr/>
          </p:nvGrpSpPr>
          <p:grpSpPr>
            <a:xfrm>
              <a:off x="159" y="2016"/>
              <a:ext cx="5409" cy="1698"/>
              <a:chOff x="159" y="2016"/>
              <a:chExt cx="5409" cy="1698"/>
            </a:xfrm>
          </p:grpSpPr>
          <p:sp>
            <p:nvSpPr>
              <p:cNvPr id="38916" name="直接连接符 619523"/>
              <p:cNvSpPr/>
              <p:nvPr/>
            </p:nvSpPr>
            <p:spPr>
              <a:xfrm>
                <a:off x="3744" y="3024"/>
                <a:ext cx="0" cy="36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>
                  <a:lnSpc>
                    <a:spcPct val="125000"/>
                  </a:lnSpc>
                  <a:buFont typeface="Arial" panose="020B0604020202020204" pitchFamily="34" charset="0"/>
                </a:pPr>
                <a:endParaRPr lang="zh-CN" altLang="en-US" sz="3600" dirty="0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17" name="直接连接符 619524"/>
              <p:cNvSpPr/>
              <p:nvPr/>
            </p:nvSpPr>
            <p:spPr>
              <a:xfrm>
                <a:off x="3744" y="2016"/>
                <a:ext cx="0" cy="499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>
                  <a:lnSpc>
                    <a:spcPct val="125000"/>
                  </a:lnSpc>
                  <a:buFont typeface="Arial" panose="020B0604020202020204" pitchFamily="34" charset="0"/>
                </a:pPr>
                <a:endParaRPr lang="zh-CN" altLang="en-US" sz="3600" dirty="0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18" name="直接连接符 619525"/>
              <p:cNvSpPr/>
              <p:nvPr/>
            </p:nvSpPr>
            <p:spPr>
              <a:xfrm flipH="1">
                <a:off x="1488" y="3024"/>
                <a:ext cx="0" cy="363"/>
              </a:xfrm>
              <a:prstGeom prst="line">
                <a:avLst/>
              </a:prstGeom>
              <a:ln w="25400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>
                  <a:lnSpc>
                    <a:spcPct val="125000"/>
                  </a:lnSpc>
                  <a:buFont typeface="Arial" panose="020B0604020202020204" pitchFamily="34" charset="0"/>
                </a:pPr>
                <a:endParaRPr lang="zh-CN" altLang="en-US" sz="3600" dirty="0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19" name="直接连接符 619526"/>
              <p:cNvSpPr/>
              <p:nvPr/>
            </p:nvSpPr>
            <p:spPr>
              <a:xfrm>
                <a:off x="1536" y="2016"/>
                <a:ext cx="0" cy="499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>
                  <a:lnSpc>
                    <a:spcPct val="125000"/>
                  </a:lnSpc>
                  <a:buFont typeface="Arial" panose="020B0604020202020204" pitchFamily="34" charset="0"/>
                </a:pPr>
                <a:endParaRPr lang="zh-CN" altLang="en-US" sz="3600" dirty="0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20" name="文本框 619527"/>
              <p:cNvSpPr txBox="1"/>
              <p:nvPr/>
            </p:nvSpPr>
            <p:spPr>
              <a:xfrm>
                <a:off x="192" y="2304"/>
                <a:ext cx="2400" cy="74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CC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eaLnBrk="1" hangingPunct="1">
                  <a:lnSpc>
                    <a:spcPct val="110000"/>
                  </a:lnSpc>
                  <a:buFont typeface="Arial" panose="020B0604020202020204" pitchFamily="34" charset="0"/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does _____________</a:t>
                </a:r>
                <a:endParaRPr lang="en-US" altLang="zh-CN" sz="3200" b="1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Arial" panose="020B0604020202020204" pitchFamily="34" charset="0"/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on the plane</a:t>
                </a:r>
                <a:endParaRPr lang="en-US" altLang="zh-CN" sz="3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21" name="文本框 619528"/>
              <p:cNvSpPr txBox="1"/>
              <p:nvPr/>
            </p:nvSpPr>
            <p:spPr>
              <a:xfrm>
                <a:off x="159" y="3312"/>
                <a:ext cx="2544" cy="402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CC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eaLnBrk="1" hangingPunct="1">
                  <a:lnSpc>
                    <a:spcPct val="110000"/>
                  </a:lnSpc>
                  <a:buFont typeface="Arial" panose="020B0604020202020204" pitchFamily="34" charset="0"/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helps people _______</a:t>
                </a:r>
                <a:endParaRPr lang="en-US" altLang="zh-CN" sz="3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22" name="文本框 619529"/>
              <p:cNvSpPr txBox="1"/>
              <p:nvPr/>
            </p:nvSpPr>
            <p:spPr>
              <a:xfrm>
                <a:off x="2640" y="2304"/>
                <a:ext cx="2880" cy="74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CC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eaLnBrk="1" hangingPunct="1">
                  <a:lnSpc>
                    <a:spcPct val="110000"/>
                  </a:lnSpc>
                  <a:buFont typeface="Arial" panose="020B0604020202020204" pitchFamily="34" charset="0"/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invites local __________</a:t>
                </a:r>
                <a:endParaRPr lang="en-US" altLang="zh-CN" sz="3200" b="1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Arial" panose="020B0604020202020204" pitchFamily="34" charset="0"/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________ on board</a:t>
                </a:r>
                <a:endParaRPr lang="en-US" altLang="zh-CN" sz="3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23" name="文本框 619530"/>
              <p:cNvSpPr txBox="1"/>
              <p:nvPr/>
            </p:nvSpPr>
            <p:spPr>
              <a:xfrm>
                <a:off x="2736" y="3312"/>
                <a:ext cx="2832" cy="402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CC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eaLnBrk="1" hangingPunct="1">
                  <a:lnSpc>
                    <a:spcPct val="110000"/>
                  </a:lnSpc>
                  <a:buFont typeface="Arial" panose="020B0604020202020204" pitchFamily="34" charset="0"/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 teaches them _________</a:t>
                </a:r>
                <a:endParaRPr lang="en-US" altLang="zh-CN" sz="32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924" name="组合 619531"/>
            <p:cNvGrpSpPr/>
            <p:nvPr/>
          </p:nvGrpSpPr>
          <p:grpSpPr>
            <a:xfrm>
              <a:off x="192" y="480"/>
              <a:ext cx="5376" cy="1554"/>
              <a:chOff x="192" y="480"/>
              <a:chExt cx="5376" cy="1554"/>
            </a:xfrm>
          </p:grpSpPr>
          <p:sp>
            <p:nvSpPr>
              <p:cNvPr id="38925" name="直接连接符 619532"/>
              <p:cNvSpPr/>
              <p:nvPr/>
            </p:nvSpPr>
            <p:spPr>
              <a:xfrm>
                <a:off x="2640" y="1413"/>
                <a:ext cx="0" cy="363"/>
              </a:xfrm>
              <a:prstGeom prst="line">
                <a:avLst/>
              </a:prstGeom>
              <a:ln w="28575" cap="flat" cmpd="sng">
                <a:solidFill>
                  <a:srgbClr val="0099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>
                  <a:lnSpc>
                    <a:spcPct val="125000"/>
                  </a:lnSpc>
                  <a:buFont typeface="Arial" panose="020B0604020202020204" pitchFamily="34" charset="0"/>
                </a:pPr>
                <a:endParaRPr lang="zh-CN" altLang="en-US" sz="3600" dirty="0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8926" name="组合 619533"/>
              <p:cNvGrpSpPr/>
              <p:nvPr/>
            </p:nvGrpSpPr>
            <p:grpSpPr>
              <a:xfrm>
                <a:off x="1488" y="480"/>
                <a:ext cx="2304" cy="639"/>
                <a:chOff x="1488" y="480"/>
                <a:chExt cx="2304" cy="639"/>
              </a:xfrm>
            </p:grpSpPr>
            <p:sp>
              <p:nvSpPr>
                <p:cNvPr id="38927" name="文本框 619534"/>
                <p:cNvSpPr txBox="1"/>
                <p:nvPr/>
              </p:nvSpPr>
              <p:spPr>
                <a:xfrm>
                  <a:off x="1488" y="480"/>
                  <a:ext cx="2304" cy="373"/>
                </a:xfrm>
                <a:prstGeom prst="rect">
                  <a:avLst/>
                </a:prstGeom>
                <a:solidFill>
                  <a:srgbClr val="FFCCCC"/>
                </a:solidFill>
                <a:ln w="12700" cap="flat" cmpd="sng">
                  <a:solidFill>
                    <a:srgbClr val="CC0099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>
                  <a:spAutoFit/>
                </a:bodyPr>
                <a:p>
                  <a:pPr algn="ctr" eaLnBrk="1" hangingPunct="1">
                    <a:spcBef>
                      <a:spcPct val="50000"/>
                    </a:spcBef>
                    <a:buFont typeface="Arial" panose="020B0604020202020204" pitchFamily="34" charset="0"/>
                  </a:pPr>
                  <a:r>
                    <a:rPr lang="en-US" altLang="zh-CN" sz="2800" b="1">
                      <a:solidFill>
                        <a:srgbClr val="FF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zh-CN" sz="3200" b="1">
                      <a:latin typeface="Times New Roman" panose="02020603050405020304" pitchFamily="18" charset="0"/>
                    </a:rPr>
                    <a:t>ORBIS, a charity</a:t>
                  </a:r>
                  <a:endParaRPr lang="en-US" altLang="zh-CN" sz="3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28" name="直接连接符 619535"/>
                <p:cNvSpPr/>
                <p:nvPr/>
              </p:nvSpPr>
              <p:spPr>
                <a:xfrm>
                  <a:off x="2640" y="864"/>
                  <a:ext cx="0" cy="255"/>
                </a:xfrm>
                <a:prstGeom prst="line">
                  <a:avLst/>
                </a:prstGeom>
                <a:ln w="25400" cap="flat" cmpd="sng">
                  <a:solidFill>
                    <a:srgbClr val="0099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>
                    <a:lnSpc>
                      <a:spcPct val="125000"/>
                    </a:lnSpc>
                    <a:buFont typeface="Arial" panose="020B0604020202020204" pitchFamily="34" charset="0"/>
                  </a:pPr>
                  <a:endParaRPr lang="zh-CN" altLang="en-US" sz="3600" dirty="0">
                    <a:solidFill>
                      <a:srgbClr val="CC00CC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29" name="文本框 619536"/>
              <p:cNvSpPr txBox="1"/>
              <p:nvPr/>
            </p:nvSpPr>
            <p:spPr>
              <a:xfrm>
                <a:off x="192" y="1069"/>
                <a:ext cx="5376" cy="371"/>
              </a:xfrm>
              <a:prstGeom prst="rect">
                <a:avLst/>
              </a:prstGeom>
              <a:solidFill>
                <a:srgbClr val="99FFCC"/>
              </a:solidFill>
              <a:ln w="9525" cap="flat" cmpd="sng">
                <a:solidFill>
                  <a:srgbClr val="00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uses its _________________ to visit poor areas</a:t>
                </a:r>
                <a:endParaRPr lang="en-US" altLang="zh-CN" sz="3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30" name="文本框 619537"/>
              <p:cNvSpPr txBox="1"/>
              <p:nvPr/>
            </p:nvSpPr>
            <p:spPr>
              <a:xfrm>
                <a:off x="336" y="1632"/>
                <a:ext cx="4560" cy="402"/>
              </a:xfrm>
              <a:prstGeom prst="rect">
                <a:avLst/>
              </a:prstGeom>
              <a:solidFill>
                <a:srgbClr val="99FFCC"/>
              </a:solidFill>
              <a:ln w="9525" cap="flat" cmpd="sng">
                <a:solidFill>
                  <a:srgbClr val="00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 eaLnBrk="1" hangingPunct="1">
                  <a:lnSpc>
                    <a:spcPct val="11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treats people with ______________</a:t>
                </a:r>
                <a:endParaRPr lang="en-US" altLang="zh-CN" sz="3200" b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8931" name="标题 619538"/>
          <p:cNvSpPr>
            <a:spLocks noGrp="1"/>
          </p:cNvSpPr>
          <p:nvPr>
            <p:ph type="ctrTitle"/>
          </p:nvPr>
        </p:nvSpPr>
        <p:spPr>
          <a:xfrm>
            <a:off x="-1116012" y="188913"/>
            <a:ext cx="8610600" cy="531812"/>
          </a:xfrm>
        </p:spPr>
        <p:txBody>
          <a:bodyPr anchor="t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en-US" altLang="zh-CN" sz="3200" b="1">
                <a:solidFill>
                  <a:srgbClr val="0000FF"/>
                </a:solidFill>
              </a:rPr>
              <a:t>                      How ORBIS helps people (Part B2)</a:t>
            </a:r>
            <a:endParaRPr lang="en-US" altLang="zh-CN" sz="3200" b="1">
              <a:solidFill>
                <a:srgbClr val="0000FF"/>
              </a:solidFill>
            </a:endParaRPr>
          </a:p>
        </p:txBody>
      </p:sp>
      <p:sp>
        <p:nvSpPr>
          <p:cNvPr id="619540" name="文本框 619539"/>
          <p:cNvSpPr txBox="1"/>
          <p:nvPr/>
        </p:nvSpPr>
        <p:spPr>
          <a:xfrm>
            <a:off x="4343400" y="4038600"/>
            <a:ext cx="4267200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doctors and nurses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9541" name="文本框 619540"/>
          <p:cNvSpPr txBox="1"/>
          <p:nvPr/>
        </p:nvSpPr>
        <p:spPr>
          <a:xfrm>
            <a:off x="1143000" y="4144963"/>
            <a:ext cx="2819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eye operations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9542" name="文本框 619541"/>
          <p:cNvSpPr txBox="1"/>
          <p:nvPr/>
        </p:nvSpPr>
        <p:spPr>
          <a:xfrm>
            <a:off x="2386013" y="5745163"/>
            <a:ext cx="22621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see again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9543" name="文本框 619542"/>
          <p:cNvSpPr txBox="1"/>
          <p:nvPr/>
        </p:nvSpPr>
        <p:spPr>
          <a:xfrm>
            <a:off x="6858000" y="5715000"/>
            <a:ext cx="18732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new skills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9544" name="文本框 619543"/>
          <p:cNvSpPr txBox="1"/>
          <p:nvPr/>
        </p:nvSpPr>
        <p:spPr>
          <a:xfrm>
            <a:off x="1828800" y="2133600"/>
            <a:ext cx="3886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Flying Eye Hospital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9545" name="文本框 619544"/>
          <p:cNvSpPr txBox="1"/>
          <p:nvPr/>
        </p:nvSpPr>
        <p:spPr>
          <a:xfrm>
            <a:off x="4267200" y="3078163"/>
            <a:ext cx="3048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eye problems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40500" y="903605"/>
            <a:ext cx="220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小组讨论，校对答案，两人呈现</a:t>
            </a:r>
            <a:endParaRPr lang="zh-CN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9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9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1" grpId="0"/>
      <p:bldP spid="619542" grpId="0"/>
      <p:bldP spid="619544" grpId="0"/>
      <p:bldP spid="6195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6" descr="img_logo"/>
          <p:cNvPicPr>
            <a:picLocks noChangeAspect="1"/>
          </p:cNvPicPr>
          <p:nvPr/>
        </p:nvPicPr>
        <p:blipFill>
          <a:blip r:embed="rId1"/>
          <a:srcRect l="4982" t="6548" r="20291" b="51028"/>
          <a:stretch>
            <a:fillRect/>
          </a:stretch>
        </p:blipFill>
        <p:spPr>
          <a:xfrm>
            <a:off x="7596188" y="260350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20"/>
          <p:cNvSpPr/>
          <p:nvPr/>
        </p:nvSpPr>
        <p:spPr>
          <a:xfrm>
            <a:off x="0" y="422275"/>
            <a:ext cx="7804150" cy="433388"/>
          </a:xfrm>
          <a:prstGeom prst="rect">
            <a:avLst/>
          </a:prstGeom>
          <a:solidFill>
            <a:srgbClr val="E6E0E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 Ma’s work and his feeling   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(Line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16-20)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矩形 14"/>
          <p:cNvSpPr/>
          <p:nvPr/>
        </p:nvSpPr>
        <p:spPr>
          <a:xfrm>
            <a:off x="179388" y="1412875"/>
            <a:ext cx="84963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                How many operations do you do during a visit?</a:t>
            </a:r>
            <a:endParaRPr lang="zh-CN" altLang="en-US" sz="2800" dirty="0">
              <a:solidFill>
                <a:srgbClr val="A5067A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3318" name="矩形 14"/>
          <p:cNvSpPr/>
          <p:nvPr/>
        </p:nvSpPr>
        <p:spPr>
          <a:xfrm>
            <a:off x="1116013" y="2205038"/>
            <a:ext cx="84597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During my last visit, 150 patients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were operated on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.</a:t>
            </a:r>
            <a:endParaRPr lang="zh-CN" altLang="en-US" sz="2800" dirty="0">
              <a:solidFill>
                <a:srgbClr val="A5067A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3319" name="TextBox 4"/>
          <p:cNvSpPr txBox="1"/>
          <p:nvPr/>
        </p:nvSpPr>
        <p:spPr>
          <a:xfrm>
            <a:off x="1116013" y="2924175"/>
            <a:ext cx="4319587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Ma is very _________.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0" name="Text Box 11"/>
          <p:cNvSpPr txBox="1"/>
          <p:nvPr/>
        </p:nvSpPr>
        <p:spPr>
          <a:xfrm>
            <a:off x="3387725" y="2862263"/>
            <a:ext cx="12969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busy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21" name="Picture 10" descr="intervie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214438"/>
            <a:ext cx="1223963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7" descr="Reading 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2060575"/>
            <a:ext cx="1008062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TextBox 4"/>
          <p:cNvSpPr txBox="1"/>
          <p:nvPr/>
        </p:nvSpPr>
        <p:spPr>
          <a:xfrm>
            <a:off x="1116013" y="3429000"/>
            <a:ext cx="6192837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Ma’s work is very ____________.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4" name="Text Box 15"/>
          <p:cNvSpPr txBox="1"/>
          <p:nvPr/>
        </p:nvSpPr>
        <p:spPr>
          <a:xfrm>
            <a:off x="4467225" y="3386138"/>
            <a:ext cx="20875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5" name="TextBox 4"/>
          <p:cNvSpPr txBox="1"/>
          <p:nvPr/>
        </p:nvSpPr>
        <p:spPr>
          <a:xfrm>
            <a:off x="1116013" y="3933825"/>
            <a:ext cx="6192837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Ma feels very ____________.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6" name="Text Box 17"/>
          <p:cNvSpPr txBox="1"/>
          <p:nvPr/>
        </p:nvSpPr>
        <p:spPr>
          <a:xfrm>
            <a:off x="4022725" y="3867150"/>
            <a:ext cx="15843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7" name="AutoShape 18"/>
          <p:cNvSpPr/>
          <p:nvPr/>
        </p:nvSpPr>
        <p:spPr>
          <a:xfrm>
            <a:off x="1979613" y="4652963"/>
            <a:ext cx="5329237" cy="1079500"/>
          </a:xfrm>
          <a:prstGeom prst="wedgeRoundRectCallout">
            <a:avLst>
              <a:gd name="adj1" fmla="val -39995"/>
              <a:gd name="adj2" fmla="val 70000"/>
              <a:gd name="adj3" fmla="val 16667"/>
            </a:avLst>
          </a:prstGeom>
          <a:solidFill>
            <a:srgbClr val="CCECFF">
              <a:alpha val="56078"/>
            </a:srgbClr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I’m proud to help people see again and improve their lives.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28" name="Picture 7" descr="Reading 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5157788"/>
            <a:ext cx="1223963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9" name="Oval 20"/>
          <p:cNvSpPr/>
          <p:nvPr/>
        </p:nvSpPr>
        <p:spPr>
          <a:xfrm>
            <a:off x="4144963" y="2154238"/>
            <a:ext cx="720725" cy="574675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3" grpId="0"/>
      <p:bldP spid="13324" grpId="0"/>
      <p:bldP spid="13325" grpId="0"/>
      <p:bldP spid="13326" grpId="0"/>
      <p:bldP spid="13327" grpId="0" animBg="1"/>
      <p:bldP spid="133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6" descr="img_logo"/>
          <p:cNvPicPr>
            <a:picLocks noChangeAspect="1"/>
          </p:cNvPicPr>
          <p:nvPr/>
        </p:nvPicPr>
        <p:blipFill>
          <a:blip r:embed="rId1"/>
          <a:srcRect l="4982" t="6548" r="20291" b="51028"/>
          <a:stretch>
            <a:fillRect/>
          </a:stretch>
        </p:blipFill>
        <p:spPr>
          <a:xfrm>
            <a:off x="7596188" y="260350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20"/>
          <p:cNvSpPr/>
          <p:nvPr/>
        </p:nvSpPr>
        <p:spPr>
          <a:xfrm>
            <a:off x="-71437" y="150813"/>
            <a:ext cx="5291137" cy="433387"/>
          </a:xfrm>
          <a:prstGeom prst="rect">
            <a:avLst/>
          </a:prstGeom>
          <a:solidFill>
            <a:srgbClr val="E6E0E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 Ma’s hope   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(Line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21-26)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6" name="Picture 7" descr="Reading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1614488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矩形 14"/>
          <p:cNvSpPr/>
          <p:nvPr/>
        </p:nvSpPr>
        <p:spPr>
          <a:xfrm>
            <a:off x="-207962" y="903288"/>
            <a:ext cx="86677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汉仪综艺体简" pitchFamily="1" charset="-122"/>
              </a:rPr>
              <a:t>Read the line of 21-26 and answer the questions.</a:t>
            </a:r>
            <a:endParaRPr lang="zh-CN" altLang="en-US" sz="2800" dirty="0">
              <a:solidFill>
                <a:srgbClr val="0000CC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4343" name="矩形 14"/>
          <p:cNvSpPr/>
          <p:nvPr/>
        </p:nvSpPr>
        <p:spPr>
          <a:xfrm>
            <a:off x="1338263" y="1458913"/>
            <a:ext cx="77533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solidFill>
                  <a:srgbClr val="0D0D0D"/>
                </a:solidFill>
                <a:latin typeface="Times New Roman" panose="02020603050405020304" pitchFamily="18" charset="0"/>
                <a:ea typeface="汉仪综艺体简" pitchFamily="1" charset="-122"/>
              </a:rPr>
              <a:t>Q1. </a:t>
            </a:r>
            <a:r>
              <a:rPr lang="en-US" altLang="zh-CN" sz="3200" b="1" i="1">
                <a:solidFill>
                  <a:srgbClr val="0D0D0D"/>
                </a:solidFill>
                <a:latin typeface="Times New Roman" panose="02020603050405020304" pitchFamily="18" charset="0"/>
                <a:ea typeface="汉仪综艺体简" pitchFamily="1" charset="-122"/>
              </a:rPr>
              <a:t>Can most eye problems and diseases      </a:t>
            </a:r>
            <a:endParaRPr lang="en-US" altLang="zh-CN" sz="3200" b="1" i="1">
              <a:solidFill>
                <a:srgbClr val="0D0D0D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3200" b="1" i="1">
                <a:solidFill>
                  <a:srgbClr val="0D0D0D"/>
                </a:solidFill>
                <a:latin typeface="Times New Roman" panose="02020603050405020304" pitchFamily="18" charset="0"/>
                <a:ea typeface="汉仪综艺体简" pitchFamily="1" charset="-122"/>
              </a:rPr>
              <a:t>     be treated and cured? Why?</a:t>
            </a:r>
            <a:endParaRPr lang="zh-CN" altLang="en-US" sz="3200" b="1" i="1" dirty="0">
              <a:solidFill>
                <a:srgbClr val="0D0D0D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4344" name="矩形 14"/>
          <p:cNvSpPr/>
          <p:nvPr/>
        </p:nvSpPr>
        <p:spPr>
          <a:xfrm>
            <a:off x="1193800" y="2566988"/>
            <a:ext cx="80422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7030A0"/>
                </a:solidFill>
                <a:latin typeface="Times New Roman" panose="02020603050405020304" pitchFamily="18" charset="0"/>
                <a:ea typeface="汉仪综艺体简" pitchFamily="1" charset="-122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汉仪综艺体简" pitchFamily="1" charset="-122"/>
              </a:rPr>
              <a:t>Yes.</a:t>
            </a:r>
            <a:r>
              <a:rPr lang="en-US" altLang="zh-CN" sz="2800">
                <a:solidFill>
                  <a:srgbClr val="7030A0"/>
                </a:solidFill>
                <a:latin typeface="Times New Roman" panose="02020603050405020304" pitchFamily="18" charset="0"/>
                <a:ea typeface="汉仪综艺体简" pitchFamily="1" charset="-122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汉仪综艺体简" pitchFamily="1" charset="-122"/>
              </a:rPr>
              <a:t>Because modern medicine is developing quickly.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pic>
        <p:nvPicPr>
          <p:cNvPr id="14345" name="Picture 6" descr="C:\Users\Administrator\Desktop\143_BU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2994025"/>
            <a:ext cx="2033588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矩形 14"/>
          <p:cNvSpPr/>
          <p:nvPr/>
        </p:nvSpPr>
        <p:spPr>
          <a:xfrm>
            <a:off x="1338263" y="3932238"/>
            <a:ext cx="77247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solidFill>
                  <a:srgbClr val="0D0D0D"/>
                </a:solidFill>
                <a:latin typeface="Times New Roman" panose="02020603050405020304" pitchFamily="18" charset="0"/>
                <a:ea typeface="汉仪综艺体简" pitchFamily="1" charset="-122"/>
              </a:rPr>
              <a:t>Q2. </a:t>
            </a:r>
            <a:r>
              <a:rPr lang="zh-CN" altLang="en-US" sz="3200" b="1" i="1" dirty="0">
                <a:solidFill>
                  <a:srgbClr val="0D0D0D"/>
                </a:solidFill>
                <a:latin typeface="Times New Roman" panose="02020603050405020304" pitchFamily="18" charset="0"/>
                <a:ea typeface="汉仪综艺体简" pitchFamily="1" charset="-122"/>
              </a:rPr>
              <a:t> </a:t>
            </a:r>
            <a:r>
              <a:rPr lang="en-US" altLang="zh-CN" sz="3200" b="1" i="1">
                <a:solidFill>
                  <a:srgbClr val="0D0D0D"/>
                </a:solidFill>
                <a:latin typeface="Times New Roman" panose="02020603050405020304" pitchFamily="18" charset="0"/>
                <a:ea typeface="汉仪综艺体简" pitchFamily="1" charset="-122"/>
              </a:rPr>
              <a:t>___________is needed to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汉仪综艺体简" pitchFamily="1" charset="-122"/>
              </a:rPr>
              <a:t> carry on 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汉仪综艺体简" pitchFamily="1" charset="-122"/>
              </a:rPr>
              <a:t>（继续开展）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汉仪综艺体简" pitchFamily="1" charset="-122"/>
              </a:rPr>
              <a:t> with ORBIS</a:t>
            </a:r>
            <a:r>
              <a:rPr lang="en-US" altLang="zh-CN" sz="3200" b="1" i="1">
                <a:solidFill>
                  <a:srgbClr val="0D0D0D"/>
                </a:solidFill>
                <a:latin typeface="Times New Roman" panose="02020603050405020304" pitchFamily="18" charset="0"/>
                <a:ea typeface="汉仪综艺体简" pitchFamily="1" charset="-122"/>
              </a:rPr>
              <a:t>.</a:t>
            </a:r>
            <a:endParaRPr lang="zh-CN" altLang="en-US" sz="3200" b="1" i="1" dirty="0">
              <a:solidFill>
                <a:srgbClr val="0D0D0D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4347" name="Text Box 15"/>
          <p:cNvSpPr txBox="1"/>
          <p:nvPr/>
        </p:nvSpPr>
        <p:spPr>
          <a:xfrm>
            <a:off x="2185988" y="3956050"/>
            <a:ext cx="32861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money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8" name="矩形 14"/>
          <p:cNvSpPr/>
          <p:nvPr/>
        </p:nvSpPr>
        <p:spPr>
          <a:xfrm>
            <a:off x="1338263" y="5264150"/>
            <a:ext cx="71437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solidFill>
                  <a:srgbClr val="0D0D0D"/>
                </a:solidFill>
                <a:latin typeface="Times New Roman" panose="02020603050405020304" pitchFamily="18" charset="0"/>
                <a:ea typeface="汉仪综艺体简" pitchFamily="1" charset="-122"/>
              </a:rPr>
              <a:t>Q3. </a:t>
            </a:r>
            <a:r>
              <a:rPr lang="en-US" altLang="zh-CN" sz="3200" b="1" i="1">
                <a:solidFill>
                  <a:srgbClr val="0D0D0D"/>
                </a:solidFill>
                <a:latin typeface="Times New Roman" panose="02020603050405020304" pitchFamily="18" charset="0"/>
                <a:ea typeface="汉仪综艺体简" pitchFamily="1" charset="-122"/>
              </a:rPr>
              <a:t>What does Dr. Ma hope?</a:t>
            </a:r>
            <a:endParaRPr lang="zh-CN" altLang="en-US" sz="3200" b="1" i="1" dirty="0">
              <a:solidFill>
                <a:srgbClr val="0D0D0D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14349" name="Text Box 15"/>
          <p:cNvSpPr txBox="1"/>
          <p:nvPr/>
        </p:nvSpPr>
        <p:spPr>
          <a:xfrm>
            <a:off x="1658938" y="5849938"/>
            <a:ext cx="65008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hopes more people will support them.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矩形 14"/>
          <p:cNvSpPr/>
          <p:nvPr/>
        </p:nvSpPr>
        <p:spPr>
          <a:xfrm>
            <a:off x="0" y="2287905"/>
            <a:ext cx="9144000" cy="224536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汉仪综艺体简" pitchFamily="1" charset="-122"/>
              </a:rPr>
              <a:t>Read the passage after the tape.</a:t>
            </a:r>
            <a:endParaRPr lang="en-US" altLang="zh-CN" sz="4400" b="1">
              <a:solidFill>
                <a:schemeClr val="bg1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en-US" altLang="zh-CN" sz="3200" b="1" i="1">
              <a:solidFill>
                <a:schemeClr val="bg1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3200" b="1" i="1" dirty="0">
              <a:solidFill>
                <a:schemeClr val="bg1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pic>
        <p:nvPicPr>
          <p:cNvPr id="2" name="Reading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3205" y="331343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6" dur="112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42" grpId="0"/>
      <p:bldP spid="14343" grpId="0"/>
      <p:bldP spid="14344" grpId="0"/>
      <p:bldP spid="14346" grpId="0"/>
      <p:bldP spid="14347" grpId="0"/>
      <p:bldP spid="14348" grpId="0"/>
      <p:bldP spid="14349" grpId="0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Text Box 2"/>
          <p:cNvSpPr txBox="1"/>
          <p:nvPr/>
        </p:nvSpPr>
        <p:spPr>
          <a:xfrm>
            <a:off x="533400" y="685800"/>
            <a:ext cx="8523288" cy="60699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ORBIS plane travels all around the world and helps people with eye problems in poor areas. Most of the people there cannot (1)_______ to go to hospital, so ORBIS doctors go to them. Operations are done to help people with eye problems see again. The (2)_________ do not have to pay because ORBIS is a charity.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59" name="Text Box 3"/>
          <p:cNvSpPr txBox="1"/>
          <p:nvPr/>
        </p:nvSpPr>
        <p:spPr>
          <a:xfrm>
            <a:off x="2597785" y="3345180"/>
            <a:ext cx="1905000" cy="750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afford 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0" name="Text Box 4"/>
          <p:cNvSpPr txBox="1"/>
          <p:nvPr/>
        </p:nvSpPr>
        <p:spPr>
          <a:xfrm>
            <a:off x="3318510" y="5246370"/>
            <a:ext cx="2057400" cy="750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patient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矩形 14"/>
          <p:cNvSpPr/>
          <p:nvPr/>
        </p:nvSpPr>
        <p:spPr>
          <a:xfrm>
            <a:off x="533400" y="174943"/>
            <a:ext cx="63849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Try to fill in the blanks 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(Part B4)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pic>
        <p:nvPicPr>
          <p:cNvPr id="14338" name="Picture 6" descr="img_logo"/>
          <p:cNvPicPr>
            <a:picLocks noChangeAspect="1"/>
          </p:cNvPicPr>
          <p:nvPr/>
        </p:nvPicPr>
        <p:blipFill>
          <a:blip r:embed="rId1"/>
          <a:srcRect l="4982" t="6548" r="20291" b="51028"/>
          <a:stretch>
            <a:fillRect/>
          </a:stretch>
        </p:blipFill>
        <p:spPr>
          <a:xfrm>
            <a:off x="7526338" y="173355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758815" y="694690"/>
            <a:ext cx="2197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小组讨论，校对答案，整组呈现</a:t>
            </a:r>
            <a:endParaRPr lang="zh-CN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Text Box 2"/>
          <p:cNvSpPr txBox="1"/>
          <p:nvPr/>
        </p:nvSpPr>
        <p:spPr>
          <a:xfrm>
            <a:off x="533400" y="0"/>
            <a:ext cx="8555038" cy="6745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Local doctors and nurses are also invited on (3)_______ to learn new skills. By (4)________ them, ORBIS doctors hope to help more people.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Dr Ma is a doctor on the ORBIS plane. He feels (5)_______ to help people see again. Dr Ma thinks that modern (6)_________ is developing quickly and now most eye problems can be treated and (7)_______, but more money is needed to (8)_________ their work.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7" name="Text Box 3"/>
          <p:cNvSpPr txBox="1"/>
          <p:nvPr/>
        </p:nvSpPr>
        <p:spPr>
          <a:xfrm>
            <a:off x="1143000" y="1143000"/>
            <a:ext cx="1905000" cy="750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train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ing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8" name="Text Box 4"/>
          <p:cNvSpPr txBox="1"/>
          <p:nvPr/>
        </p:nvSpPr>
        <p:spPr>
          <a:xfrm>
            <a:off x="2057400" y="3048000"/>
            <a:ext cx="18716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proud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9" name="Text Box 5"/>
          <p:cNvSpPr txBox="1"/>
          <p:nvPr/>
        </p:nvSpPr>
        <p:spPr>
          <a:xfrm>
            <a:off x="6400800" y="3657600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medicine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10" name="Text Box 6"/>
          <p:cNvSpPr txBox="1"/>
          <p:nvPr/>
        </p:nvSpPr>
        <p:spPr>
          <a:xfrm>
            <a:off x="6858000" y="4800600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cure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11" name="Text Box 7"/>
          <p:cNvSpPr txBox="1"/>
          <p:nvPr/>
        </p:nvSpPr>
        <p:spPr>
          <a:xfrm>
            <a:off x="6781800" y="5486400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support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12" name="Text Box 8"/>
          <p:cNvSpPr txBox="1"/>
          <p:nvPr/>
        </p:nvSpPr>
        <p:spPr>
          <a:xfrm>
            <a:off x="1828800" y="533400"/>
            <a:ext cx="1676400" cy="750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board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  <p:bldP spid="47110" grpId="0"/>
      <p:bldP spid="47111" grpId="0"/>
      <p:bldP spid="47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7772400" cy="647700"/>
          </a:xfrm>
        </p:spPr>
        <p:txBody>
          <a:bodyPr wrap="square" lIns="91440" tIns="45720" rIns="91440" bIns="45720" anchor="ctr"/>
          <a:p>
            <a:pPr algn="l" eaLnBrk="1" hangingPunct="1"/>
            <a:r>
              <a:rPr lang="en-US" altLang="en-US" sz="6600" b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华文新魏" pitchFamily="2" charset="-122"/>
              </a:rPr>
              <a:t>Discussion</a:t>
            </a:r>
            <a:endParaRPr lang="en-US" altLang="en-US" sz="6600" b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ea typeface="华文新魏" pitchFamily="2" charset="-122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/>
          </p:nvPr>
        </p:nvSpPr>
        <p:spPr>
          <a:xfrm>
            <a:off x="0" y="1700213"/>
            <a:ext cx="8964613" cy="3673475"/>
          </a:xfrm>
        </p:spPr>
        <p:txBody>
          <a:bodyPr wrap="square" lIns="91440" tIns="45720" rIns="91440" bIns="45720" anchor="t"/>
          <a:p>
            <a:pPr eaLnBrk="1" hangingPunct="1">
              <a:buNone/>
            </a:pP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1 . </a:t>
            </a:r>
            <a:r>
              <a:rPr lang="en-US" altLang="en-US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As a student, what can we do to </a:t>
            </a: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  </a:t>
            </a:r>
            <a:endParaRPr lang="en-US" altLang="zh-CN" sz="4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新魏" pitchFamily="2" charset="-122"/>
            </a:endParaRPr>
          </a:p>
          <a:p>
            <a:pPr eaLnBrk="1" hangingPunct="1">
              <a:buNone/>
            </a:pP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    </a:t>
            </a:r>
            <a:r>
              <a:rPr lang="en-US" altLang="en-US" sz="4400" b="1">
                <a:solidFill>
                  <a:srgbClr val="FF99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protect our eyes</a:t>
            </a:r>
            <a:r>
              <a:rPr lang="en-US" altLang="en-US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 and </a:t>
            </a:r>
            <a:r>
              <a:rPr lang="en-US" altLang="en-US" sz="4400" b="1">
                <a:solidFill>
                  <a:srgbClr val="FF99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help </a:t>
            </a:r>
            <a:r>
              <a:rPr lang="en-US" altLang="en-US" sz="4000" b="1">
                <a:solidFill>
                  <a:srgbClr val="FF99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ORBIS</a:t>
            </a:r>
            <a:r>
              <a:rPr lang="en-US" altLang="en-US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?</a:t>
            </a:r>
            <a:endParaRPr lang="en-US" altLang="en-US" sz="4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新魏" pitchFamily="2" charset="-122"/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1"/>
          <a:srcRect b="81"/>
          <a:stretch>
            <a:fillRect/>
          </a:stretch>
        </p:blipFill>
        <p:spPr>
          <a:xfrm>
            <a:off x="1258888" y="4292600"/>
            <a:ext cx="2667000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3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4365625"/>
            <a:ext cx="2667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490210" y="583565"/>
            <a:ext cx="2321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小组讨论，聚类呈现</a:t>
            </a:r>
            <a:endParaRPr lang="zh-CN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779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6" descr="img_logo"/>
          <p:cNvPicPr>
            <a:picLocks noChangeAspect="1"/>
          </p:cNvPicPr>
          <p:nvPr/>
        </p:nvPicPr>
        <p:blipFill>
          <a:blip r:embed="rId2"/>
          <a:srcRect l="4982" t="6548" r="20291" b="51028"/>
          <a:stretch>
            <a:fillRect/>
          </a:stretch>
        </p:blipFill>
        <p:spPr>
          <a:xfrm>
            <a:off x="468313" y="1484313"/>
            <a:ext cx="2592387" cy="1223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4"/>
          <p:cNvSpPr/>
          <p:nvPr/>
        </p:nvSpPr>
        <p:spPr>
          <a:xfrm>
            <a:off x="395288" y="476250"/>
            <a:ext cx="53467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Comic Sans MS" panose="030F0702030302020204" pitchFamily="66" charset="0"/>
                <a:ea typeface="汉仪综艺体简" pitchFamily="1" charset="-122"/>
              </a:rPr>
              <a:t>What does the logo look like?</a:t>
            </a:r>
            <a:endParaRPr lang="zh-CN" altLang="en-US" sz="2800" b="1" dirty="0">
              <a:solidFill>
                <a:schemeClr val="hlink"/>
              </a:solidFill>
              <a:latin typeface="Comic Sans MS" panose="030F0702030302020204" pitchFamily="66" charset="0"/>
              <a:ea typeface="汉仪综艺体简" pitchFamily="1" charset="-122"/>
            </a:endParaRPr>
          </a:p>
        </p:txBody>
      </p:sp>
      <p:sp>
        <p:nvSpPr>
          <p:cNvPr id="6149" name="矩形 14"/>
          <p:cNvSpPr/>
          <p:nvPr/>
        </p:nvSpPr>
        <p:spPr>
          <a:xfrm>
            <a:off x="3203575" y="981075"/>
            <a:ext cx="15843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>
                <a:solidFill>
                  <a:schemeClr val="hlink"/>
                </a:solidFill>
                <a:latin typeface="Comic Sans MS" panose="030F0702030302020204" pitchFamily="66" charset="0"/>
                <a:ea typeface="汉仪综艺体简" pitchFamily="1" charset="-122"/>
              </a:rPr>
              <a:t>an eye</a:t>
            </a:r>
            <a:endParaRPr lang="en-US" altLang="zh-CN" sz="3200">
              <a:solidFill>
                <a:schemeClr val="hlink"/>
              </a:solidFill>
              <a:latin typeface="Comic Sans MS" panose="030F0702030302020204" pitchFamily="66" charset="0"/>
              <a:ea typeface="汉仪综艺体简" pitchFamily="1" charset="-122"/>
            </a:endParaRPr>
          </a:p>
        </p:txBody>
      </p:sp>
      <p:sp>
        <p:nvSpPr>
          <p:cNvPr id="4102" name="Text Box 7"/>
          <p:cNvSpPr txBox="1"/>
          <p:nvPr/>
        </p:nvSpPr>
        <p:spPr>
          <a:xfrm>
            <a:off x="900113" y="2781300"/>
            <a:ext cx="19446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>
                <a:solidFill>
                  <a:schemeClr val="accent1"/>
                </a:solidFill>
                <a:latin typeface="Comic Sans MS" panose="030F0702030302020204" pitchFamily="66" charset="0"/>
              </a:rPr>
              <a:t>ORBIS</a:t>
            </a:r>
            <a:r>
              <a:rPr lang="en-US" altLang="zh-CN" sz="2800" b="1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  </a:t>
            </a:r>
            <a:endParaRPr lang="en-US" altLang="zh-CN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Line 8"/>
          <p:cNvSpPr/>
          <p:nvPr/>
        </p:nvSpPr>
        <p:spPr>
          <a:xfrm flipV="1">
            <a:off x="2484438" y="1341438"/>
            <a:ext cx="576262" cy="215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2" name="Oval 9"/>
          <p:cNvSpPr/>
          <p:nvPr/>
        </p:nvSpPr>
        <p:spPr>
          <a:xfrm>
            <a:off x="2411413" y="2060575"/>
            <a:ext cx="647700" cy="576263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53" name="Line 10"/>
          <p:cNvSpPr/>
          <p:nvPr/>
        </p:nvSpPr>
        <p:spPr>
          <a:xfrm>
            <a:off x="2987675" y="2636838"/>
            <a:ext cx="360363" cy="1444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4" name="矩形 14"/>
          <p:cNvSpPr/>
          <p:nvPr/>
        </p:nvSpPr>
        <p:spPr>
          <a:xfrm>
            <a:off x="3419475" y="2636838"/>
            <a:ext cx="15128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>
                <a:solidFill>
                  <a:schemeClr val="hlink"/>
                </a:solidFill>
                <a:latin typeface="Comic Sans MS" panose="030F0702030302020204" pitchFamily="66" charset="0"/>
                <a:ea typeface="汉仪综艺体简" pitchFamily="1" charset="-122"/>
              </a:rPr>
              <a:t>a plane</a:t>
            </a:r>
            <a:endParaRPr lang="en-US" altLang="zh-CN" sz="3200">
              <a:solidFill>
                <a:schemeClr val="hlink"/>
              </a:solidFill>
              <a:latin typeface="Comic Sans MS" panose="030F0702030302020204" pitchFamily="66" charset="0"/>
              <a:ea typeface="汉仪综艺体简" pitchFamily="1" charset="-122"/>
            </a:endParaRPr>
          </a:p>
        </p:txBody>
      </p:sp>
      <p:sp>
        <p:nvSpPr>
          <p:cNvPr id="6155" name="Text Box 13"/>
          <p:cNvSpPr txBox="1"/>
          <p:nvPr/>
        </p:nvSpPr>
        <p:spPr>
          <a:xfrm>
            <a:off x="2952750" y="1700213"/>
            <a:ext cx="6191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000" b="1">
                <a:latin typeface="Comic Sans MS" panose="030F0702030302020204" pitchFamily="66" charset="0"/>
              </a:rPr>
              <a:t>A charity that helps people with</a:t>
            </a:r>
            <a:r>
              <a:rPr lang="en-US" altLang="zh-CN" sz="2000" b="1">
                <a:solidFill>
                  <a:srgbClr val="A5067A"/>
                </a:solidFill>
                <a:latin typeface="Comic Sans MS" panose="030F0702030302020204" pitchFamily="66" charset="0"/>
              </a:rPr>
              <a:t> eye </a:t>
            </a:r>
            <a:r>
              <a:rPr lang="en-US" altLang="zh-CN" sz="2000" b="1">
                <a:latin typeface="Comic Sans MS" panose="030F0702030302020204" pitchFamily="66" charset="0"/>
              </a:rPr>
              <a:t>problems.</a:t>
            </a:r>
            <a:endParaRPr lang="en-US" altLang="zh-CN" sz="2000" b="1">
              <a:latin typeface="Comic Sans MS" panose="030F0702030302020204" pitchFamily="66" charset="0"/>
            </a:endParaRPr>
          </a:p>
        </p:txBody>
      </p:sp>
      <p:sp>
        <p:nvSpPr>
          <p:cNvPr id="6156" name="Text Box 14"/>
          <p:cNvSpPr txBox="1"/>
          <p:nvPr/>
        </p:nvSpPr>
        <p:spPr>
          <a:xfrm>
            <a:off x="5435600" y="2492375"/>
            <a:ext cx="29511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>
                <a:solidFill>
                  <a:srgbClr val="A5067A"/>
                </a:solidFill>
                <a:latin typeface="Comic Sans MS" panose="030F0702030302020204" pitchFamily="66" charset="0"/>
              </a:rPr>
              <a:t>a special plane</a:t>
            </a:r>
            <a:r>
              <a:rPr lang="en-US" altLang="zh-CN" sz="36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zh-CN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58" name="Text Box 4"/>
          <p:cNvSpPr txBox="1"/>
          <p:nvPr/>
        </p:nvSpPr>
        <p:spPr>
          <a:xfrm>
            <a:off x="1042988" y="3789363"/>
            <a:ext cx="7200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Why is there a plane in the logo?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159" name="Text Box 4"/>
          <p:cNvSpPr txBox="1"/>
          <p:nvPr/>
        </p:nvSpPr>
        <p:spPr>
          <a:xfrm>
            <a:off x="1042988" y="4682490"/>
            <a:ext cx="7200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Why is it a special plane?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98335" y="1116965"/>
            <a:ext cx="1861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blindness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66790" y="541655"/>
            <a:ext cx="2178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Pre-reading</a:t>
            </a:r>
            <a:endParaRPr lang="en-US" altLang="zh-CN" sz="24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4282" name="图片 54281" descr="1289800229361610681atzxj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05" y="837565"/>
            <a:ext cx="4165600" cy="2952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动作按钮: 前进或下一项 4">
            <a:hlinkClick r:id="" action="ppaction://hlinkshowjump?jump=nextslide"/>
          </p:cNvPr>
          <p:cNvSpPr/>
          <p:nvPr/>
        </p:nvSpPr>
        <p:spPr>
          <a:xfrm>
            <a:off x="7827645" y="5628005"/>
            <a:ext cx="559435" cy="654685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左弧形箭头 5">
            <a:hlinkClick r:id="rId4" action="ppaction://hlinksldjump"/>
          </p:cNvPr>
          <p:cNvSpPr/>
          <p:nvPr/>
        </p:nvSpPr>
        <p:spPr>
          <a:xfrm>
            <a:off x="7956550" y="4796790"/>
            <a:ext cx="429895" cy="46482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5" grpId="0"/>
      <p:bldP spid="2" grpId="0"/>
      <p:bldP spid="6152" grpId="0" animBg="1"/>
      <p:bldP spid="6154" grpId="0"/>
      <p:bldP spid="6156" grpId="0"/>
      <p:bldP spid="6158" grpId="0"/>
      <p:bldP spid="61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9" name="图片 516099" descr="1298530604789_000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0638" y="4986338"/>
            <a:ext cx="1503362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6101" name="文本框 516100"/>
          <p:cNvSpPr txBox="1"/>
          <p:nvPr/>
        </p:nvSpPr>
        <p:spPr>
          <a:xfrm>
            <a:off x="250825" y="476250"/>
            <a:ext cx="8382000" cy="5507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1. Donate our pocket money to ORBIS.</a:t>
            </a:r>
            <a:endParaRPr lang="en-US" altLang="zh-CN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2. Ask local government for help.</a:t>
            </a:r>
            <a:endParaRPr lang="en-US" altLang="zh-CN" sz="3200" b="1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660066"/>
                </a:solidFill>
                <a:latin typeface="Times New Roman" panose="02020603050405020304" pitchFamily="18" charset="0"/>
              </a:rPr>
              <a:t>3. Hold a charity show to collect money.</a:t>
            </a:r>
            <a:endParaRPr lang="en-US" altLang="zh-CN" sz="32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EA2A3C"/>
                </a:solidFill>
                <a:latin typeface="Times New Roman" panose="02020603050405020304" pitchFamily="18" charset="0"/>
              </a:rPr>
              <a:t>4. Advertise on the Internet to let more people know about ORBIS.</a:t>
            </a:r>
            <a:endParaRPr lang="en-US" altLang="zh-CN" sz="3200" b="1">
              <a:solidFill>
                <a:srgbClr val="EA2A3C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5. Work for ORBIS when we grow up</a:t>
            </a:r>
            <a:endParaRPr lang="en-US" altLang="zh-CN" sz="3200" b="1">
              <a:solidFill>
                <a:srgbClr val="D60093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  <a:sym typeface="+mn-ea"/>
              </a:rPr>
              <a:t> .…</a:t>
            </a:r>
            <a:endParaRPr lang="en-US" altLang="zh-CN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文本框 516104"/>
          <p:cNvSpPr txBox="1"/>
          <p:nvPr/>
        </p:nvSpPr>
        <p:spPr>
          <a:xfrm>
            <a:off x="971550" y="333375"/>
            <a:ext cx="6650038" cy="779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3600" b="1">
                <a:solidFill>
                  <a:srgbClr val="FF9933"/>
                </a:solidFill>
                <a:latin typeface="Comic Sans MS" panose="030F0702030302020204" pitchFamily="66" charset="0"/>
              </a:rPr>
              <a:t>Advise for supporting ORBIS</a:t>
            </a:r>
            <a:endParaRPr lang="en-US" altLang="zh-CN" sz="3600" b="1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101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101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charRg st="3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101">
                                            <p:txEl>
                                              <p:charRg st="3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6101">
                                            <p:txEl>
                                              <p:charRg st="3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charRg st="72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6101">
                                            <p:txEl>
                                              <p:charRg st="72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6101">
                                            <p:txEl>
                                              <p:charRg st="72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charRg st="113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6101">
                                            <p:txEl>
                                              <p:charRg st="113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6101">
                                            <p:txEl>
                                              <p:charRg st="113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charRg st="179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6101">
                                            <p:txEl>
                                              <p:charRg st="179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6101">
                                            <p:txEl>
                                              <p:charRg st="179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6" descr="img_logo"/>
          <p:cNvPicPr>
            <a:picLocks noChangeAspect="1"/>
          </p:cNvPicPr>
          <p:nvPr/>
        </p:nvPicPr>
        <p:blipFill>
          <a:blip r:embed="rId2"/>
          <a:srcRect l="4982" t="6548" r="20291" b="51028"/>
          <a:stretch>
            <a:fillRect/>
          </a:stretch>
        </p:blipFill>
        <p:spPr>
          <a:xfrm>
            <a:off x="7596188" y="260350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C:\Users\Administrator\Desktop\图片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25"/>
            <a:ext cx="9144000" cy="471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 Box 7"/>
          <p:cNvSpPr txBox="1"/>
          <p:nvPr/>
        </p:nvSpPr>
        <p:spPr>
          <a:xfrm>
            <a:off x="1143000" y="1143000"/>
            <a:ext cx="7272338" cy="1374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5000"/>
              </a:lnSpc>
              <a:buFont typeface="Arial" panose="020B0604020202020204" pitchFamily="34" charset="0"/>
            </a:pPr>
            <a:r>
              <a:rPr lang="en-US" altLang="zh-CN" sz="4400" b="1">
                <a:solidFill>
                  <a:srgbClr val="0000CC"/>
                </a:solidFill>
                <a:latin typeface="Calibri" panose="020F0502020204030204" pitchFamily="34" charset="0"/>
              </a:rPr>
              <a:t>Give a helping hand.</a:t>
            </a:r>
            <a:endParaRPr lang="en-US" altLang="zh-CN" sz="4400" b="1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5000"/>
              </a:lnSpc>
              <a:buFont typeface="Arial" panose="020B0604020202020204" pitchFamily="34" charset="0"/>
            </a:pPr>
            <a:r>
              <a:rPr lang="en-US" altLang="zh-CN" sz="4400" b="1">
                <a:solidFill>
                  <a:srgbClr val="0000CC"/>
                </a:solidFill>
                <a:latin typeface="Calibri" panose="020F0502020204030204" pitchFamily="34" charset="0"/>
              </a:rPr>
              <a:t>Many hands make light work.</a:t>
            </a:r>
            <a:endParaRPr lang="en-US" altLang="zh-CN" sz="4400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6" descr="img_logo"/>
          <p:cNvPicPr>
            <a:picLocks noChangeAspect="1"/>
          </p:cNvPicPr>
          <p:nvPr/>
        </p:nvPicPr>
        <p:blipFill>
          <a:blip r:embed="rId2"/>
          <a:srcRect l="4982" t="6548" r="20291" b="51028"/>
          <a:stretch>
            <a:fillRect/>
          </a:stretch>
        </p:blipFill>
        <p:spPr>
          <a:xfrm>
            <a:off x="7596188" y="260350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 14"/>
          <p:cNvSpPr/>
          <p:nvPr/>
        </p:nvSpPr>
        <p:spPr>
          <a:xfrm>
            <a:off x="500063" y="714375"/>
            <a:ext cx="30718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4000" b="1">
                <a:solidFill>
                  <a:schemeClr val="hlink"/>
                </a:solidFill>
                <a:latin typeface="Comic Sans MS" panose="030F0702030302020204" pitchFamily="66" charset="0"/>
                <a:ea typeface="汉仪综艺体简" pitchFamily="1" charset="-122"/>
              </a:rPr>
              <a:t>Homework</a:t>
            </a:r>
            <a:endParaRPr lang="zh-CN" altLang="en-US" sz="4000" b="1" dirty="0">
              <a:solidFill>
                <a:schemeClr val="hlink"/>
              </a:solidFill>
              <a:latin typeface="Comic Sans MS" panose="030F0702030302020204" pitchFamily="66" charset="0"/>
              <a:ea typeface="汉仪综艺体简" pitchFamily="1" charset="-122"/>
            </a:endParaRPr>
          </a:p>
        </p:txBody>
      </p:sp>
      <p:pic>
        <p:nvPicPr>
          <p:cNvPr id="18437" name="Picture 6" descr="C:\Users\Administrator\AppData\Roaming\Tencent\Users\415035863\QQ\WinTemp\RichOle\T[P5S]SQ_46TDL6KH3KHWJ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3556000"/>
            <a:ext cx="4013200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矩形 14"/>
          <p:cNvSpPr/>
          <p:nvPr/>
        </p:nvSpPr>
        <p:spPr>
          <a:xfrm>
            <a:off x="0" y="1557338"/>
            <a:ext cx="9504363" cy="2014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5000"/>
              </a:lnSpc>
              <a:buFont typeface="Arial" panose="020B0604020202020204" pitchFamily="34" charset="0"/>
            </a:pPr>
            <a:r>
              <a:rPr lang="en-US" altLang="zh-CN" sz="3200" b="1">
                <a:solidFill>
                  <a:srgbClr val="A5067A"/>
                </a:solidFill>
                <a:latin typeface="Comic Sans MS" panose="030F0702030302020204" pitchFamily="66" charset="0"/>
                <a:ea typeface="汉仪综艺体简" pitchFamily="1" charset="-122"/>
              </a:rPr>
              <a:t> </a:t>
            </a:r>
            <a:r>
              <a:rPr lang="en-US" altLang="zh-CN" sz="2800" b="1">
                <a:solidFill>
                  <a:srgbClr val="A5067A"/>
                </a:solidFill>
                <a:latin typeface="Comic Sans MS" panose="030F0702030302020204" pitchFamily="66" charset="0"/>
                <a:ea typeface="汉仪综艺体简" pitchFamily="1" charset="-122"/>
              </a:rPr>
              <a:t>1. Read the interview three times after the tape.</a:t>
            </a:r>
            <a:endParaRPr lang="en-US" altLang="zh-CN" sz="2800" b="1">
              <a:solidFill>
                <a:srgbClr val="A5067A"/>
              </a:solidFill>
              <a:latin typeface="Comic Sans MS" panose="030F0702030302020204" pitchFamily="66" charset="0"/>
              <a:ea typeface="汉仪综艺体简" pitchFamily="1" charset="-122"/>
            </a:endParaRPr>
          </a:p>
          <a:p>
            <a:pPr algn="just" eaLnBrk="1" hangingPunct="1">
              <a:lnSpc>
                <a:spcPts val="5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rgbClr val="A5067A"/>
                </a:solidFill>
                <a:latin typeface="Comic Sans MS" panose="030F0702030302020204" pitchFamily="66" charset="0"/>
                <a:ea typeface="汉仪综艺体简" pitchFamily="1" charset="-122"/>
              </a:rPr>
              <a:t> 2. Try to retell the interview.</a:t>
            </a:r>
            <a:endParaRPr lang="en-US" altLang="zh-CN" sz="2800" b="1">
              <a:solidFill>
                <a:srgbClr val="A5067A"/>
              </a:solidFill>
              <a:latin typeface="Comic Sans MS" panose="030F0702030302020204" pitchFamily="66" charset="0"/>
              <a:ea typeface="汉仪综艺体简" pitchFamily="1" charset="-122"/>
            </a:endParaRPr>
          </a:p>
          <a:p>
            <a:pPr algn="just" eaLnBrk="1" hangingPunct="1">
              <a:lnSpc>
                <a:spcPts val="5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rgbClr val="A5067A"/>
                </a:solidFill>
                <a:latin typeface="Comic Sans MS" panose="030F0702030302020204" pitchFamily="66" charset="0"/>
                <a:ea typeface="汉仪综艺体简" pitchFamily="1" charset="-122"/>
              </a:rPr>
              <a:t> 3. Finish B3 on Page 97.</a:t>
            </a:r>
            <a:endParaRPr lang="zh-CN" altLang="en-US" sz="2800" b="1" dirty="0">
              <a:solidFill>
                <a:srgbClr val="A5067A"/>
              </a:solidFill>
              <a:latin typeface="Comic Sans MS" panose="030F0702030302020204" pitchFamily="66" charset="0"/>
              <a:ea typeface="汉仪综艺体简" pitchFamily="1" charset="-122"/>
            </a:endParaRPr>
          </a:p>
        </p:txBody>
      </p:sp>
      <p:pic>
        <p:nvPicPr>
          <p:cNvPr id="18439" name="Picture 6" descr="C:\Users\Administrator\AppData\Roaming\Tencent\Users\415035863\QQ\WinTemp\RichOle\T[P5S]SQ_46TDL6KH3KHWJ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3657600"/>
            <a:ext cx="4013200" cy="283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3" name="矩形 30722"/>
          <p:cNvSpPr/>
          <p:nvPr/>
        </p:nvSpPr>
        <p:spPr>
          <a:xfrm>
            <a:off x="427355" y="3970655"/>
            <a:ext cx="8094980" cy="240728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Doctors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on board </a:t>
            </a:r>
            <a:r>
              <a:rPr lang="en-US" altLang="zh-CN" sz="40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treat (</a:t>
            </a:r>
            <a:r>
              <a:rPr lang="zh-CN" alt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治疗</a:t>
            </a:r>
            <a:r>
              <a:rPr lang="en-US" altLang="zh-CN" sz="40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) and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cure </a:t>
            </a:r>
            <a:r>
              <a:rPr lang="en-US" altLang="zh-CN" sz="40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治愈</a:t>
            </a:r>
            <a:r>
              <a:rPr lang="en-US" altLang="zh-CN" sz="40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)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patients </a:t>
            </a:r>
            <a:r>
              <a:rPr lang="en-US" altLang="zh-CN" sz="40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or help them prevent (</a:t>
            </a:r>
            <a:r>
              <a:rPr lang="zh-CN" alt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预防</a:t>
            </a:r>
            <a:r>
              <a:rPr lang="en-US" altLang="zh-CN" sz="40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)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blindness</a:t>
            </a:r>
            <a:endParaRPr lang="en-US" altLang="zh-CN" sz="40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0725" name="图片 30724" descr="7107_abo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940" y="454660"/>
            <a:ext cx="9144000" cy="2627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动作按钮: 后退或前一项 1">
            <a:hlinkClick r:id="" action="ppaction://hlinkshowjump?jump=previousslide"/>
          </p:cNvPr>
          <p:cNvSpPr/>
          <p:nvPr/>
        </p:nvSpPr>
        <p:spPr>
          <a:xfrm>
            <a:off x="8247380" y="6104890"/>
            <a:ext cx="405130" cy="61277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6" name="图片 498707" descr="showroom_orbisplane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412" y="1773238"/>
            <a:ext cx="9396412" cy="599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37892" descr="1222421083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1350" cy="302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9" name="Text Box 4"/>
          <p:cNvSpPr txBox="1"/>
          <p:nvPr/>
        </p:nvSpPr>
        <p:spPr>
          <a:xfrm>
            <a:off x="3203575" y="549275"/>
            <a:ext cx="7200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What is the plane inside like?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4" descr="003018a555410d200494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5888"/>
            <a:ext cx="950595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5122" name="Picture 5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</p:pic>
      <p:sp>
        <p:nvSpPr>
          <p:cNvPr id="2" name="Rectangle 2"/>
          <p:cNvSpPr>
            <a:spLocks noGrp="1" noRot="1"/>
          </p:cNvSpPr>
          <p:nvPr>
            <p:ph idx="1"/>
          </p:nvPr>
        </p:nvSpPr>
        <p:spPr>
          <a:xfrm>
            <a:off x="4170045" y="1158875"/>
            <a:ext cx="4615180" cy="55626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失明</a:t>
            </a:r>
            <a:endParaRPr lang="zh-CN" altLang="en-US" sz="3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预防，阻止</a:t>
            </a:r>
            <a:endParaRPr lang="zh-CN" altLang="en-US" sz="3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治愈</a:t>
            </a:r>
            <a:endParaRPr lang="zh-CN" altLang="en-US" sz="3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治疗   </a:t>
            </a:r>
            <a:r>
              <a:rPr lang="en-US" altLang="zh-CN" sz="3400" b="1" dirty="0">
                <a:latin typeface="Times New Roman" panose="02020603050405020304" pitchFamily="18" charset="0"/>
              </a:rPr>
              <a:t>treat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ment</a:t>
            </a:r>
            <a:r>
              <a:rPr lang="en-US" altLang="zh-CN" sz="3400" b="1" dirty="0">
                <a:latin typeface="Times New Roman" panose="02020603050405020304" pitchFamily="18" charset="0"/>
              </a:rPr>
              <a:t>  </a:t>
            </a:r>
            <a:r>
              <a:rPr lang="en-US" altLang="zh-CN" sz="3400" b="1" i="1" dirty="0">
                <a:latin typeface="Times New Roman" panose="02020603050405020304" pitchFamily="18" charset="0"/>
              </a:rPr>
              <a:t>n.</a:t>
            </a:r>
            <a:endParaRPr lang="zh-CN" altLang="en-US" sz="3400" b="1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病人</a:t>
            </a:r>
            <a:endParaRPr lang="zh-CN" altLang="en-US" sz="3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在飞机（船、火车）上</a:t>
            </a:r>
            <a:endParaRPr lang="zh-CN" altLang="en-US" sz="3400" b="1" dirty="0">
              <a:latin typeface="Times New Roman" panose="02020603050405020304" pitchFamily="18" charset="0"/>
            </a:endParaRPr>
          </a:p>
        </p:txBody>
      </p:sp>
      <p:sp>
        <p:nvSpPr>
          <p:cNvPr id="5124" name="Text Box 3"/>
          <p:cNvSpPr txBox="1"/>
          <p:nvPr/>
        </p:nvSpPr>
        <p:spPr>
          <a:xfrm>
            <a:off x="762000" y="1156970"/>
            <a:ext cx="3505200" cy="37001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5000"/>
              </a:lnSpc>
            </a:pP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blind</a:t>
            </a:r>
            <a:r>
              <a:rPr lang="en-US" altLang="zh-CN" sz="3400" b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ness      </a:t>
            </a:r>
            <a:r>
              <a:rPr lang="en-US" altLang="zh-CN" sz="3400" b="1" i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endParaRPr lang="en-US" altLang="zh-CN" sz="3400" b="1" i="1" dirty="0">
              <a:solidFill>
                <a:srgbClr val="000C0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prevent   </a:t>
            </a:r>
            <a:r>
              <a:rPr lang="en-US" altLang="zh-CN" sz="3400" b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3400" b="1" i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vt.</a:t>
            </a:r>
            <a:endParaRPr lang="en-US" altLang="zh-CN" sz="3400" b="1" dirty="0">
              <a:solidFill>
                <a:srgbClr val="000C0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cure              </a:t>
            </a:r>
            <a:r>
              <a:rPr lang="en-US" altLang="zh-CN" sz="3400" b="1" i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vt.</a:t>
            </a:r>
            <a:endParaRPr lang="en-US" altLang="zh-CN" sz="3400" b="1" dirty="0">
              <a:solidFill>
                <a:srgbClr val="000C0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treat             </a:t>
            </a:r>
            <a:r>
              <a:rPr lang="en-US" altLang="zh-CN" sz="3400" b="1" i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vt.</a:t>
            </a:r>
            <a:endParaRPr lang="en-US" altLang="zh-CN" sz="3400" b="1" dirty="0">
              <a:solidFill>
                <a:srgbClr val="000C0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patient          </a:t>
            </a:r>
            <a:r>
              <a:rPr lang="en-US" altLang="zh-CN" sz="3400" b="1" i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endParaRPr lang="en-US" altLang="zh-CN" sz="3400" b="1" i="1" dirty="0">
              <a:solidFill>
                <a:srgbClr val="000C0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bo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</a:t>
            </a:r>
            <a:r>
              <a:rPr lang="en-US" altLang="zh-CN" sz="3400" b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 </a:t>
            </a:r>
            <a:r>
              <a:rPr lang="en-US" altLang="zh-CN" sz="3400" b="1" i="1" dirty="0">
                <a:solidFill>
                  <a:srgbClr val="000C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endParaRPr lang="en-US" altLang="zh-CN" sz="3400" b="1" i="1" dirty="0">
              <a:solidFill>
                <a:srgbClr val="000C0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5" name="WordArt 4"/>
          <p:cNvSpPr>
            <a:spLocks noTextEdit="1"/>
          </p:cNvSpPr>
          <p:nvPr/>
        </p:nvSpPr>
        <p:spPr>
          <a:xfrm>
            <a:off x="2133600" y="228600"/>
            <a:ext cx="419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 </a:t>
            </a:r>
            <a:r>
              <a:rPr lang="en-US" altLang="zh-CN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and phrases</a:t>
            </a:r>
            <a:endParaRPr lang="en-US" altLang="zh-CN" sz="3600" b="1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algn="ctr" rotWithShape="0">
                  <a:srgbClr val="C0C0C0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9370" y="1003935"/>
            <a:ext cx="246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全班朗读，小组呈现</a:t>
            </a:r>
            <a:endParaRPr lang="zh-CN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40961" descr="96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61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文本框 40962"/>
          <p:cNvSpPr txBox="1"/>
          <p:nvPr/>
        </p:nvSpPr>
        <p:spPr>
          <a:xfrm>
            <a:off x="3132138" y="2133600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文本框 40963"/>
          <p:cNvSpPr txBox="1"/>
          <p:nvPr/>
        </p:nvSpPr>
        <p:spPr>
          <a:xfrm>
            <a:off x="3132138" y="2852738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3132138" y="3284538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6" name="文本框 40965"/>
          <p:cNvSpPr txBox="1"/>
          <p:nvPr/>
        </p:nvSpPr>
        <p:spPr>
          <a:xfrm>
            <a:off x="3132138" y="3789363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7" name="文本框 40966"/>
          <p:cNvSpPr txBox="1"/>
          <p:nvPr/>
        </p:nvSpPr>
        <p:spPr>
          <a:xfrm>
            <a:off x="3132138" y="4437063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8" name="文本框 40967"/>
          <p:cNvSpPr txBox="1"/>
          <p:nvPr/>
        </p:nvSpPr>
        <p:spPr>
          <a:xfrm>
            <a:off x="3132138" y="5157788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25695" y="625475"/>
            <a:ext cx="3519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独立完成，同桌校对，小组呈现</a:t>
            </a:r>
            <a:endParaRPr lang="zh-CN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  <p:bldP spid="40966" grpId="0"/>
      <p:bldP spid="40967" grpId="0"/>
      <p:bldP spid="409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6" descr="img_logo"/>
          <p:cNvPicPr>
            <a:picLocks noChangeAspect="1"/>
          </p:cNvPicPr>
          <p:nvPr/>
        </p:nvPicPr>
        <p:blipFill>
          <a:blip r:embed="rId1"/>
          <a:srcRect l="4982" t="6548" r="20291" b="51028"/>
          <a:stretch>
            <a:fillRect/>
          </a:stretch>
        </p:blipFill>
        <p:spPr>
          <a:xfrm>
            <a:off x="7596188" y="260350"/>
            <a:ext cx="13477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14"/>
          <p:cNvSpPr/>
          <p:nvPr/>
        </p:nvSpPr>
        <p:spPr>
          <a:xfrm>
            <a:off x="250190" y="609600"/>
            <a:ext cx="5173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a. Read and answer 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ea typeface="汉仪综艺体简" pitchFamily="1" charset="-122"/>
                <a:cs typeface="Comic Sans MS" panose="030F0702030302020204" pitchFamily="66" charset="0"/>
              </a:rPr>
              <a:t>(skimming)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  <a:ea typeface="汉仪综艺体简" pitchFamily="1" charset="-122"/>
              <a:cs typeface="Comic Sans MS" panose="030F0702030302020204" pitchFamily="66" charset="0"/>
            </a:endParaRPr>
          </a:p>
        </p:txBody>
      </p:sp>
      <p:sp>
        <p:nvSpPr>
          <p:cNvPr id="5124" name="矩形 14"/>
          <p:cNvSpPr/>
          <p:nvPr/>
        </p:nvSpPr>
        <p:spPr>
          <a:xfrm>
            <a:off x="1331913" y="5949950"/>
            <a:ext cx="374491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endParaRPr lang="zh-CN" altLang="en-US" sz="2000" dirty="0">
              <a:solidFill>
                <a:schemeClr val="hlink"/>
              </a:solidFill>
              <a:latin typeface="Comic Sans MS" panose="030F0702030302020204" pitchFamily="66" charset="0"/>
              <a:ea typeface="汉仪综艺体简" pitchFamily="1" charset="-122"/>
            </a:endParaRPr>
          </a:p>
        </p:txBody>
      </p:sp>
      <p:pic>
        <p:nvPicPr>
          <p:cNvPr id="7174" name="Picture 7" descr="Reading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83" y="1157288"/>
            <a:ext cx="1296987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矩形 14"/>
          <p:cNvSpPr/>
          <p:nvPr/>
        </p:nvSpPr>
        <p:spPr>
          <a:xfrm>
            <a:off x="2987675" y="2671763"/>
            <a:ext cx="17129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4070AA"/>
                </a:solidFill>
                <a:latin typeface="Times New Roman" panose="02020603050405020304" pitchFamily="18" charset="0"/>
                <a:ea typeface="汉仪综艺体简" pitchFamily="1" charset="-122"/>
              </a:rPr>
              <a:t>Dr Ma</a:t>
            </a:r>
            <a:endParaRPr lang="zh-CN" altLang="en-US" sz="2800" b="1" dirty="0">
              <a:solidFill>
                <a:srgbClr val="4070AA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7176" name="矩形 14"/>
          <p:cNvSpPr/>
          <p:nvPr/>
        </p:nvSpPr>
        <p:spPr>
          <a:xfrm>
            <a:off x="2630488" y="3100388"/>
            <a:ext cx="307816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4070AA"/>
                </a:solidFill>
                <a:latin typeface="Times New Roman" panose="02020603050405020304" pitchFamily="18" charset="0"/>
                <a:ea typeface="汉仪综艺体简" pitchFamily="1" charset="-122"/>
              </a:rPr>
              <a:t>an ORBIS doctor</a:t>
            </a:r>
            <a:endParaRPr lang="en-US" altLang="zh-CN" sz="2800" b="1">
              <a:solidFill>
                <a:srgbClr val="4070AA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pic>
        <p:nvPicPr>
          <p:cNvPr id="7177" name="Picture 10" descr="intervie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14438"/>
            <a:ext cx="1727200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矩形 14"/>
          <p:cNvSpPr/>
          <p:nvPr/>
        </p:nvSpPr>
        <p:spPr>
          <a:xfrm>
            <a:off x="-44450" y="2774950"/>
            <a:ext cx="24876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4070AA"/>
                </a:solidFill>
                <a:latin typeface="Times New Roman" panose="02020603050405020304" pitchFamily="18" charset="0"/>
                <a:ea typeface="汉仪综艺体简" pitchFamily="1" charset="-122"/>
              </a:rPr>
              <a:t>an interview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汉仪综艺体简" pitchFamily="1" charset="-122"/>
              </a:rPr>
              <a:t>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7179" name="矩形 14"/>
          <p:cNvSpPr/>
          <p:nvPr/>
        </p:nvSpPr>
        <p:spPr>
          <a:xfrm>
            <a:off x="5245100" y="1652588"/>
            <a:ext cx="4176713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i="1">
                <a:latin typeface="Comic Sans MS" panose="030F0702030302020204" pitchFamily="66" charset="0"/>
                <a:ea typeface="汉仪综艺体简" pitchFamily="1" charset="-122"/>
              </a:rPr>
              <a:t>How many questions </a:t>
            </a:r>
            <a:endParaRPr lang="en-US" altLang="zh-CN" sz="2800" i="1">
              <a:latin typeface="Comic Sans MS" panose="030F0702030302020204" pitchFamily="66" charset="0"/>
              <a:ea typeface="汉仪综艺体简" pitchFamily="1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800" i="1">
                <a:latin typeface="Comic Sans MS" panose="030F0702030302020204" pitchFamily="66" charset="0"/>
                <a:ea typeface="汉仪综艺体简" pitchFamily="1" charset="-122"/>
              </a:rPr>
              <a:t>does the interviewer ask?  What are they?</a:t>
            </a:r>
            <a:endParaRPr lang="zh-CN" altLang="en-US" sz="2800" i="1" dirty="0">
              <a:latin typeface="Comic Sans MS" panose="030F0702030302020204" pitchFamily="66" charset="0"/>
              <a:ea typeface="汉仪综艺体简" pitchFamily="1" charset="-122"/>
            </a:endParaRPr>
          </a:p>
        </p:txBody>
      </p:sp>
      <p:sp>
        <p:nvSpPr>
          <p:cNvPr id="7180" name="矩形 14"/>
          <p:cNvSpPr/>
          <p:nvPr/>
        </p:nvSpPr>
        <p:spPr>
          <a:xfrm>
            <a:off x="-309562" y="4033838"/>
            <a:ext cx="92535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   </a:t>
            </a:r>
            <a:r>
              <a:rPr lang="en-US" altLang="zh-CN" sz="2800">
                <a:latin typeface="Times New Roman" panose="02020603050405020304" pitchFamily="18" charset="0"/>
                <a:ea typeface="汉仪综艺体简" pitchFamily="1" charset="-122"/>
              </a:rPr>
              <a:t>Interview: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Dr Ma, please tell us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something about blindness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.</a:t>
            </a:r>
            <a:endParaRPr lang="zh-CN" altLang="en-US" sz="2800" dirty="0">
              <a:solidFill>
                <a:srgbClr val="C41492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7181" name="矩形 14"/>
          <p:cNvSpPr/>
          <p:nvPr/>
        </p:nvSpPr>
        <p:spPr>
          <a:xfrm>
            <a:off x="-309562" y="4537075"/>
            <a:ext cx="92535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   </a:t>
            </a:r>
            <a:r>
              <a:rPr lang="en-US" altLang="zh-CN" sz="2800">
                <a:latin typeface="Times New Roman" panose="02020603050405020304" pitchFamily="18" charset="0"/>
                <a:ea typeface="汉仪综艺体简" pitchFamily="1" charset="-122"/>
              </a:rPr>
              <a:t>Interview: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How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does OBRIS help?</a:t>
            </a:r>
            <a:endParaRPr lang="zh-CN" altLang="en-US" sz="2800" dirty="0">
              <a:solidFill>
                <a:srgbClr val="C41492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7182" name="矩形 14"/>
          <p:cNvSpPr/>
          <p:nvPr/>
        </p:nvSpPr>
        <p:spPr>
          <a:xfrm>
            <a:off x="-309562" y="4968875"/>
            <a:ext cx="92535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   </a:t>
            </a:r>
            <a:r>
              <a:rPr lang="en-US" altLang="zh-CN" sz="2800">
                <a:latin typeface="Times New Roman" panose="02020603050405020304" pitchFamily="18" charset="0"/>
                <a:ea typeface="汉仪综艺体简" pitchFamily="1" charset="-122"/>
              </a:rPr>
              <a:t>Interview: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Why don’t you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work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in a hospital?</a:t>
            </a:r>
            <a:endParaRPr lang="zh-CN" altLang="en-US" sz="2800" dirty="0">
              <a:solidFill>
                <a:srgbClr val="C41492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7183" name="矩形 14"/>
          <p:cNvSpPr/>
          <p:nvPr/>
        </p:nvSpPr>
        <p:spPr>
          <a:xfrm>
            <a:off x="-309562" y="5402263"/>
            <a:ext cx="92535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   </a:t>
            </a:r>
            <a:r>
              <a:rPr lang="en-US" altLang="zh-CN" sz="2800">
                <a:latin typeface="Times New Roman" panose="02020603050405020304" pitchFamily="18" charset="0"/>
                <a:ea typeface="汉仪综艺体简" pitchFamily="1" charset="-122"/>
              </a:rPr>
              <a:t>Interview: 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How many operations do you do during a visit?</a:t>
            </a:r>
            <a:endParaRPr lang="zh-CN" altLang="en-US" sz="2800" dirty="0">
              <a:solidFill>
                <a:srgbClr val="A5067A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7184" name="矩形 14"/>
          <p:cNvSpPr/>
          <p:nvPr/>
        </p:nvSpPr>
        <p:spPr>
          <a:xfrm>
            <a:off x="-309562" y="5834063"/>
            <a:ext cx="934561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   </a:t>
            </a:r>
            <a:r>
              <a:rPr lang="en-US" altLang="zh-CN" sz="2800">
                <a:latin typeface="Times New Roman" panose="02020603050405020304" pitchFamily="18" charset="0"/>
                <a:ea typeface="汉仪综艺体简" pitchFamily="1" charset="-122"/>
              </a:rPr>
              <a:t>Interview: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 Is there anything else you’d like to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say to our    </a:t>
            </a:r>
            <a:b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</a:b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                      readers</a:t>
            </a:r>
            <a:r>
              <a:rPr lang="en-US" altLang="zh-CN" sz="2800">
                <a:solidFill>
                  <a:srgbClr val="A5067A"/>
                </a:solidFill>
                <a:latin typeface="Times New Roman" panose="02020603050405020304" pitchFamily="18" charset="0"/>
                <a:ea typeface="汉仪综艺体简" pitchFamily="1" charset="-122"/>
              </a:rPr>
              <a:t>?</a:t>
            </a:r>
            <a:endParaRPr lang="zh-CN" altLang="en-US" sz="2800" dirty="0">
              <a:solidFill>
                <a:srgbClr val="C41492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5925" y="149225"/>
            <a:ext cx="2830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While-reading</a:t>
            </a:r>
            <a:endParaRPr lang="en-US" altLang="zh-CN" sz="24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矩形 603137"/>
          <p:cNvSpPr/>
          <p:nvPr/>
        </p:nvSpPr>
        <p:spPr>
          <a:xfrm>
            <a:off x="250825" y="1412875"/>
            <a:ext cx="2879725" cy="619125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F0E1D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latin typeface="Arial" panose="020B0604020202020204" pitchFamily="34" charset="0"/>
              </a:rPr>
              <a:t>Question  :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36867" name="矩形 603138"/>
          <p:cNvSpPr/>
          <p:nvPr/>
        </p:nvSpPr>
        <p:spPr>
          <a:xfrm>
            <a:off x="323850" y="2924175"/>
            <a:ext cx="2878138" cy="546100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F5FCC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latin typeface="Arial" panose="020B0604020202020204" pitchFamily="34" charset="0"/>
              </a:rPr>
              <a:t>Question      :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36868" name="矩形 603139"/>
          <p:cNvSpPr/>
          <p:nvPr/>
        </p:nvSpPr>
        <p:spPr>
          <a:xfrm>
            <a:off x="323850" y="4437063"/>
            <a:ext cx="3024188" cy="617537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FF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r>
              <a:rPr lang="en-US" altLang="zh-CN" sz="3200" b="1">
                <a:latin typeface="Arial" panose="020B0604020202020204" pitchFamily="34" charset="0"/>
              </a:rPr>
              <a:t>Question     :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36869" name="矩形 603140"/>
          <p:cNvSpPr/>
          <p:nvPr/>
        </p:nvSpPr>
        <p:spPr>
          <a:xfrm>
            <a:off x="4787900" y="2997200"/>
            <a:ext cx="3997325" cy="546100"/>
          </a:xfrm>
          <a:prstGeom prst="rect">
            <a:avLst/>
          </a:prstGeom>
          <a:solidFill>
            <a:srgbClr val="F0E1D2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r>
              <a:rPr lang="en-US" altLang="zh-CN" sz="2400" b="1">
                <a:latin typeface="Comic Sans MS" panose="030F0702030302020204" pitchFamily="66" charset="0"/>
              </a:rPr>
              <a:t>Something about blindness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sp>
        <p:nvSpPr>
          <p:cNvPr id="36870" name="矩形 603141"/>
          <p:cNvSpPr/>
          <p:nvPr/>
        </p:nvSpPr>
        <p:spPr>
          <a:xfrm>
            <a:off x="4787900" y="1484313"/>
            <a:ext cx="3997325" cy="50165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r>
              <a:rPr lang="en-US" altLang="zh-CN" sz="2400" b="1">
                <a:latin typeface="Comic Sans MS" panose="030F0702030302020204" pitchFamily="66" charset="0"/>
              </a:rPr>
              <a:t>Dr Ma’s work and hope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sp>
        <p:nvSpPr>
          <p:cNvPr id="36871" name="矩形 603142"/>
          <p:cNvSpPr/>
          <p:nvPr/>
        </p:nvSpPr>
        <p:spPr>
          <a:xfrm>
            <a:off x="4787900" y="4437063"/>
            <a:ext cx="3997325" cy="588962"/>
          </a:xfrm>
          <a:prstGeom prst="rect">
            <a:avLst/>
          </a:prstGeom>
          <a:solidFill>
            <a:srgbClr val="F5FCC8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r>
              <a:rPr lang="en-US" altLang="zh-CN" sz="2400" b="1">
                <a:latin typeface="Comic Sans MS" panose="030F0702030302020204" pitchFamily="66" charset="0"/>
              </a:rPr>
              <a:t>Work of ORBIS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sp>
        <p:nvSpPr>
          <p:cNvPr id="603144" name="直接连接符 603143"/>
          <p:cNvSpPr/>
          <p:nvPr/>
        </p:nvSpPr>
        <p:spPr>
          <a:xfrm>
            <a:off x="3276600" y="1773238"/>
            <a:ext cx="1582738" cy="16573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endParaRPr lang="zh-CN" altLang="en-US" sz="36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603145" name="直接连接符 603144"/>
          <p:cNvSpPr/>
          <p:nvPr/>
        </p:nvSpPr>
        <p:spPr>
          <a:xfrm>
            <a:off x="3276600" y="3141663"/>
            <a:ext cx="1439863" cy="15827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endParaRPr lang="zh-CN" altLang="en-US" sz="36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603146" name="直接连接符 603145"/>
          <p:cNvSpPr/>
          <p:nvPr/>
        </p:nvSpPr>
        <p:spPr>
          <a:xfrm flipH="1">
            <a:off x="3419475" y="1916113"/>
            <a:ext cx="1873250" cy="28082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endParaRPr lang="zh-CN" altLang="en-US" sz="36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36878" name="矩形 14"/>
          <p:cNvSpPr/>
          <p:nvPr/>
        </p:nvSpPr>
        <p:spPr>
          <a:xfrm>
            <a:off x="179388" y="188913"/>
            <a:ext cx="31337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汉仪综艺体简" pitchFamily="1" charset="-122"/>
              </a:rPr>
              <a:t>Read and match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8198" name="矩形 14"/>
          <p:cNvSpPr/>
          <p:nvPr/>
        </p:nvSpPr>
        <p:spPr>
          <a:xfrm>
            <a:off x="755650" y="765175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818ED"/>
                </a:solidFill>
                <a:latin typeface="Times New Roman" panose="02020603050405020304" pitchFamily="18" charset="0"/>
                <a:ea typeface="汉仪综艺体简" pitchFamily="1" charset="-122"/>
              </a:rPr>
              <a:t>Parts</a:t>
            </a:r>
            <a:endParaRPr lang="zh-CN" altLang="en-US" sz="2800" b="1" dirty="0">
              <a:solidFill>
                <a:srgbClr val="F818ED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8200" name="矩形 14"/>
          <p:cNvSpPr/>
          <p:nvPr/>
        </p:nvSpPr>
        <p:spPr>
          <a:xfrm>
            <a:off x="5580063" y="765175"/>
            <a:ext cx="23034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F818ED"/>
                </a:solidFill>
                <a:latin typeface="Times New Roman" panose="02020603050405020304" pitchFamily="18" charset="0"/>
                <a:ea typeface="汉仪综艺体简" pitchFamily="1" charset="-122"/>
              </a:rPr>
              <a:t>Main ideas</a:t>
            </a:r>
            <a:endParaRPr lang="zh-CN" altLang="en-US" sz="2800" b="1" dirty="0">
              <a:solidFill>
                <a:srgbClr val="F818ED"/>
              </a:solidFill>
              <a:latin typeface="Times New Roman" panose="02020603050405020304" pitchFamily="18" charset="0"/>
              <a:ea typeface="汉仪综艺体简" pitchFamily="1" charset="-122"/>
            </a:endParaRPr>
          </a:p>
        </p:txBody>
      </p:sp>
      <p:sp>
        <p:nvSpPr>
          <p:cNvPr id="36881" name="矩形 36880"/>
          <p:cNvSpPr/>
          <p:nvPr/>
        </p:nvSpPr>
        <p:spPr>
          <a:xfrm>
            <a:off x="2051050" y="1487488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chemeClr val="hlink"/>
                </a:solidFill>
                <a:latin typeface="Calibri" panose="020F0502020204030204" pitchFamily="34" charset="0"/>
              </a:rPr>
              <a:t>1</a:t>
            </a:r>
            <a:endParaRPr lang="zh-CN" altLang="en-US" sz="2400" b="1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36882" name="矩形 36881"/>
          <p:cNvSpPr/>
          <p:nvPr/>
        </p:nvSpPr>
        <p:spPr>
          <a:xfrm>
            <a:off x="2124075" y="2997200"/>
            <a:ext cx="5857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chemeClr val="hlink"/>
                </a:solidFill>
                <a:latin typeface="Calibri" panose="020F0502020204030204" pitchFamily="34" charset="0"/>
              </a:rPr>
              <a:t>2-3</a:t>
            </a:r>
            <a:endParaRPr lang="zh-CN" altLang="en-US" sz="2400" b="1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36883" name="矩形 36882"/>
          <p:cNvSpPr/>
          <p:nvPr/>
        </p:nvSpPr>
        <p:spPr>
          <a:xfrm>
            <a:off x="2124075" y="4508500"/>
            <a:ext cx="5857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chemeClr val="hlink"/>
                </a:solidFill>
                <a:latin typeface="Calibri" panose="020F0502020204030204" pitchFamily="34" charset="0"/>
              </a:rPr>
              <a:t>4-5</a:t>
            </a:r>
            <a:endParaRPr lang="zh-CN" altLang="en-US" sz="2400" b="1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18840" y="375285"/>
            <a:ext cx="2403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两人合作， 一人呈现</a:t>
            </a:r>
            <a:endParaRPr lang="zh-CN" altLang="en-US" b="1">
              <a:solidFill>
                <a:srgbClr val="0070C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8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8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/>
    </p:bldLst>
  </p:timing>
</p:sld>
</file>

<file path=ppt/theme/theme1.xml><?xml version="1.0" encoding="utf-8"?>
<a:theme xmlns:a="http://schemas.openxmlformats.org/drawingml/2006/main" name="初中7 年级-PPT">
  <a:themeElements>
    <a:clrScheme name="初中7 年级-PP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初中7 年级-PPT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初中7 年级-PP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初中7 年级-PPT</Template>
  <TotalTime>0</TotalTime>
  <Words>4630</Words>
  <Application>WPS 演示</Application>
  <PresentationFormat>在屏幕上显示</PresentationFormat>
  <Paragraphs>331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Times New Roman</vt:lpstr>
      <vt:lpstr>Comic Sans MS</vt:lpstr>
      <vt:lpstr>汉仪综艺体简</vt:lpstr>
      <vt:lpstr>微软雅黑</vt:lpstr>
      <vt:lpstr>Arial Unicode MS</vt:lpstr>
      <vt:lpstr>华文新魏</vt:lpstr>
      <vt:lpstr>初中7 年级-PPT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How ORBIS helps people (Part B2)</vt:lpstr>
      <vt:lpstr>PowerPoint 演示文稿</vt:lpstr>
      <vt:lpstr>PowerPoint 演示文稿</vt:lpstr>
      <vt:lpstr>PowerPoint 演示文稿</vt:lpstr>
      <vt:lpstr>PowerPoint 演示文稿</vt:lpstr>
      <vt:lpstr>Discussion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Peili</cp:lastModifiedBy>
  <cp:revision>114</cp:revision>
  <dcterms:created xsi:type="dcterms:W3CDTF">2014-09-19T01:41:00Z</dcterms:created>
  <dcterms:modified xsi:type="dcterms:W3CDTF">2019-06-21T05:00:13Z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