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354" r:id="rId3"/>
    <p:sldId id="340" r:id="rId4"/>
    <p:sldId id="330" r:id="rId5"/>
    <p:sldId id="331" r:id="rId6"/>
    <p:sldId id="355" r:id="rId7"/>
    <p:sldId id="334" r:id="rId8"/>
    <p:sldId id="335" r:id="rId9"/>
    <p:sldId id="357" r:id="rId10"/>
    <p:sldId id="358" r:id="rId11"/>
    <p:sldId id="336" r:id="rId12"/>
    <p:sldId id="359" r:id="rId13"/>
    <p:sldId id="337" r:id="rId14"/>
    <p:sldId id="344" r:id="rId15"/>
    <p:sldId id="284" r:id="rId16"/>
  </p:sldIdLst>
  <p:sldSz cx="9144000" cy="5143500" type="screen16x9"/>
  <p:notesSz cx="6858000" cy="9144000"/>
  <p:embeddedFontLst>
    <p:embeddedFont>
      <p:font typeface="楷体_GB2312" panose="02010609030101010101" pitchFamily="49" charset="-122"/>
      <p:regular r:id="rId21"/>
    </p:embeddedFont>
    <p:embeddedFont>
      <p:font typeface="楷体" panose="02010609060101010101" pitchFamily="49" charset="-122"/>
      <p:regular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7C9"/>
    <a:srgbClr val="FAC8B4"/>
    <a:srgbClr val="C0169C"/>
    <a:srgbClr val="0000FF"/>
    <a:srgbClr val="E3F19D"/>
    <a:srgbClr val="EDF6C0"/>
    <a:srgbClr val="DFE9B9"/>
    <a:srgbClr val="EAF5B5"/>
    <a:srgbClr val="F2F1C4"/>
    <a:srgbClr val="EEE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4" autoAdjust="0"/>
    <p:restoredTop sz="94660"/>
  </p:normalViewPr>
  <p:slideViewPr>
    <p:cSldViewPr>
      <p:cViewPr varScale="1">
        <p:scale>
          <a:sx n="112" d="100"/>
          <a:sy n="112" d="100"/>
        </p:scale>
        <p:origin x="-84" y="-78"/>
      </p:cViewPr>
      <p:guideLst>
        <p:guide orient="horz" pos="2304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B9D1-FFFE-4363-8340-F265425F06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AF012-4C04-43D5-8D7A-4BAE3957BD0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912C-8210-4BE0-8794-726E556A6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60ACA-DC63-480A-B312-A20C574BB51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2.png"/><Relationship Id="rId4" Type="http://schemas.openxmlformats.org/officeDocument/2006/relationships/image" Target="../media/image13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9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56565" y="771550"/>
            <a:ext cx="1314450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656565" y="1221600"/>
            <a:ext cx="45905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.</a:t>
            </a:r>
            <a:endParaRPr lang="zh-CN" altLang="en-US" sz="2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1098754" y="1209596"/>
            <a:ext cx="6975776" cy="913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下面钟面上时针和分针形成的角，哪个最大，哪个最小？</a:t>
            </a:r>
            <a:r>
              <a:rPr lang="en-US" altLang="zh-CN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6569812" y="3889040"/>
            <a:ext cx="76508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最大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4166451" y="3889040"/>
            <a:ext cx="76508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最小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86597" y="2021662"/>
            <a:ext cx="1900238" cy="1900238"/>
            <a:chOff x="1151620" y="2076695"/>
            <a:chExt cx="1900238" cy="1900238"/>
          </a:xfrm>
        </p:grpSpPr>
        <p:pic>
          <p:nvPicPr>
            <p:cNvPr id="8" name="Picture 2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06715" y="2706765"/>
              <a:ext cx="3810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组合 11"/>
            <p:cNvGrpSpPr/>
            <p:nvPr/>
          </p:nvGrpSpPr>
          <p:grpSpPr>
            <a:xfrm>
              <a:off x="1151620" y="2076695"/>
              <a:ext cx="1900238" cy="1900238"/>
              <a:chOff x="3305175" y="1304925"/>
              <a:chExt cx="2533650" cy="2533650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05175" y="1304925"/>
                <a:ext cx="2533650" cy="2533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38650" y="1752600"/>
                <a:ext cx="266700" cy="163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9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5400000">
                <a:off x="4438650" y="1905000"/>
                <a:ext cx="266700" cy="1333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19600" y="2419350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4" name="组合 13"/>
          <p:cNvGrpSpPr/>
          <p:nvPr/>
        </p:nvGrpSpPr>
        <p:grpSpPr>
          <a:xfrm>
            <a:off x="3594365" y="2021662"/>
            <a:ext cx="1900238" cy="1900238"/>
            <a:chOff x="3559388" y="2076695"/>
            <a:chExt cx="1900238" cy="1900238"/>
          </a:xfrm>
        </p:grpSpPr>
        <p:pic>
          <p:nvPicPr>
            <p:cNvPr id="15" name="Picture 2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91980" y="2616755"/>
              <a:ext cx="4953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组合 16"/>
            <p:cNvGrpSpPr/>
            <p:nvPr/>
          </p:nvGrpSpPr>
          <p:grpSpPr>
            <a:xfrm>
              <a:off x="3559388" y="2076695"/>
              <a:ext cx="1900238" cy="1900238"/>
              <a:chOff x="3305175" y="1304925"/>
              <a:chExt cx="2533650" cy="2533650"/>
            </a:xfrm>
          </p:grpSpPr>
          <p:pic>
            <p:nvPicPr>
              <p:cNvPr id="17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05175" y="1304925"/>
                <a:ext cx="2533650" cy="2533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38650" y="1752600"/>
                <a:ext cx="266700" cy="163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3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3600000">
                <a:off x="4438650" y="1905000"/>
                <a:ext cx="266700" cy="1333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4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19600" y="2419350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1" name="组合 20"/>
          <p:cNvGrpSpPr/>
          <p:nvPr/>
        </p:nvGrpSpPr>
        <p:grpSpPr>
          <a:xfrm>
            <a:off x="6002132" y="2021662"/>
            <a:ext cx="1900238" cy="1900238"/>
            <a:chOff x="5967155" y="2076695"/>
            <a:chExt cx="1900238" cy="1900238"/>
          </a:xfrm>
        </p:grpSpPr>
        <p:pic>
          <p:nvPicPr>
            <p:cNvPr id="22" name="Picture 27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67255" y="2796775"/>
              <a:ext cx="304800" cy="464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" name="组合 27"/>
            <p:cNvGrpSpPr/>
            <p:nvPr/>
          </p:nvGrpSpPr>
          <p:grpSpPr>
            <a:xfrm>
              <a:off x="5967155" y="2076695"/>
              <a:ext cx="1900238" cy="1900238"/>
              <a:chOff x="3305175" y="1304925"/>
              <a:chExt cx="2533650" cy="2533650"/>
            </a:xfrm>
          </p:grpSpPr>
          <p:pic>
            <p:nvPicPr>
              <p:cNvPr id="24" name="Picture 1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05175" y="1304925"/>
                <a:ext cx="2533650" cy="2533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19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9000000">
                <a:off x="4438650" y="1905000"/>
                <a:ext cx="266700" cy="1333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21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38650" y="1752600"/>
                <a:ext cx="266700" cy="163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22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46510" y="1752135"/>
                <a:ext cx="276225" cy="163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24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19600" y="2419350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5235" name="组合 95234"/>
          <p:cNvGrpSpPr/>
          <p:nvPr/>
        </p:nvGrpSpPr>
        <p:grpSpPr>
          <a:xfrm>
            <a:off x="1393190" y="1878965"/>
            <a:ext cx="1583690" cy="1064260"/>
            <a:chOff x="0" y="0"/>
            <a:chExt cx="771" cy="499"/>
          </a:xfrm>
        </p:grpSpPr>
        <p:sp>
          <p:nvSpPr>
            <p:cNvPr id="95236" name="直接连接符 95235"/>
            <p:cNvSpPr/>
            <p:nvPr/>
          </p:nvSpPr>
          <p:spPr>
            <a:xfrm flipV="1">
              <a:off x="0" y="0"/>
              <a:ext cx="680" cy="4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5237" name="直接连接符 95236"/>
            <p:cNvSpPr/>
            <p:nvPr/>
          </p:nvSpPr>
          <p:spPr>
            <a:xfrm>
              <a:off x="0" y="499"/>
              <a:ext cx="77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5238" name="组合 95237"/>
          <p:cNvGrpSpPr/>
          <p:nvPr/>
        </p:nvGrpSpPr>
        <p:grpSpPr>
          <a:xfrm>
            <a:off x="3754755" y="1733233"/>
            <a:ext cx="1655763" cy="1368425"/>
            <a:chOff x="-138" y="0"/>
            <a:chExt cx="1043" cy="862"/>
          </a:xfrm>
        </p:grpSpPr>
        <p:sp>
          <p:nvSpPr>
            <p:cNvPr id="95239" name="直接连接符 95238"/>
            <p:cNvSpPr/>
            <p:nvPr/>
          </p:nvSpPr>
          <p:spPr>
            <a:xfrm>
              <a:off x="-138" y="752"/>
              <a:ext cx="1043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5240" name="直接连接符 95239"/>
            <p:cNvSpPr/>
            <p:nvPr/>
          </p:nvSpPr>
          <p:spPr>
            <a:xfrm rot="1260000" flipV="1">
              <a:off x="0" y="0"/>
              <a:ext cx="363" cy="86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5241" name="组合 95240"/>
          <p:cNvGrpSpPr/>
          <p:nvPr/>
        </p:nvGrpSpPr>
        <p:grpSpPr>
          <a:xfrm>
            <a:off x="3754755" y="1747203"/>
            <a:ext cx="1655763" cy="1368425"/>
            <a:chOff x="-142" y="0"/>
            <a:chExt cx="1043" cy="862"/>
          </a:xfrm>
        </p:grpSpPr>
        <p:sp>
          <p:nvSpPr>
            <p:cNvPr id="95242" name="直接连接符 95241"/>
            <p:cNvSpPr/>
            <p:nvPr/>
          </p:nvSpPr>
          <p:spPr>
            <a:xfrm>
              <a:off x="-142" y="752"/>
              <a:ext cx="1043" cy="1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5243" name="直接连接符 95242"/>
            <p:cNvSpPr/>
            <p:nvPr/>
          </p:nvSpPr>
          <p:spPr>
            <a:xfrm rot="1260000" flipV="1">
              <a:off x="0" y="0"/>
              <a:ext cx="363" cy="86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5245" name="组合 95244"/>
          <p:cNvGrpSpPr/>
          <p:nvPr/>
        </p:nvGrpSpPr>
        <p:grpSpPr>
          <a:xfrm>
            <a:off x="1358900" y="1898650"/>
            <a:ext cx="1617980" cy="1044575"/>
            <a:chOff x="0" y="0"/>
            <a:chExt cx="771" cy="499"/>
          </a:xfrm>
        </p:grpSpPr>
        <p:sp>
          <p:nvSpPr>
            <p:cNvPr id="95246" name="直接连接符 95245"/>
            <p:cNvSpPr/>
            <p:nvPr/>
          </p:nvSpPr>
          <p:spPr>
            <a:xfrm flipV="1">
              <a:off x="0" y="0"/>
              <a:ext cx="680" cy="4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5247" name="直接连接符 95246"/>
            <p:cNvSpPr/>
            <p:nvPr/>
          </p:nvSpPr>
          <p:spPr>
            <a:xfrm>
              <a:off x="0" y="499"/>
              <a:ext cx="77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95249" name="文本框 95248"/>
          <p:cNvSpPr txBox="1"/>
          <p:nvPr/>
        </p:nvSpPr>
        <p:spPr>
          <a:xfrm>
            <a:off x="3563938" y="188913"/>
            <a:ext cx="1774825" cy="679450"/>
          </a:xfrm>
          <a:prstGeom prst="rect">
            <a:avLst/>
          </a:prstGeom>
          <a:solidFill>
            <a:srgbClr val="66FF33"/>
          </a:solidFill>
          <a:ln w="38100" cap="flat" cmpd="sng">
            <a:pattFill prst="sphere">
              <a:fgClr>
                <a:srgbClr val="FF00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r>
              <a:rPr lang="zh-CN" altLang="en-US"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比     角</a:t>
            </a:r>
            <a:endParaRPr lang="zh-CN" altLang="en-US" sz="3600" b="1">
              <a:solidFill>
                <a:srgbClr val="0000FF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905500" y="2891155"/>
            <a:ext cx="125095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-0.000093 L 0.242986 0.001019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010278 L 0.500069 0.005185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9733" y="3403046"/>
            <a:ext cx="4191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0690" y="3403046"/>
            <a:ext cx="4191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242096"/>
            <a:ext cx="642938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565" y="771550"/>
            <a:ext cx="1314450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656565" y="1221600"/>
            <a:ext cx="45905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en-US" altLang="zh-CN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.</a:t>
            </a:r>
            <a:endParaRPr lang="zh-CN" altLang="en-US" sz="2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1098754" y="1209596"/>
            <a:ext cx="6975776" cy="8624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比一比，说一说，下面的角与三角尺上的哪个角一样大？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1259632" y="3746152"/>
            <a:ext cx="133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18900000">
            <a:off x="1064566" y="3275218"/>
            <a:ext cx="133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888072" y="3746152"/>
            <a:ext cx="133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228184" y="3746152"/>
            <a:ext cx="133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18000000">
            <a:off x="3555072" y="3169379"/>
            <a:ext cx="133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rot="19800000">
            <a:off x="6138957" y="3413152"/>
            <a:ext cx="133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 descr="三角尺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BFD"/>
              </a:clrFrom>
              <a:clrTo>
                <a:srgbClr val="FEFBFD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3494018" y="2377609"/>
            <a:ext cx="1836190" cy="1043810"/>
          </a:xfrm>
          <a:prstGeom prst="rect">
            <a:avLst/>
          </a:prstGeom>
        </p:spPr>
      </p:pic>
      <p:pic>
        <p:nvPicPr>
          <p:cNvPr id="17" name="图片 16" descr="三角尺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BFD"/>
              </a:clrFrom>
              <a:clrTo>
                <a:srgbClr val="FEFBFD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6221867" y="2733768"/>
            <a:ext cx="1836190" cy="1043810"/>
          </a:xfrm>
          <a:prstGeom prst="rect">
            <a:avLst/>
          </a:prstGeom>
        </p:spPr>
      </p:pic>
      <p:pic>
        <p:nvPicPr>
          <p:cNvPr id="18" name="图片 17" descr="三角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2700000" flipV="1">
            <a:off x="1502265" y="3111327"/>
            <a:ext cx="1246387" cy="1238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2152015" y="1356360"/>
            <a:ext cx="4564380" cy="28613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bliqueBottomLeft"/>
              <a:lightRig rig="threePt" dir="t"/>
            </a:scene3d>
            <a:sp3d extrusionH="323850" contourW="12700">
              <a:extrusionClr>
                <a:srgbClr val="EB6A70"/>
              </a:extrusionClr>
              <a:contourClr>
                <a:srgbClr val="B1A2BA"/>
              </a:contourClr>
            </a:sp3d>
          </a:bodyPr>
          <a:p>
            <a:pPr algn="ctr"/>
            <a:r>
              <a:rPr lang="zh-CN" altLang="en-US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说说这节课你有什么收获？</a:t>
            </a:r>
            <a:endParaRPr lang="zh-CN" altLang="en-US" sz="7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zh-CN" altLang="en-US" sz="7200" b="1">
              <a:ln w="0">
                <a:solidFill>
                  <a:srgbClr val="8E69B8"/>
                </a:solidFill>
                <a:prstDash val="solid"/>
              </a:ln>
              <a:blipFill>
                <a:blip r:embed="rId1">
                  <a:alphaModFix amt="99000"/>
                </a:blip>
                <a:tile tx="139700" ty="0" sx="59000" sy="42000" flip="none" algn="b"/>
              </a:blipFill>
              <a:effectLst>
                <a:innerShdw dist="25400" dir="13500000">
                  <a:srgbClr val="9166B8">
                    <a:alpha val="10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背景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0" y="-27940"/>
            <a:ext cx="9156065" cy="51803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ext Box 4"/>
          <p:cNvSpPr txBox="1"/>
          <p:nvPr/>
        </p:nvSpPr>
        <p:spPr>
          <a:xfrm>
            <a:off x="1331119" y="735806"/>
            <a:ext cx="2431256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0"/>
              </a:spcBef>
            </a:pPr>
            <a:r>
              <a:rPr lang="zh-CN" altLang="en-US" sz="21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苏教版二年级下册</a:t>
            </a:r>
            <a:endParaRPr lang="zh-CN" altLang="en-US" sz="2100" b="1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053" name="WordArt 10"/>
          <p:cNvSpPr>
            <a:spLocks noTextEdit="1"/>
          </p:cNvSpPr>
          <p:nvPr/>
        </p:nvSpPr>
        <p:spPr>
          <a:xfrm>
            <a:off x="3221831" y="1491854"/>
            <a:ext cx="3240881" cy="9501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7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E60000"/>
                </a:solidFill>
                <a:effectLst>
                  <a:outerShdw dist="563972" dir="14049740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认识角</a:t>
            </a:r>
            <a:endParaRPr lang="zh-CN" altLang="en-US" sz="27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E60000"/>
              </a:solidFill>
              <a:effectLst>
                <a:outerShdw dist="563972" dir="14049740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例1.pn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386109"/>
            <a:ext cx="4797533" cy="2700708"/>
          </a:xfrm>
          <a:prstGeom prst="rect">
            <a:avLst/>
          </a:prstGeom>
        </p:spPr>
      </p:pic>
      <p:grpSp>
        <p:nvGrpSpPr>
          <p:cNvPr id="3" name="组合 5"/>
          <p:cNvGrpSpPr/>
          <p:nvPr/>
        </p:nvGrpSpPr>
        <p:grpSpPr>
          <a:xfrm>
            <a:off x="683568" y="771550"/>
            <a:ext cx="360000" cy="380282"/>
            <a:chOff x="179512" y="483518"/>
            <a:chExt cx="360000" cy="380282"/>
          </a:xfrm>
        </p:grpSpPr>
        <p:pic>
          <p:nvPicPr>
            <p:cNvPr id="4" name="Picture 6"/>
            <p:cNvPicPr>
              <a:picLocks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483518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51500" y="488993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图片 16" descr="图片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995686"/>
            <a:ext cx="1273959" cy="792415"/>
          </a:xfrm>
          <a:prstGeom prst="rect">
            <a:avLst/>
          </a:prstGeom>
        </p:spPr>
      </p:pic>
      <p:pic>
        <p:nvPicPr>
          <p:cNvPr id="19" name="图片 18" descr="图片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186309"/>
            <a:ext cx="731460" cy="731460"/>
          </a:xfrm>
          <a:prstGeom prst="rect">
            <a:avLst/>
          </a:prstGeom>
        </p:spPr>
      </p:pic>
      <p:pic>
        <p:nvPicPr>
          <p:cNvPr id="20" name="图片 19" descr="图片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963699">
            <a:off x="4339470" y="2054258"/>
            <a:ext cx="1273959" cy="949744"/>
          </a:xfrm>
          <a:prstGeom prst="rect">
            <a:avLst/>
          </a:prstGeom>
        </p:spPr>
      </p:pic>
      <p:pic>
        <p:nvPicPr>
          <p:cNvPr id="21" name="图片 20" descr="三角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 flipH="1">
            <a:off x="1835696" y="3266429"/>
            <a:ext cx="1060755" cy="1054105"/>
          </a:xfrm>
          <a:prstGeom prst="rect">
            <a:avLst/>
          </a:prstGeom>
        </p:spPr>
      </p:pic>
      <p:pic>
        <p:nvPicPr>
          <p:cNvPr id="22" name="图片 21" descr="钟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3266429"/>
            <a:ext cx="970974" cy="1110634"/>
          </a:xfrm>
          <a:prstGeom prst="rect">
            <a:avLst/>
          </a:prstGeom>
        </p:spPr>
      </p:pic>
      <p:pic>
        <p:nvPicPr>
          <p:cNvPr id="23" name="图片 22" descr="纸工袋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3122413"/>
            <a:ext cx="904468" cy="1293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>
          <a:xfrm>
            <a:off x="514023" y="486182"/>
            <a:ext cx="360000" cy="380282"/>
            <a:chOff x="179512" y="483518"/>
            <a:chExt cx="360000" cy="380282"/>
          </a:xfrm>
        </p:grpSpPr>
        <p:pic>
          <p:nvPicPr>
            <p:cNvPr id="4" name="Picture 6"/>
            <p:cNvPicPr>
              <a:picLocks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483518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51500" y="488993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图片 11" descr="三角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H="1">
            <a:off x="577850" y="269875"/>
            <a:ext cx="2297430" cy="2280920"/>
          </a:xfrm>
          <a:prstGeom prst="rect">
            <a:avLst/>
          </a:prstGeom>
        </p:spPr>
      </p:pic>
      <p:pic>
        <p:nvPicPr>
          <p:cNvPr id="13" name="图片 12" descr="纸工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6785" y="220345"/>
            <a:ext cx="1603375" cy="2289175"/>
          </a:xfrm>
          <a:prstGeom prst="rect">
            <a:avLst/>
          </a:prstGeom>
        </p:spPr>
      </p:pic>
      <p:pic>
        <p:nvPicPr>
          <p:cNvPr id="14" name="图片 13" descr="钟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5135" y="677545"/>
            <a:ext cx="1819275" cy="2076450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657988" y="2506599"/>
            <a:ext cx="8100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8100000">
            <a:off x="539353" y="2192704"/>
            <a:ext cx="8100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6413974" y="1814219"/>
            <a:ext cx="50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14400000">
            <a:off x="6043899" y="1598837"/>
            <a:ext cx="50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528261" y="2484201"/>
            <a:ext cx="8100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5400000">
            <a:off x="3123216" y="2088681"/>
            <a:ext cx="8100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595563" y="2478849"/>
            <a:ext cx="54000" cy="5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3502216" y="2450909"/>
            <a:ext cx="54000" cy="5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6408003" y="1791714"/>
            <a:ext cx="54000" cy="5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46355" y="2655570"/>
            <a:ext cx="8606790" cy="1316355"/>
          </a:xfrm>
          <a:prstGeom prst="roundRect">
            <a:avLst/>
          </a:prstGeom>
          <a:noFill/>
          <a:ln w="1905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4" name="直接连接符 43"/>
          <p:cNvCxnSpPr/>
          <p:nvPr/>
        </p:nvCxnSpPr>
        <p:spPr>
          <a:xfrm>
            <a:off x="619888" y="2505840"/>
            <a:ext cx="81009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rot="8100000">
            <a:off x="486013" y="2235125"/>
            <a:ext cx="81009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rot="5400000">
            <a:off x="3122596" y="2084919"/>
            <a:ext cx="81009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527641" y="2480439"/>
            <a:ext cx="81009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6413974" y="1814219"/>
            <a:ext cx="50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rot="14400000">
            <a:off x="6043899" y="1598837"/>
            <a:ext cx="50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10245"/>
          <p:cNvSpPr txBox="1">
            <a:spLocks noChangeArrowheads="1"/>
          </p:cNvSpPr>
          <p:nvPr/>
        </p:nvSpPr>
        <p:spPr bwMode="auto">
          <a:xfrm>
            <a:off x="3606339" y="4206478"/>
            <a:ext cx="266429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这些图形都是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角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。</a:t>
            </a:r>
            <a:r>
              <a:rPr lang="en-US" altLang="zh-CN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6080" y="3536033"/>
            <a:ext cx="54000" cy="5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473425" y="3533493"/>
            <a:ext cx="54000" cy="5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369025" y="3431893"/>
            <a:ext cx="54000" cy="5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0987 " pathEditMode="relative" ptsTypes="AA">
                                      <p:cBhvr>
                                        <p:cTn id="6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0987 " pathEditMode="relative" ptsTypes="AA">
                                      <p:cBhvr>
                                        <p:cTn id="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0988 " pathEditMode="relative" ptsTypes="AA">
                                      <p:cBhvr>
                                        <p:cTn id="7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0988 " pathEditMode="relative" ptsTypes="AA">
                                      <p:cBhvr>
                                        <p:cTn id="8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2376 " pathEditMode="relative" ptsTypes="AA"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2376 " pathEditMode="relative" ptsTypes="AA">
                                      <p:cBhvr>
                                        <p:cTn id="9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3" grpId="1" bldLvl="0" animBg="1"/>
      <p:bldP spid="34" grpId="0" bldLvl="0" animBg="1"/>
      <p:bldP spid="34" grpId="1" bldLvl="0" animBg="1"/>
      <p:bldP spid="35" grpId="0" bldLvl="0" animBg="1"/>
      <p:bldP spid="35" grpId="1" bldLvl="0" animBg="1"/>
      <p:bldP spid="38" grpId="0" bldLvl="0" animBg="1"/>
      <p:bldP spid="54" grpId="0"/>
      <p:bldP spid="6" grpId="0" bldLvl="0" animBg="1"/>
      <p:bldP spid="7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86510" y="1087120"/>
            <a:ext cx="531558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画角要求：</a:t>
            </a:r>
            <a:endParaRPr lang="zh-CN" altLang="en-US"/>
          </a:p>
          <a:p>
            <a:pPr>
              <a:lnSpc>
                <a:spcPct val="200000"/>
              </a:lnSpc>
            </a:pPr>
            <a:r>
              <a:rPr lang="en-US" altLang="zh-CN"/>
              <a:t>  </a:t>
            </a:r>
            <a:r>
              <a:rPr lang="en-US" altLang="zh-CN" sz="2400"/>
              <a:t>    </a:t>
            </a:r>
            <a:r>
              <a:rPr lang="en-US" altLang="zh-CN" sz="2400" b="1"/>
              <a:t>1</a:t>
            </a:r>
            <a:r>
              <a:rPr lang="zh-CN" altLang="en-US" sz="2400" b="1"/>
              <a:t>、画一个跟老师不一样的角；</a:t>
            </a:r>
            <a:endParaRPr lang="zh-CN" altLang="en-US" sz="2400" b="1"/>
          </a:p>
          <a:p>
            <a:pPr>
              <a:lnSpc>
                <a:spcPct val="200000"/>
              </a:lnSpc>
            </a:pPr>
            <a:r>
              <a:rPr lang="en-US" altLang="zh-CN" sz="2400" b="1"/>
              <a:t>     2</a:t>
            </a:r>
            <a:r>
              <a:rPr lang="zh-CN" altLang="en-US" sz="2400" b="1"/>
              <a:t>、标上角的各部分名称；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6276" y="1723559"/>
            <a:ext cx="558641" cy="55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6850" y="2401255"/>
            <a:ext cx="508633" cy="50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4617" y="2422925"/>
            <a:ext cx="788670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557" y="887374"/>
            <a:ext cx="1314450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539552" y="1337424"/>
            <a:ext cx="432048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下面哪些是角，哪些不是？</a:t>
            </a:r>
            <a:r>
              <a:rPr lang="en-US" altLang="zh-CN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 descr="豆角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560332" y="3092619"/>
            <a:ext cx="520000" cy="874286"/>
          </a:xfrm>
          <a:prstGeom prst="rect">
            <a:avLst/>
          </a:prstGeom>
        </p:spPr>
      </p:pic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4004937" y="3182629"/>
            <a:ext cx="3285365" cy="360000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3931357" y="3123814"/>
            <a:ext cx="3510390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你能指出角的顶点和边吗？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612" y="1832479"/>
            <a:ext cx="904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5581" y="1967494"/>
            <a:ext cx="1047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425" y="2057504"/>
            <a:ext cx="15335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9044" y="1922489"/>
            <a:ext cx="10001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0262" y="1922489"/>
            <a:ext cx="9239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899592" y="1860214"/>
            <a:ext cx="7272808" cy="1872208"/>
          </a:xfrm>
          <a:prstGeom prst="roundRect">
            <a:avLst>
              <a:gd name="adj" fmla="val 11068"/>
            </a:avLst>
          </a:prstGeom>
          <a:solidFill>
            <a:srgbClr val="F8CCBA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84557" y="887374"/>
            <a:ext cx="1314450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539552" y="1337424"/>
            <a:ext cx="432048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下面的图形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各有几个角？</a:t>
            </a:r>
            <a:r>
              <a:rPr lang="en-US" altLang="zh-CN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1115616" y="3228366"/>
            <a:ext cx="1368152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  ）</a:t>
            </a:r>
            <a:r>
              <a:rPr lang="zh-CN" altLang="en-US" sz="22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个</a:t>
            </a:r>
            <a:endParaRPr lang="zh-CN" altLang="en-US" sz="22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3064104" y="3228366"/>
            <a:ext cx="1368152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  ）</a:t>
            </a:r>
            <a:r>
              <a:rPr lang="zh-CN" altLang="en-US" sz="22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个</a:t>
            </a:r>
            <a:endParaRPr lang="zh-CN" altLang="en-US" sz="22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5004048" y="3228366"/>
            <a:ext cx="1368152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  ）</a:t>
            </a:r>
            <a:r>
              <a:rPr lang="zh-CN" altLang="en-US" sz="22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个</a:t>
            </a:r>
            <a:endParaRPr lang="zh-CN" altLang="en-US" sz="22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6541617" y="3228366"/>
            <a:ext cx="1368152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  ）</a:t>
            </a:r>
            <a:r>
              <a:rPr lang="zh-CN" altLang="en-US" sz="22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个</a:t>
            </a:r>
            <a:endParaRPr lang="zh-CN" altLang="en-US" sz="22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5341" y="2724233"/>
            <a:ext cx="390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9249" y="2139702"/>
            <a:ext cx="5810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7836" y="2652225"/>
            <a:ext cx="457200" cy="46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7476" y="2741167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589" y="2707299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96136" y="2707299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84507" y="2804708"/>
            <a:ext cx="46482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306" y="2804708"/>
            <a:ext cx="46482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70935" y="2165103"/>
            <a:ext cx="304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2174743"/>
            <a:ext cx="304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8739" y="1932145"/>
            <a:ext cx="46482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85-2-1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DF2F8"/>
              </a:clrFrom>
              <a:clrTo>
                <a:srgbClr val="FDF2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1985182"/>
            <a:ext cx="1161905" cy="1123810"/>
          </a:xfrm>
          <a:prstGeom prst="rect">
            <a:avLst/>
          </a:prstGeom>
        </p:spPr>
      </p:pic>
      <p:pic>
        <p:nvPicPr>
          <p:cNvPr id="5" name="图片 4" descr="85-2-2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DF2F8"/>
              </a:clrFrom>
              <a:clrTo>
                <a:srgbClr val="FDF2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5229" y="2137563"/>
            <a:ext cx="1895238" cy="971429"/>
          </a:xfrm>
          <a:prstGeom prst="rect">
            <a:avLst/>
          </a:prstGeom>
        </p:spPr>
      </p:pic>
      <p:pic>
        <p:nvPicPr>
          <p:cNvPr id="6" name="图片 5" descr="85-2-3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DF2F8"/>
              </a:clrFrom>
              <a:clrTo>
                <a:srgbClr val="FDF2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4159" y="2004230"/>
            <a:ext cx="952381" cy="1104762"/>
          </a:xfrm>
          <a:prstGeom prst="rect">
            <a:avLst/>
          </a:prstGeom>
        </p:spPr>
      </p:pic>
      <p:pic>
        <p:nvPicPr>
          <p:cNvPr id="7" name="图片 6" descr="85-2-4.pn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DF2F8"/>
              </a:clrFrom>
              <a:clrTo>
                <a:srgbClr val="FDF2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1956611"/>
            <a:ext cx="1238095" cy="11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86510" y="1087120"/>
            <a:ext cx="646874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做角要求：</a:t>
            </a:r>
            <a:endParaRPr lang="zh-CN" altLang="en-US"/>
          </a:p>
          <a:p>
            <a:pPr>
              <a:lnSpc>
                <a:spcPct val="200000"/>
              </a:lnSpc>
            </a:pPr>
            <a:r>
              <a:rPr lang="en-US" altLang="zh-CN"/>
              <a:t>  </a:t>
            </a:r>
            <a:r>
              <a:rPr lang="en-US" altLang="zh-CN" sz="2400"/>
              <a:t>    </a:t>
            </a:r>
            <a:r>
              <a:rPr lang="en-US" altLang="zh-CN" sz="2400" b="1"/>
              <a:t>1</a:t>
            </a:r>
            <a:r>
              <a:rPr lang="zh-CN" altLang="en-US" sz="2400" b="1"/>
              <a:t>、利用手上的材料，试着创造几个角；</a:t>
            </a:r>
            <a:endParaRPr lang="zh-CN" altLang="en-US" sz="2400" b="1"/>
          </a:p>
          <a:p>
            <a:pPr>
              <a:lnSpc>
                <a:spcPct val="200000"/>
              </a:lnSpc>
            </a:pPr>
            <a:r>
              <a:rPr lang="en-US" altLang="zh-CN" sz="2400" b="1"/>
              <a:t>     2</a:t>
            </a:r>
            <a:r>
              <a:rPr lang="zh-CN" altLang="en-US" sz="2400" b="1"/>
              <a:t>、将你创造的角指给你的同桌看；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2"/>
          <p:cNvSpPr/>
          <p:nvPr/>
        </p:nvSpPr>
        <p:spPr>
          <a:xfrm rot="2700000">
            <a:off x="2851785" y="979488"/>
            <a:ext cx="69850" cy="1657350"/>
          </a:xfrm>
          <a:prstGeom prst="rect">
            <a:avLst/>
          </a:prstGeom>
          <a:solidFill>
            <a:srgbClr val="F7292E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22" name="Rectangle 6"/>
          <p:cNvSpPr/>
          <p:nvPr/>
        </p:nvSpPr>
        <p:spPr>
          <a:xfrm rot="5400000">
            <a:off x="3428048" y="2635250"/>
            <a:ext cx="69850" cy="1657350"/>
          </a:xfrm>
          <a:prstGeom prst="rect">
            <a:avLst/>
          </a:prstGeom>
          <a:solidFill>
            <a:srgbClr val="F7292E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976948" y="2852738"/>
            <a:ext cx="1881187" cy="647700"/>
            <a:chOff x="0" y="0"/>
            <a:chExt cx="1185" cy="408"/>
          </a:xfrm>
        </p:grpSpPr>
        <p:sp>
          <p:nvSpPr>
            <p:cNvPr id="9238" name="Rectangle 9"/>
            <p:cNvSpPr/>
            <p:nvPr/>
          </p:nvSpPr>
          <p:spPr>
            <a:xfrm rot="2700000">
              <a:off x="500" y="-500"/>
              <a:ext cx="44" cy="1044"/>
            </a:xfrm>
            <a:prstGeom prst="rect">
              <a:avLst/>
            </a:prstGeom>
            <a:solidFill>
              <a:srgbClr val="0202F8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39" name="Rectangle 10"/>
            <p:cNvSpPr/>
            <p:nvPr/>
          </p:nvSpPr>
          <p:spPr>
            <a:xfrm rot="5400000">
              <a:off x="641" y="-136"/>
              <a:ext cx="44" cy="1044"/>
            </a:xfrm>
            <a:prstGeom prst="rect">
              <a:avLst/>
            </a:prstGeom>
            <a:solidFill>
              <a:srgbClr val="0202F8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9243" name="Arc 12"/>
          <p:cNvSpPr/>
          <p:nvPr/>
        </p:nvSpPr>
        <p:spPr>
          <a:xfrm>
            <a:off x="1626235" y="3140075"/>
            <a:ext cx="144463" cy="28892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075267" y="2419350"/>
              </a:cxn>
              <a:cxn ang="0">
                <a:pos x="0" y="2419350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flat" cmpd="sng">
            <a:solidFill>
              <a:srgbClr val="FF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ldLvl="0" animBg="1"/>
      <p:bldP spid="34818" grpId="1" bldLvl="0" animBg="1"/>
      <p:bldP spid="34822" grpId="0" bldLvl="0" animBg="1"/>
      <p:bldP spid="34822" grpId="1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WPS 演示</Application>
  <PresentationFormat>全屏显示(16:9)</PresentationFormat>
  <Paragraphs>49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宋体</vt:lpstr>
      <vt:lpstr>Wingdings</vt:lpstr>
      <vt:lpstr>楷体_GB2312</vt:lpstr>
      <vt:lpstr>楷体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刘</cp:lastModifiedBy>
  <cp:revision>311</cp:revision>
  <dcterms:created xsi:type="dcterms:W3CDTF">2015-12-28T01:01:00Z</dcterms:created>
  <dcterms:modified xsi:type="dcterms:W3CDTF">2019-05-07T02:58:12Z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2052-11.3.0.8513</vt:lpwstr>
  </property>
</Properties>
</file>