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88" r:id="rId2"/>
    <p:sldId id="261" r:id="rId3"/>
    <p:sldId id="289" r:id="rId4"/>
    <p:sldId id="317" r:id="rId5"/>
    <p:sldId id="362" r:id="rId6"/>
    <p:sldId id="295" r:id="rId7"/>
    <p:sldId id="329" r:id="rId8"/>
    <p:sldId id="270" r:id="rId9"/>
    <p:sldId id="323" r:id="rId10"/>
    <p:sldId id="391" r:id="rId11"/>
    <p:sldId id="328" r:id="rId12"/>
    <p:sldId id="336" r:id="rId13"/>
    <p:sldId id="291" r:id="rId14"/>
    <p:sldId id="281" r:id="rId15"/>
    <p:sldId id="275" r:id="rId16"/>
    <p:sldId id="327" r:id="rId17"/>
    <p:sldId id="282" r:id="rId18"/>
    <p:sldId id="276" r:id="rId19"/>
    <p:sldId id="283" r:id="rId20"/>
    <p:sldId id="293" r:id="rId21"/>
    <p:sldId id="412" r:id="rId22"/>
    <p:sldId id="279" r:id="rId23"/>
    <p:sldId id="330" r:id="rId24"/>
    <p:sldId id="334" r:id="rId25"/>
    <p:sldId id="333" r:id="rId26"/>
    <p:sldId id="321" r:id="rId27"/>
    <p:sldId id="332" r:id="rId28"/>
    <p:sldId id="338" r:id="rId29"/>
    <p:sldId id="285" r:id="rId30"/>
    <p:sldId id="423" r:id="rId31"/>
    <p:sldId id="320" r:id="rId32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089">
          <p15:clr>
            <a:srgbClr val="A4A3A4"/>
          </p15:clr>
        </p15:guide>
        <p15:guide id="2" pos="2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089"/>
        <p:guide pos="28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21162;&#21147;&#21098;&#36753;.mp3" TargetMode="External"/><Relationship Id="rId1" Type="http://schemas.microsoft.com/office/2007/relationships/media" Target="file:///E:\&#21162;&#21147;&#21098;&#36753;.mp3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21162;&#21147;&#21098;&#36753;.mp3" TargetMode="External"/><Relationship Id="rId1" Type="http://schemas.microsoft.com/office/2007/relationships/media" Target="file:///E:\&#21162;&#21147;&#21098;&#36753;.mp3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29492;&#27468;.mp3" TargetMode="External"/><Relationship Id="rId1" Type="http://schemas.microsoft.com/office/2007/relationships/media" Target="file:///E:\&#29492;&#27468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21162;&#21147;&#21098;&#36753;.mp3" TargetMode="External"/><Relationship Id="rId1" Type="http://schemas.microsoft.com/office/2007/relationships/media" Target="file:///E:\&#21162;&#21147;&#21098;&#36753;.mp3" TargetMode="Externa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26519;&#28572;&#21494;%20-%20&#22825;&#31354;&#30340;&#24187;&#24819;.mp3" TargetMode="External"/><Relationship Id="rId1" Type="http://schemas.microsoft.com/office/2007/relationships/media" Target="file:///E:\&#26519;&#28572;&#21494;%20-%20&#22825;&#31354;&#30340;&#24187;&#24819;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/>
          </p:cNvSpPr>
          <p:nvPr>
            <p:ph type="ctrTitle"/>
          </p:nvPr>
        </p:nvSpPr>
        <p:spPr/>
        <p:txBody>
          <a:bodyPr wrap="square" lIns="91440" tIns="45720" rIns="91440" bIns="45720" anchor="ctr"/>
          <a:lstStyle/>
          <a:p>
            <a:endParaRPr lang="zh-CN" altLang="en-US" dirty="0"/>
          </a:p>
        </p:txBody>
      </p:sp>
      <p:sp>
        <p:nvSpPr>
          <p:cNvPr id="3074" name="副标题 2"/>
          <p:cNvSpPr>
            <a:spLocks noGrp="1"/>
          </p:cNvSpPr>
          <p:nvPr>
            <p:ph type="subTitle" idx="1"/>
          </p:nvPr>
        </p:nvSpPr>
        <p:spPr/>
        <p:txBody>
          <a:bodyPr wrap="square" lIns="91440" tIns="45720" rIns="91440" bIns="45720" anchor="t"/>
          <a:lstStyle/>
          <a:p>
            <a:endParaRPr lang="zh-CN" alt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2" descr="C:\Users\Administrator\Desktop\1-810-jpg_6-1080-0-0-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13314" name="内容占位符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zh-CN" altLang="zh-CN" sz="4800">
                <a:latin typeface="楷体" panose="02010609060101010101" pitchFamily="49" charset="-122"/>
                <a:ea typeface="楷体" panose="02010609060101010101" pitchFamily="49" charset="-122"/>
              </a:rPr>
              <a:t>仿照第一段的学习方法，我们读读二三四段，说说你懂了什么？</a:t>
            </a:r>
          </a:p>
          <a:p>
            <a:r>
              <a:rPr lang="zh-CN" altLang="zh-CN" sz="4800">
                <a:latin typeface="楷体" panose="02010609060101010101" pitchFamily="49" charset="-122"/>
                <a:ea typeface="楷体" panose="02010609060101010101" pitchFamily="49" charset="-122"/>
              </a:rPr>
              <a:t>看插图再看课文</a:t>
            </a:r>
          </a:p>
          <a:p>
            <a:endParaRPr lang="en-US" altLang="zh-CN" sz="4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2" name="标题 3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endParaRPr lang="zh-CN" alt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zh-CN" altLang="en-US"/>
              <a:t/>
            </a:r>
            <a:br>
              <a:rPr lang="zh-CN" altLang="en-US"/>
            </a:br>
            <a:r>
              <a:rPr lang="zh-CN" altLang="en-US"/>
              <a:t/>
            </a:r>
            <a:br>
              <a:rPr lang="zh-CN" altLang="en-US"/>
            </a:br>
            <a:r>
              <a:rPr lang="zh-CN" altLang="en-US"/>
              <a:t/>
            </a:r>
            <a:br>
              <a:rPr lang="zh-CN" altLang="en-US"/>
            </a:br>
            <a:r>
              <a:rPr lang="zh-CN" altLang="en-US"/>
              <a:t/>
            </a:r>
            <a:br>
              <a:rPr lang="zh-CN" altLang="en-US"/>
            </a:br>
            <a:r>
              <a:rPr lang="zh-CN" altLang="en-US"/>
              <a:t/>
            </a:r>
            <a:br>
              <a:rPr lang="zh-CN" altLang="en-US"/>
            </a:br>
            <a:r>
              <a:rPr lang="zh-CN" altLang="en-US"/>
              <a:t/>
            </a:r>
            <a:br>
              <a:rPr lang="zh-CN" altLang="en-US"/>
            </a:br>
            <a:r>
              <a:rPr lang="zh-CN" altLang="en-US"/>
              <a:t/>
            </a:r>
            <a:br>
              <a:rPr lang="zh-CN" altLang="en-US"/>
            </a:br>
            <a:r>
              <a:rPr lang="zh-CN" altLang="en-US"/>
              <a:t/>
            </a:r>
            <a:br>
              <a:rPr lang="zh-CN" altLang="en-US"/>
            </a:br>
            <a:r>
              <a:rPr lang="zh-CN" altLang="en-US" strike="noStrike" noProof="1"/>
              <a:t>       </a:t>
            </a:r>
            <a:r>
              <a:rPr lang="zh-CN" altLang="en-US" sz="60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小猴子</a:t>
            </a:r>
            <a:r>
              <a:rPr lang="zh-CN" altLang="en-US" sz="60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扛</a:t>
            </a:r>
            <a:r>
              <a:rPr lang="zh-CN" altLang="en-US" sz="60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着玉米，走到一棵桃树下。他看见</a:t>
            </a:r>
            <a:r>
              <a:rPr lang="zh-CN" altLang="en-US" sz="60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满树</a:t>
            </a:r>
            <a:r>
              <a:rPr lang="zh-CN" altLang="en-US" sz="60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的桃子</a:t>
            </a:r>
            <a:r>
              <a:rPr lang="zh-CN" altLang="en-US" sz="60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又大又红</a:t>
            </a:r>
            <a:r>
              <a:rPr lang="zh-CN" altLang="en-US" sz="60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，非常高兴，就</a:t>
            </a:r>
            <a:r>
              <a:rPr lang="zh-CN" altLang="en-US" sz="6000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扔</a:t>
            </a:r>
            <a:r>
              <a:rPr lang="zh-CN" altLang="en-US" sz="60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了玉米，去</a:t>
            </a:r>
            <a:r>
              <a:rPr lang="zh-CN" altLang="en-US" sz="6000" strike="noStrike" noProof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摘</a:t>
            </a:r>
            <a:r>
              <a:rPr lang="zh-CN" altLang="en-US" sz="60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桃子。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2075"/>
            <a:ext cx="4572000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919413" y="5151438"/>
            <a:ext cx="3856038" cy="1189038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base"/>
            <a:r>
              <a:rPr lang="zh-CN" altLang="en-US" sz="7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又大又红</a:t>
            </a:r>
            <a:endParaRPr lang="zh-CN" altLang="en-US" sz="72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4" name="标题 3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endParaRPr lang="zh-CN" alt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/>
          <p:nvPr/>
        </p:nvSpPr>
        <p:spPr>
          <a:xfrm>
            <a:off x="0" y="0"/>
            <a:ext cx="9144000" cy="6339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fontAlgn="base" hangingPunct="1">
              <a:spcBef>
                <a:spcPct val="50000"/>
              </a:spcBef>
            </a:pPr>
            <a:r>
              <a:rPr lang="zh-CN" altLang="en-US" sz="3200" strike="noStrike" noProof="1">
                <a:solidFill>
                  <a:srgbClr val="990033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</a:t>
            </a:r>
            <a:endParaRPr lang="en-US" altLang="zh-CN" sz="3200" strike="noStrike" noProof="1">
              <a:solidFill>
                <a:srgbClr val="9900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fontAlgn="base" hangingPunct="1">
              <a:spcBef>
                <a:spcPct val="50000"/>
              </a:spcBef>
            </a:pPr>
            <a:endParaRPr lang="en-US" altLang="zh-CN" sz="3200" strike="noStrike" noProof="1">
              <a:solidFill>
                <a:srgbClr val="9900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fontAlgn="base" hangingPunct="1">
              <a:spcBef>
                <a:spcPct val="50000"/>
              </a:spcBef>
            </a:pPr>
            <a:r>
              <a:rPr lang="zh-CN" altLang="en-US" sz="6000" b="1" strike="noStrike" noProof="1">
                <a:solidFill>
                  <a:srgbClr val="990033"/>
                </a:solidFill>
                <a:latin typeface="方正楷体简体" panose="02010601030101010101" charset="-122"/>
                <a:ea typeface="方正楷体简体" panose="02010601030101010101" charset="-122"/>
                <a:cs typeface="+mn-ea"/>
              </a:rPr>
              <a:t>  </a:t>
            </a:r>
            <a:r>
              <a:rPr lang="zh-CN" altLang="en-US" sz="60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小猴子</a:t>
            </a:r>
            <a:r>
              <a:rPr lang="zh-CN" altLang="en-US" sz="6000" b="1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捧</a:t>
            </a:r>
            <a:r>
              <a:rPr lang="zh-CN" altLang="en-US" sz="60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着几个桃子，走到一片瓜地里。他看见</a:t>
            </a:r>
            <a:r>
              <a:rPr lang="zh-CN" altLang="en-US" sz="6000" b="1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满地</a:t>
            </a:r>
            <a:r>
              <a:rPr lang="zh-CN" altLang="en-US" sz="60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的西瓜</a:t>
            </a:r>
            <a:r>
              <a:rPr lang="zh-CN" altLang="en-US" sz="6000" b="1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又大又圆</a:t>
            </a:r>
            <a:r>
              <a:rPr lang="zh-CN" altLang="en-US" sz="60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，</a:t>
            </a:r>
            <a:r>
              <a:rPr lang="zh-CN" altLang="en-US" sz="6000" b="1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非常高兴，</a:t>
            </a:r>
            <a:r>
              <a:rPr lang="zh-CN" altLang="en-US" sz="60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就</a:t>
            </a:r>
            <a:r>
              <a:rPr lang="zh-CN" altLang="en-US" sz="6000" b="1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扔</a:t>
            </a:r>
            <a:r>
              <a:rPr lang="zh-CN" altLang="en-US" sz="60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了桃子，去</a:t>
            </a:r>
            <a:r>
              <a:rPr lang="zh-CN" altLang="en-US" sz="6000" b="1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摘</a:t>
            </a:r>
            <a:r>
              <a:rPr lang="zh-CN" altLang="en-US" sz="60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西瓜。 </a:t>
            </a:r>
            <a:endParaRPr lang="zh-CN" altLang="en-US" sz="60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0" y="219075"/>
            <a:ext cx="5930900" cy="4562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894013" y="5507038"/>
            <a:ext cx="3856038" cy="1189038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base"/>
            <a:r>
              <a:rPr lang="zh-CN" altLang="en-US" sz="7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又大又圆</a:t>
            </a:r>
            <a:endParaRPr lang="zh-CN" altLang="en-US" sz="72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6" name="标题 3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endParaRPr lang="zh-CN" alt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/>
          <p:nvPr/>
        </p:nvSpPr>
        <p:spPr>
          <a:xfrm>
            <a:off x="481013" y="1257300"/>
            <a:ext cx="8315325" cy="42062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fontAlgn="base" hangingPunct="1"/>
            <a:r>
              <a:rPr lang="zh-CN" altLang="en-US" sz="3200" b="1" strike="noStrike" noProof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</a:t>
            </a:r>
            <a:r>
              <a:rPr lang="zh-CN" altLang="en-US" sz="3200" b="1" strike="noStrike" noProof="1">
                <a:solidFill>
                  <a:srgbClr val="9900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 </a:t>
            </a:r>
            <a:r>
              <a:rPr lang="zh-CN" altLang="en-US" sz="5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小猴子</a:t>
            </a:r>
            <a:r>
              <a:rPr lang="zh-CN" altLang="en-US" sz="54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抱</a:t>
            </a:r>
            <a:r>
              <a:rPr lang="zh-CN" altLang="en-US" sz="5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着一个大西瓜往回走。走着走着，他看见一只小兔子</a:t>
            </a:r>
            <a:r>
              <a:rPr lang="zh-CN" altLang="en-US" sz="54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蹦蹦跳跳</a:t>
            </a:r>
            <a:r>
              <a:rPr lang="zh-CN" altLang="en-US" sz="5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的，</a:t>
            </a:r>
            <a:r>
              <a:rPr lang="zh-CN" altLang="en-US" sz="54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真可爱</a:t>
            </a:r>
            <a:r>
              <a:rPr lang="zh-CN" altLang="en-US" sz="5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，就</a:t>
            </a:r>
            <a:r>
              <a:rPr lang="zh-CN" altLang="en-US" sz="54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扔</a:t>
            </a:r>
            <a:r>
              <a:rPr lang="zh-CN" altLang="en-US" sz="5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了西瓜，去</a:t>
            </a:r>
            <a:r>
              <a:rPr lang="zh-CN" altLang="en-US" sz="54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追</a:t>
            </a:r>
            <a:r>
              <a:rPr lang="zh-CN" altLang="en-US" sz="5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小兔子。</a:t>
            </a:r>
            <a:endParaRPr lang="en-US" altLang="zh-CN" sz="54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5940425" y="1484313"/>
            <a:ext cx="3538538" cy="2303462"/>
          </a:xfrm>
        </p:spPr>
        <p:txBody>
          <a:bodyPr wrap="square" lIns="91440" tIns="45720" rIns="91440" bIns="45720" anchor="ctr"/>
          <a:lstStyle/>
          <a:p>
            <a:pPr eaLnBrk="1" hangingPunct="1"/>
            <a:endParaRPr lang="zh-CN" altLang="en-US" sz="4800" dirty="0">
              <a:solidFill>
                <a:srgbClr val="FF0066"/>
              </a:solidFill>
              <a:ea typeface="黑体" panose="02010609060101010101" pitchFamily="49" charset="-122"/>
            </a:endParaRPr>
          </a:p>
        </p:txBody>
      </p:sp>
      <p:pic>
        <p:nvPicPr>
          <p:cNvPr id="2355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83675" cy="6858000"/>
          </a:xfr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755650" y="1121410"/>
            <a:ext cx="8229600" cy="5393690"/>
          </a:xfrm>
        </p:spPr>
        <p:txBody>
          <a:bodyPr wrap="square" lIns="91440" tIns="45720" rIns="91440" bIns="45720" anchor="t"/>
          <a:lstStyle/>
          <a:p>
            <a:pPr algn="ctr" eaLnBrk="1" hangingPunct="1">
              <a:buNone/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一物像人又像狗，</a:t>
            </a:r>
          </a:p>
          <a:p>
            <a:pPr algn="ctr" eaLnBrk="1" hangingPunct="1">
              <a:buNone/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爬杆上树是能手，</a:t>
            </a:r>
          </a:p>
          <a:p>
            <a:pPr algn="ctr" eaLnBrk="1" hangingPunct="1">
              <a:buNone/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爱吃香蕉爱吃桃，</a:t>
            </a:r>
          </a:p>
          <a:p>
            <a:pPr algn="ctr" eaLnBrk="1" hangingPunct="1">
              <a:buNone/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家里没有山里有。</a:t>
            </a:r>
          </a:p>
          <a:p>
            <a:pPr algn="ctr" eaLnBrk="1" hangingPunct="1">
              <a:buNone/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——(打一动物)。</a:t>
            </a:r>
          </a:p>
        </p:txBody>
      </p:sp>
      <p:sp>
        <p:nvSpPr>
          <p:cNvPr id="4098" name="WordArt 4"/>
          <p:cNvSpPr/>
          <p:nvPr/>
        </p:nvSpPr>
        <p:spPr>
          <a:xfrm>
            <a:off x="468313" y="190500"/>
            <a:ext cx="3529012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zh-CN" altLang="en-US" sz="3600">
              <a:ln w="9525" cap="flat" cmpd="sng">
                <a:solidFill>
                  <a:srgbClr val="99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8998"/>
                  </a:srgbClr>
                </a:outerShdw>
              </a:effectLst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/>
          <p:nvPr/>
        </p:nvSpPr>
        <p:spPr>
          <a:xfrm>
            <a:off x="495300" y="1367155"/>
            <a:ext cx="8046720" cy="3108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fontAlgn="base" hangingPunct="1"/>
            <a:r>
              <a:rPr lang="en-US" altLang="zh-CN" sz="6600" b="1" strike="noStrike" noProof="1">
                <a:solidFill>
                  <a:srgbClr val="990033"/>
                </a:solidFill>
                <a:latin typeface="方正楷体简体" panose="02010601030101010101" charset="-122"/>
                <a:ea typeface="方正楷体简体" panose="02010601030101010101" charset="-122"/>
                <a:cs typeface="+mn-ea"/>
              </a:rPr>
              <a:t>  </a:t>
            </a:r>
            <a:r>
              <a:rPr lang="zh-CN" altLang="en-US" sz="6600" b="1" strike="noStrike" noProof="1">
                <a:solidFill>
                  <a:srgbClr val="9900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小兔子跑进树林里，不见了。小猴子</a:t>
            </a:r>
            <a:r>
              <a:rPr lang="zh-CN" altLang="en-US" sz="6600" b="1" strike="noStrike" noProof="1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只好</a:t>
            </a:r>
            <a:r>
              <a:rPr lang="zh-CN" altLang="en-US" sz="66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空着手</a:t>
            </a:r>
            <a:r>
              <a:rPr lang="zh-CN" altLang="en-US" sz="6600" b="1" strike="noStrike" noProof="1">
                <a:solidFill>
                  <a:srgbClr val="9900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回家去。</a:t>
            </a:r>
            <a:endParaRPr lang="zh-CN" altLang="en-US" sz="6600" strike="noStrike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5940425" y="1484313"/>
            <a:ext cx="3538538" cy="2303462"/>
          </a:xfrm>
        </p:spPr>
        <p:txBody>
          <a:bodyPr wrap="square" lIns="91440" tIns="45720" rIns="91440" bIns="45720" anchor="ctr"/>
          <a:lstStyle/>
          <a:p>
            <a:pPr eaLnBrk="1" hangingPunct="1"/>
            <a:endParaRPr lang="zh-CN" altLang="en-US" sz="4800" dirty="0">
              <a:solidFill>
                <a:srgbClr val="FF0066"/>
              </a:solidFill>
              <a:ea typeface="黑体" panose="02010609060101010101" pitchFamily="49" charset="-122"/>
            </a:endParaRPr>
          </a:p>
        </p:txBody>
      </p:sp>
      <p:pic>
        <p:nvPicPr>
          <p:cNvPr id="2355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83675" cy="6858000"/>
          </a:xfr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/>
          <p:nvPr/>
        </p:nvSpPr>
        <p:spPr>
          <a:xfrm>
            <a:off x="4572000" y="1412875"/>
            <a:ext cx="184150" cy="1920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>
              <a:spcBef>
                <a:spcPct val="50000"/>
              </a:spcBef>
            </a:pPr>
            <a:endParaRPr lang="zh-CN" altLang="en-US" sz="6000" b="1" dirty="0">
              <a:solidFill>
                <a:schemeClr val="tx2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  <a:p>
            <a:pPr lvl="0" indent="0" algn="ctr"/>
            <a:endParaRPr lang="zh-CN" altLang="en-US" sz="6000" i="1" dirty="0">
              <a:solidFill>
                <a:schemeClr val="tx2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4819" name="Text Box 3"/>
          <p:cNvSpPr txBox="1"/>
          <p:nvPr/>
        </p:nvSpPr>
        <p:spPr>
          <a:xfrm>
            <a:off x="181610" y="1973263"/>
            <a:ext cx="8964613" cy="25603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4400" i="1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    </a:t>
            </a:r>
            <a:r>
              <a:rPr lang="zh-CN" altLang="en-US" sz="4400" i="1" dirty="0">
                <a:solidFill>
                  <a:schemeClr val="tx2"/>
                </a:solidFill>
                <a:latin typeface="方正楷体简体" panose="02010601030101010101" charset="-122"/>
                <a:ea typeface="方正楷体简体" panose="02010601030101010101" charset="-122"/>
              </a:rPr>
              <a:t> </a:t>
            </a:r>
            <a:r>
              <a:rPr lang="zh-CN" altLang="en-US" sz="4400" i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540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我们要一心一意地做好一件事以后才能去做另外的事情，否则一件事也做不好！</a:t>
            </a:r>
          </a:p>
        </p:txBody>
      </p:sp>
      <p:sp>
        <p:nvSpPr>
          <p:cNvPr id="34820" name="Text Box 4"/>
          <p:cNvSpPr txBox="1"/>
          <p:nvPr/>
        </p:nvSpPr>
        <p:spPr>
          <a:xfrm>
            <a:off x="827088" y="711835"/>
            <a:ext cx="7489825" cy="7010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努力剪辑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46520" y="513588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9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02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4819" grpId="0"/>
      <p:bldP spid="348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79918" y="333375"/>
            <a:ext cx="5383213" cy="6187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/>
            <a:endParaRPr lang="zh-CN" altLang="en-US" sz="80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/>
            <a:r>
              <a:rPr lang="zh-CN" altLang="en-US" sz="80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一心一意</a:t>
            </a:r>
          </a:p>
          <a:p>
            <a:pPr fontAlgn="base"/>
            <a:r>
              <a:rPr lang="zh-CN" altLang="en-US" sz="8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有始有终</a:t>
            </a:r>
          </a:p>
          <a:p>
            <a:pPr fontAlgn="base"/>
            <a:r>
              <a:rPr lang="zh-CN" altLang="en-US" sz="8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永不放弃</a:t>
            </a:r>
            <a:endParaRPr lang="zh-CN" altLang="en-US" sz="80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 fontAlgn="base"/>
            <a:r>
              <a:rPr lang="zh-CN" altLang="en-US" sz="8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 </a:t>
            </a:r>
            <a:endParaRPr lang="zh-CN" altLang="en-US" sz="80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pic>
        <p:nvPicPr>
          <p:cNvPr id="3" name="努力剪辑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68795" y="485711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2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35" y="394970"/>
            <a:ext cx="8172450" cy="61334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92075"/>
            <a:ext cx="8161655" cy="6708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对象 3"/>
          <p:cNvGraphicFramePr/>
          <p:nvPr/>
        </p:nvGraphicFramePr>
        <p:xfrm>
          <a:off x="841375" y="614363"/>
          <a:ext cx="7591425" cy="568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6772275" imgH="4362450" progId="Paint.Picture">
                  <p:embed/>
                </p:oleObj>
              </mc:Choice>
              <mc:Fallback>
                <p:oleObj r:id="rId3" imgW="6772275" imgH="436245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1375" y="614363"/>
                        <a:ext cx="7591425" cy="56816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/>
              <a:t/>
            </a:r>
            <a:br>
              <a:rPr lang="zh-CN" altLang="en-US"/>
            </a:br>
            <a:r>
              <a:rPr lang="zh-CN" altLang="en-US"/>
              <a:t/>
            </a:r>
            <a:br>
              <a:rPr lang="zh-CN" altLang="en-US"/>
            </a:br>
            <a:r>
              <a:rPr lang="zh-CN" altLang="en-US"/>
              <a:t/>
            </a:r>
            <a:br>
              <a:rPr lang="zh-CN" altLang="en-US"/>
            </a:br>
            <a:r>
              <a:rPr lang="zh-CN" altLang="en-US"/>
              <a:t>轻松一下</a:t>
            </a:r>
            <a:br>
              <a:rPr lang="zh-CN" altLang="en-US"/>
            </a:br>
            <a:r>
              <a:rPr lang="zh-CN" altLang="en-US"/>
              <a:t/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1725" y="1600200"/>
            <a:ext cx="7585075" cy="4525963"/>
          </a:xfrm>
        </p:spPr>
        <p:txBody>
          <a:bodyPr/>
          <a:lstStyle/>
          <a:p>
            <a:pPr marL="0" indent="0" fontAlgn="base">
              <a:buNone/>
            </a:pPr>
            <a:r>
              <a:rPr lang="zh-CN" altLang="en-US" sz="4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楷体简体" panose="02010601030101010101" charset="-122"/>
                <a:ea typeface="方正楷体简体" panose="02010601030101010101" charset="-122"/>
              </a:rPr>
              <a:t>请你跟我这样做。猜猜我做的什么动作。用其中的一两个词说一句话！</a:t>
            </a:r>
          </a:p>
          <a:p>
            <a:pPr marL="0" indent="0" fontAlgn="base">
              <a:buNone/>
            </a:pPr>
            <a:r>
              <a:rPr lang="zh-CN" altLang="en-US" sz="4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楷体简体" panose="02010601030101010101" charset="-122"/>
                <a:ea typeface="方正楷体简体" panose="02010601030101010101" charset="-122"/>
              </a:rPr>
              <a:t>掰    扛     扔   摘      捧      抱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/>
          </a:p>
        </p:txBody>
      </p:sp>
      <p:pic>
        <p:nvPicPr>
          <p:cNvPr id="32770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890" y="421005"/>
            <a:ext cx="7602220" cy="570992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/>
          <p:nvPr/>
        </p:nvSpPr>
        <p:spPr>
          <a:xfrm>
            <a:off x="1042988" y="2636838"/>
            <a:ext cx="6192837" cy="831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ctr">
              <a:spcBef>
                <a:spcPct val="50000"/>
              </a:spcBef>
            </a:pPr>
            <a:r>
              <a:rPr lang="zh-CN" altLang="en-US" sz="4800" b="1" i="1" dirty="0">
                <a:solidFill>
                  <a:srgbClr val="990033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小猴子第二次下山</a:t>
            </a:r>
          </a:p>
        </p:txBody>
      </p:sp>
      <p:sp>
        <p:nvSpPr>
          <p:cNvPr id="5" name="矩形 4"/>
          <p:cNvSpPr/>
          <p:nvPr/>
        </p:nvSpPr>
        <p:spPr>
          <a:xfrm>
            <a:off x="3943350" y="1196975"/>
            <a:ext cx="309563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fontAlgn="base"/>
            <a:r>
              <a:rPr lang="zh-CN" altLang="en-US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楷体简体" panose="02010601030101010101" charset="-122"/>
                <a:ea typeface="方正楷体简体" panose="02010601030101010101" charset="-122"/>
              </a:rPr>
              <a:t>孙小圣来也！</a:t>
            </a:r>
          </a:p>
        </p:txBody>
      </p:sp>
      <p:pic>
        <p:nvPicPr>
          <p:cNvPr id="6146" name="Picture 2" descr="C:\Users\Administrator\Desktop\t018f7d76445b8c5a96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24163" y="1417638"/>
            <a:ext cx="3887787" cy="4665662"/>
          </a:xfrm>
        </p:spPr>
      </p:pic>
      <p:pic>
        <p:nvPicPr>
          <p:cNvPr id="2" name="猴歌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29170" y="58705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79918" y="333375"/>
            <a:ext cx="5383213" cy="6187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/>
            <a:endParaRPr lang="zh-CN" altLang="en-US" sz="80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/>
            <a:r>
              <a:rPr lang="zh-CN" altLang="en-US" sz="80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一心一意</a:t>
            </a:r>
          </a:p>
          <a:p>
            <a:pPr fontAlgn="base"/>
            <a:r>
              <a:rPr lang="zh-CN" altLang="en-US" sz="8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有始有终</a:t>
            </a:r>
          </a:p>
          <a:p>
            <a:pPr fontAlgn="base"/>
            <a:r>
              <a:rPr lang="zh-CN" altLang="en-US" sz="8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永不放弃</a:t>
            </a:r>
            <a:endParaRPr lang="zh-CN" altLang="en-US" sz="80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 fontAlgn="base"/>
            <a:r>
              <a:rPr lang="zh-CN" altLang="en-US" sz="8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 </a:t>
            </a:r>
            <a:endParaRPr lang="zh-CN" altLang="en-US" sz="80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pic>
        <p:nvPicPr>
          <p:cNvPr id="3" name="努力剪辑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68795" y="485711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2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对象 1"/>
          <p:cNvGraphicFramePr/>
          <p:nvPr/>
        </p:nvGraphicFramePr>
        <p:xfrm>
          <a:off x="1430338" y="1689100"/>
          <a:ext cx="6281737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3" imgW="6276975" imgH="3476625" progId="Paint.Picture">
                  <p:embed/>
                </p:oleObj>
              </mc:Choice>
              <mc:Fallback>
                <p:oleObj r:id="rId3" imgW="6276975" imgH="3476625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0338" y="1689100"/>
                        <a:ext cx="6281737" cy="3479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4525963"/>
          </a:xfrm>
        </p:spPr>
        <p:txBody>
          <a:bodyPr wrap="square" lIns="91440" tIns="45720" rIns="91440" bIns="45720" anchor="t"/>
          <a:lstStyle/>
          <a:p>
            <a:pPr eaLnBrk="1" fontAlgn="base" hangingPunct="1">
              <a:buNone/>
            </a:pPr>
            <a:r>
              <a:rPr lang="zh-CN" altLang="en-US" sz="5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猴子   结出  满地  西</a:t>
            </a:r>
            <a:r>
              <a:rPr lang="zh-CN" altLang="en-US" sz="5400" strike="noStrike" noProof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瓜</a:t>
            </a:r>
          </a:p>
          <a:p>
            <a:pPr eaLnBrk="1" fontAlgn="base" hangingPunct="1">
              <a:buNone/>
            </a:pPr>
            <a:r>
              <a:rPr lang="zh-CN" altLang="en-US" sz="5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扛玉米 捧着    </a:t>
            </a:r>
            <a:r>
              <a:rPr lang="zh-CN" altLang="en-US" sz="5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掰玉米 </a:t>
            </a:r>
            <a:r>
              <a:rPr lang="zh-CN" altLang="en-US" sz="5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 eaLnBrk="1" fontAlgn="base" hangingPunct="1">
              <a:buNone/>
            </a:pPr>
            <a:r>
              <a:rPr lang="zh-CN" altLang="en-US" sz="5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摘桃子 </a:t>
            </a:r>
            <a:r>
              <a:rPr lang="zh-CN" altLang="en-US" sz="5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扔垃圾  </a:t>
            </a:r>
            <a:r>
              <a:rPr lang="zh-CN" altLang="en-US" sz="5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追兔子</a:t>
            </a:r>
          </a:p>
          <a:p>
            <a:pPr eaLnBrk="1" fontAlgn="base" hangingPunct="1">
              <a:buNone/>
            </a:pPr>
            <a:r>
              <a:rPr lang="zh-CN" altLang="en-US" sz="5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抱孩子 蹦蹦跳跳</a:t>
            </a:r>
          </a:p>
        </p:txBody>
      </p:sp>
      <p:sp>
        <p:nvSpPr>
          <p:cNvPr id="7170" name="Text Box 5"/>
          <p:cNvSpPr txBox="1"/>
          <p:nvPr/>
        </p:nvSpPr>
        <p:spPr>
          <a:xfrm>
            <a:off x="468313" y="260350"/>
            <a:ext cx="508000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小小火车谁来开？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37012"/>
          </a:xfrm>
        </p:spPr>
        <p:txBody>
          <a:bodyPr anchor="ctr"/>
          <a:lstStyle/>
          <a:p>
            <a:r>
              <a:rPr lang="zh-CN" altLang="en-US"/>
              <a:t>仔细听老师读课文，想想小猴子下山都去了哪些地方？</a:t>
            </a:r>
          </a:p>
        </p:txBody>
      </p:sp>
      <p:sp>
        <p:nvSpPr>
          <p:cNvPr id="8194" name="内容占位符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5"/>
            <a:endParaRPr lang="zh-CN" altLang="en-US"/>
          </a:p>
        </p:txBody>
      </p:sp>
      <p:pic>
        <p:nvPicPr>
          <p:cNvPr id="2" name="林澜叶 - 天空的幻想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2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37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 wrap="square" lIns="91440" tIns="45720" rIns="91440" bIns="45720" anchor="t"/>
          <a:lstStyle/>
          <a:p>
            <a:pPr eaLnBrk="1" hangingPunct="1"/>
            <a:r>
              <a:rPr lang="zh-CN" altLang="en-US" sz="4800" b="1" dirty="0">
                <a:latin typeface="楷体_GB2312" charset="-122"/>
                <a:ea typeface="楷体_GB2312" charset="-122"/>
              </a:rPr>
              <a:t>  一（   ）玉米地</a:t>
            </a:r>
          </a:p>
          <a:p>
            <a:pPr eaLnBrk="1" hangingPunct="1"/>
            <a:r>
              <a:rPr lang="zh-CN" altLang="en-US" sz="4800" b="1" dirty="0">
                <a:latin typeface="楷体_GB2312" charset="-122"/>
                <a:ea typeface="楷体_GB2312" charset="-122"/>
              </a:rPr>
              <a:t>  一（   ）桃树</a:t>
            </a:r>
          </a:p>
          <a:p>
            <a:pPr eaLnBrk="1" hangingPunct="1"/>
            <a:r>
              <a:rPr lang="zh-CN" altLang="en-US" sz="4800" b="1" dirty="0">
                <a:latin typeface="楷体_GB2312" charset="-122"/>
                <a:ea typeface="楷体_GB2312" charset="-122"/>
              </a:rPr>
              <a:t>  一（   ）瓜地</a:t>
            </a:r>
          </a:p>
          <a:p>
            <a:pPr eaLnBrk="1" hangingPunct="1"/>
            <a:r>
              <a:rPr lang="en-US" altLang="zh-CN" sz="4800" b="1" dirty="0">
                <a:latin typeface="楷体_GB2312" charset="-122"/>
                <a:ea typeface="楷体_GB2312" charset="-122"/>
              </a:rPr>
              <a:t>  </a:t>
            </a:r>
            <a:r>
              <a:rPr lang="zh-CN" altLang="en-US" sz="4800" b="1" dirty="0">
                <a:latin typeface="楷体_GB2312" charset="-122"/>
                <a:ea typeface="楷体_GB2312" charset="-122"/>
              </a:rPr>
              <a:t>一（   ）小白兔</a:t>
            </a:r>
            <a:endParaRPr lang="en-US" altLang="x-none" sz="4800" b="1" dirty="0">
              <a:latin typeface="楷体_GB2312" charset="-122"/>
              <a:ea typeface="楷体_GB2312" charset="-122"/>
            </a:endParaRPr>
          </a:p>
        </p:txBody>
      </p:sp>
      <p:sp>
        <p:nvSpPr>
          <p:cNvPr id="10244" name="Text Box 4"/>
          <p:cNvSpPr txBox="1"/>
          <p:nvPr/>
        </p:nvSpPr>
        <p:spPr>
          <a:xfrm>
            <a:off x="2916238" y="1628775"/>
            <a:ext cx="1574800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楷体_GB2312" charset="-122"/>
              </a:rPr>
              <a:t>块</a:t>
            </a:r>
          </a:p>
        </p:txBody>
      </p:sp>
      <p:sp>
        <p:nvSpPr>
          <p:cNvPr id="10245" name="Text Box 5"/>
          <p:cNvSpPr txBox="1"/>
          <p:nvPr/>
        </p:nvSpPr>
        <p:spPr>
          <a:xfrm>
            <a:off x="2987675" y="2492375"/>
            <a:ext cx="1676400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楷体_GB2312" charset="-122"/>
              </a:rPr>
              <a:t>棵</a:t>
            </a:r>
          </a:p>
        </p:txBody>
      </p:sp>
      <p:sp>
        <p:nvSpPr>
          <p:cNvPr id="10246" name="Text Box 6"/>
          <p:cNvSpPr txBox="1"/>
          <p:nvPr/>
        </p:nvSpPr>
        <p:spPr>
          <a:xfrm>
            <a:off x="3059113" y="3500438"/>
            <a:ext cx="1817687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楷体_GB2312" charset="-122"/>
              </a:rPr>
              <a:t>片</a:t>
            </a:r>
          </a:p>
        </p:txBody>
      </p:sp>
      <p:sp>
        <p:nvSpPr>
          <p:cNvPr id="9221" name="Text Box 7"/>
          <p:cNvSpPr txBox="1"/>
          <p:nvPr/>
        </p:nvSpPr>
        <p:spPr>
          <a:xfrm>
            <a:off x="971550" y="620713"/>
            <a:ext cx="3671888" cy="823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4800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我会填</a:t>
            </a:r>
            <a:r>
              <a:rPr lang="zh-CN" altLang="en-US" sz="4800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10248" name="Text Box 8"/>
          <p:cNvSpPr txBox="1"/>
          <p:nvPr/>
        </p:nvSpPr>
        <p:spPr>
          <a:xfrm>
            <a:off x="2987675" y="4508500"/>
            <a:ext cx="936625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4800" b="1" dirty="0">
                <a:solidFill>
                  <a:srgbClr val="CC0000"/>
                </a:solidFill>
                <a:latin typeface="Arial" panose="020B0604020202020204" pitchFamily="34" charset="0"/>
                <a:ea typeface="楷体_GB2312" charset="-122"/>
              </a:rPr>
              <a:t>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ldLvl="0"/>
      <p:bldP spid="10245" grpId="0" bldLvl="0"/>
      <p:bldP spid="10246" grpId="0" bldLvl="0"/>
      <p:bldP spid="102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" y="-12700"/>
            <a:ext cx="8961437" cy="6565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2"/>
          <p:cNvSpPr txBox="1"/>
          <p:nvPr/>
        </p:nvSpPr>
        <p:spPr>
          <a:xfrm>
            <a:off x="26988" y="1944688"/>
            <a:ext cx="9144000" cy="14319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just"/>
            <a:r>
              <a:rPr lang="en-US" altLang="zh-CN" sz="44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他看见玉米</a:t>
            </a:r>
            <a:r>
              <a:rPr lang="zh-CN" altLang="en-US" sz="4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得</a:t>
            </a:r>
            <a:r>
              <a:rPr lang="zh-CN" altLang="en-US" sz="44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又大又多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非常高兴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，就</a:t>
            </a:r>
            <a:r>
              <a:rPr lang="zh-CN" altLang="en-US" sz="44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掰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了一个，</a:t>
            </a:r>
            <a:r>
              <a:rPr lang="zh-CN" altLang="en-US" sz="44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扛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着往前走。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/>
          </a:p>
        </p:txBody>
      </p:sp>
      <p:graphicFrame>
        <p:nvGraphicFramePr>
          <p:cNvPr id="12290" name="内容占位符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455613"/>
          <a:ext cx="8451850" cy="625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3" imgW="6553200" imgH="4981575" progId="Paint.Picture">
                  <p:embed/>
                </p:oleObj>
              </mc:Choice>
              <mc:Fallback>
                <p:oleObj r:id="rId3" imgW="6553200" imgH="498157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455613"/>
                        <a:ext cx="8451850" cy="625633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CDESIGNO</Template>
  <TotalTime>0</TotalTime>
  <Words>322</Words>
  <Application>Microsoft Office PowerPoint</Application>
  <PresentationFormat>全屏显示(4:3)</PresentationFormat>
  <Paragraphs>49</Paragraphs>
  <Slides>31</Slides>
  <Notes>1</Notes>
  <HiddenSlides>0</HiddenSlides>
  <MMClips>5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方正楷体简体</vt:lpstr>
      <vt:lpstr>黑体</vt:lpstr>
      <vt:lpstr>华文彩云</vt:lpstr>
      <vt:lpstr>华文新魏</vt:lpstr>
      <vt:lpstr>楷体</vt:lpstr>
      <vt:lpstr>楷体_GB2312</vt:lpstr>
      <vt:lpstr>宋体</vt:lpstr>
      <vt:lpstr>Arial</vt:lpstr>
      <vt:lpstr>Calibri</vt:lpstr>
      <vt:lpstr>Times New Roman</vt:lpstr>
      <vt:lpstr>默认设计模板</vt:lpstr>
      <vt:lpstr>Bitmap Image</vt:lpstr>
      <vt:lpstr>PowerPoint 演示文稿</vt:lpstr>
      <vt:lpstr>PowerPoint 演示文稿</vt:lpstr>
      <vt:lpstr>孙小圣来也！</vt:lpstr>
      <vt:lpstr>PowerPoint 演示文稿</vt:lpstr>
      <vt:lpstr>仔细听老师读课文，想想小猴子下山都去了哪些地方？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小猴子扛着玉米，走到一棵桃树下。他看见满树的桃子又大又红，非常高兴，就扔了玉米，去摘桃子。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轻松一下  </vt:lpstr>
      <vt:lpstr>PowerPoint 演示文稿</vt:lpstr>
      <vt:lpstr>PowerPoint 演示文稿</vt:lpstr>
      <vt:lpstr>PowerPoint 演示文稿</vt:lpstr>
      <vt:lpstr>PowerPoint 演示文稿</vt:lpstr>
    </vt:vector>
  </TitlesOfParts>
  <Manager>【清茶老师小学教育微信号1712560591】加微信永久更新教学资料</Manager>
  <Company>璇枃澶囪澶у笀銆愬叏鍏嶈垂銆?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语文备课大师【全免费】</dc:title>
  <dc:subject>语文备课大师【全免费】</dc:subject>
  <dc:creator>语文备课大师【全免费】</dc:creator>
  <cp:keywords>语文备课大师【全免费】</cp:keywords>
  <dc:description>语文备课大师【全免费】</dc:description>
  <cp:lastModifiedBy>43819</cp:lastModifiedBy>
  <cp:revision>31</cp:revision>
  <dcterms:created xsi:type="dcterms:W3CDTF">2011-06-06T12:11:00Z</dcterms:created>
  <dcterms:modified xsi:type="dcterms:W3CDTF">2019-06-21T06:30:04Z</dcterms:modified>
  <cp:category>璇枃澶囪澶у笀銆愬叏鍏嶈垂銆?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2052-10.1.0.6205</vt:lpwstr>
  </property>
</Properties>
</file>