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61" r:id="rId5"/>
    <p:sldId id="262" r:id="rId6"/>
    <p:sldId id="263" r:id="rId7"/>
    <p:sldId id="264"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1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5720" y="10160"/>
            <a:ext cx="12266930" cy="6853555"/>
          </a:xfrm>
          <a:prstGeom prst="rect">
            <a:avLst/>
          </a:prstGeom>
        </p:spPr>
      </p:pic>
      <p:sp>
        <p:nvSpPr>
          <p:cNvPr id="10" name="文本框 9"/>
          <p:cNvSpPr txBox="1"/>
          <p:nvPr/>
        </p:nvSpPr>
        <p:spPr>
          <a:xfrm>
            <a:off x="488315" y="2157095"/>
            <a:ext cx="11023600" cy="645160"/>
          </a:xfrm>
          <a:prstGeom prst="rect">
            <a:avLst/>
          </a:prstGeom>
          <a:noFill/>
        </p:spPr>
        <p:txBody>
          <a:bodyPr wrap="none" rtlCol="0">
            <a:spAutoFit/>
          </a:bodyPr>
          <a:p>
            <a:r>
              <a:rPr lang="zh-CN" altLang="zh-CN" sz="3600" u="sng">
                <a:solidFill>
                  <a:schemeClr val="tx1"/>
                </a:solidFill>
                <a:latin typeface="+mj-ea"/>
                <a:ea typeface="+mj-ea"/>
                <a:cs typeface="+mj-ea"/>
              </a:rPr>
              <a:t>借助</a:t>
            </a:r>
            <a:r>
              <a:rPr lang="en-US" altLang="zh-CN" sz="3600" u="sng">
                <a:solidFill>
                  <a:schemeClr val="tx1"/>
                </a:solidFill>
                <a:latin typeface="+mj-ea"/>
                <a:ea typeface="+mj-ea"/>
                <a:cs typeface="+mj-ea"/>
              </a:rPr>
              <a:t>Phonics</a:t>
            </a:r>
            <a:r>
              <a:rPr lang="zh-CN" altLang="en-US" sz="3600" u="sng">
                <a:solidFill>
                  <a:schemeClr val="tx1"/>
                </a:solidFill>
                <a:latin typeface="+mj-ea"/>
                <a:ea typeface="+mj-ea"/>
                <a:cs typeface="+mj-ea"/>
              </a:rPr>
              <a:t>进行小学英语中年级语音教学的实践研究</a:t>
            </a:r>
            <a:endParaRPr lang="zh-CN" altLang="en-US" sz="3600" u="sng">
              <a:solidFill>
                <a:schemeClr val="tx1"/>
              </a:solidFill>
              <a:latin typeface="+mj-ea"/>
              <a:ea typeface="+mj-ea"/>
              <a:cs typeface="+mj-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a:stretch>
            <a:fillRect/>
          </a:stretch>
        </p:blipFill>
        <p:spPr>
          <a:xfrm>
            <a:off x="-110490" y="13970"/>
            <a:ext cx="12300585" cy="6862445"/>
          </a:xfrm>
          <a:prstGeom prst="rect">
            <a:avLst/>
          </a:prstGeom>
        </p:spPr>
      </p:pic>
      <p:sp>
        <p:nvSpPr>
          <p:cNvPr id="4" name="文本框 3"/>
          <p:cNvSpPr txBox="1"/>
          <p:nvPr/>
        </p:nvSpPr>
        <p:spPr>
          <a:xfrm>
            <a:off x="4368165" y="635635"/>
            <a:ext cx="3688715" cy="583565"/>
          </a:xfrm>
          <a:prstGeom prst="rect">
            <a:avLst/>
          </a:prstGeom>
          <a:noFill/>
        </p:spPr>
        <p:txBody>
          <a:bodyPr wrap="square" rtlCol="0" anchor="t">
            <a:spAutoFit/>
          </a:bodyPr>
          <a:p>
            <a:r>
              <a:rPr lang="zh-CN" altLang="zh-CN" sz="3200"/>
              <a:t>该课题的产生：</a:t>
            </a:r>
            <a:endParaRPr lang="zh-CN" altLang="zh-CN" sz="3200"/>
          </a:p>
        </p:txBody>
      </p:sp>
      <p:sp>
        <p:nvSpPr>
          <p:cNvPr id="5" name="文本框 4"/>
          <p:cNvSpPr txBox="1"/>
          <p:nvPr/>
        </p:nvSpPr>
        <p:spPr>
          <a:xfrm>
            <a:off x="360045" y="2100580"/>
            <a:ext cx="11562080" cy="583565"/>
          </a:xfrm>
          <a:prstGeom prst="rect">
            <a:avLst/>
          </a:prstGeom>
          <a:noFill/>
        </p:spPr>
        <p:txBody>
          <a:bodyPr wrap="none" rtlCol="0">
            <a:spAutoFit/>
          </a:bodyPr>
          <a:p>
            <a:r>
              <a:rPr lang="zh-CN" altLang="en-US" sz="3200">
                <a:latin typeface="楷体" panose="02010609060101010101" charset="-122"/>
                <a:ea typeface="楷体" panose="02010609060101010101" charset="-122"/>
                <a:cs typeface="楷体" panose="02010609060101010101" charset="-122"/>
              </a:rPr>
              <a:t>区级课题《提高学生英语课外阅读水平的研究》（</a:t>
            </a:r>
            <a:r>
              <a:rPr lang="en-US" altLang="zh-CN" sz="3200">
                <a:latin typeface="楷体" panose="02010609060101010101" charset="-122"/>
                <a:ea typeface="楷体" panose="02010609060101010101" charset="-122"/>
                <a:cs typeface="楷体" panose="02010609060101010101" charset="-122"/>
              </a:rPr>
              <a:t>2018.1</a:t>
            </a:r>
            <a:r>
              <a:rPr lang="zh-CN" altLang="en-US" sz="3200">
                <a:latin typeface="楷体" panose="02010609060101010101" charset="-122"/>
                <a:ea typeface="楷体" panose="02010609060101010101" charset="-122"/>
                <a:cs typeface="楷体" panose="02010609060101010101" charset="-122"/>
              </a:rPr>
              <a:t>结题）</a:t>
            </a:r>
            <a:endParaRPr lang="zh-CN" altLang="en-US" sz="3200">
              <a:latin typeface="楷体" panose="02010609060101010101" charset="-122"/>
              <a:ea typeface="楷体" panose="02010609060101010101" charset="-122"/>
              <a:cs typeface="楷体" panose="02010609060101010101" charset="-122"/>
            </a:endParaRPr>
          </a:p>
        </p:txBody>
      </p:sp>
      <p:sp>
        <p:nvSpPr>
          <p:cNvPr id="6" name="文本框 5"/>
          <p:cNvSpPr txBox="1"/>
          <p:nvPr/>
        </p:nvSpPr>
        <p:spPr>
          <a:xfrm>
            <a:off x="4670425" y="2950210"/>
            <a:ext cx="2214880" cy="583565"/>
          </a:xfrm>
          <a:prstGeom prst="rect">
            <a:avLst/>
          </a:prstGeom>
          <a:noFill/>
        </p:spPr>
        <p:txBody>
          <a:bodyPr wrap="none" rtlCol="0">
            <a:spAutoFit/>
          </a:bodyPr>
          <a:p>
            <a:r>
              <a:rPr lang="zh-CN" altLang="en-US" sz="3200">
                <a:latin typeface="楷体" panose="02010609060101010101" charset="-122"/>
                <a:ea typeface="楷体" panose="02010609060101010101" charset="-122"/>
              </a:rPr>
              <a:t>延续性研究</a:t>
            </a:r>
            <a:endParaRPr lang="zh-CN" altLang="en-US" sz="320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a:stretch>
            <a:fillRect/>
          </a:stretch>
        </p:blipFill>
        <p:spPr>
          <a:xfrm>
            <a:off x="-110490" y="13970"/>
            <a:ext cx="12300585" cy="6862445"/>
          </a:xfrm>
          <a:prstGeom prst="rect">
            <a:avLst/>
          </a:prstGeom>
        </p:spPr>
      </p:pic>
      <p:sp>
        <p:nvSpPr>
          <p:cNvPr id="100" name="文本框 99"/>
          <p:cNvSpPr txBox="1"/>
          <p:nvPr/>
        </p:nvSpPr>
        <p:spPr>
          <a:xfrm>
            <a:off x="4228465" y="791845"/>
            <a:ext cx="3215640" cy="583565"/>
          </a:xfrm>
          <a:prstGeom prst="rect">
            <a:avLst/>
          </a:prstGeom>
          <a:noFill/>
          <a:ln w="9525">
            <a:noFill/>
          </a:ln>
        </p:spPr>
        <p:txBody>
          <a:bodyPr wrap="square">
            <a:spAutoFit/>
          </a:bodyPr>
          <a:p>
            <a:pPr indent="0" fontAlgn="auto"/>
            <a:r>
              <a:rPr lang="zh-CN" sz="3200">
                <a:latin typeface="+mn-ea"/>
              </a:rPr>
              <a:t>主要研究活动</a:t>
            </a:r>
            <a:endParaRPr lang="zh-CN" altLang="en-US" sz="3200">
              <a:latin typeface="+mn-ea"/>
            </a:endParaRPr>
          </a:p>
        </p:txBody>
      </p:sp>
      <p:sp>
        <p:nvSpPr>
          <p:cNvPr id="4" name="文本框 3"/>
          <p:cNvSpPr txBox="1"/>
          <p:nvPr/>
        </p:nvSpPr>
        <p:spPr>
          <a:xfrm>
            <a:off x="2172970" y="2063750"/>
            <a:ext cx="8267065" cy="583565"/>
          </a:xfrm>
          <a:prstGeom prst="rect">
            <a:avLst/>
          </a:prstGeom>
          <a:noFill/>
          <a:ln w="9525">
            <a:noFill/>
          </a:ln>
        </p:spPr>
        <p:txBody>
          <a:bodyPr wrap="square">
            <a:spAutoFit/>
          </a:bodyPr>
          <a:p>
            <a:pPr indent="0" fontAlgn="auto"/>
            <a:r>
              <a:rPr lang="en-US" sz="3200" b="0">
                <a:latin typeface="楷体" panose="02010609060101010101" charset="-122"/>
                <a:ea typeface="楷体" panose="02010609060101010101" charset="-122"/>
                <a:cs typeface="楷体" panose="02010609060101010101" charset="-122"/>
              </a:rPr>
              <a:t>1.</a:t>
            </a:r>
            <a:r>
              <a:rPr lang="zh-CN" sz="3200" b="0">
                <a:latin typeface="楷体" panose="02010609060101010101" charset="-122"/>
                <a:ea typeface="楷体" panose="02010609060101010101" charset="-122"/>
                <a:cs typeface="楷体" panose="02010609060101010101" charset="-122"/>
              </a:rPr>
              <a:t>加强学习、深化认识，提升研究能力。</a:t>
            </a:r>
            <a:endParaRPr lang="zh-CN" altLang="en-US" sz="3200">
              <a:latin typeface="楷体" panose="02010609060101010101" charset="-122"/>
              <a:ea typeface="楷体" panose="02010609060101010101" charset="-122"/>
              <a:cs typeface="楷体" panose="02010609060101010101" charset="-122"/>
            </a:endParaRPr>
          </a:p>
        </p:txBody>
      </p:sp>
      <p:sp>
        <p:nvSpPr>
          <p:cNvPr id="5" name="文本框 4"/>
          <p:cNvSpPr txBox="1"/>
          <p:nvPr/>
        </p:nvSpPr>
        <p:spPr>
          <a:xfrm>
            <a:off x="2172970" y="2622550"/>
            <a:ext cx="8267065" cy="583565"/>
          </a:xfrm>
          <a:prstGeom prst="rect">
            <a:avLst/>
          </a:prstGeom>
          <a:noFill/>
          <a:ln w="9525">
            <a:noFill/>
          </a:ln>
        </p:spPr>
        <p:txBody>
          <a:bodyPr wrap="square">
            <a:spAutoFit/>
          </a:bodyPr>
          <a:p>
            <a:pPr indent="0"/>
            <a:r>
              <a:rPr lang="en-US" sz="3200" b="0">
                <a:latin typeface="楷体" panose="02010609060101010101" charset="-122"/>
                <a:ea typeface="楷体" panose="02010609060101010101" charset="-122"/>
                <a:cs typeface="楷体" panose="02010609060101010101" charset="-122"/>
              </a:rPr>
              <a:t>2.</a:t>
            </a:r>
            <a:r>
              <a:rPr lang="zh-CN" sz="3200" b="0">
                <a:latin typeface="楷体" panose="02010609060101010101" charset="-122"/>
                <a:ea typeface="楷体" panose="02010609060101010101" charset="-122"/>
                <a:cs typeface="楷体" panose="02010609060101010101" charset="-122"/>
              </a:rPr>
              <a:t>展开调研，了解实情，把握研究方向</a:t>
            </a:r>
            <a:endParaRPr lang="zh-CN" altLang="en-US" sz="3200">
              <a:latin typeface="楷体" panose="02010609060101010101" charset="-122"/>
              <a:ea typeface="楷体" panose="02010609060101010101" charset="-122"/>
              <a:cs typeface="楷体" panose="02010609060101010101" charset="-122"/>
            </a:endParaRPr>
          </a:p>
        </p:txBody>
      </p:sp>
      <p:sp>
        <p:nvSpPr>
          <p:cNvPr id="6" name="文本框 5"/>
          <p:cNvSpPr txBox="1"/>
          <p:nvPr/>
        </p:nvSpPr>
        <p:spPr>
          <a:xfrm>
            <a:off x="2172970" y="3181350"/>
            <a:ext cx="8267065" cy="583565"/>
          </a:xfrm>
          <a:prstGeom prst="rect">
            <a:avLst/>
          </a:prstGeom>
          <a:noFill/>
          <a:ln w="9525">
            <a:noFill/>
          </a:ln>
        </p:spPr>
        <p:txBody>
          <a:bodyPr wrap="square">
            <a:spAutoFit/>
          </a:bodyPr>
          <a:p>
            <a:pPr indent="0"/>
            <a:r>
              <a:rPr lang="en-US" sz="3200" b="0">
                <a:latin typeface="楷体" panose="02010609060101010101" charset="-122"/>
                <a:ea typeface="楷体" panose="02010609060101010101" charset="-122"/>
                <a:cs typeface="楷体" panose="02010609060101010101" charset="-122"/>
              </a:rPr>
              <a:t>3.</a:t>
            </a:r>
            <a:r>
              <a:rPr lang="zh-CN" sz="3200" b="0">
                <a:latin typeface="楷体" panose="02010609060101010101" charset="-122"/>
                <a:ea typeface="楷体" panose="02010609060101010101" charset="-122"/>
                <a:cs typeface="楷体" panose="02010609060101010101" charset="-122"/>
              </a:rPr>
              <a:t>组织探讨，聚焦重点，探索指导策略。</a:t>
            </a:r>
            <a:endParaRPr lang="zh-CN" altLang="en-US" sz="3200">
              <a:latin typeface="楷体" panose="02010609060101010101" charset="-122"/>
              <a:ea typeface="楷体" panose="02010609060101010101" charset="-122"/>
              <a:cs typeface="楷体" panose="02010609060101010101" charset="-122"/>
            </a:endParaRPr>
          </a:p>
        </p:txBody>
      </p:sp>
      <p:sp>
        <p:nvSpPr>
          <p:cNvPr id="8" name="文本框 7"/>
          <p:cNvSpPr txBox="1"/>
          <p:nvPr/>
        </p:nvSpPr>
        <p:spPr>
          <a:xfrm>
            <a:off x="2172970" y="3740150"/>
            <a:ext cx="8267065" cy="583565"/>
          </a:xfrm>
          <a:prstGeom prst="rect">
            <a:avLst/>
          </a:prstGeom>
          <a:noFill/>
          <a:ln w="9525">
            <a:noFill/>
          </a:ln>
        </p:spPr>
        <p:txBody>
          <a:bodyPr wrap="square">
            <a:spAutoFit/>
          </a:bodyPr>
          <a:p>
            <a:pPr indent="0"/>
            <a:r>
              <a:rPr lang="en-US" sz="3200" b="0">
                <a:latin typeface="楷体" panose="02010609060101010101" charset="-122"/>
                <a:ea typeface="楷体" panose="02010609060101010101" charset="-122"/>
                <a:cs typeface="楷体" panose="02010609060101010101" charset="-122"/>
              </a:rPr>
              <a:t>4.</a:t>
            </a:r>
            <a:r>
              <a:rPr lang="zh-CN" sz="3200" b="0">
                <a:latin typeface="楷体" panose="02010609060101010101" charset="-122"/>
                <a:ea typeface="楷体" panose="02010609060101010101" charset="-122"/>
                <a:cs typeface="楷体" panose="02010609060101010101" charset="-122"/>
              </a:rPr>
              <a:t>积累资料，总结经验，提炼研究成果。</a:t>
            </a:r>
            <a:endParaRPr lang="zh-CN" altLang="en-US" sz="3200">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rcRect b="4772"/>
          <a:stretch>
            <a:fillRect/>
          </a:stretch>
        </p:blipFill>
        <p:spPr>
          <a:xfrm>
            <a:off x="-20955" y="-19050"/>
            <a:ext cx="12233910" cy="6896735"/>
          </a:xfrm>
          <a:prstGeom prst="rect">
            <a:avLst/>
          </a:prstGeom>
        </p:spPr>
      </p:pic>
      <p:sp>
        <p:nvSpPr>
          <p:cNvPr id="100" name="文本框 99"/>
          <p:cNvSpPr txBox="1"/>
          <p:nvPr/>
        </p:nvSpPr>
        <p:spPr>
          <a:xfrm>
            <a:off x="4782820" y="1503045"/>
            <a:ext cx="2197100" cy="583565"/>
          </a:xfrm>
          <a:prstGeom prst="rect">
            <a:avLst/>
          </a:prstGeom>
          <a:noFill/>
          <a:ln w="9525">
            <a:noFill/>
          </a:ln>
        </p:spPr>
        <p:txBody>
          <a:bodyPr wrap="square">
            <a:spAutoFit/>
          </a:bodyPr>
          <a:p>
            <a:pPr indent="0" fontAlgn="auto"/>
            <a:r>
              <a:rPr lang="zh-CN" sz="3200">
                <a:latin typeface="+mn-ea"/>
              </a:rPr>
              <a:t>研究成果</a:t>
            </a:r>
            <a:endParaRPr lang="zh-CN" altLang="en-US" sz="3200">
              <a:latin typeface="+mn-ea"/>
            </a:endParaRPr>
          </a:p>
        </p:txBody>
      </p:sp>
      <p:sp>
        <p:nvSpPr>
          <p:cNvPr id="3" name="文本框 2"/>
          <p:cNvSpPr txBox="1"/>
          <p:nvPr/>
        </p:nvSpPr>
        <p:spPr>
          <a:xfrm>
            <a:off x="1270000" y="2553335"/>
            <a:ext cx="8143875" cy="583565"/>
          </a:xfrm>
          <a:prstGeom prst="rect">
            <a:avLst/>
          </a:prstGeom>
          <a:noFill/>
          <a:ln w="9525">
            <a:noFill/>
          </a:ln>
        </p:spPr>
        <p:txBody>
          <a:bodyPr wrap="square">
            <a:spAutoFit/>
          </a:bodyPr>
          <a:p>
            <a:pPr indent="0"/>
            <a:r>
              <a:rPr lang="en-US" sz="3200">
                <a:latin typeface="楷体" panose="02010609060101010101" charset="-122"/>
                <a:ea typeface="楷体" panose="02010609060101010101" charset="-122"/>
                <a:cs typeface="楷体" panose="02010609060101010101" charset="-122"/>
              </a:rPr>
              <a:t>1.</a:t>
            </a:r>
            <a:r>
              <a:rPr lang="zh-CN" sz="3200">
                <a:latin typeface="楷体" panose="02010609060101010101" charset="-122"/>
                <a:ea typeface="楷体" panose="02010609060101010101" charset="-122"/>
                <a:cs typeface="楷体" panose="02010609060101010101" charset="-122"/>
              </a:rPr>
              <a:t>厘清了目前我校英语语音教学的问题</a:t>
            </a:r>
            <a:endParaRPr lang="zh-CN" altLang="en-US" sz="320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1270000" y="3286125"/>
            <a:ext cx="9636760" cy="1076325"/>
          </a:xfrm>
          <a:prstGeom prst="rect">
            <a:avLst/>
          </a:prstGeom>
          <a:noFill/>
          <a:ln w="9525">
            <a:noFill/>
          </a:ln>
        </p:spPr>
        <p:txBody>
          <a:bodyPr wrap="square">
            <a:spAutoFit/>
          </a:bodyPr>
          <a:p>
            <a:pPr indent="0"/>
            <a:r>
              <a:rPr lang="en-US" sz="3200">
                <a:latin typeface="楷体" panose="02010609060101010101" charset="-122"/>
                <a:ea typeface="楷体" panose="02010609060101010101" charset="-122"/>
                <a:cs typeface="楷体" panose="02010609060101010101" charset="-122"/>
              </a:rPr>
              <a:t>2.</a:t>
            </a:r>
            <a:r>
              <a:rPr lang="zh-CN" altLang="en-US" sz="3200">
                <a:latin typeface="楷体" panose="02010609060101010101" charset="-122"/>
                <a:ea typeface="楷体" panose="02010609060101010101" charset="-122"/>
                <a:cs typeface="楷体" panose="02010609060101010101" charset="-122"/>
              </a:rPr>
              <a:t>初步</a:t>
            </a:r>
            <a:r>
              <a:rPr lang="zh-CN" sz="3200">
                <a:latin typeface="楷体" panose="02010609060101010101" charset="-122"/>
                <a:ea typeface="楷体" panose="02010609060101010101" charset="-122"/>
                <a:cs typeface="楷体" panose="02010609060101010101" charset="-122"/>
              </a:rPr>
              <a:t>构建了基于我校英语教学现状的学生语音学习的内容目标和能力目标</a:t>
            </a:r>
            <a:endParaRPr lang="zh-CN" altLang="en-US" sz="3200">
              <a:latin typeface="楷体" panose="02010609060101010101" charset="-122"/>
              <a:ea typeface="楷体" panose="02010609060101010101" charset="-122"/>
              <a:cs typeface="楷体" panose="02010609060101010101" charset="-122"/>
            </a:endParaRPr>
          </a:p>
        </p:txBody>
      </p:sp>
      <p:sp>
        <p:nvSpPr>
          <p:cNvPr id="5" name="文本框 4"/>
          <p:cNvSpPr txBox="1"/>
          <p:nvPr/>
        </p:nvSpPr>
        <p:spPr>
          <a:xfrm>
            <a:off x="1270000" y="4450080"/>
            <a:ext cx="8899525" cy="583565"/>
          </a:xfrm>
          <a:prstGeom prst="rect">
            <a:avLst/>
          </a:prstGeom>
          <a:noFill/>
          <a:ln w="9525">
            <a:noFill/>
          </a:ln>
        </p:spPr>
        <p:txBody>
          <a:bodyPr wrap="square">
            <a:spAutoFit/>
          </a:bodyPr>
          <a:p>
            <a:pPr indent="0"/>
            <a:r>
              <a:rPr lang="en-US" sz="3200">
                <a:latin typeface="楷体" panose="02010609060101010101" charset="-122"/>
                <a:ea typeface="楷体" panose="02010609060101010101" charset="-122"/>
                <a:cs typeface="楷体" panose="02010609060101010101" charset="-122"/>
              </a:rPr>
              <a:t>3.</a:t>
            </a:r>
            <a:r>
              <a:rPr lang="zh-CN" sz="3200">
                <a:latin typeface="楷体" panose="02010609060101010101" charset="-122"/>
                <a:ea typeface="楷体" panose="02010609060101010101" charset="-122"/>
                <a:cs typeface="楷体" panose="02010609060101010101" charset="-122"/>
              </a:rPr>
              <a:t>形成了基于教材的</a:t>
            </a:r>
            <a:r>
              <a:rPr lang="en-US" sz="3200">
                <a:latin typeface="楷体" panose="02010609060101010101" charset="-122"/>
                <a:ea typeface="楷体" panose="02010609060101010101" charset="-122"/>
                <a:cs typeface="楷体" panose="02010609060101010101" charset="-122"/>
              </a:rPr>
              <a:t>Phonics</a:t>
            </a:r>
            <a:r>
              <a:rPr lang="zh-CN" sz="3200">
                <a:latin typeface="楷体" panose="02010609060101010101" charset="-122"/>
                <a:ea typeface="楷体" panose="02010609060101010101" charset="-122"/>
                <a:cs typeface="楷体" panose="02010609060101010101" charset="-122"/>
              </a:rPr>
              <a:t>渗透教学的方法</a:t>
            </a:r>
            <a:endParaRPr lang="zh-CN" altLang="en-US" sz="3200">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b="4772"/>
          <a:stretch>
            <a:fillRect/>
          </a:stretch>
        </p:blipFill>
        <p:spPr>
          <a:xfrm>
            <a:off x="-20955" y="-19050"/>
            <a:ext cx="12233910" cy="6896735"/>
          </a:xfrm>
          <a:prstGeom prst="rect">
            <a:avLst/>
          </a:prstGeom>
        </p:spPr>
      </p:pic>
      <p:sp>
        <p:nvSpPr>
          <p:cNvPr id="100" name="文本框 99"/>
          <p:cNvSpPr txBox="1"/>
          <p:nvPr/>
        </p:nvSpPr>
        <p:spPr>
          <a:xfrm>
            <a:off x="1213485" y="2513330"/>
            <a:ext cx="10290810" cy="3046095"/>
          </a:xfrm>
          <a:prstGeom prst="rect">
            <a:avLst/>
          </a:prstGeom>
          <a:noFill/>
          <a:ln w="9525">
            <a:noFill/>
          </a:ln>
        </p:spPr>
        <p:txBody>
          <a:bodyPr wrap="square">
            <a:spAutoFit/>
          </a:bodyPr>
          <a:p>
            <a:pPr indent="0" fontAlgn="auto"/>
            <a:r>
              <a:rPr lang="zh-CN" sz="3200" b="0">
                <a:latin typeface="楷体" panose="02010609060101010101" charset="-122"/>
                <a:ea typeface="楷体" panose="02010609060101010101" charset="-122"/>
                <a:cs typeface="楷体" panose="02010609060101010101" charset="-122"/>
              </a:rPr>
              <a:t>（一）课题研究的深度不够。（二）对本课题研究的把握的系统性不够</a:t>
            </a:r>
            <a:r>
              <a:rPr lang="en-US" altLang="zh-CN" sz="3200" b="0">
                <a:latin typeface="楷体" panose="02010609060101010101" charset="-122"/>
                <a:ea typeface="楷体" panose="02010609060101010101" charset="-122"/>
                <a:cs typeface="楷体" panose="02010609060101010101" charset="-122"/>
              </a:rPr>
              <a:t>,</a:t>
            </a:r>
            <a:r>
              <a:rPr lang="zh-CN" sz="3200" b="0">
                <a:latin typeface="楷体" panose="02010609060101010101" charset="-122"/>
                <a:ea typeface="楷体" panose="02010609060101010101" charset="-122"/>
                <a:cs typeface="楷体" panose="02010609060101010101" charset="-122"/>
              </a:rPr>
              <a:t>方法策略的提炼有待进一步提升和深化。（三）将语音教学与绘本阅读进行整合的尝试教学开没有得到深入开展。（四）缺少了对改进英语语音学习评价的研究。</a:t>
            </a:r>
            <a:endParaRPr lang="zh-CN" altLang="en-US" sz="3200">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4782820" y="1487170"/>
            <a:ext cx="2882265" cy="583565"/>
          </a:xfrm>
          <a:prstGeom prst="rect">
            <a:avLst/>
          </a:prstGeom>
          <a:noFill/>
          <a:ln w="9525">
            <a:noFill/>
          </a:ln>
        </p:spPr>
        <p:txBody>
          <a:bodyPr wrap="square">
            <a:spAutoFit/>
          </a:bodyPr>
          <a:p>
            <a:pPr indent="0" fontAlgn="auto"/>
            <a:r>
              <a:rPr lang="zh-CN" altLang="en-US" sz="3200">
                <a:latin typeface="+mn-ea"/>
              </a:rPr>
              <a:t>问题与反思</a:t>
            </a:r>
            <a:endParaRPr lang="zh-CN" altLang="en-US" sz="3200">
              <a:latin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7620" y="8890"/>
            <a:ext cx="12192000" cy="6854190"/>
          </a:xfrm>
          <a:prstGeom prst="rect">
            <a:avLst/>
          </a:prstGeom>
        </p:spPr>
      </p:pic>
      <p:sp>
        <p:nvSpPr>
          <p:cNvPr id="3" name="文本框 2"/>
          <p:cNvSpPr txBox="1"/>
          <p:nvPr/>
        </p:nvSpPr>
        <p:spPr>
          <a:xfrm>
            <a:off x="1801495" y="1008380"/>
            <a:ext cx="8209280" cy="2553335"/>
          </a:xfrm>
          <a:prstGeom prst="rect">
            <a:avLst/>
          </a:prstGeom>
          <a:noFill/>
        </p:spPr>
        <p:txBody>
          <a:bodyPr wrap="none" rtlCol="0">
            <a:spAutoFit/>
          </a:bodyPr>
          <a:p>
            <a:pPr algn="ctr"/>
            <a:r>
              <a:rPr lang="en-US" altLang="zh-CN" sz="8000">
                <a:solidFill>
                  <a:srgbClr val="091AF5"/>
                </a:solidFill>
                <a:latin typeface="Monotype Corsiva" panose="03010101010201010101" charset="0"/>
                <a:cs typeface="Monotype Corsiva" panose="03010101010201010101" charset="0"/>
              </a:rPr>
              <a:t>It's just the beginning.</a:t>
            </a:r>
            <a:endParaRPr lang="en-US" altLang="zh-CN" sz="8000">
              <a:solidFill>
                <a:srgbClr val="091AF5"/>
              </a:solidFill>
              <a:latin typeface="Monotype Corsiva" panose="03010101010201010101" charset="0"/>
              <a:cs typeface="Monotype Corsiva" panose="03010101010201010101" charset="0"/>
            </a:endParaRPr>
          </a:p>
          <a:p>
            <a:pPr algn="ctr"/>
            <a:r>
              <a:rPr lang="en-US" altLang="zh-CN" sz="8000">
                <a:solidFill>
                  <a:srgbClr val="091AF5"/>
                </a:solidFill>
                <a:latin typeface="Monotype Corsiva" panose="03010101010201010101" charset="0"/>
                <a:cs typeface="Monotype Corsiva" panose="03010101010201010101" charset="0"/>
              </a:rPr>
              <a:t>Thank you!</a:t>
            </a:r>
            <a:endParaRPr lang="en-US" altLang="zh-CN" sz="8000">
              <a:solidFill>
                <a:srgbClr val="091AF5"/>
              </a:solidFill>
              <a:latin typeface="Monotype Corsiva" panose="03010101010201010101" charset="0"/>
              <a:cs typeface="Monotype Corsiva" panose="03010101010201010101" charset="0"/>
            </a:endParaRPr>
          </a:p>
        </p:txBody>
      </p:sp>
      <p:sp>
        <p:nvSpPr>
          <p:cNvPr id="4" name="文本框 3"/>
          <p:cNvSpPr txBox="1"/>
          <p:nvPr/>
        </p:nvSpPr>
        <p:spPr>
          <a:xfrm>
            <a:off x="8007985" y="3957320"/>
            <a:ext cx="2711450" cy="583565"/>
          </a:xfrm>
          <a:prstGeom prst="rect">
            <a:avLst/>
          </a:prstGeom>
          <a:noFill/>
        </p:spPr>
        <p:txBody>
          <a:bodyPr wrap="none" rtlCol="0">
            <a:spAutoFit/>
          </a:bodyPr>
          <a:p>
            <a:r>
              <a:rPr lang="en-US" altLang="zh-CN" sz="3200">
                <a:latin typeface="Monotype Corsiva" panose="03010101010201010101" charset="0"/>
                <a:cs typeface="Monotype Corsiva" panose="03010101010201010101" charset="0"/>
              </a:rPr>
              <a:t>To be continued...</a:t>
            </a:r>
            <a:endParaRPr lang="en-US" altLang="zh-CN" sz="3200">
              <a:latin typeface="Monotype Corsiva" panose="03010101010201010101" charset="0"/>
              <a:cs typeface="Monotype Corsiva" panose="03010101010201010101" charset="0"/>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391</Words>
  <Application>WPS 演示</Application>
  <PresentationFormat>宽屏</PresentationFormat>
  <Paragraphs>38</Paragraphs>
  <Slides>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6</vt:i4>
      </vt:variant>
    </vt:vector>
  </HeadingPairs>
  <TitlesOfParts>
    <vt:vector size="15" baseType="lpstr">
      <vt:lpstr>Arial</vt:lpstr>
      <vt:lpstr>宋体</vt:lpstr>
      <vt:lpstr>Wingdings</vt:lpstr>
      <vt:lpstr>楷体</vt:lpstr>
      <vt:lpstr>Calibri</vt:lpstr>
      <vt:lpstr>Monotype Corsiva</vt:lpstr>
      <vt:lpstr>微软雅黑</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Shirley缪</cp:lastModifiedBy>
  <cp:revision>7</cp:revision>
  <dcterms:created xsi:type="dcterms:W3CDTF">2019-04-02T12:26:00Z</dcterms:created>
  <dcterms:modified xsi:type="dcterms:W3CDTF">2019-04-04T02:48:01Z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2052-11.1.0.8500</vt:lpwstr>
  </property>
</Properties>
</file>