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3" r:id="rId7"/>
    <p:sldId id="264" r:id="rId8"/>
    <p:sldId id="262" r:id="rId9"/>
    <p:sldId id="270" r:id="rId10"/>
    <p:sldId id="271" r:id="rId11"/>
    <p:sldId id="274" r:id="rId12"/>
    <p:sldId id="273" r:id="rId13"/>
    <p:sldId id="267" r:id="rId14"/>
    <p:sldId id="268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19050"/>
            <a:ext cx="12180570" cy="672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b="1">
                <a:latin typeface="华文新魏" panose="02010800040101010101" charset="-122"/>
                <a:ea typeface="华文新魏" panose="02010800040101010101" charset="-122"/>
              </a:rPr>
              <a:t>《小学生古诗文诵读有效性策略的研究》研究报告</a:t>
            </a:r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19050"/>
            <a:ext cx="12180570" cy="672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617844f64e8512e80be9a4c79c411418_3861a02268e74fc49e8e732734853aa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" y="885825"/>
            <a:ext cx="8632825" cy="5486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161290"/>
            <a:ext cx="12180570" cy="6729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2056130"/>
            <a:ext cx="5528310" cy="6306820"/>
          </a:xfrm>
          <a:prstGeom prst="rect">
            <a:avLst/>
          </a:prstGeom>
        </p:spPr>
      </p:pic>
      <p:sp>
        <p:nvSpPr>
          <p:cNvPr id="8" name="流程图: 可选过程 7"/>
          <p:cNvSpPr/>
          <p:nvPr/>
        </p:nvSpPr>
        <p:spPr>
          <a:xfrm>
            <a:off x="10931525" y="161290"/>
            <a:ext cx="1351915" cy="314769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板</a:t>
            </a:r>
            <a:endParaRPr lang="zh-CN" altLang="en-US" sz="4000" b="1"/>
          </a:p>
          <a:p>
            <a:pPr algn="ctr"/>
            <a:r>
              <a:rPr lang="zh-CN" altLang="en-US" sz="4000" b="1"/>
              <a:t>报</a:t>
            </a:r>
            <a:endParaRPr lang="zh-CN" altLang="en-US" sz="4000" b="1"/>
          </a:p>
          <a:p>
            <a:pPr algn="ctr"/>
            <a:r>
              <a:rPr lang="zh-CN" altLang="en-US" sz="4000" b="1"/>
              <a:t>文</a:t>
            </a:r>
            <a:endParaRPr lang="zh-CN" altLang="en-US" sz="4000" b="1"/>
          </a:p>
          <a:p>
            <a:pPr algn="ctr"/>
            <a:r>
              <a:rPr lang="zh-CN" altLang="en-US" sz="4000" b="1"/>
              <a:t>化</a:t>
            </a:r>
            <a:endParaRPr lang="zh-CN" altLang="en-US" sz="4000" b="1"/>
          </a:p>
        </p:txBody>
      </p:sp>
      <p:pic>
        <p:nvPicPr>
          <p:cNvPr id="9" name="图片 8" descr="617844f64e8512e80be9a4c79c411418_3861a02268e74fc49e8e732734853aa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05" y="-228600"/>
            <a:ext cx="5715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19050"/>
            <a:ext cx="12180570" cy="672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1972310" y="933450"/>
            <a:ext cx="7109460" cy="148907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/>
              <a:t>亲子古诗大挑战</a:t>
            </a:r>
            <a:endParaRPr lang="zh-CN" altLang="en-US" sz="5400"/>
          </a:p>
        </p:txBody>
      </p:sp>
      <p:sp>
        <p:nvSpPr>
          <p:cNvPr id="6" name="流程图: 可选过程 5"/>
          <p:cNvSpPr/>
          <p:nvPr/>
        </p:nvSpPr>
        <p:spPr>
          <a:xfrm>
            <a:off x="1972945" y="2990850"/>
            <a:ext cx="7046595" cy="158178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/>
              <a:t>周五古诗文诵读</a:t>
            </a:r>
            <a:endParaRPr lang="zh-CN" altLang="en-US" sz="5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6990" y="29845"/>
            <a:ext cx="12192635" cy="6807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515" y="-723900"/>
            <a:ext cx="10515600" cy="4688205"/>
          </a:xfrm>
        </p:spPr>
        <p:txBody>
          <a:bodyPr>
            <a:normAutofit/>
          </a:bodyPr>
          <a:p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、语文检测出成效</a:t>
            </a:r>
            <a:b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 descr="ed847923e7f4e73fd099a4848fead33a_c24f60a7c61647899ce2b66e916ee3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" y="1871345"/>
            <a:ext cx="6144895" cy="4606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40" y="1871345"/>
            <a:ext cx="5333365" cy="45472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6990" y="29845"/>
            <a:ext cx="12192635" cy="6807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515" y="-829945"/>
            <a:ext cx="10515600" cy="4688205"/>
          </a:xfrm>
        </p:spPr>
        <p:txBody>
          <a:bodyPr>
            <a:normAutofit/>
          </a:bodyPr>
          <a:p>
            <a:r>
              <a:rPr lang="en-US" sz="5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</a:t>
            </a:r>
            <a:r>
              <a:rPr lang="zh-CN" altLang="en-US" sz="5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、美文诵读展风采</a:t>
            </a:r>
            <a:br>
              <a:rPr lang="zh-CN" altLang="en-US" sz="5400"/>
            </a:br>
            <a:endParaRPr lang="zh-CN" altLang="en-US"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085" y="43815"/>
            <a:ext cx="12115165" cy="6746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10870"/>
            <a:ext cx="10515600" cy="1325563"/>
          </a:xfrm>
        </p:spPr>
        <p:txBody>
          <a:bodyPr/>
          <a:p>
            <a:r>
              <a:rPr lang="zh-CN" altLang="en-US" sz="5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四、成果推广</a:t>
            </a:r>
            <a:endParaRPr lang="zh-CN" altLang="en-US" sz="5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" y="20955"/>
            <a:ext cx="12182475" cy="6854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0445" y="794385"/>
            <a:ext cx="10515600" cy="5268595"/>
          </a:xfrm>
        </p:spPr>
        <p:txBody>
          <a:bodyPr>
            <a:noAutofit/>
          </a:bodyPr>
          <a:p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一、研究背景和意义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二、研究的目标与内容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三、研究过程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四、成果推广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endParaRPr lang="zh-CN" altLang="en-US" sz="4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" y="20955"/>
            <a:ext cx="12182475" cy="6854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0445" y="794385"/>
            <a:ext cx="10515600" cy="526859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sz="6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一、研究背景和意义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、《课程标准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的要求</a:t>
            </a:r>
            <a:b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、传统文化进校园的时代召唤</a:t>
            </a:r>
            <a:b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、学生学习的需求</a:t>
            </a:r>
            <a:b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endParaRPr lang="zh-CN" altLang="en-US" sz="4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" y="20955"/>
            <a:ext cx="12182475" cy="6854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03120"/>
            <a:ext cx="10515600" cy="4010025"/>
          </a:xfrm>
        </p:spPr>
        <p:txBody>
          <a:bodyPr>
            <a:noAutofit/>
          </a:bodyPr>
          <a:p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二、研究的目标与内容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（一）研究目标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、培养学生对传统文化的兴趣</a:t>
            </a:r>
            <a:b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、学生能有个性地朗读优秀的传统经典文章或诗词，背诵一定量的经典诗文，积累一定的人文底蕴。</a:t>
            </a:r>
            <a:b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、把学习传统经典诗歌和语文课堂教学相融合，拓宽语文学习的内容、形式与渠道</a:t>
            </a:r>
            <a:b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endParaRPr lang="zh-CN" altLang="en-US" sz="48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19050"/>
            <a:ext cx="12180570" cy="672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7775" y="907415"/>
            <a:ext cx="9835515" cy="2387600"/>
          </a:xfrm>
        </p:spPr>
        <p:txBody>
          <a:bodyPr/>
          <a:p>
            <a:pPr algn="l"/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</a:rPr>
              <a:t>（二）研究内容</a:t>
            </a:r>
            <a:br>
              <a:rPr lang="zh-CN" altLang="en-US" sz="4800" b="1">
                <a:latin typeface="华文新魏" panose="02010800040101010101" charset="-122"/>
                <a:ea typeface="华文新魏" panose="02010800040101010101" charset="-122"/>
              </a:rPr>
            </a:br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</a:rPr>
              <a:t>针对《小学生必背古诗</a:t>
            </a:r>
            <a:r>
              <a:rPr lang="en-US" altLang="zh-CN" sz="4800" b="1">
                <a:latin typeface="华文新魏" panose="02010800040101010101" charset="-122"/>
                <a:ea typeface="华文新魏" panose="02010800040101010101" charset="-122"/>
              </a:rPr>
              <a:t>75</a:t>
            </a:r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</a:rPr>
              <a:t>首》以及一些经典古诗展开一系列活动</a:t>
            </a:r>
            <a:endParaRPr lang="zh-CN" altLang="en-US" sz="4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19050"/>
            <a:ext cx="12180570" cy="672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9475" y="-535622"/>
            <a:ext cx="9144000" cy="2387600"/>
          </a:xfrm>
        </p:spPr>
        <p:txBody>
          <a:bodyPr/>
          <a:p>
            <a:pPr algn="l"/>
            <a:r>
              <a:rPr lang="zh-CN" altLang="en-US" b="1">
                <a:latin typeface="华文新魏" panose="02010800040101010101" charset="-122"/>
                <a:ea typeface="华文新魏" panose="02010800040101010101" charset="-122"/>
              </a:rPr>
              <a:t>三、研究过程</a:t>
            </a:r>
            <a:br>
              <a:rPr lang="zh-CN" altLang="en-US" b="1">
                <a:latin typeface="华文新魏" panose="02010800040101010101" charset="-122"/>
                <a:ea typeface="华文新魏" panose="02010800040101010101" charset="-122"/>
              </a:rPr>
            </a:br>
            <a:r>
              <a:rPr lang="en-US" altLang="zh-CN" sz="4800" b="1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zh-CN" altLang="en-US" sz="4800" b="1">
                <a:latin typeface="华文新魏" panose="02010800040101010101" charset="-122"/>
                <a:ea typeface="华文新魏" panose="02010800040101010101" charset="-122"/>
              </a:rPr>
              <a:t>、理论支撑习方法</a:t>
            </a:r>
            <a:endParaRPr lang="zh-CN" altLang="en-US" sz="4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10280"/>
            <a:ext cx="9144000" cy="1026160"/>
          </a:xfrm>
        </p:spPr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" y="1852295"/>
            <a:ext cx="10235565" cy="2112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" y="3963670"/>
            <a:ext cx="10353675" cy="2378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6990" y="29845"/>
            <a:ext cx="12192635" cy="6807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210" y="-629920"/>
            <a:ext cx="10515600" cy="4688205"/>
          </a:xfrm>
        </p:spPr>
        <p:txBody>
          <a:bodyPr>
            <a:normAutofit/>
          </a:bodyPr>
          <a:p>
            <a:r>
              <a:rPr lang="en-US" altLang="zh-CN"/>
              <a:t>2</a:t>
            </a:r>
            <a:r>
              <a:rPr lang="zh-CN" altLang="en-US"/>
              <a:t>、每周实践常坚持</a:t>
            </a: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pic>
        <p:nvPicPr>
          <p:cNvPr id="3" name="图片 2" descr="db0888ffe793e683e8c7b6b4e27d9d85_9f864539ab014d04984e47b3230234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5" y="1574165"/>
            <a:ext cx="8224520" cy="511810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9688830" y="2680970"/>
            <a:ext cx="1279525" cy="228663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6000"/>
              <a:t>晨</a:t>
            </a:r>
            <a:endParaRPr lang="zh-CN" altLang="zh-CN" sz="6000"/>
          </a:p>
          <a:p>
            <a:pPr algn="ctr"/>
            <a:r>
              <a:rPr lang="zh-CN" altLang="zh-CN" sz="6000"/>
              <a:t>诵</a:t>
            </a:r>
            <a:endParaRPr lang="zh-CN" altLang="zh-CN"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4135"/>
            <a:ext cx="12180570" cy="672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78765"/>
            <a:ext cx="8248650" cy="5963285"/>
          </a:xfrm>
          <a:prstGeom prst="rect">
            <a:avLst/>
          </a:prstGeom>
        </p:spPr>
      </p:pic>
      <p:sp>
        <p:nvSpPr>
          <p:cNvPr id="6" name="流程图: 可选过程 5"/>
          <p:cNvSpPr/>
          <p:nvPr/>
        </p:nvSpPr>
        <p:spPr>
          <a:xfrm>
            <a:off x="9565640" y="1762125"/>
            <a:ext cx="1520190" cy="259524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课</a:t>
            </a:r>
            <a:endParaRPr lang="zh-CN" altLang="en-US" sz="4000" b="1"/>
          </a:p>
          <a:p>
            <a:pPr algn="ctr"/>
            <a:r>
              <a:rPr lang="zh-CN" altLang="en-US" sz="4000" b="1"/>
              <a:t>前</a:t>
            </a:r>
            <a:endParaRPr lang="zh-CN" altLang="en-US" sz="4000" b="1"/>
          </a:p>
          <a:p>
            <a:pPr algn="ctr"/>
            <a:r>
              <a:rPr lang="zh-CN" altLang="en-US" sz="4000" b="1"/>
              <a:t>齐</a:t>
            </a:r>
            <a:endParaRPr lang="zh-CN" altLang="en-US" sz="4000" b="1"/>
          </a:p>
          <a:p>
            <a:pPr algn="ctr"/>
            <a:r>
              <a:rPr lang="zh-CN" altLang="en-US" sz="4000" b="1"/>
              <a:t>诵</a:t>
            </a:r>
            <a:endParaRPr lang="zh-CN" altLang="en-US" sz="4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19050"/>
            <a:ext cx="12180570" cy="672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8e8f9b45c00a855e197eb3a9fee671ae_647fe4f6e9cb4c47b0726ace056570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541655"/>
            <a:ext cx="7545070" cy="5881370"/>
          </a:xfrm>
          <a:prstGeom prst="rect">
            <a:avLst/>
          </a:prstGeom>
        </p:spPr>
      </p:pic>
      <p:sp>
        <p:nvSpPr>
          <p:cNvPr id="6" name="流程图: 可选过程 5"/>
          <p:cNvSpPr/>
          <p:nvPr/>
        </p:nvSpPr>
        <p:spPr>
          <a:xfrm>
            <a:off x="9335770" y="1854835"/>
            <a:ext cx="1332230" cy="261048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每</a:t>
            </a:r>
            <a:endParaRPr lang="zh-CN" altLang="en-US" sz="3600" b="1"/>
          </a:p>
          <a:p>
            <a:pPr algn="ctr"/>
            <a:r>
              <a:rPr lang="zh-CN" altLang="en-US" sz="3600" b="1"/>
              <a:t>周</a:t>
            </a:r>
            <a:endParaRPr lang="zh-CN" altLang="en-US" sz="3600" b="1"/>
          </a:p>
          <a:p>
            <a:pPr algn="ctr"/>
            <a:r>
              <a:rPr lang="zh-CN" altLang="en-US" sz="3600" b="1"/>
              <a:t>一</a:t>
            </a:r>
            <a:endParaRPr lang="zh-CN" altLang="en-US" sz="3600" b="1"/>
          </a:p>
          <a:p>
            <a:pPr algn="ctr"/>
            <a:r>
              <a:rPr lang="zh-CN" altLang="en-US" sz="3600" b="1"/>
              <a:t>诗</a:t>
            </a:r>
            <a:endParaRPr lang="zh-CN" altLang="en-US" sz="36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3a43742e-2863-4138-9b47-e527d9b7438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WPS 演示</Application>
  <PresentationFormat>宽屏</PresentationFormat>
  <Paragraphs>42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华文新魏</vt:lpstr>
      <vt:lpstr>Calibri</vt:lpstr>
      <vt:lpstr>微软雅黑</vt:lpstr>
      <vt:lpstr>Arial Unicode MS</vt:lpstr>
      <vt:lpstr>Office 主题</vt:lpstr>
      <vt:lpstr>《小学生古诗文诵读有效性策略的研究》研究报告</vt:lpstr>
      <vt:lpstr>一、研究背景和意义  二、研究的目标与内容  三、研究过程  四、成果推广 </vt:lpstr>
      <vt:lpstr>一、研究背景和意义 1、《课程标准》的要求 2、传统文化进校园的时代召唤 3、学生学习的需求  </vt:lpstr>
      <vt:lpstr>二、研究的目标与内容 （一）研究目标 1、培养学生对传统文化的兴趣 2、学生能有个性地朗读优秀的传统经典文章或诗词，背诵一定量的经典诗文，积累一定的人文底蕴。 3、把学习传统经典诗歌和语文课堂教学相融合，拓宽语文学习的内容、形式与渠道    </vt:lpstr>
      <vt:lpstr>（二）研究内容 针对《小学生必背古诗75首》以及一些经典古诗展开一系列活动</vt:lpstr>
      <vt:lpstr>三、研究过程 1、理论支撑习方法</vt:lpstr>
      <vt:lpstr>2、每周实践常坚持 </vt:lpstr>
      <vt:lpstr>《小学生古诗文诵读有效性策略的研究》研究报告</vt:lpstr>
      <vt:lpstr>《小学生古诗文诵读有效性策略的研究》研究报告</vt:lpstr>
      <vt:lpstr>《小学生古诗文诵读有效性策略的研究》研究报告</vt:lpstr>
      <vt:lpstr>《小学生古诗文诵读有效性策略的研究》研究报告</vt:lpstr>
      <vt:lpstr>3、语文检测出成效 </vt:lpstr>
      <vt:lpstr>4、形成目录试推广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</cp:revision>
  <dcterms:created xsi:type="dcterms:W3CDTF">2019-04-01T11:50:00Z</dcterms:created>
  <dcterms:modified xsi:type="dcterms:W3CDTF">2019-04-03T04:59:03Z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