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08" r:id="rId1"/>
  </p:sldMasterIdLst>
  <p:notesMasterIdLst>
    <p:notesMasterId r:id="rId22"/>
  </p:notesMasterIdLst>
  <p:sldIdLst>
    <p:sldId id="423" r:id="rId2"/>
    <p:sldId id="309" r:id="rId3"/>
    <p:sldId id="390" r:id="rId4"/>
    <p:sldId id="391" r:id="rId5"/>
    <p:sldId id="417" r:id="rId6"/>
    <p:sldId id="400" r:id="rId7"/>
    <p:sldId id="401" r:id="rId8"/>
    <p:sldId id="402" r:id="rId9"/>
    <p:sldId id="418" r:id="rId10"/>
    <p:sldId id="419" r:id="rId11"/>
    <p:sldId id="420" r:id="rId12"/>
    <p:sldId id="421" r:id="rId13"/>
    <p:sldId id="422" r:id="rId14"/>
    <p:sldId id="424" r:id="rId15"/>
    <p:sldId id="425" r:id="rId16"/>
    <p:sldId id="426" r:id="rId17"/>
    <p:sldId id="427" r:id="rId18"/>
    <p:sldId id="392" r:id="rId19"/>
    <p:sldId id="428" r:id="rId20"/>
    <p:sldId id="320" r:id="rId2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A808"/>
    <a:srgbClr val="CC00CC"/>
    <a:srgbClr val="05D1DB"/>
    <a:srgbClr val="0D6BD3"/>
    <a:srgbClr val="AEC71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F55AB1-7B6A-4104-B183-83555DE174EB}" type="datetimeFigureOut">
              <a:rPr lang="zh-CN" altLang="en-US" smtClean="0"/>
              <a:pPr/>
              <a:t>2019/6/10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42D21D-236D-4489-A665-3AFCBE44183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2D21D-236D-4489-A665-3AFCBE44183B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2D21D-236D-4489-A665-3AFCBE44183B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2D21D-236D-4489-A665-3AFCBE44183B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2D21D-236D-4489-A665-3AFCBE44183B}" type="slidenum">
              <a:rPr lang="zh-CN" altLang="en-US" smtClean="0"/>
              <a:pPr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2D21D-236D-4489-A665-3AFCBE44183B}" type="slidenum">
              <a:rPr lang="zh-CN" altLang="en-US" smtClean="0"/>
              <a:pPr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2D21D-236D-4489-A665-3AFCBE44183B}" type="slidenum">
              <a:rPr lang="zh-CN" altLang="en-US" smtClean="0"/>
              <a:pPr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2D21D-236D-4489-A665-3AFCBE44183B}" type="slidenum">
              <a:rPr lang="zh-CN" altLang="en-US" smtClean="0"/>
              <a:pPr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2D21D-236D-4489-A665-3AFCBE44183B}" type="slidenum">
              <a:rPr lang="zh-CN" altLang="en-US" smtClean="0"/>
              <a:pPr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2D21D-236D-4489-A665-3AFCBE44183B}" type="slidenum">
              <a:rPr lang="zh-CN" altLang="en-US" smtClean="0"/>
              <a:pPr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2D21D-236D-4489-A665-3AFCBE44183B}" type="slidenum">
              <a:rPr lang="zh-CN" altLang="en-US" smtClean="0"/>
              <a:pPr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2D21D-236D-4489-A665-3AFCBE44183B}" type="slidenum">
              <a:rPr lang="zh-CN" altLang="en-US" smtClean="0"/>
              <a:pPr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2D21D-236D-4489-A665-3AFCBE44183B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2D21D-236D-4489-A665-3AFCBE44183B}" type="slidenum">
              <a:rPr lang="zh-CN" altLang="en-US" smtClean="0"/>
              <a:pPr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2D21D-236D-4489-A665-3AFCBE44183B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2D21D-236D-4489-A665-3AFCBE44183B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2D21D-236D-4489-A665-3AFCBE44183B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2D21D-236D-4489-A665-3AFCBE44183B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2D21D-236D-4489-A665-3AFCBE44183B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2D21D-236D-4489-A665-3AFCBE44183B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2D21D-236D-4489-A665-3AFCBE44183B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标题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22" name="副标题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2019/6/10</a:t>
            </a:fld>
            <a:endParaRPr lang="zh-CN" altLang="en-US"/>
          </a:p>
        </p:txBody>
      </p:sp>
      <p:sp>
        <p:nvSpPr>
          <p:cNvPr id="20" name="页脚占位符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椭圆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2019/6/10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2019/6/10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2019/6/10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2019/6/10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0" name="矩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椭圆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椭圆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2019/6/10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2019/6/10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2019/6/10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2019/6/10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6" name="矩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2019/6/10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2019/6/10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9" name="流程图: 过程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流程图: 过程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饼形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椭圆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同心圆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标题占位符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文本占位符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24" name="日期占位符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30820CF-B880-4189-942D-D702A7CBA730}" type="datetimeFigureOut">
              <a:rPr lang="zh-CN" altLang="en-US" smtClean="0"/>
              <a:pPr/>
              <a:t>2019/6/10</a:t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22" name="灯片编号占位符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5" name="矩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epub.cnki.net/kns/detail/detail.aspx?QueryID=10&amp;CurRec=1&amp;FileName=THOE201906017&amp;DbName=CJFDLAST2019&amp;DbCode=CJFQ&amp;pr=CFJD2019;" TargetMode="External"/><Relationship Id="rId5" Type="http://schemas.openxmlformats.org/officeDocument/2006/relationships/hyperlink" Target="http://www.xhsx.xbedu.net/html/article3290417.html" TargetMode="Externa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hyperlink" Target="&#29579;&#24314;&#20852;&#30334;&#23383;&#21453;&#24605;.docx" TargetMode="Externa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hyperlink" Target="2018-2019&#31532;&#20108;&#23398;&#26399;&#30334;&#23383;&#35745;&#21010;&#21338;&#23458;&#27719;&#24635;.xls" TargetMode="External"/><Relationship Id="rId5" Type="http://schemas.openxmlformats.org/officeDocument/2006/relationships/hyperlink" Target="2018-2019&#31532;&#19968;&#23398;&#26399;&#30334;&#23383;&#35745;&#21010;&#21338;&#23458;&#27719;&#24635;.xls" TargetMode="Externa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hyperlink" Target="&#8220;&#24418;&#31526;&#8221;&#34920;&#24449;&#27010;&#24565;&#30340;&#19977;&#31181;&#24418;&#24335;.docx" TargetMode="Externa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gif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/>
          <p:cNvPicPr preferRelativeResize="0">
            <a:picLocks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 contrast="48000"/>
          </a:blip>
          <a:srcRect/>
          <a:stretch>
            <a:fillRect/>
          </a:stretch>
        </p:blipFill>
        <p:spPr bwMode="auto">
          <a:xfrm>
            <a:off x="8172400" y="5013176"/>
            <a:ext cx="720080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1" descr="C:\Users\Administrator\Desktop\未标题-1 拷贝.png"/>
          <p:cNvPicPr>
            <a:picLocks noChangeAspect="1" noChangeArrowheads="1"/>
          </p:cNvPicPr>
          <p:nvPr/>
        </p:nvPicPr>
        <p:blipFill>
          <a:blip r:embed="rId4" cstate="print"/>
          <a:srcRect l="4124" t="4468" r="-2551"/>
          <a:stretch>
            <a:fillRect/>
          </a:stretch>
        </p:blipFill>
        <p:spPr bwMode="auto">
          <a:xfrm>
            <a:off x="5163865" y="0"/>
            <a:ext cx="3980135" cy="76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矩形 5"/>
          <p:cNvSpPr/>
          <p:nvPr/>
        </p:nvSpPr>
        <p:spPr>
          <a:xfrm>
            <a:off x="3131840" y="2060848"/>
            <a:ext cx="554461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百字计划与论文创作</a:t>
            </a:r>
            <a:endParaRPr lang="zh-CN" alt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矩形 6"/>
          <p:cNvSpPr/>
          <p:nvPr/>
        </p:nvSpPr>
        <p:spPr>
          <a:xfrm>
            <a:off x="2987824" y="4891807"/>
            <a:ext cx="561662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400" dirty="0" smtClean="0">
                <a:solidFill>
                  <a:srgbClr val="002060"/>
                </a:solidFill>
                <a:latin typeface="华文新魏" pitchFamily="2" charset="-122"/>
                <a:ea typeface="华文新魏" pitchFamily="2" charset="-122"/>
              </a:rPr>
              <a:t>常州市新北区新华实验小学    姚建法</a:t>
            </a:r>
            <a:endParaRPr lang="en-US" altLang="zh-CN" sz="2400" dirty="0" smtClean="0">
              <a:solidFill>
                <a:srgbClr val="002060"/>
              </a:solidFill>
              <a:latin typeface="华文新魏" pitchFamily="2" charset="-122"/>
              <a:ea typeface="华文新魏" pitchFamily="2" charset="-122"/>
            </a:endParaRPr>
          </a:p>
          <a:p>
            <a:pPr algn="ctr"/>
            <a:r>
              <a:rPr lang="en-US" altLang="zh-CN" sz="2000" dirty="0" smtClean="0">
                <a:solidFill>
                  <a:srgbClr val="002060"/>
                </a:solidFill>
                <a:latin typeface="宋体" pitchFamily="2" charset="-122"/>
                <a:ea typeface="宋体" pitchFamily="2" charset="-122"/>
              </a:rPr>
              <a:t> QQ</a:t>
            </a:r>
            <a:r>
              <a:rPr lang="zh-CN" altLang="en-US" sz="2000" dirty="0" smtClean="0">
                <a:solidFill>
                  <a:srgbClr val="002060"/>
                </a:solidFill>
                <a:latin typeface="宋体" pitchFamily="2" charset="-122"/>
                <a:ea typeface="宋体" pitchFamily="2" charset="-122"/>
              </a:rPr>
              <a:t>：</a:t>
            </a:r>
            <a:r>
              <a:rPr lang="en-US" altLang="zh-CN" sz="2000" dirty="0" smtClean="0">
                <a:solidFill>
                  <a:srgbClr val="002060"/>
                </a:solidFill>
                <a:latin typeface="宋体" pitchFamily="2" charset="-122"/>
                <a:ea typeface="宋体" pitchFamily="2" charset="-122"/>
              </a:rPr>
              <a:t>1599972267 </a:t>
            </a:r>
            <a:r>
              <a:rPr lang="zh-CN" altLang="en-US" sz="2000" dirty="0" smtClean="0">
                <a:solidFill>
                  <a:srgbClr val="002060"/>
                </a:solidFill>
                <a:latin typeface="宋体" pitchFamily="2" charset="-122"/>
                <a:ea typeface="宋体" pitchFamily="2" charset="-122"/>
              </a:rPr>
              <a:t>南窗去水    </a:t>
            </a:r>
            <a:r>
              <a:rPr lang="en-US" altLang="zh-CN" sz="2000" dirty="0" smtClean="0">
                <a:solidFill>
                  <a:srgbClr val="002060"/>
                </a:solidFill>
                <a:latin typeface="宋体" pitchFamily="2" charset="-122"/>
                <a:ea typeface="宋体" pitchFamily="2" charset="-122"/>
              </a:rPr>
              <a:t>2019.6.10</a:t>
            </a:r>
            <a:endParaRPr lang="zh-CN" altLang="en-US" sz="2000" dirty="0" smtClean="0">
              <a:solidFill>
                <a:srgbClr val="002060"/>
              </a:solidFill>
              <a:latin typeface="宋体" pitchFamily="2" charset="-122"/>
              <a:ea typeface="宋体" pitchFamily="2" charset="-122"/>
            </a:endParaRPr>
          </a:p>
        </p:txBody>
      </p:sp>
      <p:pic>
        <p:nvPicPr>
          <p:cNvPr id="4097" name="Picture 1" descr="D:\Documents\Tencent Files\1599972267\Image\Group\3X}U@LD5D{3S%[(GYQK4M1X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"/>
            <a:ext cx="2755515" cy="6857999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1" descr="C:\Users\Administrator\Desktop\未标题-1 拷贝.png"/>
          <p:cNvPicPr>
            <a:picLocks noChangeAspect="1" noChangeArrowheads="1"/>
          </p:cNvPicPr>
          <p:nvPr/>
        </p:nvPicPr>
        <p:blipFill>
          <a:blip r:embed="rId3" cstate="print"/>
          <a:srcRect l="4124" t="4468" r="-2551"/>
          <a:stretch>
            <a:fillRect/>
          </a:stretch>
        </p:blipFill>
        <p:spPr bwMode="auto">
          <a:xfrm>
            <a:off x="6876256" y="0"/>
            <a:ext cx="2267744" cy="435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/>
          <p:cNvPicPr preferRelativeResize="0">
            <a:picLocks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 contrast="48000"/>
          </a:blip>
          <a:srcRect/>
          <a:stretch>
            <a:fillRect/>
          </a:stretch>
        </p:blipFill>
        <p:spPr bwMode="auto">
          <a:xfrm>
            <a:off x="179512" y="5949280"/>
            <a:ext cx="720080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>
            <a:off x="1187624" y="673532"/>
            <a:ext cx="7812360" cy="523220"/>
          </a:xfrm>
          <a:prstGeom prst="rect">
            <a:avLst/>
          </a:prstGeom>
          <a:solidFill>
            <a:srgbClr val="1FA808">
              <a:alpha val="69804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 smtClean="0"/>
              <a:t>百字计划反思</a:t>
            </a:r>
            <a:r>
              <a:rPr lang="en-US" altLang="zh-CN" sz="2800" dirty="0" smtClean="0"/>
              <a:t>——</a:t>
            </a:r>
            <a:r>
              <a:rPr lang="zh-CN" altLang="en-US" sz="2800" dirty="0" smtClean="0"/>
              <a:t>教育教学论文</a:t>
            </a:r>
            <a:endParaRPr lang="zh-CN" altLang="en-US" sz="2800" dirty="0"/>
          </a:p>
        </p:txBody>
      </p:sp>
      <p:sp>
        <p:nvSpPr>
          <p:cNvPr id="18" name="矩形 9"/>
          <p:cNvSpPr>
            <a:spLocks noChangeArrowheads="1"/>
          </p:cNvSpPr>
          <p:nvPr/>
        </p:nvSpPr>
        <p:spPr bwMode="auto">
          <a:xfrm>
            <a:off x="1763688" y="1628800"/>
            <a:ext cx="2088232" cy="461665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2400" dirty="0" smtClean="0"/>
              <a:t>单篇百字计划</a:t>
            </a:r>
            <a:endParaRPr lang="zh-CN" altLang="en-US" sz="2400" dirty="0"/>
          </a:p>
        </p:txBody>
      </p:sp>
      <p:sp>
        <p:nvSpPr>
          <p:cNvPr id="9" name="矩形 9"/>
          <p:cNvSpPr>
            <a:spLocks noChangeArrowheads="1"/>
          </p:cNvSpPr>
          <p:nvPr/>
        </p:nvSpPr>
        <p:spPr bwMode="auto">
          <a:xfrm>
            <a:off x="3923928" y="2060848"/>
            <a:ext cx="2520280" cy="461665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2400" dirty="0" smtClean="0"/>
              <a:t>适当拓展深化</a:t>
            </a:r>
            <a:endParaRPr lang="zh-CN" altLang="en-US" sz="2400" dirty="0"/>
          </a:p>
        </p:txBody>
      </p:sp>
      <p:sp>
        <p:nvSpPr>
          <p:cNvPr id="10" name="矩形 9"/>
          <p:cNvSpPr/>
          <p:nvPr/>
        </p:nvSpPr>
        <p:spPr>
          <a:xfrm>
            <a:off x="1763688" y="2924944"/>
            <a:ext cx="50577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hlinkClick r:id="rId5"/>
              </a:rPr>
              <a:t>黄    蓉：第六次：走进名师课堂，感悟深度教学</a:t>
            </a:r>
            <a:endParaRPr lang="zh-CN" altLang="en-US" dirty="0"/>
          </a:p>
        </p:txBody>
      </p:sp>
      <p:sp>
        <p:nvSpPr>
          <p:cNvPr id="12" name="矩形 9"/>
          <p:cNvSpPr>
            <a:spLocks noChangeArrowheads="1"/>
          </p:cNvSpPr>
          <p:nvPr/>
        </p:nvSpPr>
        <p:spPr bwMode="auto">
          <a:xfrm>
            <a:off x="2699792" y="5445224"/>
            <a:ext cx="4320480" cy="461665"/>
          </a:xfrm>
          <a:prstGeom prst="rect">
            <a:avLst/>
          </a:prstGeom>
          <a:solidFill>
            <a:srgbClr val="05D1DB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2400" dirty="0" smtClean="0"/>
              <a:t>用足用好每一次活动，不浪费</a:t>
            </a:r>
            <a:endParaRPr lang="zh-CN" altLang="en-US" sz="2400" dirty="0"/>
          </a:p>
        </p:txBody>
      </p:sp>
      <p:sp>
        <p:nvSpPr>
          <p:cNvPr id="14" name="矩形 13"/>
          <p:cNvSpPr/>
          <p:nvPr/>
        </p:nvSpPr>
        <p:spPr>
          <a:xfrm>
            <a:off x="1763688" y="3707740"/>
            <a:ext cx="68407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 smtClean="0">
                <a:hlinkClick r:id="rId6"/>
              </a:rPr>
              <a:t>顾秋婷：向课文学表达</a:t>
            </a:r>
            <a:r>
              <a:rPr lang="en-US" altLang="zh-CN" dirty="0" smtClean="0">
                <a:hlinkClick r:id="rId6"/>
              </a:rPr>
              <a:t>——《</a:t>
            </a:r>
            <a:r>
              <a:rPr lang="zh-CN" altLang="en-US" dirty="0" smtClean="0">
                <a:hlinkClick r:id="rId6"/>
              </a:rPr>
              <a:t>三顾茅庐</a:t>
            </a:r>
            <a:r>
              <a:rPr lang="en-US" altLang="zh-CN" dirty="0" smtClean="0">
                <a:hlinkClick r:id="rId6"/>
              </a:rPr>
              <a:t>》</a:t>
            </a:r>
            <a:r>
              <a:rPr lang="zh-CN" altLang="en-US" dirty="0" smtClean="0">
                <a:hlinkClick r:id="rId6"/>
              </a:rPr>
              <a:t>第一课时教学设计</a:t>
            </a:r>
            <a:r>
              <a:rPr lang="zh-CN" altLang="en-US" dirty="0" smtClean="0"/>
              <a:t> 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9" grpId="0" animBg="1"/>
      <p:bldP spid="10" grpId="0"/>
      <p:bldP spid="12" grpId="0" animBg="1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1" descr="C:\Users\Administrator\Desktop\未标题-1 拷贝.png"/>
          <p:cNvPicPr>
            <a:picLocks noChangeAspect="1" noChangeArrowheads="1"/>
          </p:cNvPicPr>
          <p:nvPr/>
        </p:nvPicPr>
        <p:blipFill>
          <a:blip r:embed="rId3" cstate="print"/>
          <a:srcRect l="4124" t="4468" r="-2551"/>
          <a:stretch>
            <a:fillRect/>
          </a:stretch>
        </p:blipFill>
        <p:spPr bwMode="auto">
          <a:xfrm>
            <a:off x="6876256" y="0"/>
            <a:ext cx="2267744" cy="435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/>
          <p:cNvPicPr preferRelativeResize="0">
            <a:picLocks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 contrast="48000"/>
          </a:blip>
          <a:srcRect/>
          <a:stretch>
            <a:fillRect/>
          </a:stretch>
        </p:blipFill>
        <p:spPr bwMode="auto">
          <a:xfrm>
            <a:off x="179512" y="5949280"/>
            <a:ext cx="720080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>
            <a:off x="1187624" y="673532"/>
            <a:ext cx="7812360" cy="523220"/>
          </a:xfrm>
          <a:prstGeom prst="rect">
            <a:avLst/>
          </a:prstGeom>
          <a:solidFill>
            <a:srgbClr val="1FA808">
              <a:alpha val="69804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 smtClean="0"/>
              <a:t>百字计划反思</a:t>
            </a:r>
            <a:r>
              <a:rPr lang="en-US" altLang="zh-CN" sz="2800" dirty="0" smtClean="0"/>
              <a:t>——</a:t>
            </a:r>
            <a:r>
              <a:rPr lang="zh-CN" altLang="en-US" sz="2800" dirty="0" smtClean="0"/>
              <a:t>教育教学论文</a:t>
            </a:r>
            <a:endParaRPr lang="zh-CN" altLang="en-US" sz="2800" dirty="0"/>
          </a:p>
        </p:txBody>
      </p:sp>
      <p:sp>
        <p:nvSpPr>
          <p:cNvPr id="18" name="矩形 9"/>
          <p:cNvSpPr>
            <a:spLocks noChangeArrowheads="1"/>
          </p:cNvSpPr>
          <p:nvPr/>
        </p:nvSpPr>
        <p:spPr bwMode="auto">
          <a:xfrm>
            <a:off x="1763688" y="1815207"/>
            <a:ext cx="2088232" cy="461665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2400" dirty="0" smtClean="0"/>
              <a:t>百字计划梳理</a:t>
            </a:r>
            <a:endParaRPr lang="zh-CN" altLang="en-US" sz="2400" dirty="0"/>
          </a:p>
        </p:txBody>
      </p:sp>
      <p:sp>
        <p:nvSpPr>
          <p:cNvPr id="9" name="矩形 9"/>
          <p:cNvSpPr>
            <a:spLocks noChangeArrowheads="1"/>
          </p:cNvSpPr>
          <p:nvPr/>
        </p:nvSpPr>
        <p:spPr bwMode="auto">
          <a:xfrm>
            <a:off x="4211960" y="1527175"/>
            <a:ext cx="2520280" cy="461665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2400" dirty="0" smtClean="0"/>
              <a:t>串联衔接成文</a:t>
            </a:r>
            <a:endParaRPr lang="zh-CN" altLang="en-US" sz="2400" dirty="0"/>
          </a:p>
        </p:txBody>
      </p:sp>
      <p:sp>
        <p:nvSpPr>
          <p:cNvPr id="12" name="矩形 9"/>
          <p:cNvSpPr>
            <a:spLocks noChangeArrowheads="1"/>
          </p:cNvSpPr>
          <p:nvPr/>
        </p:nvSpPr>
        <p:spPr bwMode="auto">
          <a:xfrm>
            <a:off x="4211960" y="2175247"/>
            <a:ext cx="2808312" cy="461665"/>
          </a:xfrm>
          <a:prstGeom prst="rect">
            <a:avLst/>
          </a:prstGeom>
          <a:solidFill>
            <a:srgbClr val="05D1DB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2400" dirty="0" smtClean="0"/>
              <a:t>大数据，发现自己</a:t>
            </a:r>
            <a:endParaRPr lang="zh-CN" altLang="en-US" sz="2400" dirty="0"/>
          </a:p>
        </p:txBody>
      </p:sp>
      <p:sp>
        <p:nvSpPr>
          <p:cNvPr id="11" name="矩形 10"/>
          <p:cNvSpPr/>
          <p:nvPr/>
        </p:nvSpPr>
        <p:spPr>
          <a:xfrm>
            <a:off x="3779912" y="3501008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hlinkClick r:id="rId5" action="ppaction://hlinkfile"/>
              </a:rPr>
              <a:t>王建兴百字反思</a:t>
            </a:r>
            <a:endParaRPr lang="zh-CN" altLang="en-US" dirty="0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2411760" y="4509120"/>
            <a:ext cx="5112568" cy="461665"/>
          </a:xfrm>
          <a:prstGeom prst="rect">
            <a:avLst/>
          </a:prstGeom>
          <a:gradFill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400" b="1" dirty="0" smtClean="0">
                <a:solidFill>
                  <a:srgbClr val="002060"/>
                </a:solidFill>
              </a:rPr>
              <a:t>守正出新：基于对学生的背景解读</a:t>
            </a:r>
            <a:endParaRPr lang="zh-CN" altLang="en-US" sz="2400" b="1" dirty="0">
              <a:solidFill>
                <a:srgbClr val="002060"/>
              </a:solidFill>
            </a:endParaRP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2411760" y="5157192"/>
            <a:ext cx="5112568" cy="461665"/>
          </a:xfrm>
          <a:prstGeom prst="rect">
            <a:avLst/>
          </a:prstGeom>
          <a:gradFill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400" b="1" dirty="0" smtClean="0">
                <a:solidFill>
                  <a:srgbClr val="002060"/>
                </a:solidFill>
              </a:rPr>
              <a:t>守正出新：立于对学生的针对引领</a:t>
            </a:r>
            <a:endParaRPr lang="zh-CN" altLang="en-US" sz="2400" b="1" dirty="0">
              <a:solidFill>
                <a:srgbClr val="002060"/>
              </a:solidFill>
            </a:endParaRP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2411760" y="5805264"/>
            <a:ext cx="5112568" cy="461665"/>
          </a:xfrm>
          <a:prstGeom prst="rect">
            <a:avLst/>
          </a:prstGeom>
          <a:gradFill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400" b="1" dirty="0" smtClean="0">
                <a:solidFill>
                  <a:srgbClr val="002060"/>
                </a:solidFill>
              </a:rPr>
              <a:t>守正出新：成于对学生的</a:t>
            </a:r>
            <a:r>
              <a:rPr lang="zh-CN" altLang="en-US" sz="2400" b="1" dirty="0" smtClean="0">
                <a:solidFill>
                  <a:srgbClr val="CC00CC"/>
                </a:solidFill>
              </a:rPr>
              <a:t>向前期待</a:t>
            </a:r>
            <a:endParaRPr lang="zh-CN" altLang="en-US" sz="2400" b="1" dirty="0">
              <a:solidFill>
                <a:srgbClr val="CC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9" grpId="0" animBg="1"/>
      <p:bldP spid="12" grpId="0" animBg="1"/>
      <p:bldP spid="11" grpId="0"/>
      <p:bldP spid="13" grpId="0" animBg="1"/>
      <p:bldP spid="15" grpId="0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1" descr="C:\Users\Administrator\Desktop\未标题-1 拷贝.png"/>
          <p:cNvPicPr>
            <a:picLocks noChangeAspect="1" noChangeArrowheads="1"/>
          </p:cNvPicPr>
          <p:nvPr/>
        </p:nvPicPr>
        <p:blipFill>
          <a:blip r:embed="rId3" cstate="print"/>
          <a:srcRect l="4124" t="4468" r="-2551"/>
          <a:stretch>
            <a:fillRect/>
          </a:stretch>
        </p:blipFill>
        <p:spPr bwMode="auto">
          <a:xfrm>
            <a:off x="6876256" y="0"/>
            <a:ext cx="2267744" cy="435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/>
          <p:cNvPicPr preferRelativeResize="0">
            <a:picLocks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 contrast="48000"/>
          </a:blip>
          <a:srcRect/>
          <a:stretch>
            <a:fillRect/>
          </a:stretch>
        </p:blipFill>
        <p:spPr bwMode="auto">
          <a:xfrm>
            <a:off x="179512" y="5949280"/>
            <a:ext cx="720080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>
            <a:off x="1187624" y="673532"/>
            <a:ext cx="7812360" cy="523220"/>
          </a:xfrm>
          <a:prstGeom prst="rect">
            <a:avLst/>
          </a:prstGeom>
          <a:solidFill>
            <a:srgbClr val="1FA808">
              <a:alpha val="69804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 smtClean="0"/>
              <a:t>百字计划反思</a:t>
            </a:r>
            <a:r>
              <a:rPr lang="en-US" altLang="zh-CN" sz="2800" dirty="0" smtClean="0"/>
              <a:t>——</a:t>
            </a:r>
            <a:r>
              <a:rPr lang="zh-CN" altLang="en-US" sz="2800" dirty="0" smtClean="0"/>
              <a:t>教育教学论文</a:t>
            </a:r>
            <a:endParaRPr lang="zh-CN" altLang="en-US" sz="2800" dirty="0"/>
          </a:p>
        </p:txBody>
      </p:sp>
      <p:sp>
        <p:nvSpPr>
          <p:cNvPr id="18" name="矩形 9"/>
          <p:cNvSpPr>
            <a:spLocks noChangeArrowheads="1"/>
          </p:cNvSpPr>
          <p:nvPr/>
        </p:nvSpPr>
        <p:spPr bwMode="auto">
          <a:xfrm>
            <a:off x="1763688" y="1815207"/>
            <a:ext cx="2088232" cy="461665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2400" dirty="0" smtClean="0"/>
              <a:t>百字计划梳理</a:t>
            </a:r>
            <a:endParaRPr lang="zh-CN" altLang="en-US" sz="2400" dirty="0"/>
          </a:p>
        </p:txBody>
      </p:sp>
      <p:sp>
        <p:nvSpPr>
          <p:cNvPr id="9" name="矩形 9"/>
          <p:cNvSpPr>
            <a:spLocks noChangeArrowheads="1"/>
          </p:cNvSpPr>
          <p:nvPr/>
        </p:nvSpPr>
        <p:spPr bwMode="auto">
          <a:xfrm>
            <a:off x="4211960" y="1527175"/>
            <a:ext cx="2520280" cy="461665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2400" dirty="0" smtClean="0"/>
              <a:t>串联衔接成文</a:t>
            </a:r>
            <a:endParaRPr lang="zh-CN" altLang="en-US" sz="2400" dirty="0"/>
          </a:p>
        </p:txBody>
      </p:sp>
      <p:sp>
        <p:nvSpPr>
          <p:cNvPr id="12" name="矩形 9"/>
          <p:cNvSpPr>
            <a:spLocks noChangeArrowheads="1"/>
          </p:cNvSpPr>
          <p:nvPr/>
        </p:nvSpPr>
        <p:spPr bwMode="auto">
          <a:xfrm>
            <a:off x="4211960" y="2175247"/>
            <a:ext cx="2808312" cy="461665"/>
          </a:xfrm>
          <a:prstGeom prst="rect">
            <a:avLst/>
          </a:prstGeom>
          <a:solidFill>
            <a:srgbClr val="05D1DB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2400" dirty="0" smtClean="0"/>
              <a:t>大数据，发现自己</a:t>
            </a:r>
            <a:endParaRPr lang="zh-CN" altLang="en-US" sz="2400" dirty="0"/>
          </a:p>
        </p:txBody>
      </p:sp>
      <p:sp>
        <p:nvSpPr>
          <p:cNvPr id="10" name="矩形 9"/>
          <p:cNvSpPr/>
          <p:nvPr/>
        </p:nvSpPr>
        <p:spPr>
          <a:xfrm>
            <a:off x="2366898" y="3739098"/>
            <a:ext cx="44149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hlinkClick r:id="rId5" action="ppaction://hlinkfile"/>
              </a:rPr>
              <a:t>2018-2019</a:t>
            </a:r>
            <a:r>
              <a:rPr lang="zh-CN" altLang="en-US" dirty="0" smtClean="0">
                <a:hlinkClick r:id="rId5" action="ppaction://hlinkfile"/>
              </a:rPr>
              <a:t>学年第一学期百</a:t>
            </a:r>
            <a:r>
              <a:rPr lang="zh-CN" altLang="en-US" dirty="0" smtClean="0">
                <a:hlinkClick r:id="rId5" action="ppaction://hlinkfile"/>
              </a:rPr>
              <a:t>字计划博客汇总</a:t>
            </a:r>
            <a:endParaRPr lang="zh-CN" altLang="en-US" dirty="0"/>
          </a:p>
        </p:txBody>
      </p:sp>
      <p:sp>
        <p:nvSpPr>
          <p:cNvPr id="13" name="矩形 12"/>
          <p:cNvSpPr/>
          <p:nvPr/>
        </p:nvSpPr>
        <p:spPr>
          <a:xfrm>
            <a:off x="2389257" y="4571836"/>
            <a:ext cx="44149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hlinkClick r:id="rId6" action="ppaction://hlinkfile"/>
              </a:rPr>
              <a:t>2018-2019</a:t>
            </a:r>
            <a:r>
              <a:rPr lang="zh-CN" altLang="en-US" dirty="0" smtClean="0">
                <a:hlinkClick r:id="rId6" action="ppaction://hlinkfile"/>
              </a:rPr>
              <a:t>学年第二学期百</a:t>
            </a:r>
            <a:r>
              <a:rPr lang="zh-CN" altLang="en-US" dirty="0" smtClean="0">
                <a:hlinkClick r:id="rId6" action="ppaction://hlinkfile"/>
              </a:rPr>
              <a:t>字计划博客汇总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1" descr="C:\Users\Administrator\Desktop\未标题-1 拷贝.png"/>
          <p:cNvPicPr>
            <a:picLocks noChangeAspect="1" noChangeArrowheads="1"/>
          </p:cNvPicPr>
          <p:nvPr/>
        </p:nvPicPr>
        <p:blipFill>
          <a:blip r:embed="rId3" cstate="print"/>
          <a:srcRect l="4124" t="4468" r="-2551"/>
          <a:stretch>
            <a:fillRect/>
          </a:stretch>
        </p:blipFill>
        <p:spPr bwMode="auto">
          <a:xfrm>
            <a:off x="6876256" y="0"/>
            <a:ext cx="2267744" cy="435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/>
          <p:cNvPicPr preferRelativeResize="0">
            <a:picLocks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 contrast="48000"/>
          </a:blip>
          <a:srcRect/>
          <a:stretch>
            <a:fillRect/>
          </a:stretch>
        </p:blipFill>
        <p:spPr bwMode="auto">
          <a:xfrm>
            <a:off x="179512" y="5949280"/>
            <a:ext cx="720080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>
            <a:off x="1043608" y="0"/>
            <a:ext cx="2592288" cy="523220"/>
          </a:xfrm>
          <a:prstGeom prst="rect">
            <a:avLst/>
          </a:prstGeom>
          <a:solidFill>
            <a:srgbClr val="1FA808">
              <a:alpha val="69804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 smtClean="0"/>
              <a:t>论文框架</a:t>
            </a:r>
            <a:endParaRPr lang="zh-CN" altLang="en-US" sz="2800" dirty="0"/>
          </a:p>
        </p:txBody>
      </p:sp>
      <p:sp>
        <p:nvSpPr>
          <p:cNvPr id="18" name="矩形 9"/>
          <p:cNvSpPr>
            <a:spLocks noChangeArrowheads="1"/>
          </p:cNvSpPr>
          <p:nvPr/>
        </p:nvSpPr>
        <p:spPr bwMode="auto">
          <a:xfrm>
            <a:off x="3779912" y="332656"/>
            <a:ext cx="2088232" cy="954107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3200" b="1" dirty="0" smtClean="0"/>
              <a:t>题    目</a:t>
            </a:r>
            <a:endParaRPr lang="en-US" altLang="zh-CN" sz="3200" b="1" dirty="0" smtClean="0"/>
          </a:p>
          <a:p>
            <a:pPr algn="ctr"/>
            <a:r>
              <a:rPr lang="en-US" altLang="zh-CN" sz="2400" dirty="0" smtClean="0"/>
              <a:t>——</a:t>
            </a:r>
            <a:r>
              <a:rPr lang="zh-CN" altLang="en-US" sz="2400" dirty="0" smtClean="0"/>
              <a:t>副标题</a:t>
            </a:r>
            <a:endParaRPr lang="zh-CN" altLang="en-US" sz="2400" dirty="0"/>
          </a:p>
        </p:txBody>
      </p:sp>
      <p:sp>
        <p:nvSpPr>
          <p:cNvPr id="12" name="矩形 9"/>
          <p:cNvSpPr>
            <a:spLocks noChangeArrowheads="1"/>
          </p:cNvSpPr>
          <p:nvPr/>
        </p:nvSpPr>
        <p:spPr bwMode="auto">
          <a:xfrm>
            <a:off x="2411760" y="3429000"/>
            <a:ext cx="6480720" cy="461665"/>
          </a:xfrm>
          <a:prstGeom prst="rect">
            <a:avLst/>
          </a:prstGeom>
          <a:solidFill>
            <a:srgbClr val="05D1DB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2400" dirty="0" smtClean="0"/>
              <a:t>一级标题（</a:t>
            </a:r>
            <a:r>
              <a:rPr lang="en-US" altLang="zh-CN" sz="2400" dirty="0" smtClean="0"/>
              <a:t>1</a:t>
            </a:r>
            <a:r>
              <a:rPr lang="zh-CN" altLang="en-US" sz="2400" dirty="0" smtClean="0"/>
              <a:t>）</a:t>
            </a:r>
            <a:r>
              <a:rPr lang="en-US" altLang="zh-CN" sz="2400" dirty="0" smtClean="0"/>
              <a:t>——</a:t>
            </a:r>
            <a:r>
              <a:rPr lang="zh-CN" altLang="en-US" sz="2400" dirty="0" smtClean="0"/>
              <a:t>理论的适切性（参考文献）</a:t>
            </a:r>
            <a:endParaRPr lang="zh-CN" altLang="en-US" sz="2400" dirty="0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1475656" y="1412776"/>
            <a:ext cx="1440160" cy="461665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2400" dirty="0" smtClean="0"/>
              <a:t>摘    要</a:t>
            </a:r>
            <a:endParaRPr lang="zh-CN" altLang="en-US" sz="2400" dirty="0"/>
          </a:p>
        </p:txBody>
      </p:sp>
      <p:sp>
        <p:nvSpPr>
          <p:cNvPr id="11" name="矩形 10"/>
          <p:cNvSpPr/>
          <p:nvPr/>
        </p:nvSpPr>
        <p:spPr>
          <a:xfrm>
            <a:off x="2987824" y="1484784"/>
            <a:ext cx="54938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/>
              <a:t>是什么、为什么、怎么做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文章小标题的有序串联</a:t>
            </a:r>
            <a:endParaRPr lang="zh-CN" altLang="en-US" dirty="0"/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75656" y="2103239"/>
            <a:ext cx="1440160" cy="461665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2400" dirty="0" smtClean="0"/>
              <a:t>关键词</a:t>
            </a:r>
            <a:endParaRPr lang="zh-CN" altLang="en-US" sz="2400" dirty="0"/>
          </a:p>
        </p:txBody>
      </p:sp>
      <p:sp>
        <p:nvSpPr>
          <p:cNvPr id="14" name="矩形 13"/>
          <p:cNvSpPr/>
          <p:nvPr/>
        </p:nvSpPr>
        <p:spPr>
          <a:xfrm>
            <a:off x="2987824" y="2175247"/>
            <a:ext cx="2031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/>
              <a:t>题目中；小标题中</a:t>
            </a:r>
            <a:endParaRPr lang="zh-CN" altLang="en-US" dirty="0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1475656" y="2823319"/>
            <a:ext cx="1440160" cy="461665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2400" dirty="0" smtClean="0"/>
              <a:t>正   文</a:t>
            </a:r>
            <a:endParaRPr lang="zh-CN" altLang="en-US" sz="2400" dirty="0"/>
          </a:p>
        </p:txBody>
      </p:sp>
      <p:sp>
        <p:nvSpPr>
          <p:cNvPr id="16" name="矩形 15"/>
          <p:cNvSpPr/>
          <p:nvPr/>
        </p:nvSpPr>
        <p:spPr>
          <a:xfrm>
            <a:off x="2987824" y="2895327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/>
              <a:t>引言（总起句）</a:t>
            </a:r>
            <a:endParaRPr lang="zh-CN" altLang="en-US" dirty="0"/>
          </a:p>
        </p:txBody>
      </p:sp>
      <p:sp>
        <p:nvSpPr>
          <p:cNvPr id="19" name="矩形 18"/>
          <p:cNvSpPr/>
          <p:nvPr/>
        </p:nvSpPr>
        <p:spPr>
          <a:xfrm>
            <a:off x="2411760" y="4077072"/>
            <a:ext cx="52629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/>
              <a:t>总句：对一级标题的上位解读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是什么与为什么</a:t>
            </a:r>
            <a:endParaRPr lang="zh-CN" altLang="en-US" dirty="0"/>
          </a:p>
        </p:txBody>
      </p:sp>
      <p:sp>
        <p:nvSpPr>
          <p:cNvPr id="20" name="矩形 19"/>
          <p:cNvSpPr/>
          <p:nvPr/>
        </p:nvSpPr>
        <p:spPr>
          <a:xfrm>
            <a:off x="2411760" y="4509120"/>
            <a:ext cx="45704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/>
              <a:t>案例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案例的典型性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有什么、怎么做</a:t>
            </a:r>
            <a:endParaRPr lang="zh-CN" altLang="en-US" dirty="0"/>
          </a:p>
        </p:txBody>
      </p:sp>
      <p:sp>
        <p:nvSpPr>
          <p:cNvPr id="21" name="矩形 20"/>
          <p:cNvSpPr/>
          <p:nvPr/>
        </p:nvSpPr>
        <p:spPr>
          <a:xfrm>
            <a:off x="2411467" y="4931876"/>
            <a:ext cx="64171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/>
              <a:t>分析：对一级标题的下位解构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是什么与为什么、价值定位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2" grpId="0" animBg="1"/>
      <p:bldP spid="10" grpId="0" animBg="1"/>
      <p:bldP spid="11" grpId="0"/>
      <p:bldP spid="13" grpId="0" animBg="1"/>
      <p:bldP spid="14" grpId="0"/>
      <p:bldP spid="15" grpId="0" animBg="1"/>
      <p:bldP spid="16" grpId="0"/>
      <p:bldP spid="19" grpId="0"/>
      <p:bldP spid="20" grpId="0"/>
      <p:bldP spid="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1" descr="C:\Users\Administrator\Desktop\未标题-1 拷贝.png"/>
          <p:cNvPicPr>
            <a:picLocks noChangeAspect="1" noChangeArrowheads="1"/>
          </p:cNvPicPr>
          <p:nvPr/>
        </p:nvPicPr>
        <p:blipFill>
          <a:blip r:embed="rId3" cstate="print"/>
          <a:srcRect l="4124" t="4468" r="-2551"/>
          <a:stretch>
            <a:fillRect/>
          </a:stretch>
        </p:blipFill>
        <p:spPr bwMode="auto">
          <a:xfrm>
            <a:off x="6876256" y="0"/>
            <a:ext cx="2267744" cy="435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/>
          <p:cNvPicPr preferRelativeResize="0">
            <a:picLocks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 contrast="48000"/>
          </a:blip>
          <a:srcRect/>
          <a:stretch>
            <a:fillRect/>
          </a:stretch>
        </p:blipFill>
        <p:spPr bwMode="auto">
          <a:xfrm>
            <a:off x="179512" y="5949280"/>
            <a:ext cx="720080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>
            <a:off x="1043608" y="0"/>
            <a:ext cx="2592288" cy="523220"/>
          </a:xfrm>
          <a:prstGeom prst="rect">
            <a:avLst/>
          </a:prstGeom>
          <a:solidFill>
            <a:srgbClr val="1FA808">
              <a:alpha val="69804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 smtClean="0"/>
              <a:t>论文框架</a:t>
            </a:r>
            <a:endParaRPr lang="zh-CN" altLang="en-US" sz="2800" dirty="0"/>
          </a:p>
        </p:txBody>
      </p:sp>
      <p:sp>
        <p:nvSpPr>
          <p:cNvPr id="18" name="矩形 9"/>
          <p:cNvSpPr>
            <a:spLocks noChangeArrowheads="1"/>
          </p:cNvSpPr>
          <p:nvPr/>
        </p:nvSpPr>
        <p:spPr bwMode="auto">
          <a:xfrm>
            <a:off x="3779912" y="332656"/>
            <a:ext cx="2088232" cy="954107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3200" b="1" dirty="0" smtClean="0"/>
              <a:t>题    目</a:t>
            </a:r>
            <a:endParaRPr lang="en-US" altLang="zh-CN" sz="3200" b="1" dirty="0" smtClean="0"/>
          </a:p>
          <a:p>
            <a:pPr algn="ctr"/>
            <a:r>
              <a:rPr lang="en-US" altLang="zh-CN" sz="2400" dirty="0" smtClean="0"/>
              <a:t>——</a:t>
            </a:r>
            <a:r>
              <a:rPr lang="zh-CN" altLang="en-US" sz="2400" dirty="0" smtClean="0"/>
              <a:t>副标题</a:t>
            </a:r>
            <a:endParaRPr lang="zh-CN" altLang="en-US" sz="2400" dirty="0"/>
          </a:p>
        </p:txBody>
      </p:sp>
      <p:sp>
        <p:nvSpPr>
          <p:cNvPr id="12" name="矩形 9"/>
          <p:cNvSpPr>
            <a:spLocks noChangeArrowheads="1"/>
          </p:cNvSpPr>
          <p:nvPr/>
        </p:nvSpPr>
        <p:spPr bwMode="auto">
          <a:xfrm>
            <a:off x="2411760" y="3429000"/>
            <a:ext cx="4680520" cy="461665"/>
          </a:xfrm>
          <a:prstGeom prst="rect">
            <a:avLst/>
          </a:prstGeom>
          <a:solidFill>
            <a:srgbClr val="05D1DB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2400" dirty="0" smtClean="0"/>
              <a:t>一级标题（</a:t>
            </a:r>
            <a:r>
              <a:rPr lang="en-US" altLang="zh-CN" sz="2400" dirty="0" smtClean="0"/>
              <a:t>1</a:t>
            </a:r>
            <a:r>
              <a:rPr lang="zh-CN" altLang="en-US" sz="2400" dirty="0" smtClean="0"/>
              <a:t>）</a:t>
            </a:r>
            <a:r>
              <a:rPr lang="en-US" altLang="zh-CN" sz="2400" dirty="0" smtClean="0"/>
              <a:t>——</a:t>
            </a:r>
            <a:r>
              <a:rPr lang="zh-CN" altLang="en-US" sz="2400" dirty="0" smtClean="0"/>
              <a:t>理论的适切性</a:t>
            </a:r>
            <a:endParaRPr lang="zh-CN" altLang="en-US" sz="2400" dirty="0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1475656" y="1412776"/>
            <a:ext cx="1440160" cy="461665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2400" dirty="0" smtClean="0"/>
              <a:t>摘    要</a:t>
            </a:r>
            <a:endParaRPr lang="zh-CN" altLang="en-US" sz="2400" dirty="0"/>
          </a:p>
        </p:txBody>
      </p:sp>
      <p:sp>
        <p:nvSpPr>
          <p:cNvPr id="11" name="矩形 10"/>
          <p:cNvSpPr/>
          <p:nvPr/>
        </p:nvSpPr>
        <p:spPr>
          <a:xfrm>
            <a:off x="2987824" y="1484784"/>
            <a:ext cx="54938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/>
              <a:t>是什么、为什么、怎么做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文章小标题的有序串联</a:t>
            </a:r>
            <a:endParaRPr lang="zh-CN" altLang="en-US" dirty="0"/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75656" y="2103239"/>
            <a:ext cx="1440160" cy="461665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2400" dirty="0" smtClean="0"/>
              <a:t>关键词</a:t>
            </a:r>
            <a:endParaRPr lang="zh-CN" altLang="en-US" sz="2400" dirty="0"/>
          </a:p>
        </p:txBody>
      </p:sp>
      <p:sp>
        <p:nvSpPr>
          <p:cNvPr id="14" name="矩形 13"/>
          <p:cNvSpPr/>
          <p:nvPr/>
        </p:nvSpPr>
        <p:spPr>
          <a:xfrm>
            <a:off x="2987824" y="2175247"/>
            <a:ext cx="2031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/>
              <a:t>题目中；小标题中</a:t>
            </a:r>
            <a:endParaRPr lang="zh-CN" altLang="en-US" dirty="0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1475656" y="2823319"/>
            <a:ext cx="1440160" cy="461665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2400" dirty="0" smtClean="0"/>
              <a:t>正   文</a:t>
            </a:r>
            <a:endParaRPr lang="zh-CN" altLang="en-US" sz="2400" dirty="0"/>
          </a:p>
        </p:txBody>
      </p:sp>
      <p:sp>
        <p:nvSpPr>
          <p:cNvPr id="16" name="矩形 15"/>
          <p:cNvSpPr/>
          <p:nvPr/>
        </p:nvSpPr>
        <p:spPr>
          <a:xfrm>
            <a:off x="2987824" y="2895327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/>
              <a:t>引言（总起句）</a:t>
            </a:r>
            <a:endParaRPr lang="zh-CN" altLang="en-US" dirty="0"/>
          </a:p>
        </p:txBody>
      </p:sp>
      <p:sp>
        <p:nvSpPr>
          <p:cNvPr id="22" name="矩形 9"/>
          <p:cNvSpPr>
            <a:spLocks noChangeArrowheads="1"/>
          </p:cNvSpPr>
          <p:nvPr/>
        </p:nvSpPr>
        <p:spPr bwMode="auto">
          <a:xfrm>
            <a:off x="2411760" y="4005064"/>
            <a:ext cx="4680520" cy="461665"/>
          </a:xfrm>
          <a:prstGeom prst="rect">
            <a:avLst/>
          </a:prstGeom>
          <a:solidFill>
            <a:srgbClr val="05D1DB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2400" dirty="0" smtClean="0"/>
              <a:t>一级标题（</a:t>
            </a:r>
            <a:r>
              <a:rPr lang="en-US" altLang="zh-CN" sz="2400" dirty="0" smtClean="0"/>
              <a:t>2</a:t>
            </a:r>
            <a:r>
              <a:rPr lang="zh-CN" altLang="en-US" sz="2400" dirty="0" smtClean="0"/>
              <a:t>）</a:t>
            </a:r>
            <a:r>
              <a:rPr lang="en-US" altLang="zh-CN" sz="2400" dirty="0" smtClean="0"/>
              <a:t>……</a:t>
            </a:r>
            <a:r>
              <a:rPr lang="zh-CN" altLang="en-US" sz="2400" dirty="0" smtClean="0"/>
              <a:t>（</a:t>
            </a:r>
            <a:r>
              <a:rPr lang="en-US" altLang="zh-CN" sz="2400" dirty="0" smtClean="0"/>
              <a:t>3</a:t>
            </a:r>
            <a:r>
              <a:rPr lang="zh-CN" altLang="en-US" sz="2400" dirty="0" smtClean="0"/>
              <a:t>）</a:t>
            </a:r>
            <a:endParaRPr lang="zh-CN" altLang="en-US" sz="2400" dirty="0"/>
          </a:p>
        </p:txBody>
      </p:sp>
      <p:sp>
        <p:nvSpPr>
          <p:cNvPr id="23" name="矩形 22"/>
          <p:cNvSpPr/>
          <p:nvPr/>
        </p:nvSpPr>
        <p:spPr>
          <a:xfrm>
            <a:off x="2987824" y="4509120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/>
              <a:t>总起句</a:t>
            </a:r>
            <a:endParaRPr lang="zh-CN" altLang="en-US" dirty="0"/>
          </a:p>
        </p:txBody>
      </p:sp>
      <p:sp>
        <p:nvSpPr>
          <p:cNvPr id="24" name="矩形 9"/>
          <p:cNvSpPr>
            <a:spLocks noChangeArrowheads="1"/>
          </p:cNvSpPr>
          <p:nvPr/>
        </p:nvSpPr>
        <p:spPr bwMode="auto">
          <a:xfrm>
            <a:off x="2771800" y="4869160"/>
            <a:ext cx="4248472" cy="46166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2400" dirty="0" smtClean="0"/>
              <a:t>二级标题（</a:t>
            </a:r>
            <a:r>
              <a:rPr lang="en-US" altLang="zh-CN" sz="2400" dirty="0" smtClean="0"/>
              <a:t>1</a:t>
            </a:r>
            <a:r>
              <a:rPr lang="zh-CN" altLang="en-US" sz="2400" dirty="0" smtClean="0"/>
              <a:t>）</a:t>
            </a:r>
            <a:r>
              <a:rPr lang="en-US" altLang="zh-CN" sz="2400" dirty="0" smtClean="0"/>
              <a:t>……</a:t>
            </a:r>
            <a:r>
              <a:rPr lang="zh-CN" altLang="en-US" sz="2400" dirty="0" smtClean="0"/>
              <a:t>（</a:t>
            </a:r>
            <a:r>
              <a:rPr lang="en-US" altLang="zh-CN" sz="2400" dirty="0" smtClean="0"/>
              <a:t>2</a:t>
            </a:r>
            <a:r>
              <a:rPr lang="zh-CN" altLang="en-US" sz="2400" dirty="0" smtClean="0"/>
              <a:t>）（</a:t>
            </a:r>
            <a:r>
              <a:rPr lang="en-US" altLang="zh-CN" sz="2400" dirty="0" smtClean="0"/>
              <a:t>3</a:t>
            </a:r>
            <a:r>
              <a:rPr lang="zh-CN" altLang="en-US" sz="2400" dirty="0" smtClean="0"/>
              <a:t>）</a:t>
            </a:r>
            <a:endParaRPr lang="zh-CN" altLang="en-US" sz="2400" dirty="0"/>
          </a:p>
        </p:txBody>
      </p:sp>
      <p:sp>
        <p:nvSpPr>
          <p:cNvPr id="25" name="矩形 24"/>
          <p:cNvSpPr/>
          <p:nvPr/>
        </p:nvSpPr>
        <p:spPr>
          <a:xfrm>
            <a:off x="2916109" y="5445224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/>
              <a:t>总句</a:t>
            </a:r>
            <a:endParaRPr lang="zh-CN" altLang="en-US" dirty="0"/>
          </a:p>
        </p:txBody>
      </p:sp>
      <p:sp>
        <p:nvSpPr>
          <p:cNvPr id="26" name="矩形 25"/>
          <p:cNvSpPr/>
          <p:nvPr/>
        </p:nvSpPr>
        <p:spPr>
          <a:xfrm>
            <a:off x="2916109" y="5877272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/>
              <a:t>案例</a:t>
            </a:r>
            <a:endParaRPr lang="zh-CN" altLang="en-US" dirty="0"/>
          </a:p>
        </p:txBody>
      </p:sp>
      <p:sp>
        <p:nvSpPr>
          <p:cNvPr id="27" name="矩形 26"/>
          <p:cNvSpPr/>
          <p:nvPr/>
        </p:nvSpPr>
        <p:spPr>
          <a:xfrm>
            <a:off x="2915816" y="6300028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/>
              <a:t>分析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/>
      <p:bldP spid="24" grpId="0" animBg="1"/>
      <p:bldP spid="25" grpId="0"/>
      <p:bldP spid="26" grpId="0"/>
      <p:bldP spid="2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1" descr="C:\Users\Administrator\Desktop\未标题-1 拷贝.png"/>
          <p:cNvPicPr>
            <a:picLocks noChangeAspect="1" noChangeArrowheads="1"/>
          </p:cNvPicPr>
          <p:nvPr/>
        </p:nvPicPr>
        <p:blipFill>
          <a:blip r:embed="rId3" cstate="print"/>
          <a:srcRect l="4124" t="4468" r="-2551"/>
          <a:stretch>
            <a:fillRect/>
          </a:stretch>
        </p:blipFill>
        <p:spPr bwMode="auto">
          <a:xfrm>
            <a:off x="6876256" y="0"/>
            <a:ext cx="2267744" cy="435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/>
          <p:cNvPicPr preferRelativeResize="0">
            <a:picLocks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 contrast="48000"/>
          </a:blip>
          <a:srcRect/>
          <a:stretch>
            <a:fillRect/>
          </a:stretch>
        </p:blipFill>
        <p:spPr bwMode="auto">
          <a:xfrm>
            <a:off x="179512" y="5949280"/>
            <a:ext cx="720080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>
            <a:off x="1043608" y="97468"/>
            <a:ext cx="2592288" cy="523220"/>
          </a:xfrm>
          <a:prstGeom prst="rect">
            <a:avLst/>
          </a:prstGeom>
          <a:solidFill>
            <a:srgbClr val="1FA808">
              <a:alpha val="69804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 smtClean="0"/>
              <a:t>论文框架</a:t>
            </a:r>
            <a:endParaRPr lang="zh-CN" altLang="en-US" sz="2800" dirty="0"/>
          </a:p>
        </p:txBody>
      </p:sp>
      <p:sp>
        <p:nvSpPr>
          <p:cNvPr id="18" name="矩形 9"/>
          <p:cNvSpPr>
            <a:spLocks noChangeArrowheads="1"/>
          </p:cNvSpPr>
          <p:nvPr/>
        </p:nvSpPr>
        <p:spPr bwMode="auto">
          <a:xfrm>
            <a:off x="3779912" y="332656"/>
            <a:ext cx="2088232" cy="954107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3200" b="1" dirty="0" smtClean="0"/>
              <a:t>题    目</a:t>
            </a:r>
            <a:endParaRPr lang="en-US" altLang="zh-CN" sz="3200" b="1" dirty="0" smtClean="0"/>
          </a:p>
          <a:p>
            <a:pPr algn="ctr"/>
            <a:r>
              <a:rPr lang="en-US" altLang="zh-CN" sz="2400" dirty="0" smtClean="0"/>
              <a:t>——</a:t>
            </a:r>
            <a:r>
              <a:rPr lang="zh-CN" altLang="en-US" sz="2400" dirty="0" smtClean="0"/>
              <a:t>副标题</a:t>
            </a:r>
            <a:endParaRPr lang="zh-CN" altLang="en-US" sz="2400" dirty="0"/>
          </a:p>
        </p:txBody>
      </p:sp>
      <p:sp>
        <p:nvSpPr>
          <p:cNvPr id="12" name="矩形 9"/>
          <p:cNvSpPr>
            <a:spLocks noChangeArrowheads="1"/>
          </p:cNvSpPr>
          <p:nvPr/>
        </p:nvSpPr>
        <p:spPr bwMode="auto">
          <a:xfrm>
            <a:off x="2411760" y="3429000"/>
            <a:ext cx="4680520" cy="461665"/>
          </a:xfrm>
          <a:prstGeom prst="rect">
            <a:avLst/>
          </a:prstGeom>
          <a:solidFill>
            <a:srgbClr val="05D1DB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2400" dirty="0" smtClean="0"/>
              <a:t>一级标题（</a:t>
            </a:r>
            <a:r>
              <a:rPr lang="en-US" altLang="zh-CN" sz="2400" dirty="0" smtClean="0"/>
              <a:t>1</a:t>
            </a:r>
            <a:r>
              <a:rPr lang="zh-CN" altLang="en-US" sz="2400" dirty="0" smtClean="0"/>
              <a:t>）</a:t>
            </a:r>
            <a:r>
              <a:rPr lang="en-US" altLang="zh-CN" sz="2400" dirty="0" smtClean="0"/>
              <a:t>——</a:t>
            </a:r>
            <a:r>
              <a:rPr lang="zh-CN" altLang="en-US" sz="2400" dirty="0" smtClean="0"/>
              <a:t>理论的适切性</a:t>
            </a:r>
            <a:endParaRPr lang="zh-CN" altLang="en-US" sz="2400" dirty="0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1475656" y="1412776"/>
            <a:ext cx="1440160" cy="461665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2400" dirty="0" smtClean="0"/>
              <a:t>摘    要</a:t>
            </a:r>
            <a:endParaRPr lang="zh-CN" altLang="en-US" sz="2400" dirty="0"/>
          </a:p>
        </p:txBody>
      </p:sp>
      <p:sp>
        <p:nvSpPr>
          <p:cNvPr id="11" name="矩形 10"/>
          <p:cNvSpPr/>
          <p:nvPr/>
        </p:nvSpPr>
        <p:spPr>
          <a:xfrm>
            <a:off x="2987824" y="1484784"/>
            <a:ext cx="54938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/>
              <a:t>是什么、为什么、怎么做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文章小标题的有序串联</a:t>
            </a:r>
            <a:endParaRPr lang="zh-CN" altLang="en-US" dirty="0"/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75656" y="2103239"/>
            <a:ext cx="1440160" cy="461665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2400" dirty="0" smtClean="0"/>
              <a:t>关键词</a:t>
            </a:r>
            <a:endParaRPr lang="zh-CN" altLang="en-US" sz="2400" dirty="0"/>
          </a:p>
        </p:txBody>
      </p:sp>
      <p:sp>
        <p:nvSpPr>
          <p:cNvPr id="14" name="矩形 13"/>
          <p:cNvSpPr/>
          <p:nvPr/>
        </p:nvSpPr>
        <p:spPr>
          <a:xfrm>
            <a:off x="2987824" y="2175247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/>
              <a:t>题目中；标题中</a:t>
            </a:r>
            <a:endParaRPr lang="zh-CN" altLang="en-US" dirty="0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1475656" y="2823319"/>
            <a:ext cx="1440160" cy="461665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2400" dirty="0" smtClean="0"/>
              <a:t>正   文</a:t>
            </a:r>
            <a:endParaRPr lang="zh-CN" altLang="en-US" sz="2400" dirty="0"/>
          </a:p>
        </p:txBody>
      </p:sp>
      <p:sp>
        <p:nvSpPr>
          <p:cNvPr id="16" name="矩形 15"/>
          <p:cNvSpPr/>
          <p:nvPr/>
        </p:nvSpPr>
        <p:spPr>
          <a:xfrm>
            <a:off x="2987824" y="2895327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/>
              <a:t>引言</a:t>
            </a:r>
            <a:r>
              <a:rPr lang="zh-CN" altLang="en-US" dirty="0" smtClean="0">
                <a:solidFill>
                  <a:srgbClr val="CC00CC"/>
                </a:solidFill>
              </a:rPr>
              <a:t>（总起句）</a:t>
            </a:r>
            <a:endParaRPr lang="zh-CN" altLang="en-US" dirty="0">
              <a:solidFill>
                <a:srgbClr val="CC00CC"/>
              </a:solidFill>
            </a:endParaRPr>
          </a:p>
        </p:txBody>
      </p:sp>
      <p:sp>
        <p:nvSpPr>
          <p:cNvPr id="22" name="矩形 9"/>
          <p:cNvSpPr>
            <a:spLocks noChangeArrowheads="1"/>
          </p:cNvSpPr>
          <p:nvPr/>
        </p:nvSpPr>
        <p:spPr bwMode="auto">
          <a:xfrm>
            <a:off x="2411760" y="4005064"/>
            <a:ext cx="4680520" cy="461665"/>
          </a:xfrm>
          <a:prstGeom prst="rect">
            <a:avLst/>
          </a:prstGeom>
          <a:solidFill>
            <a:srgbClr val="05D1DB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2400" dirty="0" smtClean="0"/>
              <a:t>一级标题（</a:t>
            </a:r>
            <a:r>
              <a:rPr lang="en-US" altLang="zh-CN" sz="2400" dirty="0" smtClean="0"/>
              <a:t>2</a:t>
            </a:r>
            <a:r>
              <a:rPr lang="zh-CN" altLang="en-US" sz="2400" dirty="0" smtClean="0"/>
              <a:t>）</a:t>
            </a:r>
            <a:r>
              <a:rPr lang="en-US" altLang="zh-CN" sz="2400" dirty="0" smtClean="0"/>
              <a:t>……</a:t>
            </a:r>
            <a:r>
              <a:rPr lang="zh-CN" altLang="en-US" sz="2400" dirty="0" smtClean="0"/>
              <a:t>（</a:t>
            </a:r>
            <a:r>
              <a:rPr lang="en-US" altLang="zh-CN" sz="2400" dirty="0" smtClean="0"/>
              <a:t>3</a:t>
            </a:r>
            <a:r>
              <a:rPr lang="zh-CN" altLang="en-US" sz="2400" dirty="0" smtClean="0"/>
              <a:t>）</a:t>
            </a:r>
            <a:endParaRPr lang="zh-CN" altLang="en-US" sz="2400" dirty="0"/>
          </a:p>
        </p:txBody>
      </p:sp>
      <p:sp>
        <p:nvSpPr>
          <p:cNvPr id="24" name="矩形 9"/>
          <p:cNvSpPr>
            <a:spLocks noChangeArrowheads="1"/>
          </p:cNvSpPr>
          <p:nvPr/>
        </p:nvSpPr>
        <p:spPr bwMode="auto">
          <a:xfrm>
            <a:off x="2843808" y="4581128"/>
            <a:ext cx="4248472" cy="46166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2400" dirty="0" smtClean="0"/>
              <a:t>二级标题（</a:t>
            </a:r>
            <a:r>
              <a:rPr lang="en-US" altLang="zh-CN" sz="2400" dirty="0" smtClean="0"/>
              <a:t>1</a:t>
            </a:r>
            <a:r>
              <a:rPr lang="zh-CN" altLang="en-US" sz="2400" dirty="0" smtClean="0"/>
              <a:t>）</a:t>
            </a:r>
            <a:r>
              <a:rPr lang="en-US" altLang="zh-CN" sz="2400" dirty="0" smtClean="0"/>
              <a:t>……</a:t>
            </a:r>
            <a:r>
              <a:rPr lang="zh-CN" altLang="en-US" sz="2400" dirty="0" smtClean="0"/>
              <a:t>（</a:t>
            </a:r>
            <a:r>
              <a:rPr lang="en-US" altLang="zh-CN" sz="2400" dirty="0" smtClean="0"/>
              <a:t>2</a:t>
            </a:r>
            <a:r>
              <a:rPr lang="zh-CN" altLang="en-US" sz="2400" dirty="0" smtClean="0"/>
              <a:t>）（</a:t>
            </a:r>
            <a:r>
              <a:rPr lang="en-US" altLang="zh-CN" sz="2400" dirty="0" smtClean="0"/>
              <a:t>3</a:t>
            </a:r>
            <a:r>
              <a:rPr lang="zh-CN" altLang="en-US" sz="2400" dirty="0" smtClean="0"/>
              <a:t>）</a:t>
            </a:r>
            <a:endParaRPr lang="zh-CN" altLang="en-US" sz="2400" dirty="0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1475656" y="5877272"/>
            <a:ext cx="1440160" cy="461665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2400" dirty="0" smtClean="0"/>
              <a:t>参考文献</a:t>
            </a:r>
            <a:endParaRPr lang="zh-CN" altLang="en-US" sz="2400" dirty="0"/>
          </a:p>
        </p:txBody>
      </p:sp>
      <p:sp>
        <p:nvSpPr>
          <p:cNvPr id="20" name="矩形 19"/>
          <p:cNvSpPr/>
          <p:nvPr/>
        </p:nvSpPr>
        <p:spPr>
          <a:xfrm>
            <a:off x="2339752" y="5229200"/>
            <a:ext cx="2262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结束语</a:t>
            </a:r>
            <a:r>
              <a:rPr lang="zh-CN" altLang="en-US" dirty="0" smtClean="0">
                <a:solidFill>
                  <a:srgbClr val="CC00CC"/>
                </a:solidFill>
              </a:rPr>
              <a:t>（总收句）</a:t>
            </a:r>
            <a:endParaRPr lang="zh-CN" altLang="en-US" dirty="0">
              <a:solidFill>
                <a:srgbClr val="CC00CC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3131840" y="5949280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/>
              <a:t>杂志、知网</a:t>
            </a:r>
            <a:endParaRPr lang="zh-CN" altLang="en-US" dirty="0"/>
          </a:p>
        </p:txBody>
      </p:sp>
      <p:sp>
        <p:nvSpPr>
          <p:cNvPr id="28" name="矩形 27"/>
          <p:cNvSpPr/>
          <p:nvPr/>
        </p:nvSpPr>
        <p:spPr>
          <a:xfrm>
            <a:off x="5724128" y="5805264"/>
            <a:ext cx="31854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hlinkClick r:id="rId5" action="ppaction://hlinkfile"/>
              </a:rPr>
              <a:t>“形符”表征概念的三种形式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/>
      <p:bldP spid="2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1" descr="C:\Users\Administrator\Desktop\未标题-1 拷贝.png"/>
          <p:cNvPicPr>
            <a:picLocks noChangeAspect="1" noChangeArrowheads="1"/>
          </p:cNvPicPr>
          <p:nvPr/>
        </p:nvPicPr>
        <p:blipFill>
          <a:blip r:embed="rId3" cstate="print"/>
          <a:srcRect l="4124" t="4468" r="-2551"/>
          <a:stretch>
            <a:fillRect/>
          </a:stretch>
        </p:blipFill>
        <p:spPr bwMode="auto">
          <a:xfrm>
            <a:off x="6876256" y="0"/>
            <a:ext cx="2267744" cy="435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/>
          <p:cNvPicPr preferRelativeResize="0">
            <a:picLocks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 contrast="48000"/>
          </a:blip>
          <a:srcRect/>
          <a:stretch>
            <a:fillRect/>
          </a:stretch>
        </p:blipFill>
        <p:spPr bwMode="auto">
          <a:xfrm>
            <a:off x="179512" y="5949280"/>
            <a:ext cx="720080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矩形 9"/>
          <p:cNvSpPr>
            <a:spLocks noChangeArrowheads="1"/>
          </p:cNvSpPr>
          <p:nvPr/>
        </p:nvSpPr>
        <p:spPr bwMode="auto">
          <a:xfrm>
            <a:off x="4499992" y="1268760"/>
            <a:ext cx="1152128" cy="52322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2800" b="1" dirty="0" smtClean="0"/>
              <a:t>论文</a:t>
            </a:r>
            <a:endParaRPr lang="zh-CN" altLang="en-US" sz="2800" b="1" dirty="0"/>
          </a:p>
        </p:txBody>
      </p:sp>
      <p:cxnSp>
        <p:nvCxnSpPr>
          <p:cNvPr id="26" name="直接箭头连接符 25"/>
          <p:cNvCxnSpPr/>
          <p:nvPr/>
        </p:nvCxnSpPr>
        <p:spPr>
          <a:xfrm flipH="1">
            <a:off x="4211960" y="1916832"/>
            <a:ext cx="504056" cy="576064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箭头连接符 26"/>
          <p:cNvCxnSpPr/>
          <p:nvPr/>
        </p:nvCxnSpPr>
        <p:spPr>
          <a:xfrm>
            <a:off x="5364088" y="1916832"/>
            <a:ext cx="504056" cy="648072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矩形 9"/>
          <p:cNvSpPr>
            <a:spLocks noChangeArrowheads="1"/>
          </p:cNvSpPr>
          <p:nvPr/>
        </p:nvSpPr>
        <p:spPr bwMode="auto">
          <a:xfrm>
            <a:off x="3131840" y="2564904"/>
            <a:ext cx="1584176" cy="46166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2400" dirty="0" smtClean="0"/>
              <a:t>学科教学</a:t>
            </a:r>
            <a:endParaRPr lang="zh-CN" altLang="en-US" sz="2400" dirty="0"/>
          </a:p>
        </p:txBody>
      </p:sp>
      <p:sp>
        <p:nvSpPr>
          <p:cNvPr id="30" name="矩形 9"/>
          <p:cNvSpPr>
            <a:spLocks noChangeArrowheads="1"/>
          </p:cNvSpPr>
          <p:nvPr/>
        </p:nvSpPr>
        <p:spPr bwMode="auto">
          <a:xfrm>
            <a:off x="5436096" y="2564904"/>
            <a:ext cx="1584176" cy="46166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2400" dirty="0" smtClean="0"/>
              <a:t>教育管理</a:t>
            </a:r>
            <a:endParaRPr lang="zh-CN" altLang="en-US" sz="2400" dirty="0"/>
          </a:p>
        </p:txBody>
      </p:sp>
      <p:sp>
        <p:nvSpPr>
          <p:cNvPr id="31" name="矩形 9"/>
          <p:cNvSpPr>
            <a:spLocks noChangeArrowheads="1"/>
          </p:cNvSpPr>
          <p:nvPr/>
        </p:nvSpPr>
        <p:spPr bwMode="auto">
          <a:xfrm>
            <a:off x="1331640" y="4005064"/>
            <a:ext cx="1512168" cy="461665"/>
          </a:xfrm>
          <a:prstGeom prst="rect">
            <a:avLst/>
          </a:prstGeom>
          <a:solidFill>
            <a:srgbClr val="05D1DB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2400" dirty="0" smtClean="0"/>
              <a:t>某课为例</a:t>
            </a:r>
            <a:endParaRPr lang="zh-CN" altLang="en-US" sz="2400" dirty="0"/>
          </a:p>
        </p:txBody>
      </p:sp>
      <p:sp>
        <p:nvSpPr>
          <p:cNvPr id="32" name="矩形 9"/>
          <p:cNvSpPr>
            <a:spLocks noChangeArrowheads="1"/>
          </p:cNvSpPr>
          <p:nvPr/>
        </p:nvSpPr>
        <p:spPr bwMode="auto">
          <a:xfrm>
            <a:off x="5364088" y="4005064"/>
            <a:ext cx="1584176" cy="461665"/>
          </a:xfrm>
          <a:prstGeom prst="rect">
            <a:avLst/>
          </a:prstGeom>
          <a:solidFill>
            <a:srgbClr val="05D1DB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2400" dirty="0" smtClean="0"/>
              <a:t>班级管理</a:t>
            </a:r>
            <a:endParaRPr lang="zh-CN" altLang="en-US" sz="2400" dirty="0"/>
          </a:p>
        </p:txBody>
      </p:sp>
      <p:cxnSp>
        <p:nvCxnSpPr>
          <p:cNvPr id="33" name="直接箭头连接符 32"/>
          <p:cNvCxnSpPr/>
          <p:nvPr/>
        </p:nvCxnSpPr>
        <p:spPr>
          <a:xfrm flipH="1">
            <a:off x="2555776" y="3140968"/>
            <a:ext cx="1152128" cy="792088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箭头连接符 33"/>
          <p:cNvCxnSpPr/>
          <p:nvPr/>
        </p:nvCxnSpPr>
        <p:spPr>
          <a:xfrm>
            <a:off x="6156176" y="3140968"/>
            <a:ext cx="0" cy="792088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矩形 9"/>
          <p:cNvSpPr>
            <a:spLocks noChangeArrowheads="1"/>
          </p:cNvSpPr>
          <p:nvPr/>
        </p:nvSpPr>
        <p:spPr bwMode="auto">
          <a:xfrm>
            <a:off x="3131840" y="4005064"/>
            <a:ext cx="1512168" cy="461665"/>
          </a:xfrm>
          <a:prstGeom prst="rect">
            <a:avLst/>
          </a:prstGeom>
          <a:solidFill>
            <a:srgbClr val="05D1DB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2400" dirty="0" smtClean="0"/>
              <a:t>整体筛选</a:t>
            </a:r>
            <a:endParaRPr lang="zh-CN" altLang="en-US" sz="2400" dirty="0"/>
          </a:p>
        </p:txBody>
      </p:sp>
      <p:cxnSp>
        <p:nvCxnSpPr>
          <p:cNvPr id="37" name="直接箭头连接符 36"/>
          <p:cNvCxnSpPr/>
          <p:nvPr/>
        </p:nvCxnSpPr>
        <p:spPr>
          <a:xfrm>
            <a:off x="3923928" y="3212976"/>
            <a:ext cx="0" cy="792088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矩形 9"/>
          <p:cNvSpPr>
            <a:spLocks noChangeArrowheads="1"/>
          </p:cNvSpPr>
          <p:nvPr/>
        </p:nvSpPr>
        <p:spPr bwMode="auto">
          <a:xfrm>
            <a:off x="7164288" y="4005064"/>
            <a:ext cx="1584176" cy="461665"/>
          </a:xfrm>
          <a:prstGeom prst="rect">
            <a:avLst/>
          </a:prstGeom>
          <a:solidFill>
            <a:srgbClr val="05D1DB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2400" dirty="0" smtClean="0"/>
              <a:t>课程建设</a:t>
            </a:r>
            <a:endParaRPr lang="zh-CN" altLang="en-US" sz="2400" dirty="0"/>
          </a:p>
        </p:txBody>
      </p:sp>
      <p:cxnSp>
        <p:nvCxnSpPr>
          <p:cNvPr id="46" name="直接箭头连接符 45"/>
          <p:cNvCxnSpPr/>
          <p:nvPr/>
        </p:nvCxnSpPr>
        <p:spPr>
          <a:xfrm>
            <a:off x="6372200" y="3140968"/>
            <a:ext cx="936104" cy="792088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9" grpId="0" animBg="1"/>
      <p:bldP spid="30" grpId="0" animBg="1"/>
      <p:bldP spid="31" grpId="0" animBg="1"/>
      <p:bldP spid="32" grpId="0" animBg="1"/>
      <p:bldP spid="35" grpId="0" animBg="1"/>
      <p:bldP spid="4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1" descr="C:\Users\Administrator\Desktop\未标题-1 拷贝.png"/>
          <p:cNvPicPr>
            <a:picLocks noChangeAspect="1" noChangeArrowheads="1"/>
          </p:cNvPicPr>
          <p:nvPr/>
        </p:nvPicPr>
        <p:blipFill>
          <a:blip r:embed="rId3" cstate="print"/>
          <a:srcRect l="4124" t="4468" r="-2551"/>
          <a:stretch>
            <a:fillRect/>
          </a:stretch>
        </p:blipFill>
        <p:spPr bwMode="auto">
          <a:xfrm>
            <a:off x="6876256" y="0"/>
            <a:ext cx="2267744" cy="435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/>
          <p:cNvPicPr preferRelativeResize="0">
            <a:picLocks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 contrast="48000"/>
          </a:blip>
          <a:srcRect/>
          <a:stretch>
            <a:fillRect/>
          </a:stretch>
        </p:blipFill>
        <p:spPr bwMode="auto">
          <a:xfrm>
            <a:off x="179512" y="5949280"/>
            <a:ext cx="720080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" name="矩形 9"/>
          <p:cNvSpPr>
            <a:spLocks noChangeArrowheads="1"/>
          </p:cNvSpPr>
          <p:nvPr/>
        </p:nvSpPr>
        <p:spPr bwMode="auto">
          <a:xfrm>
            <a:off x="2699792" y="1628800"/>
            <a:ext cx="864096" cy="461665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2400" dirty="0" smtClean="0"/>
              <a:t>自私</a:t>
            </a:r>
            <a:endParaRPr lang="zh-CN" altLang="en-US" sz="2400" dirty="0"/>
          </a:p>
        </p:txBody>
      </p:sp>
      <p:sp>
        <p:nvSpPr>
          <p:cNvPr id="51" name="矩形 9"/>
          <p:cNvSpPr>
            <a:spLocks noChangeArrowheads="1"/>
          </p:cNvSpPr>
          <p:nvPr/>
        </p:nvSpPr>
        <p:spPr bwMode="auto">
          <a:xfrm>
            <a:off x="2699792" y="2204864"/>
            <a:ext cx="864096" cy="461665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2400" dirty="0" smtClean="0"/>
              <a:t>负能</a:t>
            </a:r>
            <a:endParaRPr lang="zh-CN" altLang="en-US" sz="2400" dirty="0"/>
          </a:p>
        </p:txBody>
      </p:sp>
      <p:sp>
        <p:nvSpPr>
          <p:cNvPr id="52" name="矩形 9"/>
          <p:cNvSpPr>
            <a:spLocks noChangeArrowheads="1"/>
          </p:cNvSpPr>
          <p:nvPr/>
        </p:nvSpPr>
        <p:spPr bwMode="auto">
          <a:xfrm>
            <a:off x="6084168" y="2204864"/>
            <a:ext cx="864096" cy="461665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2400" dirty="0" smtClean="0"/>
              <a:t>赋能</a:t>
            </a:r>
            <a:endParaRPr lang="zh-CN" altLang="en-US" sz="2400" dirty="0"/>
          </a:p>
        </p:txBody>
      </p:sp>
      <p:sp>
        <p:nvSpPr>
          <p:cNvPr id="53" name="矩形 9"/>
          <p:cNvSpPr>
            <a:spLocks noChangeArrowheads="1"/>
          </p:cNvSpPr>
          <p:nvPr/>
        </p:nvSpPr>
        <p:spPr bwMode="auto">
          <a:xfrm>
            <a:off x="6084168" y="1628800"/>
            <a:ext cx="864096" cy="461665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2400" dirty="0" smtClean="0"/>
              <a:t>利他</a:t>
            </a:r>
            <a:endParaRPr lang="zh-CN" altLang="en-US" sz="2400" dirty="0"/>
          </a:p>
        </p:txBody>
      </p:sp>
      <p:cxnSp>
        <p:nvCxnSpPr>
          <p:cNvPr id="54" name="直接箭头连接符 53"/>
          <p:cNvCxnSpPr/>
          <p:nvPr/>
        </p:nvCxnSpPr>
        <p:spPr>
          <a:xfrm>
            <a:off x="3707904" y="2132856"/>
            <a:ext cx="2232248" cy="0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矩形 23"/>
          <p:cNvSpPr/>
          <p:nvPr/>
        </p:nvSpPr>
        <p:spPr>
          <a:xfrm>
            <a:off x="1763688" y="3212976"/>
            <a:ext cx="669674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 smtClean="0"/>
              <a:t>教师应该是一个追求持续发展的人，不断追求自己生命的发展和完善的人，</a:t>
            </a:r>
            <a:r>
              <a:rPr lang="zh-CN" altLang="en-US" sz="2800" b="1" dirty="0" smtClean="0">
                <a:solidFill>
                  <a:srgbClr val="1FA808"/>
                </a:solidFill>
              </a:rPr>
              <a:t>在帮助别人完善的同时不断发展和完善自己。</a:t>
            </a:r>
            <a:endParaRPr lang="en-US" altLang="zh-CN" sz="2800" b="1" dirty="0" smtClean="0">
              <a:solidFill>
                <a:srgbClr val="1FA808"/>
              </a:solidFill>
            </a:endParaRPr>
          </a:p>
          <a:p>
            <a:pPr algn="r"/>
            <a:r>
              <a:rPr lang="en-US" altLang="zh-CN" sz="2800" b="1" dirty="0" smtClean="0">
                <a:solidFill>
                  <a:srgbClr val="1FA808"/>
                </a:solidFill>
              </a:rPr>
              <a:t>——</a:t>
            </a:r>
            <a:r>
              <a:rPr lang="zh-CN" altLang="en-US" sz="2800" b="1" dirty="0" smtClean="0">
                <a:solidFill>
                  <a:srgbClr val="1FA808"/>
                </a:solidFill>
              </a:rPr>
              <a:t>叶澜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1" grpId="0" animBg="1"/>
      <p:bldP spid="52" grpId="0" animBg="1"/>
      <p:bldP spid="53" grpId="0" animBg="1"/>
      <p:bldP spid="2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1" descr="C:\Users\Administrator\Desktop\未标题-1 拷贝.png"/>
          <p:cNvPicPr>
            <a:picLocks noChangeAspect="1" noChangeArrowheads="1"/>
          </p:cNvPicPr>
          <p:nvPr/>
        </p:nvPicPr>
        <p:blipFill>
          <a:blip r:embed="rId3" cstate="print"/>
          <a:srcRect l="4124" t="4468" r="-2551"/>
          <a:stretch>
            <a:fillRect/>
          </a:stretch>
        </p:blipFill>
        <p:spPr bwMode="auto">
          <a:xfrm>
            <a:off x="6876256" y="0"/>
            <a:ext cx="2267744" cy="435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/>
          <p:cNvPicPr preferRelativeResize="0">
            <a:picLocks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 contrast="48000"/>
          </a:blip>
          <a:srcRect/>
          <a:stretch>
            <a:fillRect/>
          </a:stretch>
        </p:blipFill>
        <p:spPr bwMode="auto">
          <a:xfrm>
            <a:off x="179512" y="5949280"/>
            <a:ext cx="720080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35696" y="620688"/>
            <a:ext cx="5976664" cy="563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1" descr="C:\Users\Administrator\Desktop\未标题-1 拷贝.png"/>
          <p:cNvPicPr>
            <a:picLocks noChangeAspect="1" noChangeArrowheads="1"/>
          </p:cNvPicPr>
          <p:nvPr/>
        </p:nvPicPr>
        <p:blipFill>
          <a:blip r:embed="rId3" cstate="print"/>
          <a:srcRect l="4124" t="4468" r="-2551"/>
          <a:stretch>
            <a:fillRect/>
          </a:stretch>
        </p:blipFill>
        <p:spPr bwMode="auto">
          <a:xfrm>
            <a:off x="6876256" y="0"/>
            <a:ext cx="2267744" cy="435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/>
          <p:cNvPicPr preferRelativeResize="0">
            <a:picLocks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 contrast="48000"/>
          </a:blip>
          <a:srcRect/>
          <a:stretch>
            <a:fillRect/>
          </a:stretch>
        </p:blipFill>
        <p:spPr bwMode="auto">
          <a:xfrm>
            <a:off x="179512" y="5949280"/>
            <a:ext cx="720080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矩形 4"/>
          <p:cNvSpPr/>
          <p:nvPr/>
        </p:nvSpPr>
        <p:spPr>
          <a:xfrm>
            <a:off x="3995936" y="1988840"/>
            <a:ext cx="158417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dirty="0" smtClean="0"/>
              <a:t>遇见</a:t>
            </a:r>
            <a:endParaRPr lang="en-US" altLang="zh-CN" sz="2800" dirty="0" smtClean="0"/>
          </a:p>
          <a:p>
            <a:r>
              <a:rPr lang="zh-CN" altLang="en-US" sz="2800" dirty="0" smtClean="0"/>
              <a:t>更好的</a:t>
            </a:r>
            <a:endParaRPr lang="en-US" altLang="zh-CN" sz="2800" dirty="0" smtClean="0"/>
          </a:p>
          <a:p>
            <a:r>
              <a:rPr lang="zh-CN" altLang="en-US" sz="2800" dirty="0" smtClean="0"/>
              <a:t>自己</a:t>
            </a:r>
            <a:endParaRPr lang="en-US" altLang="zh-CN" sz="2800" dirty="0" smtClean="0"/>
          </a:p>
          <a:p>
            <a:r>
              <a:rPr lang="en-US" altLang="zh-CN" sz="2800" dirty="0" smtClean="0"/>
              <a:t>……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1" descr="C:\Users\Administrator\Desktop\未标题-1 拷贝.png"/>
          <p:cNvPicPr>
            <a:picLocks noChangeAspect="1" noChangeArrowheads="1"/>
          </p:cNvPicPr>
          <p:nvPr/>
        </p:nvPicPr>
        <p:blipFill>
          <a:blip r:embed="rId3" cstate="print"/>
          <a:srcRect l="4124" t="4468" r="-2551"/>
          <a:stretch>
            <a:fillRect/>
          </a:stretch>
        </p:blipFill>
        <p:spPr bwMode="auto">
          <a:xfrm>
            <a:off x="6876256" y="0"/>
            <a:ext cx="2267744" cy="435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/>
          <p:cNvPicPr preferRelativeResize="0">
            <a:picLocks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 contrast="48000"/>
          </a:blip>
          <a:srcRect/>
          <a:stretch>
            <a:fillRect/>
          </a:stretch>
        </p:blipFill>
        <p:spPr bwMode="auto">
          <a:xfrm>
            <a:off x="179512" y="5949280"/>
            <a:ext cx="720080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矩形 11"/>
          <p:cNvSpPr/>
          <p:nvPr/>
        </p:nvSpPr>
        <p:spPr>
          <a:xfrm>
            <a:off x="1475656" y="1052736"/>
            <a:ext cx="727280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 smtClean="0"/>
              <a:t>1978</a:t>
            </a:r>
            <a:r>
              <a:rPr lang="zh-CN" altLang="en-US" sz="2800" dirty="0" smtClean="0"/>
              <a:t>年</a:t>
            </a:r>
            <a:r>
              <a:rPr lang="en-US" altLang="zh-CN" sz="2800" dirty="0" smtClean="0"/>
              <a:t>12</a:t>
            </a:r>
            <a:r>
              <a:rPr lang="zh-CN" altLang="en-US" sz="2800" dirty="0" smtClean="0"/>
              <a:t>月，邓小平同志在中共中央工作会议闭幕式上作了主题报告，这个报告对我国的改革开放有深远的历史影响！有谁不查任何资料讲出那个报告题目的</a:t>
            </a:r>
            <a:r>
              <a:rPr lang="en-US" altLang="zh-CN" sz="2800" dirty="0" smtClean="0"/>
              <a:t>......</a:t>
            </a:r>
            <a:endParaRPr lang="zh-CN" altLang="en-US" sz="2800" dirty="0"/>
          </a:p>
        </p:txBody>
      </p:sp>
      <p:sp>
        <p:nvSpPr>
          <p:cNvPr id="9" name="矩形 8"/>
          <p:cNvSpPr/>
          <p:nvPr/>
        </p:nvSpPr>
        <p:spPr>
          <a:xfrm>
            <a:off x="1907704" y="3501008"/>
            <a:ext cx="55867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+mn-ea"/>
              </a:rPr>
              <a:t>《</a:t>
            </a:r>
            <a:r>
              <a:rPr lang="zh-CN" altLang="en-US" sz="2400" b="1" dirty="0" smtClean="0">
                <a:solidFill>
                  <a:srgbClr val="FF0000"/>
                </a:solidFill>
                <a:latin typeface="+mn-ea"/>
              </a:rPr>
              <a:t>解放思想 实事求是 团结一致向前看</a:t>
            </a:r>
            <a:r>
              <a:rPr lang="en-US" altLang="zh-CN" sz="2400" b="1" dirty="0" smtClean="0">
                <a:solidFill>
                  <a:srgbClr val="FF0000"/>
                </a:solidFill>
                <a:latin typeface="+mn-ea"/>
              </a:rPr>
              <a:t>》</a:t>
            </a:r>
            <a:endParaRPr lang="zh-CN" altLang="en-US" sz="24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331640" y="4509120"/>
            <a:ext cx="75608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 smtClean="0">
                <a:solidFill>
                  <a:srgbClr val="1FA808"/>
                </a:solidFill>
              </a:rPr>
              <a:t>为什么不写成“实事求是，解放思想</a:t>
            </a:r>
            <a:r>
              <a:rPr lang="en-US" altLang="zh-CN" sz="2800" b="1" dirty="0" smtClean="0">
                <a:solidFill>
                  <a:srgbClr val="1FA808"/>
                </a:solidFill>
              </a:rPr>
              <a:t>……”</a:t>
            </a:r>
            <a:r>
              <a:rPr lang="zh-CN" altLang="en-US" sz="2800" b="1" dirty="0" smtClean="0">
                <a:solidFill>
                  <a:srgbClr val="1FA808"/>
                </a:solidFill>
              </a:rPr>
              <a:t>？</a:t>
            </a:r>
            <a:endParaRPr lang="en-US" altLang="zh-CN" sz="2800" b="1" dirty="0" smtClean="0">
              <a:solidFill>
                <a:srgbClr val="1FA808"/>
              </a:solidFill>
            </a:endParaRPr>
          </a:p>
          <a:p>
            <a:r>
              <a:rPr lang="zh-CN" altLang="en-US" sz="2800" b="1" dirty="0" smtClean="0">
                <a:solidFill>
                  <a:srgbClr val="1FA808"/>
                </a:solidFill>
              </a:rPr>
              <a:t>有意、无意抑或无区别？</a:t>
            </a:r>
            <a:endParaRPr lang="zh-CN" altLang="en-US" sz="2800" b="1" dirty="0">
              <a:solidFill>
                <a:srgbClr val="1FA80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9" grpId="0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1" descr="C:\Users\Administrator\Desktop\未标题-1 拷贝.png"/>
          <p:cNvPicPr>
            <a:picLocks noChangeAspect="1" noChangeArrowheads="1"/>
          </p:cNvPicPr>
          <p:nvPr/>
        </p:nvPicPr>
        <p:blipFill>
          <a:blip r:embed="rId3" cstate="print"/>
          <a:srcRect l="4124" t="4468" r="-2551"/>
          <a:stretch>
            <a:fillRect/>
          </a:stretch>
        </p:blipFill>
        <p:spPr bwMode="auto">
          <a:xfrm>
            <a:off x="6876256" y="0"/>
            <a:ext cx="2267744" cy="435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/>
          <p:cNvPicPr preferRelativeResize="0">
            <a:picLocks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 contrast="48000"/>
          </a:blip>
          <a:srcRect/>
          <a:stretch>
            <a:fillRect/>
          </a:stretch>
        </p:blipFill>
        <p:spPr bwMode="auto">
          <a:xfrm>
            <a:off x="179512" y="5949280"/>
            <a:ext cx="720080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矩形 9"/>
          <p:cNvSpPr/>
          <p:nvPr/>
        </p:nvSpPr>
        <p:spPr>
          <a:xfrm>
            <a:off x="2771800" y="1844824"/>
            <a:ext cx="478800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buFont typeface="Arial" charset="0"/>
              <a:buNone/>
              <a:defRPr/>
            </a:pPr>
            <a:r>
              <a:rPr lang="zh-CN" altLang="en-US" sz="80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6600FF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</a:rPr>
              <a:t>谨请指正！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1" descr="C:\Users\Administrator\Desktop\未标题-1 拷贝.png"/>
          <p:cNvPicPr>
            <a:picLocks noChangeAspect="1" noChangeArrowheads="1"/>
          </p:cNvPicPr>
          <p:nvPr/>
        </p:nvPicPr>
        <p:blipFill>
          <a:blip r:embed="rId3" cstate="print"/>
          <a:srcRect l="4124" t="4468" r="-2551"/>
          <a:stretch>
            <a:fillRect/>
          </a:stretch>
        </p:blipFill>
        <p:spPr bwMode="auto">
          <a:xfrm>
            <a:off x="6876256" y="0"/>
            <a:ext cx="2267744" cy="435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/>
          <p:cNvPicPr preferRelativeResize="0">
            <a:picLocks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 contrast="48000"/>
          </a:blip>
          <a:srcRect/>
          <a:stretch>
            <a:fillRect/>
          </a:stretch>
        </p:blipFill>
        <p:spPr bwMode="auto">
          <a:xfrm>
            <a:off x="179512" y="5949280"/>
            <a:ext cx="720080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矩形 8"/>
          <p:cNvSpPr/>
          <p:nvPr/>
        </p:nvSpPr>
        <p:spPr>
          <a:xfrm>
            <a:off x="1475656" y="1556792"/>
            <a:ext cx="691276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06388" eaLnBrk="0" hangingPunct="0"/>
            <a:r>
              <a:rPr lang="en-US" altLang="zh-CN" sz="2400" b="1" dirty="0" smtClean="0">
                <a:solidFill>
                  <a:srgbClr val="1FA808"/>
                </a:solidFill>
              </a:rPr>
              <a:t>2019</a:t>
            </a:r>
            <a:r>
              <a:rPr lang="zh-CN" altLang="en-US" sz="2400" b="1" dirty="0" smtClean="0">
                <a:solidFill>
                  <a:srgbClr val="1FA808"/>
                </a:solidFill>
              </a:rPr>
              <a:t>年</a:t>
            </a:r>
            <a:r>
              <a:rPr lang="en-US" altLang="zh-CN" sz="2400" b="1" dirty="0" smtClean="0">
                <a:solidFill>
                  <a:srgbClr val="1FA808"/>
                </a:solidFill>
              </a:rPr>
              <a:t>5</a:t>
            </a:r>
            <a:r>
              <a:rPr lang="zh-CN" altLang="en-US" sz="2400" b="1" dirty="0" smtClean="0">
                <a:solidFill>
                  <a:srgbClr val="1FA808"/>
                </a:solidFill>
              </a:rPr>
              <a:t>月</a:t>
            </a:r>
            <a:r>
              <a:rPr lang="en-US" altLang="zh-CN" sz="2400" b="1" dirty="0" smtClean="0">
                <a:solidFill>
                  <a:srgbClr val="1FA808"/>
                </a:solidFill>
              </a:rPr>
              <a:t>31</a:t>
            </a:r>
            <a:r>
              <a:rPr lang="zh-CN" altLang="en-US" sz="2400" b="1" dirty="0" smtClean="0">
                <a:solidFill>
                  <a:srgbClr val="1FA808"/>
                </a:solidFill>
              </a:rPr>
              <a:t>日，</a:t>
            </a:r>
            <a:r>
              <a:rPr lang="zh-CN" altLang="en-US" sz="3200" b="1" dirty="0" smtClean="0">
                <a:solidFill>
                  <a:srgbClr val="1FA808"/>
                </a:solidFill>
              </a:rPr>
              <a:t>习近平</a:t>
            </a:r>
            <a:r>
              <a:rPr lang="zh-CN" altLang="en-US" sz="2400" b="1" dirty="0" smtClean="0">
                <a:solidFill>
                  <a:srgbClr val="1FA808"/>
                </a:solidFill>
              </a:rPr>
              <a:t>总书记在“不忘初心  牵记使命”主题教育工作会议指出：</a:t>
            </a:r>
            <a:endParaRPr lang="en-US" altLang="zh-CN" sz="2400" b="1" dirty="0" smtClean="0">
              <a:solidFill>
                <a:srgbClr val="1FA808"/>
              </a:solidFill>
            </a:endParaRPr>
          </a:p>
          <a:p>
            <a:pPr indent="306388" eaLnBrk="0" hangingPunct="0"/>
            <a:endParaRPr lang="en-US" altLang="zh-CN" sz="2400" b="1" dirty="0" smtClean="0">
              <a:solidFill>
                <a:srgbClr val="1FA808"/>
              </a:solidFill>
            </a:endParaRPr>
          </a:p>
          <a:p>
            <a:pPr indent="306388" algn="ctr" eaLnBrk="0" hangingPunct="0"/>
            <a:r>
              <a:rPr lang="zh-CN" altLang="en-US" sz="2400" b="1" dirty="0" smtClean="0">
                <a:solidFill>
                  <a:srgbClr val="CC00CC"/>
                </a:solidFill>
              </a:rPr>
              <a:t>守初心</a:t>
            </a:r>
            <a:endParaRPr lang="en-US" altLang="zh-CN" sz="2400" b="1" dirty="0" smtClean="0">
              <a:solidFill>
                <a:srgbClr val="CC00CC"/>
              </a:solidFill>
            </a:endParaRPr>
          </a:p>
          <a:p>
            <a:pPr indent="306388" algn="ctr" eaLnBrk="0" hangingPunct="0"/>
            <a:r>
              <a:rPr lang="zh-CN" altLang="en-US" sz="2400" b="1" dirty="0" smtClean="0">
                <a:solidFill>
                  <a:srgbClr val="CC00CC"/>
                </a:solidFill>
              </a:rPr>
              <a:t>担使命</a:t>
            </a:r>
            <a:endParaRPr lang="en-US" altLang="zh-CN" sz="2400" b="1" dirty="0" smtClean="0">
              <a:solidFill>
                <a:srgbClr val="CC00CC"/>
              </a:solidFill>
            </a:endParaRPr>
          </a:p>
          <a:p>
            <a:pPr indent="306388" algn="ctr" eaLnBrk="0" hangingPunct="0"/>
            <a:r>
              <a:rPr lang="zh-CN" altLang="en-US" sz="2400" b="1" dirty="0" smtClean="0">
                <a:solidFill>
                  <a:srgbClr val="CC00CC"/>
                </a:solidFill>
              </a:rPr>
              <a:t>找差距</a:t>
            </a:r>
            <a:endParaRPr lang="en-US" altLang="zh-CN" sz="2400" b="1" dirty="0" smtClean="0">
              <a:solidFill>
                <a:srgbClr val="CC00CC"/>
              </a:solidFill>
            </a:endParaRPr>
          </a:p>
          <a:p>
            <a:pPr indent="306388" algn="ctr" eaLnBrk="0" hangingPunct="0"/>
            <a:r>
              <a:rPr lang="zh-CN" altLang="en-US" sz="2400" b="1" dirty="0" smtClean="0">
                <a:solidFill>
                  <a:srgbClr val="CC00CC"/>
                </a:solidFill>
              </a:rPr>
              <a:t>抓落实</a:t>
            </a:r>
            <a:endParaRPr lang="zh-CN" altLang="en-US" sz="2400" dirty="0">
              <a:solidFill>
                <a:srgbClr val="CC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1" descr="C:\Users\Administrator\Desktop\未标题-1 拷贝.png"/>
          <p:cNvPicPr>
            <a:picLocks noChangeAspect="1" noChangeArrowheads="1"/>
          </p:cNvPicPr>
          <p:nvPr/>
        </p:nvPicPr>
        <p:blipFill>
          <a:blip r:embed="rId3" cstate="print"/>
          <a:srcRect l="4124" t="4468" r="-2551"/>
          <a:stretch>
            <a:fillRect/>
          </a:stretch>
        </p:blipFill>
        <p:spPr bwMode="auto">
          <a:xfrm>
            <a:off x="6876256" y="0"/>
            <a:ext cx="2267744" cy="435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/>
          <p:cNvPicPr preferRelativeResize="0">
            <a:picLocks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 contrast="48000"/>
          </a:blip>
          <a:srcRect/>
          <a:stretch>
            <a:fillRect/>
          </a:stretch>
        </p:blipFill>
        <p:spPr bwMode="auto">
          <a:xfrm>
            <a:off x="179512" y="5949280"/>
            <a:ext cx="720080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矩形 12"/>
          <p:cNvSpPr/>
          <p:nvPr/>
        </p:nvSpPr>
        <p:spPr>
          <a:xfrm>
            <a:off x="1259632" y="476672"/>
            <a:ext cx="7488832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06388" eaLnBrk="0" hangingPunct="0"/>
            <a:r>
              <a:rPr lang="zh-CN" altLang="en-US" sz="3200" b="1" dirty="0" smtClean="0">
                <a:solidFill>
                  <a:srgbClr val="1FA808"/>
                </a:solidFill>
              </a:rPr>
              <a:t>叶澜：</a:t>
            </a:r>
            <a:r>
              <a:rPr lang="en-US" altLang="zh-CN" sz="2400" b="1" dirty="0" smtClean="0">
                <a:solidFill>
                  <a:srgbClr val="1FA808"/>
                </a:solidFill>
              </a:rPr>
              <a:t>http://url.cn/5tfcF1P</a:t>
            </a:r>
          </a:p>
          <a:p>
            <a:pPr indent="306388" eaLnBrk="0" hangingPunct="0"/>
            <a:r>
              <a:rPr lang="zh-CN" altLang="en-US" sz="2400" b="1" dirty="0" smtClean="0"/>
              <a:t>教师的使命不断变化，不变的是教师始终须对人一生负责任。</a:t>
            </a:r>
            <a:endParaRPr lang="en-US" altLang="zh-CN" sz="2400" b="1" dirty="0" smtClean="0"/>
          </a:p>
          <a:p>
            <a:pPr indent="306388" eaLnBrk="0" hangingPunct="0"/>
            <a:r>
              <a:rPr lang="zh-CN" altLang="en-US" sz="2400" b="1" dirty="0" smtClean="0">
                <a:solidFill>
                  <a:srgbClr val="CC00CC"/>
                </a:solidFill>
              </a:rPr>
              <a:t>教育的魅力，应从创造中去寻找。</a:t>
            </a:r>
            <a:endParaRPr lang="en-US" altLang="zh-CN" sz="2400" b="1" dirty="0" smtClean="0">
              <a:solidFill>
                <a:srgbClr val="CC00CC"/>
              </a:solidFill>
            </a:endParaRPr>
          </a:p>
          <a:p>
            <a:pPr indent="306388" eaLnBrk="0" hangingPunct="0"/>
            <a:r>
              <a:rPr lang="zh-CN" altLang="en-US" sz="2400" b="1" dirty="0" smtClean="0"/>
              <a:t>提高教师的专业素质？远远不够！</a:t>
            </a:r>
            <a:endParaRPr lang="en-US" altLang="zh-CN" sz="2400" b="1" dirty="0" smtClean="0"/>
          </a:p>
          <a:p>
            <a:pPr indent="306388" eaLnBrk="0" hangingPunct="0"/>
            <a:r>
              <a:rPr lang="zh-CN" altLang="en-US" sz="2400" b="1" dirty="0" smtClean="0">
                <a:solidFill>
                  <a:srgbClr val="CC00CC"/>
                </a:solidFill>
              </a:rPr>
              <a:t>教师必须对自身的发展有认识，其中包括他对教育的理解，以及对教育责任的承担。</a:t>
            </a:r>
            <a:endParaRPr lang="en-US" altLang="zh-CN" sz="2400" b="1" dirty="0" smtClean="0">
              <a:solidFill>
                <a:srgbClr val="CC00CC"/>
              </a:solidFill>
            </a:endParaRPr>
          </a:p>
          <a:p>
            <a:pPr indent="306388" eaLnBrk="0" hangingPunct="0"/>
            <a:r>
              <a:rPr lang="zh-CN" altLang="en-US" sz="2400" dirty="0" smtClean="0"/>
              <a:t>教师不是通过几次轮训就能成长起来的，</a:t>
            </a:r>
            <a:r>
              <a:rPr lang="zh-CN" altLang="en-US" sz="2400" b="1" dirty="0" smtClean="0"/>
              <a:t>关键是要使教师在工作中有思考，产生学习的需要，研究的需要。</a:t>
            </a:r>
            <a:endParaRPr lang="en-US" altLang="zh-CN" sz="2400" b="1" dirty="0" smtClean="0"/>
          </a:p>
          <a:p>
            <a:pPr indent="306388" eaLnBrk="0" hangingPunct="0"/>
            <a:r>
              <a:rPr lang="zh-CN" altLang="en-US" sz="2400" b="1" dirty="0" smtClean="0">
                <a:solidFill>
                  <a:srgbClr val="1FA808"/>
                </a:solidFill>
              </a:rPr>
              <a:t>真的，我看学校中教师静下来的时间很少，这是一个问题。没有静下来他怎么反思，怎么发展啊？</a:t>
            </a:r>
            <a:endParaRPr lang="zh-CN" altLang="en-US" sz="2400" dirty="0" smtClean="0">
              <a:solidFill>
                <a:srgbClr val="1FA80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1" descr="C:\Users\Administrator\Desktop\未标题-1 拷贝.png"/>
          <p:cNvPicPr>
            <a:picLocks noChangeAspect="1" noChangeArrowheads="1"/>
          </p:cNvPicPr>
          <p:nvPr/>
        </p:nvPicPr>
        <p:blipFill>
          <a:blip r:embed="rId3" cstate="print"/>
          <a:srcRect l="4124" t="4468" r="-2551"/>
          <a:stretch>
            <a:fillRect/>
          </a:stretch>
        </p:blipFill>
        <p:spPr bwMode="auto">
          <a:xfrm>
            <a:off x="6876256" y="0"/>
            <a:ext cx="2267744" cy="435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/>
          <p:cNvPicPr preferRelativeResize="0">
            <a:picLocks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 contrast="48000"/>
          </a:blip>
          <a:srcRect/>
          <a:stretch>
            <a:fillRect/>
          </a:stretch>
        </p:blipFill>
        <p:spPr bwMode="auto">
          <a:xfrm>
            <a:off x="179512" y="5949280"/>
            <a:ext cx="720080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矩形 12"/>
          <p:cNvSpPr/>
          <p:nvPr/>
        </p:nvSpPr>
        <p:spPr>
          <a:xfrm>
            <a:off x="1259632" y="1124744"/>
            <a:ext cx="705678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06388" eaLnBrk="0" hangingPunct="0"/>
            <a:r>
              <a:rPr lang="zh-CN" altLang="en-US" sz="3200" b="1" dirty="0" smtClean="0">
                <a:solidFill>
                  <a:srgbClr val="1FA808"/>
                </a:solidFill>
              </a:rPr>
              <a:t>教育初心</a:t>
            </a:r>
            <a:r>
              <a:rPr lang="zh-CN" altLang="en-US" sz="2400" b="1" dirty="0" smtClean="0">
                <a:solidFill>
                  <a:srgbClr val="1FA808"/>
                </a:solidFill>
              </a:rPr>
              <a:t>的争得、护持、回归与自由</a:t>
            </a:r>
            <a:endParaRPr lang="en-US" altLang="zh-CN" sz="2400" b="1" dirty="0" smtClean="0">
              <a:solidFill>
                <a:srgbClr val="1FA808"/>
              </a:solidFill>
            </a:endParaRPr>
          </a:p>
          <a:p>
            <a:pPr indent="306388" eaLnBrk="0" hangingPunct="0"/>
            <a:endParaRPr lang="en-US" altLang="zh-CN" sz="2400" dirty="0" smtClean="0"/>
          </a:p>
          <a:p>
            <a:pPr indent="306388" eaLnBrk="0" hangingPunct="0"/>
            <a:r>
              <a:rPr lang="zh-CN" altLang="en-US" sz="2400" dirty="0" smtClean="0"/>
              <a:t>康德（</a:t>
            </a:r>
            <a:r>
              <a:rPr lang="en-US" altLang="zh-CN" sz="2400" dirty="0" smtClean="0"/>
              <a:t>I. Kant</a:t>
            </a:r>
            <a:r>
              <a:rPr lang="zh-CN" altLang="en-US" sz="2400" dirty="0" smtClean="0"/>
              <a:t>，</a:t>
            </a:r>
            <a:r>
              <a:rPr lang="en-US" altLang="zh-CN" sz="2400" dirty="0" smtClean="0"/>
              <a:t>1724—1804</a:t>
            </a:r>
            <a:r>
              <a:rPr lang="zh-CN" altLang="en-US" sz="2400" dirty="0" smtClean="0"/>
              <a:t>）坚持以“</a:t>
            </a:r>
            <a:r>
              <a:rPr lang="en-US" altLang="zh-CN" sz="2400" dirty="0" smtClean="0"/>
              <a:t>Freedom</a:t>
            </a:r>
            <a:r>
              <a:rPr lang="zh-CN" altLang="en-US" sz="2400" dirty="0" smtClean="0"/>
              <a:t>”来指称他所说的“自由”。</a:t>
            </a:r>
            <a:endParaRPr lang="en-US" altLang="zh-CN" sz="2400" dirty="0" smtClean="0"/>
          </a:p>
          <a:p>
            <a:pPr indent="306388" eaLnBrk="0" hangingPunct="0"/>
            <a:r>
              <a:rPr lang="zh-CN" altLang="en-US" sz="2400" dirty="0" smtClean="0"/>
              <a:t>“</a:t>
            </a:r>
            <a:r>
              <a:rPr lang="en-US" altLang="zh-CN" sz="2400" dirty="0" smtClean="0"/>
              <a:t>Freedom</a:t>
            </a:r>
            <a:r>
              <a:rPr lang="zh-CN" altLang="en-US" sz="2400" dirty="0" smtClean="0"/>
              <a:t>”作为一种天然存在，绝非是指感觉经验世界里的“肆意妄为”（想做什么就做什么、想怎么做就怎么做），而是</a:t>
            </a:r>
            <a:r>
              <a:rPr lang="zh-CN" altLang="en-US" sz="2400" b="1" dirty="0" smtClean="0">
                <a:solidFill>
                  <a:srgbClr val="CC00CC"/>
                </a:solidFill>
              </a:rPr>
              <a:t>超验世界中“自觉自律”的“无所窒碍”：</a:t>
            </a:r>
            <a:r>
              <a:rPr lang="zh-CN" altLang="en-US" sz="2400" b="1" dirty="0" smtClean="0">
                <a:solidFill>
                  <a:srgbClr val="1FA808"/>
                </a:solidFill>
              </a:rPr>
              <a:t>什么不该做就不做、什么应该做就去做。</a:t>
            </a:r>
            <a:endParaRPr lang="zh-CN" altLang="en-US" sz="3200" b="1" dirty="0">
              <a:solidFill>
                <a:srgbClr val="CC00CC"/>
              </a:solidFill>
            </a:endParaRPr>
          </a:p>
        </p:txBody>
      </p:sp>
      <p:pic>
        <p:nvPicPr>
          <p:cNvPr id="68610" name="Picture 2" descr="C:\Users\ADMINI~1\AppData\Local\Temp\U(T)~N%P9@AN}`JK~)EL961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728575" y="-136525"/>
            <a:ext cx="266700" cy="266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1" descr="C:\Users\Administrator\Desktop\未标题-1 拷贝.png"/>
          <p:cNvPicPr>
            <a:picLocks noChangeAspect="1" noChangeArrowheads="1"/>
          </p:cNvPicPr>
          <p:nvPr/>
        </p:nvPicPr>
        <p:blipFill>
          <a:blip r:embed="rId3" cstate="print"/>
          <a:srcRect l="4124" t="4468" r="-2551"/>
          <a:stretch>
            <a:fillRect/>
          </a:stretch>
        </p:blipFill>
        <p:spPr bwMode="auto">
          <a:xfrm>
            <a:off x="6876256" y="0"/>
            <a:ext cx="2267744" cy="435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/>
          <p:cNvPicPr preferRelativeResize="0">
            <a:picLocks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 contrast="48000"/>
          </a:blip>
          <a:srcRect/>
          <a:stretch>
            <a:fillRect/>
          </a:stretch>
        </p:blipFill>
        <p:spPr bwMode="auto">
          <a:xfrm>
            <a:off x="179512" y="5949280"/>
            <a:ext cx="720080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矩形 13"/>
          <p:cNvSpPr/>
          <p:nvPr/>
        </p:nvSpPr>
        <p:spPr>
          <a:xfrm>
            <a:off x="1475656" y="1556792"/>
            <a:ext cx="691276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06388" eaLnBrk="0" hangingPunct="0"/>
            <a:r>
              <a:rPr lang="zh-CN" altLang="en-US" sz="2400" dirty="0" smtClean="0">
                <a:solidFill>
                  <a:srgbClr val="CC00CC"/>
                </a:solidFill>
              </a:rPr>
              <a:t>曾经青葱的我们，怀揣美好的教育情怀</a:t>
            </a:r>
            <a:endParaRPr lang="en-US" altLang="zh-CN" sz="2400" dirty="0" smtClean="0">
              <a:solidFill>
                <a:srgbClr val="CC00CC"/>
              </a:solidFill>
            </a:endParaRPr>
          </a:p>
          <a:p>
            <a:pPr indent="306388" eaLnBrk="0" hangingPunct="0"/>
            <a:endParaRPr lang="en-US" altLang="zh-CN" sz="2400" dirty="0" smtClean="0">
              <a:solidFill>
                <a:srgbClr val="CC00CC"/>
              </a:solidFill>
            </a:endParaRPr>
          </a:p>
          <a:p>
            <a:pPr indent="306388" eaLnBrk="0" hangingPunct="0"/>
            <a:r>
              <a:rPr lang="zh-CN" altLang="en-US" sz="2400" dirty="0" smtClean="0">
                <a:solidFill>
                  <a:srgbClr val="1FA808"/>
                </a:solidFill>
              </a:rPr>
              <a:t>走得太快</a:t>
            </a:r>
            <a:endParaRPr lang="en-US" altLang="zh-CN" sz="2400" dirty="0" smtClean="0">
              <a:solidFill>
                <a:srgbClr val="1FA808"/>
              </a:solidFill>
            </a:endParaRPr>
          </a:p>
          <a:p>
            <a:pPr indent="306388" eaLnBrk="0" hangingPunct="0"/>
            <a:r>
              <a:rPr lang="zh-CN" altLang="en-US" sz="2400" dirty="0" smtClean="0">
                <a:solidFill>
                  <a:srgbClr val="1FA808"/>
                </a:solidFill>
              </a:rPr>
              <a:t>忙得太累</a:t>
            </a:r>
            <a:endParaRPr lang="en-US" altLang="zh-CN" sz="2400" dirty="0" smtClean="0">
              <a:solidFill>
                <a:srgbClr val="1FA808"/>
              </a:solidFill>
            </a:endParaRPr>
          </a:p>
          <a:p>
            <a:pPr indent="306388" eaLnBrk="0" hangingPunct="0"/>
            <a:r>
              <a:rPr lang="zh-CN" altLang="en-US" sz="2400" dirty="0" smtClean="0">
                <a:solidFill>
                  <a:srgbClr val="1FA808"/>
                </a:solidFill>
              </a:rPr>
              <a:t>囿于舒适</a:t>
            </a:r>
            <a:endParaRPr lang="en-US" altLang="zh-CN" sz="2400" dirty="0" smtClean="0">
              <a:solidFill>
                <a:srgbClr val="1FA808"/>
              </a:solidFill>
            </a:endParaRPr>
          </a:p>
          <a:p>
            <a:pPr indent="306388" eaLnBrk="0" hangingPunct="0"/>
            <a:r>
              <a:rPr lang="zh-CN" altLang="en-US" sz="2400" dirty="0" smtClean="0">
                <a:solidFill>
                  <a:srgbClr val="1FA808"/>
                </a:solidFill>
              </a:rPr>
              <a:t>逐渐</a:t>
            </a:r>
            <a:endParaRPr lang="en-US" altLang="zh-CN" sz="2400" dirty="0" smtClean="0">
              <a:solidFill>
                <a:srgbClr val="1FA808"/>
              </a:solidFill>
            </a:endParaRPr>
          </a:p>
          <a:p>
            <a:pPr indent="306388" eaLnBrk="0" hangingPunct="0"/>
            <a:r>
              <a:rPr lang="zh-CN" altLang="en-US" sz="2400" dirty="0" smtClean="0">
                <a:solidFill>
                  <a:srgbClr val="1FA808"/>
                </a:solidFill>
              </a:rPr>
              <a:t>迷失了内心</a:t>
            </a:r>
            <a:endParaRPr lang="en-US" altLang="zh-CN" sz="2400" dirty="0" smtClean="0">
              <a:solidFill>
                <a:srgbClr val="1FA808"/>
              </a:solidFill>
            </a:endParaRPr>
          </a:p>
          <a:p>
            <a:pPr indent="306388" eaLnBrk="0" hangingPunct="0"/>
            <a:r>
              <a:rPr lang="zh-CN" altLang="en-US" sz="2400" dirty="0" smtClean="0">
                <a:solidFill>
                  <a:srgbClr val="1FA808"/>
                </a:solidFill>
              </a:rPr>
              <a:t>丢失了初心</a:t>
            </a:r>
            <a:r>
              <a:rPr lang="en-US" altLang="zh-CN" sz="2400" dirty="0" smtClean="0">
                <a:solidFill>
                  <a:srgbClr val="1FA808"/>
                </a:solidFill>
              </a:rPr>
              <a:t>……</a:t>
            </a:r>
          </a:p>
          <a:p>
            <a:pPr indent="306388" eaLnBrk="0" hangingPunct="0"/>
            <a:endParaRPr lang="en-US" altLang="zh-CN" sz="2400" dirty="0" smtClean="0">
              <a:solidFill>
                <a:srgbClr val="CC00CC"/>
              </a:solidFill>
            </a:endParaRPr>
          </a:p>
          <a:p>
            <a:pPr indent="306388" eaLnBrk="0" hangingPunct="0"/>
            <a:r>
              <a:rPr lang="zh-CN" altLang="en-US" sz="2400" dirty="0" smtClean="0">
                <a:solidFill>
                  <a:srgbClr val="CC00CC"/>
                </a:solidFill>
              </a:rPr>
              <a:t>重拾！</a:t>
            </a:r>
            <a:endParaRPr lang="zh-CN" altLang="en-US" sz="2400" dirty="0">
              <a:solidFill>
                <a:srgbClr val="CC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1" descr="C:\Users\Administrator\Desktop\未标题-1 拷贝.png"/>
          <p:cNvPicPr>
            <a:picLocks noChangeAspect="1" noChangeArrowheads="1"/>
          </p:cNvPicPr>
          <p:nvPr/>
        </p:nvPicPr>
        <p:blipFill>
          <a:blip r:embed="rId3" cstate="print"/>
          <a:srcRect l="4124" t="4468" r="-2551"/>
          <a:stretch>
            <a:fillRect/>
          </a:stretch>
        </p:blipFill>
        <p:spPr bwMode="auto">
          <a:xfrm>
            <a:off x="6876256" y="0"/>
            <a:ext cx="2267744" cy="435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/>
          <p:cNvPicPr preferRelativeResize="0">
            <a:picLocks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 contrast="48000"/>
          </a:blip>
          <a:srcRect/>
          <a:stretch>
            <a:fillRect/>
          </a:stretch>
        </p:blipFill>
        <p:spPr bwMode="auto">
          <a:xfrm>
            <a:off x="179512" y="5949280"/>
            <a:ext cx="720080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矩形 9"/>
          <p:cNvSpPr>
            <a:spLocks noChangeArrowheads="1"/>
          </p:cNvSpPr>
          <p:nvPr/>
        </p:nvSpPr>
        <p:spPr bwMode="auto">
          <a:xfrm>
            <a:off x="1259632" y="2708920"/>
            <a:ext cx="1440160" cy="46166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2400" dirty="0" smtClean="0"/>
              <a:t>日常积累</a:t>
            </a:r>
            <a:endParaRPr lang="zh-CN" alt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195736" y="1671191"/>
            <a:ext cx="1512168" cy="523220"/>
          </a:xfrm>
          <a:prstGeom prst="rect">
            <a:avLst/>
          </a:prstGeom>
          <a:solidFill>
            <a:srgbClr val="1FA808">
              <a:alpha val="69804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 smtClean="0"/>
              <a:t>专业</a:t>
            </a:r>
            <a:endParaRPr lang="en-US" altLang="zh-CN" sz="2800" dirty="0" smtClean="0"/>
          </a:p>
        </p:txBody>
      </p:sp>
      <p:sp>
        <p:nvSpPr>
          <p:cNvPr id="13" name="矩形 9"/>
          <p:cNvSpPr>
            <a:spLocks noChangeArrowheads="1"/>
          </p:cNvSpPr>
          <p:nvPr/>
        </p:nvSpPr>
        <p:spPr bwMode="auto">
          <a:xfrm>
            <a:off x="3491880" y="2708920"/>
            <a:ext cx="1415772" cy="46166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sz="2400" dirty="0" smtClean="0"/>
              <a:t>专题深入</a:t>
            </a:r>
            <a:endParaRPr lang="zh-CN" altLang="en-US" sz="2400" dirty="0"/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4211960" y="735087"/>
            <a:ext cx="1656184" cy="523220"/>
          </a:xfrm>
          <a:prstGeom prst="rect">
            <a:avLst/>
          </a:prstGeom>
          <a:gradFill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800" b="1" dirty="0" smtClean="0">
                <a:solidFill>
                  <a:srgbClr val="002060"/>
                </a:solidFill>
              </a:rPr>
              <a:t>教师</a:t>
            </a:r>
            <a:endParaRPr lang="zh-CN" altLang="en-US" sz="2800" b="1" dirty="0">
              <a:solidFill>
                <a:srgbClr val="00206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44208" y="1671191"/>
            <a:ext cx="1512168" cy="523220"/>
          </a:xfrm>
          <a:prstGeom prst="rect">
            <a:avLst/>
          </a:prstGeom>
          <a:solidFill>
            <a:srgbClr val="1FA808">
              <a:alpha val="69804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 smtClean="0"/>
              <a:t>专长</a:t>
            </a:r>
            <a:endParaRPr lang="zh-CN" altLang="en-US" sz="2800" dirty="0"/>
          </a:p>
        </p:txBody>
      </p:sp>
      <p:sp>
        <p:nvSpPr>
          <p:cNvPr id="18" name="矩形 9"/>
          <p:cNvSpPr>
            <a:spLocks noChangeArrowheads="1"/>
          </p:cNvSpPr>
          <p:nvPr/>
        </p:nvSpPr>
        <p:spPr bwMode="auto">
          <a:xfrm>
            <a:off x="1259632" y="4005064"/>
            <a:ext cx="1440160" cy="461665"/>
          </a:xfrm>
          <a:prstGeom prst="rect">
            <a:avLst/>
          </a:prstGeom>
          <a:solidFill>
            <a:srgbClr val="05D1DB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2400" dirty="0" smtClean="0"/>
              <a:t>教学反思</a:t>
            </a:r>
            <a:endParaRPr lang="en-US" altLang="zh-CN" sz="2400" dirty="0" smtClean="0"/>
          </a:p>
        </p:txBody>
      </p:sp>
      <p:sp>
        <p:nvSpPr>
          <p:cNvPr id="20" name="矩形 9"/>
          <p:cNvSpPr>
            <a:spLocks noChangeArrowheads="1"/>
          </p:cNvSpPr>
          <p:nvPr/>
        </p:nvSpPr>
        <p:spPr bwMode="auto">
          <a:xfrm>
            <a:off x="1259632" y="5589240"/>
            <a:ext cx="1440160" cy="461665"/>
          </a:xfrm>
          <a:prstGeom prst="rect">
            <a:avLst/>
          </a:prstGeom>
          <a:solidFill>
            <a:srgbClr val="05D1DB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2400" dirty="0" smtClean="0"/>
              <a:t>百字计划</a:t>
            </a:r>
            <a:endParaRPr lang="zh-CN" altLang="en-US" sz="2400" dirty="0"/>
          </a:p>
        </p:txBody>
      </p:sp>
      <p:sp>
        <p:nvSpPr>
          <p:cNvPr id="21" name="矩形 9"/>
          <p:cNvSpPr>
            <a:spLocks noChangeArrowheads="1"/>
          </p:cNvSpPr>
          <p:nvPr/>
        </p:nvSpPr>
        <p:spPr bwMode="auto">
          <a:xfrm>
            <a:off x="3491880" y="4797152"/>
            <a:ext cx="1440160" cy="461665"/>
          </a:xfrm>
          <a:prstGeom prst="rect">
            <a:avLst/>
          </a:prstGeom>
          <a:solidFill>
            <a:srgbClr val="05D1DB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2400" dirty="0" smtClean="0"/>
              <a:t>文章创作</a:t>
            </a:r>
            <a:endParaRPr lang="zh-CN" altLang="en-US" sz="2400" dirty="0"/>
          </a:p>
        </p:txBody>
      </p:sp>
      <p:sp>
        <p:nvSpPr>
          <p:cNvPr id="22" name="矩形 9"/>
          <p:cNvSpPr>
            <a:spLocks noChangeArrowheads="1"/>
          </p:cNvSpPr>
          <p:nvPr/>
        </p:nvSpPr>
        <p:spPr bwMode="auto">
          <a:xfrm>
            <a:off x="5364088" y="2708921"/>
            <a:ext cx="864096" cy="461665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2400" dirty="0" smtClean="0"/>
              <a:t>艺术</a:t>
            </a:r>
            <a:endParaRPr lang="zh-CN" altLang="en-US" sz="2400" dirty="0"/>
          </a:p>
        </p:txBody>
      </p:sp>
      <p:sp>
        <p:nvSpPr>
          <p:cNvPr id="23" name="矩形 9"/>
          <p:cNvSpPr>
            <a:spLocks noChangeArrowheads="1"/>
          </p:cNvSpPr>
          <p:nvPr/>
        </p:nvSpPr>
        <p:spPr bwMode="auto">
          <a:xfrm>
            <a:off x="6372200" y="2708921"/>
            <a:ext cx="864096" cy="461665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2400" dirty="0" smtClean="0"/>
              <a:t>科技</a:t>
            </a:r>
            <a:endParaRPr lang="zh-CN" altLang="en-US" sz="2400" dirty="0"/>
          </a:p>
        </p:txBody>
      </p:sp>
      <p:sp>
        <p:nvSpPr>
          <p:cNvPr id="24" name="矩形 9"/>
          <p:cNvSpPr>
            <a:spLocks noChangeArrowheads="1"/>
          </p:cNvSpPr>
          <p:nvPr/>
        </p:nvSpPr>
        <p:spPr bwMode="auto">
          <a:xfrm>
            <a:off x="7380312" y="2708921"/>
            <a:ext cx="864096" cy="461665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2400" dirty="0" smtClean="0"/>
              <a:t>种菜</a:t>
            </a:r>
            <a:endParaRPr lang="zh-CN" altLang="en-US" sz="2400" dirty="0"/>
          </a:p>
        </p:txBody>
      </p:sp>
      <p:sp>
        <p:nvSpPr>
          <p:cNvPr id="25" name="矩形 9"/>
          <p:cNvSpPr>
            <a:spLocks noChangeArrowheads="1"/>
          </p:cNvSpPr>
          <p:nvPr/>
        </p:nvSpPr>
        <p:spPr bwMode="auto">
          <a:xfrm>
            <a:off x="8423920" y="2708921"/>
            <a:ext cx="468560" cy="461665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2400" dirty="0" smtClean="0"/>
              <a:t>…</a:t>
            </a:r>
            <a:endParaRPr lang="zh-CN" altLang="en-US" sz="2400" dirty="0"/>
          </a:p>
        </p:txBody>
      </p:sp>
      <p:sp>
        <p:nvSpPr>
          <p:cNvPr id="26" name="矩形 9"/>
          <p:cNvSpPr>
            <a:spLocks noChangeArrowheads="1"/>
          </p:cNvSpPr>
          <p:nvPr/>
        </p:nvSpPr>
        <p:spPr bwMode="auto">
          <a:xfrm>
            <a:off x="1259632" y="4581128"/>
            <a:ext cx="1440160" cy="461665"/>
          </a:xfrm>
          <a:prstGeom prst="rect">
            <a:avLst/>
          </a:prstGeom>
          <a:solidFill>
            <a:srgbClr val="05D1DB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2400" dirty="0" smtClean="0"/>
              <a:t>课堂观察</a:t>
            </a:r>
            <a:endParaRPr lang="en-US" altLang="zh-CN" sz="2400" dirty="0" smtClean="0"/>
          </a:p>
        </p:txBody>
      </p:sp>
      <p:sp>
        <p:nvSpPr>
          <p:cNvPr id="28" name="矩形 27"/>
          <p:cNvSpPr/>
          <p:nvPr/>
        </p:nvSpPr>
        <p:spPr>
          <a:xfrm>
            <a:off x="5935890" y="3717032"/>
            <a:ext cx="2236510" cy="28315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 smtClean="0">
                <a:solidFill>
                  <a:srgbClr val="CC00CC"/>
                </a:solidFill>
              </a:rPr>
              <a:t>不白忙</a:t>
            </a:r>
            <a:endParaRPr lang="en-US" altLang="zh-CN" sz="3200" b="1" dirty="0" smtClean="0">
              <a:solidFill>
                <a:srgbClr val="CC00CC"/>
              </a:solidFill>
            </a:endParaRPr>
          </a:p>
          <a:p>
            <a:r>
              <a:rPr lang="zh-CN" altLang="en-US" sz="3200" b="1" dirty="0" smtClean="0">
                <a:solidFill>
                  <a:srgbClr val="CC00CC"/>
                </a:solidFill>
              </a:rPr>
              <a:t>不空过</a:t>
            </a:r>
            <a:endParaRPr lang="en-US" altLang="zh-CN" sz="3200" b="1" dirty="0" smtClean="0">
              <a:solidFill>
                <a:srgbClr val="CC00CC"/>
              </a:solidFill>
            </a:endParaRPr>
          </a:p>
          <a:p>
            <a:r>
              <a:rPr lang="zh-CN" altLang="en-US" sz="3200" b="1" dirty="0" smtClean="0">
                <a:solidFill>
                  <a:srgbClr val="CC00CC"/>
                </a:solidFill>
              </a:rPr>
              <a:t>不丢弃</a:t>
            </a:r>
            <a:endParaRPr lang="en-US" altLang="zh-CN" sz="3200" b="1" dirty="0" smtClean="0">
              <a:solidFill>
                <a:srgbClr val="CC00CC"/>
              </a:solidFill>
            </a:endParaRPr>
          </a:p>
          <a:p>
            <a:endParaRPr lang="en-US" altLang="zh-CN" b="1" dirty="0" smtClean="0">
              <a:solidFill>
                <a:srgbClr val="CC00CC"/>
              </a:solidFill>
            </a:endParaRPr>
          </a:p>
          <a:p>
            <a:r>
              <a:rPr lang="zh-CN" altLang="en-US" sz="3200" b="1" dirty="0" smtClean="0">
                <a:solidFill>
                  <a:srgbClr val="CC00CC"/>
                </a:solidFill>
              </a:rPr>
              <a:t>正能量</a:t>
            </a:r>
            <a:endParaRPr lang="en-US" altLang="zh-CN" sz="3200" b="1" dirty="0" smtClean="0">
              <a:solidFill>
                <a:srgbClr val="CC00CC"/>
              </a:solidFill>
            </a:endParaRPr>
          </a:p>
          <a:p>
            <a:r>
              <a:rPr lang="zh-CN" altLang="en-US" sz="3200" b="1" dirty="0" smtClean="0">
                <a:solidFill>
                  <a:srgbClr val="CC00CC"/>
                </a:solidFill>
              </a:rPr>
              <a:t>价值最大化</a:t>
            </a:r>
            <a:endParaRPr lang="zh-CN" altLang="en-US" sz="3200" b="1" dirty="0">
              <a:solidFill>
                <a:srgbClr val="CC00CC"/>
              </a:solidFill>
            </a:endParaRPr>
          </a:p>
        </p:txBody>
      </p:sp>
      <p:cxnSp>
        <p:nvCxnSpPr>
          <p:cNvPr id="30" name="直接箭头连接符 29"/>
          <p:cNvCxnSpPr/>
          <p:nvPr/>
        </p:nvCxnSpPr>
        <p:spPr>
          <a:xfrm>
            <a:off x="2699792" y="3068960"/>
            <a:ext cx="720080" cy="172819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箭头连接符 31"/>
          <p:cNvCxnSpPr>
            <a:stCxn id="18" idx="3"/>
          </p:cNvCxnSpPr>
          <p:nvPr/>
        </p:nvCxnSpPr>
        <p:spPr>
          <a:xfrm>
            <a:off x="2699792" y="4235897"/>
            <a:ext cx="720080" cy="70527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箭头连接符 34"/>
          <p:cNvCxnSpPr/>
          <p:nvPr/>
        </p:nvCxnSpPr>
        <p:spPr>
          <a:xfrm>
            <a:off x="2699792" y="4869160"/>
            <a:ext cx="720080" cy="21602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箭头连接符 38"/>
          <p:cNvCxnSpPr/>
          <p:nvPr/>
        </p:nvCxnSpPr>
        <p:spPr>
          <a:xfrm flipV="1">
            <a:off x="2771800" y="5229200"/>
            <a:ext cx="648072" cy="57606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接箭头连接符 40"/>
          <p:cNvCxnSpPr/>
          <p:nvPr/>
        </p:nvCxnSpPr>
        <p:spPr>
          <a:xfrm>
            <a:off x="4139952" y="3212976"/>
            <a:ext cx="0" cy="158417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9" grpId="0" animBg="1"/>
      <p:bldP spid="13" grpId="0" animBg="1"/>
      <p:bldP spid="14" grpId="0" animBg="1"/>
      <p:bldP spid="16" grpId="0" animBg="1"/>
      <p:bldP spid="18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1" descr="C:\Users\Administrator\Desktop\未标题-1 拷贝.png"/>
          <p:cNvPicPr>
            <a:picLocks noChangeAspect="1" noChangeArrowheads="1"/>
          </p:cNvPicPr>
          <p:nvPr/>
        </p:nvPicPr>
        <p:blipFill>
          <a:blip r:embed="rId3" cstate="print"/>
          <a:srcRect l="4124" t="4468" r="-2551"/>
          <a:stretch>
            <a:fillRect/>
          </a:stretch>
        </p:blipFill>
        <p:spPr bwMode="auto">
          <a:xfrm>
            <a:off x="6876256" y="0"/>
            <a:ext cx="2267744" cy="435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/>
          <p:cNvPicPr preferRelativeResize="0">
            <a:picLocks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 contrast="48000"/>
          </a:blip>
          <a:srcRect/>
          <a:stretch>
            <a:fillRect/>
          </a:stretch>
        </p:blipFill>
        <p:spPr bwMode="auto">
          <a:xfrm>
            <a:off x="179512" y="5949280"/>
            <a:ext cx="720080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>
            <a:off x="1187624" y="673532"/>
            <a:ext cx="7812360" cy="523220"/>
          </a:xfrm>
          <a:prstGeom prst="rect">
            <a:avLst/>
          </a:prstGeom>
          <a:solidFill>
            <a:srgbClr val="1FA808">
              <a:alpha val="69804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 smtClean="0"/>
              <a:t>百字反思：贪快写得空，失去了空</a:t>
            </a:r>
            <a:r>
              <a:rPr lang="zh-CN" altLang="en-US" sz="1100" dirty="0" smtClean="0"/>
              <a:t>（四声）</a:t>
            </a:r>
            <a:r>
              <a:rPr lang="en-US" altLang="zh-CN" sz="2800" dirty="0" smtClean="0"/>
              <a:t>——</a:t>
            </a:r>
            <a:r>
              <a:rPr lang="zh-CN" altLang="en-US" sz="2800" dirty="0" smtClean="0"/>
              <a:t>机会</a:t>
            </a:r>
            <a:endParaRPr lang="zh-CN" altLang="en-US" sz="2800" dirty="0"/>
          </a:p>
        </p:txBody>
      </p:sp>
      <p:sp>
        <p:nvSpPr>
          <p:cNvPr id="18" name="矩形 9"/>
          <p:cNvSpPr>
            <a:spLocks noChangeArrowheads="1"/>
          </p:cNvSpPr>
          <p:nvPr/>
        </p:nvSpPr>
        <p:spPr bwMode="auto">
          <a:xfrm>
            <a:off x="1979712" y="1916832"/>
            <a:ext cx="864096" cy="461665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2400" dirty="0" smtClean="0"/>
              <a:t>退化</a:t>
            </a:r>
            <a:endParaRPr lang="zh-CN" altLang="en-US" sz="2400" dirty="0"/>
          </a:p>
        </p:txBody>
      </p:sp>
      <p:sp>
        <p:nvSpPr>
          <p:cNvPr id="19" name="矩形 9"/>
          <p:cNvSpPr>
            <a:spLocks noChangeArrowheads="1"/>
          </p:cNvSpPr>
          <p:nvPr/>
        </p:nvSpPr>
        <p:spPr bwMode="auto">
          <a:xfrm>
            <a:off x="1979712" y="2492896"/>
            <a:ext cx="864096" cy="461665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2400" dirty="0" smtClean="0"/>
              <a:t>进化</a:t>
            </a:r>
            <a:endParaRPr lang="zh-CN" altLang="en-US" sz="2400" dirty="0"/>
          </a:p>
        </p:txBody>
      </p:sp>
      <p:sp>
        <p:nvSpPr>
          <p:cNvPr id="20" name="矩形 9"/>
          <p:cNvSpPr>
            <a:spLocks noChangeArrowheads="1"/>
          </p:cNvSpPr>
          <p:nvPr/>
        </p:nvSpPr>
        <p:spPr bwMode="auto">
          <a:xfrm>
            <a:off x="5364088" y="2492896"/>
            <a:ext cx="864096" cy="461665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2400" dirty="0" smtClean="0"/>
              <a:t>血肉</a:t>
            </a:r>
            <a:endParaRPr lang="zh-CN" altLang="en-US" sz="2400" dirty="0"/>
          </a:p>
        </p:txBody>
      </p:sp>
      <p:sp>
        <p:nvSpPr>
          <p:cNvPr id="21" name="矩形 9"/>
          <p:cNvSpPr>
            <a:spLocks noChangeArrowheads="1"/>
          </p:cNvSpPr>
          <p:nvPr/>
        </p:nvSpPr>
        <p:spPr bwMode="auto">
          <a:xfrm>
            <a:off x="5364088" y="1916832"/>
            <a:ext cx="864096" cy="461665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2400" dirty="0" smtClean="0"/>
              <a:t>空洞</a:t>
            </a:r>
            <a:endParaRPr lang="zh-CN" altLang="en-US" sz="2400" dirty="0"/>
          </a:p>
        </p:txBody>
      </p:sp>
      <p:cxnSp>
        <p:nvCxnSpPr>
          <p:cNvPr id="23" name="直接箭头连接符 22"/>
          <p:cNvCxnSpPr/>
          <p:nvPr/>
        </p:nvCxnSpPr>
        <p:spPr>
          <a:xfrm>
            <a:off x="2987824" y="2420888"/>
            <a:ext cx="2232248" cy="0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矩形 23"/>
          <p:cNvSpPr/>
          <p:nvPr/>
        </p:nvSpPr>
        <p:spPr>
          <a:xfrm>
            <a:off x="3550821" y="1916832"/>
            <a:ext cx="87716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/>
              <a:t>无效功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有用功</a:t>
            </a:r>
            <a:endParaRPr lang="zh-CN" altLang="en-US" dirty="0"/>
          </a:p>
        </p:txBody>
      </p:sp>
      <p:cxnSp>
        <p:nvCxnSpPr>
          <p:cNvPr id="25" name="直接箭头连接符 24"/>
          <p:cNvCxnSpPr/>
          <p:nvPr/>
        </p:nvCxnSpPr>
        <p:spPr>
          <a:xfrm flipH="1">
            <a:off x="5004048" y="3068960"/>
            <a:ext cx="504056" cy="576064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箭头连接符 25"/>
          <p:cNvCxnSpPr/>
          <p:nvPr/>
        </p:nvCxnSpPr>
        <p:spPr>
          <a:xfrm>
            <a:off x="6156176" y="3068960"/>
            <a:ext cx="576064" cy="576064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矩形 9"/>
          <p:cNvSpPr>
            <a:spLocks noChangeArrowheads="1"/>
          </p:cNvSpPr>
          <p:nvPr/>
        </p:nvSpPr>
        <p:spPr bwMode="auto">
          <a:xfrm>
            <a:off x="4355976" y="3717032"/>
            <a:ext cx="1152128" cy="46166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2400" dirty="0" smtClean="0"/>
              <a:t>散点式</a:t>
            </a:r>
            <a:endParaRPr lang="zh-CN" altLang="en-US" sz="2400" dirty="0"/>
          </a:p>
        </p:txBody>
      </p:sp>
      <p:sp>
        <p:nvSpPr>
          <p:cNvPr id="30" name="矩形 9"/>
          <p:cNvSpPr>
            <a:spLocks noChangeArrowheads="1"/>
          </p:cNvSpPr>
          <p:nvPr/>
        </p:nvSpPr>
        <p:spPr bwMode="auto">
          <a:xfrm>
            <a:off x="6228184" y="3717032"/>
            <a:ext cx="1107996" cy="46166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sz="2400" dirty="0" smtClean="0"/>
              <a:t>专题式</a:t>
            </a:r>
            <a:endParaRPr lang="zh-CN" altLang="en-US" sz="2400" dirty="0"/>
          </a:p>
        </p:txBody>
      </p:sp>
      <p:sp>
        <p:nvSpPr>
          <p:cNvPr id="31" name="矩形 9"/>
          <p:cNvSpPr>
            <a:spLocks noChangeArrowheads="1"/>
          </p:cNvSpPr>
          <p:nvPr/>
        </p:nvSpPr>
        <p:spPr bwMode="auto">
          <a:xfrm>
            <a:off x="2771800" y="5157192"/>
            <a:ext cx="2808312" cy="461665"/>
          </a:xfrm>
          <a:prstGeom prst="rect">
            <a:avLst/>
          </a:prstGeom>
          <a:solidFill>
            <a:srgbClr val="05D1DB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2400" dirty="0" smtClean="0"/>
              <a:t>拓展深化亦能成文</a:t>
            </a:r>
            <a:endParaRPr lang="zh-CN" altLang="en-US" sz="2400" dirty="0"/>
          </a:p>
        </p:txBody>
      </p:sp>
      <p:sp>
        <p:nvSpPr>
          <p:cNvPr id="32" name="矩形 9"/>
          <p:cNvSpPr>
            <a:spLocks noChangeArrowheads="1"/>
          </p:cNvSpPr>
          <p:nvPr/>
        </p:nvSpPr>
        <p:spPr bwMode="auto">
          <a:xfrm>
            <a:off x="5940152" y="5157192"/>
            <a:ext cx="2880320" cy="461665"/>
          </a:xfrm>
          <a:prstGeom prst="rect">
            <a:avLst/>
          </a:prstGeom>
          <a:solidFill>
            <a:srgbClr val="05D1DB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2400" dirty="0" smtClean="0"/>
              <a:t>串联衔接便是文章</a:t>
            </a:r>
            <a:endParaRPr lang="zh-CN" altLang="en-US" sz="2400" dirty="0"/>
          </a:p>
        </p:txBody>
      </p:sp>
      <p:cxnSp>
        <p:nvCxnSpPr>
          <p:cNvPr id="33" name="直接箭头连接符 32"/>
          <p:cNvCxnSpPr/>
          <p:nvPr/>
        </p:nvCxnSpPr>
        <p:spPr>
          <a:xfrm flipH="1">
            <a:off x="4427984" y="4293096"/>
            <a:ext cx="360040" cy="792088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箭头连接符 34"/>
          <p:cNvCxnSpPr/>
          <p:nvPr/>
        </p:nvCxnSpPr>
        <p:spPr>
          <a:xfrm>
            <a:off x="6876256" y="4293096"/>
            <a:ext cx="360040" cy="792088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4" grpId="0"/>
      <p:bldP spid="29" grpId="0" animBg="1"/>
      <p:bldP spid="30" grpId="0" animBg="1"/>
      <p:bldP spid="31" grpId="0" animBg="1"/>
      <p:bldP spid="3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1" descr="C:\Users\Administrator\Desktop\未标题-1 拷贝.png"/>
          <p:cNvPicPr>
            <a:picLocks noChangeAspect="1" noChangeArrowheads="1"/>
          </p:cNvPicPr>
          <p:nvPr/>
        </p:nvPicPr>
        <p:blipFill>
          <a:blip r:embed="rId3" cstate="print"/>
          <a:srcRect l="4124" t="4468" r="-2551"/>
          <a:stretch>
            <a:fillRect/>
          </a:stretch>
        </p:blipFill>
        <p:spPr bwMode="auto">
          <a:xfrm>
            <a:off x="6876256" y="0"/>
            <a:ext cx="2267744" cy="435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/>
          <p:cNvPicPr preferRelativeResize="0">
            <a:picLocks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 contrast="48000"/>
          </a:blip>
          <a:srcRect/>
          <a:stretch>
            <a:fillRect/>
          </a:stretch>
        </p:blipFill>
        <p:spPr bwMode="auto">
          <a:xfrm>
            <a:off x="179512" y="5949280"/>
            <a:ext cx="720080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>
            <a:off x="1187624" y="673532"/>
            <a:ext cx="7812360" cy="523220"/>
          </a:xfrm>
          <a:prstGeom prst="rect">
            <a:avLst/>
          </a:prstGeom>
          <a:solidFill>
            <a:srgbClr val="1FA808">
              <a:alpha val="69804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 smtClean="0"/>
              <a:t>百字计划反思</a:t>
            </a:r>
            <a:r>
              <a:rPr lang="en-US" altLang="zh-CN" sz="2800" dirty="0" smtClean="0"/>
              <a:t>——</a:t>
            </a:r>
            <a:r>
              <a:rPr lang="zh-CN" altLang="en-US" sz="2800" dirty="0" smtClean="0"/>
              <a:t>教育教学论文</a:t>
            </a:r>
            <a:endParaRPr lang="zh-CN" altLang="en-US" sz="2800" dirty="0"/>
          </a:p>
        </p:txBody>
      </p:sp>
      <p:sp>
        <p:nvSpPr>
          <p:cNvPr id="18" name="矩形 9"/>
          <p:cNvSpPr>
            <a:spLocks noChangeArrowheads="1"/>
          </p:cNvSpPr>
          <p:nvPr/>
        </p:nvSpPr>
        <p:spPr bwMode="auto">
          <a:xfrm>
            <a:off x="1763688" y="1628800"/>
            <a:ext cx="2088232" cy="461665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2400" dirty="0" smtClean="0"/>
              <a:t>课堂观察表</a:t>
            </a:r>
            <a:endParaRPr lang="zh-CN" alt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 t="19475"/>
          <a:stretch>
            <a:fillRect/>
          </a:stretch>
        </p:blipFill>
        <p:spPr bwMode="auto">
          <a:xfrm>
            <a:off x="1331640" y="2996952"/>
            <a:ext cx="5040166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00192" y="1238441"/>
            <a:ext cx="2376264" cy="5502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 cstate="print"/>
          <a:srcRect t="20900" r="52015" b="16401"/>
          <a:stretch>
            <a:fillRect/>
          </a:stretch>
        </p:blipFill>
        <p:spPr bwMode="auto">
          <a:xfrm>
            <a:off x="1403648" y="2420888"/>
            <a:ext cx="4320480" cy="43204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2" name="矩形 9"/>
          <p:cNvSpPr>
            <a:spLocks noChangeArrowheads="1"/>
          </p:cNvSpPr>
          <p:nvPr/>
        </p:nvSpPr>
        <p:spPr bwMode="auto">
          <a:xfrm>
            <a:off x="1691680" y="6093296"/>
            <a:ext cx="4032448" cy="461665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2400" dirty="0" smtClean="0"/>
              <a:t>若坚持一学期，效果如果？</a:t>
            </a:r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11782</TotalTime>
  <Words>939</Words>
  <Application>Microsoft Office PowerPoint</Application>
  <PresentationFormat>全屏显示(4:3)</PresentationFormat>
  <Paragraphs>171</Paragraphs>
  <Slides>20</Slides>
  <Notes>20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1" baseType="lpstr">
      <vt:lpstr>夏至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微软用户</cp:lastModifiedBy>
  <cp:revision>451</cp:revision>
  <dcterms:created xsi:type="dcterms:W3CDTF">2018-07-03T02:00:46Z</dcterms:created>
  <dcterms:modified xsi:type="dcterms:W3CDTF">2019-06-10T04:45:18Z</dcterms:modified>
</cp:coreProperties>
</file>