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22"/>
  </p:notesMasterIdLst>
  <p:sldIdLst>
    <p:sldId id="423" r:id="rId2"/>
    <p:sldId id="309" r:id="rId3"/>
    <p:sldId id="390" r:id="rId4"/>
    <p:sldId id="391" r:id="rId5"/>
    <p:sldId id="417" r:id="rId6"/>
    <p:sldId id="400" r:id="rId7"/>
    <p:sldId id="401" r:id="rId8"/>
    <p:sldId id="402" r:id="rId9"/>
    <p:sldId id="418" r:id="rId10"/>
    <p:sldId id="419" r:id="rId11"/>
    <p:sldId id="420" r:id="rId12"/>
    <p:sldId id="421" r:id="rId13"/>
    <p:sldId id="422" r:id="rId14"/>
    <p:sldId id="424" r:id="rId15"/>
    <p:sldId id="425" r:id="rId16"/>
    <p:sldId id="426" r:id="rId17"/>
    <p:sldId id="427" r:id="rId18"/>
    <p:sldId id="392" r:id="rId19"/>
    <p:sldId id="428" r:id="rId20"/>
    <p:sldId id="320" r:id="rId2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A808"/>
    <a:srgbClr val="CC00CC"/>
    <a:srgbClr val="05D1DB"/>
    <a:srgbClr val="0D6BD3"/>
    <a:srgbClr val="AEC7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55AB1-7B6A-4104-B183-83555DE174EB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D21D-236D-4489-A665-3AFCBE44183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2D21D-236D-4489-A665-3AFCBE44183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2019/6/10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pub.cnki.net/kns/detail/detail.aspx?QueryID=10&amp;CurRec=1&amp;FileName=THOE201906017&amp;DbName=CJFDLAST2019&amp;DbCode=CJFQ&amp;pr=CFJD2019;" TargetMode="External"/><Relationship Id="rId5" Type="http://schemas.openxmlformats.org/officeDocument/2006/relationships/hyperlink" Target="http://www.xhsx.xbedu.net/html/article3290417.html" TargetMode="Externa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29579;&#24314;&#20852;&#30334;&#23383;&#21453;&#24605;.docx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2018-2019&#31532;&#20108;&#23398;&#26399;&#30334;&#23383;&#35745;&#21010;&#21338;&#23458;&#27719;&#24635;.xls" TargetMode="External"/><Relationship Id="rId5" Type="http://schemas.openxmlformats.org/officeDocument/2006/relationships/hyperlink" Target="2018-2019&#31532;&#19968;&#23398;&#26399;&#30334;&#23383;&#35745;&#21010;&#21338;&#23458;&#27719;&#24635;.xls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8220;&#24418;&#31526;&#8221;&#34920;&#24449;&#27010;&#24565;&#30340;&#19977;&#31181;&#24418;&#24335;.docx" TargetMode="Externa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8172400" y="5013176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4" cstate="print"/>
          <a:srcRect l="4124" t="4468" r="-2551"/>
          <a:stretch>
            <a:fillRect/>
          </a:stretch>
        </p:blipFill>
        <p:spPr bwMode="auto">
          <a:xfrm>
            <a:off x="5163865" y="0"/>
            <a:ext cx="3980135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131840" y="2060848"/>
            <a:ext cx="55446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百字计划与论文创作</a:t>
            </a:r>
            <a:endParaRPr lang="zh-CN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87824" y="4891807"/>
            <a:ext cx="56166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常州市新北区新华实验小学    姚建法</a:t>
            </a:r>
            <a:endParaRPr lang="en-US" altLang="zh-CN" sz="2400" dirty="0" smtClean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 QQ</a:t>
            </a:r>
            <a:r>
              <a:rPr lang="zh-CN" altLang="en-US" sz="20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：</a:t>
            </a:r>
            <a:r>
              <a:rPr lang="en-US" altLang="zh-CN" sz="20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1599972267 </a:t>
            </a:r>
            <a:r>
              <a:rPr lang="zh-CN" altLang="en-US" sz="20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南窗去水    </a:t>
            </a:r>
            <a:r>
              <a:rPr lang="en-US" altLang="zh-CN" sz="2000" dirty="0" smtClean="0">
                <a:solidFill>
                  <a:srgbClr val="002060"/>
                </a:solidFill>
                <a:latin typeface="宋体" pitchFamily="2" charset="-122"/>
                <a:ea typeface="宋体" pitchFamily="2" charset="-122"/>
              </a:rPr>
              <a:t>2019.6.10</a:t>
            </a:r>
            <a:endParaRPr lang="zh-CN" altLang="en-US" sz="2000" dirty="0" smtClean="0">
              <a:solidFill>
                <a:srgbClr val="002060"/>
              </a:solidFill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4097" name="Picture 1" descr="D:\Documents\Tencent Files\1599972267\Image\Group\3X}U@LD5D{3S%[(GYQK4M1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"/>
            <a:ext cx="2755515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87624" y="673532"/>
            <a:ext cx="7812360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百字计划反思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教育教学论文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763688" y="1628800"/>
            <a:ext cx="2088232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单篇百字计划</a:t>
            </a:r>
            <a:endParaRPr lang="zh-CN" altLang="en-US" sz="2400" dirty="0"/>
          </a:p>
        </p:txBody>
      </p:sp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3923928" y="2060848"/>
            <a:ext cx="252028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适当拓展深化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1763688" y="2924944"/>
            <a:ext cx="5057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hlinkClick r:id="rId5"/>
              </a:rPr>
              <a:t>黄    蓉：第六次：走进名师课堂，感悟深度教学</a:t>
            </a:r>
            <a:endParaRPr lang="zh-CN" altLang="en-US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2699792" y="5445224"/>
            <a:ext cx="432048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用足用好每一次活动，不浪费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1763688" y="3707740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hlinkClick r:id="rId6"/>
              </a:rPr>
              <a:t>顾秋婷：向课文学表达</a:t>
            </a:r>
            <a:r>
              <a:rPr lang="en-US" altLang="zh-CN" dirty="0" smtClean="0">
                <a:hlinkClick r:id="rId6"/>
              </a:rPr>
              <a:t>——《</a:t>
            </a:r>
            <a:r>
              <a:rPr lang="zh-CN" altLang="en-US" dirty="0" smtClean="0">
                <a:hlinkClick r:id="rId6"/>
              </a:rPr>
              <a:t>三顾茅庐</a:t>
            </a:r>
            <a:r>
              <a:rPr lang="en-US" altLang="zh-CN" dirty="0" smtClean="0">
                <a:hlinkClick r:id="rId6"/>
              </a:rPr>
              <a:t>》</a:t>
            </a:r>
            <a:r>
              <a:rPr lang="zh-CN" altLang="en-US" dirty="0" smtClean="0">
                <a:hlinkClick r:id="rId6"/>
              </a:rPr>
              <a:t>第一课时教学设计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  <p:bldP spid="10" grpId="0"/>
      <p:bldP spid="12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87624" y="673532"/>
            <a:ext cx="7812360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百字计划反思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教育教学论文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763688" y="1815207"/>
            <a:ext cx="2088232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百字计划梳理</a:t>
            </a:r>
            <a:endParaRPr lang="zh-CN" altLang="en-US" sz="2400" dirty="0"/>
          </a:p>
        </p:txBody>
      </p:sp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4211960" y="1527175"/>
            <a:ext cx="252028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串联衔接成文</a:t>
            </a:r>
            <a:endParaRPr lang="zh-CN" altLang="en-US" sz="2400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4211960" y="2175247"/>
            <a:ext cx="2808312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大数据，发现自己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3779912" y="350100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hlinkClick r:id="rId5" action="ppaction://hlinkfile"/>
              </a:rPr>
              <a:t>王建兴百字反思</a:t>
            </a:r>
            <a:endParaRPr lang="zh-CN" altLang="en-US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411760" y="4509120"/>
            <a:ext cx="5112568" cy="46166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2060"/>
                </a:solidFill>
              </a:rPr>
              <a:t>守正出新：基于对学生的背景解读</a:t>
            </a:r>
            <a:endParaRPr lang="zh-CN" altLang="en-US" sz="2400" b="1" dirty="0">
              <a:solidFill>
                <a:srgbClr val="002060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411760" y="5157192"/>
            <a:ext cx="5112568" cy="46166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2060"/>
                </a:solidFill>
              </a:rPr>
              <a:t>守正出新：立于对学生的针对引领</a:t>
            </a:r>
            <a:endParaRPr lang="zh-CN" altLang="en-US" sz="2400" b="1" dirty="0">
              <a:solidFill>
                <a:srgbClr val="00206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411760" y="5805264"/>
            <a:ext cx="5112568" cy="46166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 b="1" dirty="0" smtClean="0">
                <a:solidFill>
                  <a:srgbClr val="002060"/>
                </a:solidFill>
              </a:rPr>
              <a:t>守正出新：成于对学生的</a:t>
            </a:r>
            <a:r>
              <a:rPr lang="zh-CN" altLang="en-US" sz="2400" b="1" dirty="0" smtClean="0">
                <a:solidFill>
                  <a:srgbClr val="CC00CC"/>
                </a:solidFill>
              </a:rPr>
              <a:t>向前期待</a:t>
            </a:r>
            <a:endParaRPr lang="zh-CN" altLang="en-US" sz="2400" b="1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  <p:bldP spid="12" grpId="0" animBg="1"/>
      <p:bldP spid="11" grpId="0"/>
      <p:bldP spid="1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87624" y="673532"/>
            <a:ext cx="7812360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百字计划反思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教育教学论文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763688" y="1815207"/>
            <a:ext cx="2088232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百字计划梳理</a:t>
            </a:r>
            <a:endParaRPr lang="zh-CN" altLang="en-US" sz="2400" dirty="0"/>
          </a:p>
        </p:txBody>
      </p:sp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4211960" y="1527175"/>
            <a:ext cx="252028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串联衔接成文</a:t>
            </a:r>
            <a:endParaRPr lang="zh-CN" altLang="en-US" sz="2400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4211960" y="2175247"/>
            <a:ext cx="2808312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大数据，发现自己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2366898" y="3739098"/>
            <a:ext cx="4414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hlinkClick r:id="rId5" action="ppaction://hlinkfile"/>
              </a:rPr>
              <a:t>2018-2019</a:t>
            </a:r>
            <a:r>
              <a:rPr lang="zh-CN" altLang="en-US" dirty="0" smtClean="0">
                <a:hlinkClick r:id="rId5" action="ppaction://hlinkfile"/>
              </a:rPr>
              <a:t>学年第一学期百</a:t>
            </a:r>
            <a:r>
              <a:rPr lang="zh-CN" altLang="en-US" dirty="0" smtClean="0">
                <a:hlinkClick r:id="rId5" action="ppaction://hlinkfile"/>
              </a:rPr>
              <a:t>字计划博客汇总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2389257" y="4571836"/>
            <a:ext cx="4414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hlinkClick r:id="rId6" action="ppaction://hlinkfile"/>
              </a:rPr>
              <a:t>2018-2019</a:t>
            </a:r>
            <a:r>
              <a:rPr lang="zh-CN" altLang="en-US" dirty="0" smtClean="0">
                <a:hlinkClick r:id="rId6" action="ppaction://hlinkfile"/>
              </a:rPr>
              <a:t>学年第二学期百</a:t>
            </a:r>
            <a:r>
              <a:rPr lang="zh-CN" altLang="en-US" dirty="0" smtClean="0">
                <a:hlinkClick r:id="rId6" action="ppaction://hlinkfile"/>
              </a:rPr>
              <a:t>字计划博客汇总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043608" y="0"/>
            <a:ext cx="2592288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论文框架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3779912" y="332656"/>
            <a:ext cx="2088232" cy="9541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/>
              <a:t>题    目</a:t>
            </a:r>
            <a:endParaRPr lang="en-US" altLang="zh-CN" sz="3200" b="1" dirty="0" smtClean="0"/>
          </a:p>
          <a:p>
            <a:pPr algn="ctr"/>
            <a:r>
              <a:rPr lang="en-US" altLang="zh-CN" sz="2400" dirty="0" smtClean="0"/>
              <a:t>——</a:t>
            </a:r>
            <a:r>
              <a:rPr lang="zh-CN" altLang="en-US" sz="2400" dirty="0" smtClean="0"/>
              <a:t>副标题</a:t>
            </a:r>
            <a:endParaRPr lang="zh-CN" altLang="en-US" sz="2400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2411760" y="3429000"/>
            <a:ext cx="64807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一级标题（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理论的适切性（参考文献）</a:t>
            </a:r>
            <a:endParaRPr lang="zh-CN" altLang="en-US" sz="2400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75656" y="1412776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摘    要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2987824" y="1484784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是什么、为什么、怎么做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文章小标题的有序串联</a:t>
            </a:r>
            <a:endParaRPr lang="zh-CN" alt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75656" y="210323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关键词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2987824" y="217524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题目中；小标题中</a:t>
            </a:r>
            <a:endParaRPr lang="zh-CN" alt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475656" y="282331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正   文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2987824" y="289532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引言（总起句）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411760" y="4077072"/>
            <a:ext cx="5262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总句：对一级标题的上位解读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是什么与为什么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>
          <a:xfrm>
            <a:off x="2411760" y="4509120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案例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案例的典型性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有什么、怎么做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2411467" y="4931876"/>
            <a:ext cx="6417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分析：对一级标题的下位解构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是什么与为什么、价值定位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2" grpId="0" animBg="1"/>
      <p:bldP spid="10" grpId="0" animBg="1"/>
      <p:bldP spid="11" grpId="0"/>
      <p:bldP spid="13" grpId="0" animBg="1"/>
      <p:bldP spid="14" grpId="0"/>
      <p:bldP spid="15" grpId="0" animBg="1"/>
      <p:bldP spid="16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043608" y="0"/>
            <a:ext cx="2592288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论文框架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3779912" y="332656"/>
            <a:ext cx="2088232" cy="9541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/>
              <a:t>题    目</a:t>
            </a:r>
            <a:endParaRPr lang="en-US" altLang="zh-CN" sz="3200" b="1" dirty="0" smtClean="0"/>
          </a:p>
          <a:p>
            <a:pPr algn="ctr"/>
            <a:r>
              <a:rPr lang="en-US" altLang="zh-CN" sz="2400" dirty="0" smtClean="0"/>
              <a:t>——</a:t>
            </a:r>
            <a:r>
              <a:rPr lang="zh-CN" altLang="en-US" sz="2400" dirty="0" smtClean="0"/>
              <a:t>副标题</a:t>
            </a:r>
            <a:endParaRPr lang="zh-CN" altLang="en-US" sz="2400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2411760" y="3429000"/>
            <a:ext cx="46805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一级标题（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理论的适切性</a:t>
            </a:r>
            <a:endParaRPr lang="zh-CN" altLang="en-US" sz="2400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75656" y="1412776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摘    要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2987824" y="1484784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是什么、为什么、怎么做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文章小标题的有序串联</a:t>
            </a:r>
            <a:endParaRPr lang="zh-CN" alt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75656" y="210323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关键词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2987824" y="2175247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题目中；小标题中</a:t>
            </a:r>
            <a:endParaRPr lang="zh-CN" alt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475656" y="282331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正   文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2987824" y="289532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引言（总起句）</a:t>
            </a:r>
            <a:endParaRPr lang="zh-CN" altLang="en-US" dirty="0"/>
          </a:p>
        </p:txBody>
      </p:sp>
      <p:sp>
        <p:nvSpPr>
          <p:cNvPr id="22" name="矩形 9"/>
          <p:cNvSpPr>
            <a:spLocks noChangeArrowheads="1"/>
          </p:cNvSpPr>
          <p:nvPr/>
        </p:nvSpPr>
        <p:spPr bwMode="auto">
          <a:xfrm>
            <a:off x="2411760" y="4005064"/>
            <a:ext cx="46805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一级标题（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sp>
        <p:nvSpPr>
          <p:cNvPr id="23" name="矩形 22"/>
          <p:cNvSpPr/>
          <p:nvPr/>
        </p:nvSpPr>
        <p:spPr>
          <a:xfrm>
            <a:off x="2987824" y="45091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总起句</a:t>
            </a:r>
            <a:endParaRPr lang="zh-CN" altLang="en-US" dirty="0"/>
          </a:p>
        </p:txBody>
      </p:sp>
      <p:sp>
        <p:nvSpPr>
          <p:cNvPr id="24" name="矩形 9"/>
          <p:cNvSpPr>
            <a:spLocks noChangeArrowheads="1"/>
          </p:cNvSpPr>
          <p:nvPr/>
        </p:nvSpPr>
        <p:spPr bwMode="auto">
          <a:xfrm>
            <a:off x="2771800" y="4869160"/>
            <a:ext cx="424847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二级标题（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sp>
        <p:nvSpPr>
          <p:cNvPr id="25" name="矩形 24"/>
          <p:cNvSpPr/>
          <p:nvPr/>
        </p:nvSpPr>
        <p:spPr>
          <a:xfrm>
            <a:off x="2916109" y="54452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总句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916109" y="58772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案例</a:t>
            </a:r>
            <a:endParaRPr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2915816" y="630002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分析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043608" y="97468"/>
            <a:ext cx="2592288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论文框架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3779912" y="332656"/>
            <a:ext cx="2088232" cy="95410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/>
              <a:t>题    目</a:t>
            </a:r>
            <a:endParaRPr lang="en-US" altLang="zh-CN" sz="3200" b="1" dirty="0" smtClean="0"/>
          </a:p>
          <a:p>
            <a:pPr algn="ctr"/>
            <a:r>
              <a:rPr lang="en-US" altLang="zh-CN" sz="2400" dirty="0" smtClean="0"/>
              <a:t>——</a:t>
            </a:r>
            <a:r>
              <a:rPr lang="zh-CN" altLang="en-US" sz="2400" dirty="0" smtClean="0"/>
              <a:t>副标题</a:t>
            </a:r>
            <a:endParaRPr lang="zh-CN" altLang="en-US" sz="2400" dirty="0"/>
          </a:p>
        </p:txBody>
      </p:sp>
      <p:sp>
        <p:nvSpPr>
          <p:cNvPr id="12" name="矩形 9"/>
          <p:cNvSpPr>
            <a:spLocks noChangeArrowheads="1"/>
          </p:cNvSpPr>
          <p:nvPr/>
        </p:nvSpPr>
        <p:spPr bwMode="auto">
          <a:xfrm>
            <a:off x="2411760" y="3429000"/>
            <a:ext cx="46805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一级标题（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——</a:t>
            </a:r>
            <a:r>
              <a:rPr lang="zh-CN" altLang="en-US" sz="2400" dirty="0" smtClean="0"/>
              <a:t>理论的适切性</a:t>
            </a:r>
            <a:endParaRPr lang="zh-CN" altLang="en-US" sz="2400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75656" y="1412776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摘    要</a:t>
            </a:r>
            <a:endParaRPr lang="zh-CN" altLang="en-US" sz="2400" dirty="0"/>
          </a:p>
        </p:txBody>
      </p:sp>
      <p:sp>
        <p:nvSpPr>
          <p:cNvPr id="11" name="矩形 10"/>
          <p:cNvSpPr/>
          <p:nvPr/>
        </p:nvSpPr>
        <p:spPr>
          <a:xfrm>
            <a:off x="2987824" y="1484784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是什么、为什么、怎么做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文章小标题的有序串联</a:t>
            </a:r>
            <a:endParaRPr lang="zh-CN" alt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75656" y="210323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关键词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2987824" y="217524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题目中；标题中</a:t>
            </a:r>
            <a:endParaRPr lang="zh-CN" alt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475656" y="2823319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正   文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2987824" y="289532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引言</a:t>
            </a:r>
            <a:r>
              <a:rPr lang="zh-CN" altLang="en-US" dirty="0" smtClean="0">
                <a:solidFill>
                  <a:srgbClr val="CC00CC"/>
                </a:solidFill>
              </a:rPr>
              <a:t>（总起句）</a:t>
            </a:r>
            <a:endParaRPr lang="zh-CN" altLang="en-US" dirty="0">
              <a:solidFill>
                <a:srgbClr val="CC00CC"/>
              </a:solidFill>
            </a:endParaRPr>
          </a:p>
        </p:txBody>
      </p:sp>
      <p:sp>
        <p:nvSpPr>
          <p:cNvPr id="22" name="矩形 9"/>
          <p:cNvSpPr>
            <a:spLocks noChangeArrowheads="1"/>
          </p:cNvSpPr>
          <p:nvPr/>
        </p:nvSpPr>
        <p:spPr bwMode="auto">
          <a:xfrm>
            <a:off x="2411760" y="4005064"/>
            <a:ext cx="46805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一级标题（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sp>
        <p:nvSpPr>
          <p:cNvPr id="24" name="矩形 9"/>
          <p:cNvSpPr>
            <a:spLocks noChangeArrowheads="1"/>
          </p:cNvSpPr>
          <p:nvPr/>
        </p:nvSpPr>
        <p:spPr bwMode="auto">
          <a:xfrm>
            <a:off x="2843808" y="4581128"/>
            <a:ext cx="424847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二级标题（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</a:t>
            </a:r>
            <a:endParaRPr lang="zh-CN" altLang="en-US" sz="2400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475656" y="5877272"/>
            <a:ext cx="14401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参考文献</a:t>
            </a:r>
            <a:endParaRPr lang="zh-CN" altLang="en-US" sz="2400" dirty="0"/>
          </a:p>
        </p:txBody>
      </p:sp>
      <p:sp>
        <p:nvSpPr>
          <p:cNvPr id="20" name="矩形 19"/>
          <p:cNvSpPr/>
          <p:nvPr/>
        </p:nvSpPr>
        <p:spPr>
          <a:xfrm>
            <a:off x="2339752" y="5229200"/>
            <a:ext cx="2262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结束语</a:t>
            </a:r>
            <a:r>
              <a:rPr lang="zh-CN" altLang="en-US" dirty="0" smtClean="0">
                <a:solidFill>
                  <a:srgbClr val="CC00CC"/>
                </a:solidFill>
              </a:rPr>
              <a:t>（总收句）</a:t>
            </a:r>
            <a:endParaRPr lang="zh-CN" altLang="en-US" dirty="0">
              <a:solidFill>
                <a:srgbClr val="CC00CC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131840" y="594928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杂志、知网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5724128" y="5805264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hlinkClick r:id="rId5" action="ppaction://hlinkfile"/>
              </a:rPr>
              <a:t>“形符”表征概念的三种形式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矩形 9"/>
          <p:cNvSpPr>
            <a:spLocks noChangeArrowheads="1"/>
          </p:cNvSpPr>
          <p:nvPr/>
        </p:nvSpPr>
        <p:spPr bwMode="auto">
          <a:xfrm>
            <a:off x="4499992" y="1268760"/>
            <a:ext cx="1152128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 smtClean="0"/>
              <a:t>论文</a:t>
            </a:r>
            <a:endParaRPr lang="zh-CN" altLang="en-US" sz="2800" b="1" dirty="0"/>
          </a:p>
        </p:txBody>
      </p:sp>
      <p:cxnSp>
        <p:nvCxnSpPr>
          <p:cNvPr id="26" name="直接箭头连接符 25"/>
          <p:cNvCxnSpPr/>
          <p:nvPr/>
        </p:nvCxnSpPr>
        <p:spPr>
          <a:xfrm flipH="1">
            <a:off x="4211960" y="1916832"/>
            <a:ext cx="504056" cy="57606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5364088" y="1916832"/>
            <a:ext cx="504056" cy="64807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9"/>
          <p:cNvSpPr>
            <a:spLocks noChangeArrowheads="1"/>
          </p:cNvSpPr>
          <p:nvPr/>
        </p:nvSpPr>
        <p:spPr bwMode="auto">
          <a:xfrm>
            <a:off x="3131840" y="2564904"/>
            <a:ext cx="158417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学科教学</a:t>
            </a:r>
            <a:endParaRPr lang="zh-CN" altLang="en-US" sz="2400" dirty="0"/>
          </a:p>
        </p:txBody>
      </p:sp>
      <p:sp>
        <p:nvSpPr>
          <p:cNvPr id="30" name="矩形 9"/>
          <p:cNvSpPr>
            <a:spLocks noChangeArrowheads="1"/>
          </p:cNvSpPr>
          <p:nvPr/>
        </p:nvSpPr>
        <p:spPr bwMode="auto">
          <a:xfrm>
            <a:off x="5436096" y="2564904"/>
            <a:ext cx="158417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教育管理</a:t>
            </a:r>
            <a:endParaRPr lang="zh-CN" altLang="en-US" sz="2400" dirty="0"/>
          </a:p>
        </p:txBody>
      </p:sp>
      <p:sp>
        <p:nvSpPr>
          <p:cNvPr id="31" name="矩形 9"/>
          <p:cNvSpPr>
            <a:spLocks noChangeArrowheads="1"/>
          </p:cNvSpPr>
          <p:nvPr/>
        </p:nvSpPr>
        <p:spPr bwMode="auto">
          <a:xfrm>
            <a:off x="1331640" y="4005064"/>
            <a:ext cx="1512168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某课为例</a:t>
            </a:r>
            <a:endParaRPr lang="zh-CN" altLang="en-US" sz="2400" dirty="0"/>
          </a:p>
        </p:txBody>
      </p:sp>
      <p:sp>
        <p:nvSpPr>
          <p:cNvPr id="32" name="矩形 9"/>
          <p:cNvSpPr>
            <a:spLocks noChangeArrowheads="1"/>
          </p:cNvSpPr>
          <p:nvPr/>
        </p:nvSpPr>
        <p:spPr bwMode="auto">
          <a:xfrm>
            <a:off x="5364088" y="4005064"/>
            <a:ext cx="1584176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班级管理</a:t>
            </a:r>
            <a:endParaRPr lang="zh-CN" altLang="en-US" sz="2400" dirty="0"/>
          </a:p>
        </p:txBody>
      </p:sp>
      <p:cxnSp>
        <p:nvCxnSpPr>
          <p:cNvPr id="33" name="直接箭头连接符 32"/>
          <p:cNvCxnSpPr/>
          <p:nvPr/>
        </p:nvCxnSpPr>
        <p:spPr>
          <a:xfrm flipH="1">
            <a:off x="2555776" y="3140968"/>
            <a:ext cx="1152128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6156176" y="3140968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9"/>
          <p:cNvSpPr>
            <a:spLocks noChangeArrowheads="1"/>
          </p:cNvSpPr>
          <p:nvPr/>
        </p:nvSpPr>
        <p:spPr bwMode="auto">
          <a:xfrm>
            <a:off x="3131840" y="4005064"/>
            <a:ext cx="1512168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整体筛选</a:t>
            </a:r>
            <a:endParaRPr lang="zh-CN" altLang="en-US" sz="2400" dirty="0"/>
          </a:p>
        </p:txBody>
      </p:sp>
      <p:cxnSp>
        <p:nvCxnSpPr>
          <p:cNvPr id="37" name="直接箭头连接符 36"/>
          <p:cNvCxnSpPr/>
          <p:nvPr/>
        </p:nvCxnSpPr>
        <p:spPr>
          <a:xfrm>
            <a:off x="3923928" y="3212976"/>
            <a:ext cx="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9"/>
          <p:cNvSpPr>
            <a:spLocks noChangeArrowheads="1"/>
          </p:cNvSpPr>
          <p:nvPr/>
        </p:nvSpPr>
        <p:spPr bwMode="auto">
          <a:xfrm>
            <a:off x="7164288" y="4005064"/>
            <a:ext cx="1584176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课程建设</a:t>
            </a:r>
            <a:endParaRPr lang="zh-CN" altLang="en-US" sz="2400" dirty="0"/>
          </a:p>
        </p:txBody>
      </p:sp>
      <p:cxnSp>
        <p:nvCxnSpPr>
          <p:cNvPr id="46" name="直接箭头连接符 45"/>
          <p:cNvCxnSpPr/>
          <p:nvPr/>
        </p:nvCxnSpPr>
        <p:spPr>
          <a:xfrm>
            <a:off x="6372200" y="3140968"/>
            <a:ext cx="936104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9" grpId="0" animBg="1"/>
      <p:bldP spid="30" grpId="0" animBg="1"/>
      <p:bldP spid="31" grpId="0" animBg="1"/>
      <p:bldP spid="32" grpId="0" animBg="1"/>
      <p:bldP spid="35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矩形 9"/>
          <p:cNvSpPr>
            <a:spLocks noChangeArrowheads="1"/>
          </p:cNvSpPr>
          <p:nvPr/>
        </p:nvSpPr>
        <p:spPr bwMode="auto">
          <a:xfrm>
            <a:off x="2699792" y="1628800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自私</a:t>
            </a:r>
            <a:endParaRPr lang="zh-CN" altLang="en-US" sz="2400" dirty="0"/>
          </a:p>
        </p:txBody>
      </p:sp>
      <p:sp>
        <p:nvSpPr>
          <p:cNvPr id="51" name="矩形 9"/>
          <p:cNvSpPr>
            <a:spLocks noChangeArrowheads="1"/>
          </p:cNvSpPr>
          <p:nvPr/>
        </p:nvSpPr>
        <p:spPr bwMode="auto">
          <a:xfrm>
            <a:off x="2699792" y="2204864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负能</a:t>
            </a:r>
            <a:endParaRPr lang="zh-CN" altLang="en-US" sz="2400" dirty="0"/>
          </a:p>
        </p:txBody>
      </p:sp>
      <p:sp>
        <p:nvSpPr>
          <p:cNvPr id="52" name="矩形 9"/>
          <p:cNvSpPr>
            <a:spLocks noChangeArrowheads="1"/>
          </p:cNvSpPr>
          <p:nvPr/>
        </p:nvSpPr>
        <p:spPr bwMode="auto">
          <a:xfrm>
            <a:off x="6084168" y="2204864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赋能</a:t>
            </a:r>
            <a:endParaRPr lang="zh-CN" altLang="en-US" sz="2400" dirty="0"/>
          </a:p>
        </p:txBody>
      </p:sp>
      <p:sp>
        <p:nvSpPr>
          <p:cNvPr id="53" name="矩形 9"/>
          <p:cNvSpPr>
            <a:spLocks noChangeArrowheads="1"/>
          </p:cNvSpPr>
          <p:nvPr/>
        </p:nvSpPr>
        <p:spPr bwMode="auto">
          <a:xfrm>
            <a:off x="6084168" y="1628800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利他</a:t>
            </a:r>
            <a:endParaRPr lang="zh-CN" altLang="en-US" sz="2400" dirty="0"/>
          </a:p>
        </p:txBody>
      </p:sp>
      <p:cxnSp>
        <p:nvCxnSpPr>
          <p:cNvPr id="54" name="直接箭头连接符 53"/>
          <p:cNvCxnSpPr/>
          <p:nvPr/>
        </p:nvCxnSpPr>
        <p:spPr>
          <a:xfrm>
            <a:off x="3707904" y="2132856"/>
            <a:ext cx="2232248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763688" y="3212976"/>
            <a:ext cx="66967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教师应该是一个追求持续发展的人，不断追求自己生命的发展和完善的人，</a:t>
            </a:r>
            <a:r>
              <a:rPr lang="zh-CN" altLang="en-US" sz="2800" b="1" dirty="0" smtClean="0">
                <a:solidFill>
                  <a:srgbClr val="1FA808"/>
                </a:solidFill>
              </a:rPr>
              <a:t>在帮助别人完善的同时不断发展和完善自己。</a:t>
            </a:r>
            <a:endParaRPr lang="en-US" altLang="zh-CN" sz="2800" b="1" dirty="0" smtClean="0">
              <a:solidFill>
                <a:srgbClr val="1FA808"/>
              </a:solidFill>
            </a:endParaRPr>
          </a:p>
          <a:p>
            <a:pPr algn="r"/>
            <a:r>
              <a:rPr lang="en-US" altLang="zh-CN" sz="2800" b="1" dirty="0" smtClean="0">
                <a:solidFill>
                  <a:srgbClr val="1FA808"/>
                </a:solidFill>
              </a:rPr>
              <a:t>——</a:t>
            </a:r>
            <a:r>
              <a:rPr lang="zh-CN" altLang="en-US" sz="2800" b="1" dirty="0" smtClean="0">
                <a:solidFill>
                  <a:srgbClr val="1FA808"/>
                </a:solidFill>
              </a:rPr>
              <a:t>叶澜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620688"/>
            <a:ext cx="5976664" cy="563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3995936" y="1988840"/>
            <a:ext cx="15841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遇见</a:t>
            </a:r>
            <a:endParaRPr lang="en-US" altLang="zh-CN" sz="2800" dirty="0" smtClean="0"/>
          </a:p>
          <a:p>
            <a:r>
              <a:rPr lang="zh-CN" altLang="en-US" sz="2800" dirty="0" smtClean="0"/>
              <a:t>更好的</a:t>
            </a:r>
            <a:endParaRPr lang="en-US" altLang="zh-CN" sz="2800" dirty="0" smtClean="0"/>
          </a:p>
          <a:p>
            <a:r>
              <a:rPr lang="zh-CN" altLang="en-US" sz="2800" dirty="0" smtClean="0"/>
              <a:t>自己</a:t>
            </a:r>
            <a:endParaRPr lang="en-US" altLang="zh-CN" sz="2800" dirty="0" smtClean="0"/>
          </a:p>
          <a:p>
            <a:r>
              <a:rPr lang="en-US" altLang="zh-CN" sz="2800" dirty="0" smtClean="0"/>
              <a:t>……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1475656" y="1052736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1978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12</a:t>
            </a:r>
            <a:r>
              <a:rPr lang="zh-CN" altLang="en-US" sz="2800" dirty="0" smtClean="0"/>
              <a:t>月，邓小平同志在中共中央工作会议闭幕式上作了主题报告，这个报告对我国的改革开放有深远的历史影响！有谁不查任何资料讲出那个报告题目的</a:t>
            </a:r>
            <a:r>
              <a:rPr lang="en-US" altLang="zh-CN" sz="2800" dirty="0" smtClean="0"/>
              <a:t>......</a:t>
            </a: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1907704" y="3501008"/>
            <a:ext cx="55867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《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解放思想 实事求是 团结一致向前看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》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31640" y="4509120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1FA808"/>
                </a:solidFill>
              </a:rPr>
              <a:t>为什么不写成“实事求是，解放思想</a:t>
            </a:r>
            <a:r>
              <a:rPr lang="en-US" altLang="zh-CN" sz="2800" b="1" dirty="0" smtClean="0">
                <a:solidFill>
                  <a:srgbClr val="1FA808"/>
                </a:solidFill>
              </a:rPr>
              <a:t>……”</a:t>
            </a:r>
            <a:r>
              <a:rPr lang="zh-CN" altLang="en-US" sz="2800" b="1" dirty="0" smtClean="0">
                <a:solidFill>
                  <a:srgbClr val="1FA808"/>
                </a:solidFill>
              </a:rPr>
              <a:t>？</a:t>
            </a:r>
            <a:endParaRPr lang="en-US" altLang="zh-CN" sz="2800" b="1" dirty="0" smtClean="0">
              <a:solidFill>
                <a:srgbClr val="1FA808"/>
              </a:solidFill>
            </a:endParaRPr>
          </a:p>
          <a:p>
            <a:r>
              <a:rPr lang="zh-CN" altLang="en-US" sz="2800" b="1" dirty="0" smtClean="0">
                <a:solidFill>
                  <a:srgbClr val="1FA808"/>
                </a:solidFill>
              </a:rPr>
              <a:t>有意、无意抑或无区别？</a:t>
            </a:r>
            <a:endParaRPr lang="zh-CN" altLang="en-US" sz="2800" b="1" dirty="0">
              <a:solidFill>
                <a:srgbClr val="1FA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2771800" y="1844824"/>
            <a:ext cx="4788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zh-CN" altLang="en-US" sz="80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6600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谨请指正！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1475656" y="1556792"/>
            <a:ext cx="69127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388" eaLnBrk="0" hangingPunct="0"/>
            <a:r>
              <a:rPr lang="en-US" altLang="zh-CN" sz="2400" b="1" dirty="0" smtClean="0">
                <a:solidFill>
                  <a:srgbClr val="1FA808"/>
                </a:solidFill>
              </a:rPr>
              <a:t>2019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年</a:t>
            </a:r>
            <a:r>
              <a:rPr lang="en-US" altLang="zh-CN" sz="2400" b="1" dirty="0" smtClean="0">
                <a:solidFill>
                  <a:srgbClr val="1FA808"/>
                </a:solidFill>
              </a:rPr>
              <a:t>5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月</a:t>
            </a:r>
            <a:r>
              <a:rPr lang="en-US" altLang="zh-CN" sz="2400" b="1" dirty="0" smtClean="0">
                <a:solidFill>
                  <a:srgbClr val="1FA808"/>
                </a:solidFill>
              </a:rPr>
              <a:t>31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日，</a:t>
            </a:r>
            <a:r>
              <a:rPr lang="zh-CN" altLang="en-US" sz="3200" b="1" dirty="0" smtClean="0">
                <a:solidFill>
                  <a:srgbClr val="1FA808"/>
                </a:solidFill>
              </a:rPr>
              <a:t>习近平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总书记在“不忘初心  牵记使命”主题教育工作会议指出：</a:t>
            </a:r>
            <a:endParaRPr lang="en-US" altLang="zh-CN" sz="2400" b="1" dirty="0" smtClean="0">
              <a:solidFill>
                <a:srgbClr val="1FA808"/>
              </a:solidFill>
            </a:endParaRPr>
          </a:p>
          <a:p>
            <a:pPr indent="306388" eaLnBrk="0" hangingPunct="0"/>
            <a:endParaRPr lang="en-US" altLang="zh-CN" sz="2400" b="1" dirty="0" smtClean="0">
              <a:solidFill>
                <a:srgbClr val="1FA808"/>
              </a:solidFill>
            </a:endParaRPr>
          </a:p>
          <a:p>
            <a:pPr indent="306388" algn="ctr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守初心</a:t>
            </a:r>
            <a:endParaRPr lang="en-US" altLang="zh-CN" sz="2400" b="1" dirty="0" smtClean="0">
              <a:solidFill>
                <a:srgbClr val="CC00CC"/>
              </a:solidFill>
            </a:endParaRPr>
          </a:p>
          <a:p>
            <a:pPr indent="306388" algn="ctr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担使命</a:t>
            </a:r>
            <a:endParaRPr lang="en-US" altLang="zh-CN" sz="2400" b="1" dirty="0" smtClean="0">
              <a:solidFill>
                <a:srgbClr val="CC00CC"/>
              </a:solidFill>
            </a:endParaRPr>
          </a:p>
          <a:p>
            <a:pPr indent="306388" algn="ctr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找差距</a:t>
            </a:r>
            <a:endParaRPr lang="en-US" altLang="zh-CN" sz="2400" b="1" dirty="0" smtClean="0">
              <a:solidFill>
                <a:srgbClr val="CC00CC"/>
              </a:solidFill>
            </a:endParaRPr>
          </a:p>
          <a:p>
            <a:pPr indent="306388" algn="ctr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抓落实</a:t>
            </a:r>
            <a:endParaRPr lang="zh-CN" altLang="en-US" sz="2400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259632" y="476672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388" eaLnBrk="0" hangingPunct="0"/>
            <a:r>
              <a:rPr lang="zh-CN" altLang="en-US" sz="3200" b="1" dirty="0" smtClean="0">
                <a:solidFill>
                  <a:srgbClr val="1FA808"/>
                </a:solidFill>
              </a:rPr>
              <a:t>叶澜：</a:t>
            </a:r>
            <a:r>
              <a:rPr lang="en-US" altLang="zh-CN" sz="2400" b="1" dirty="0" smtClean="0">
                <a:solidFill>
                  <a:srgbClr val="1FA808"/>
                </a:solidFill>
              </a:rPr>
              <a:t>http://url.cn/5tfcF1P</a:t>
            </a:r>
          </a:p>
          <a:p>
            <a:pPr indent="306388" eaLnBrk="0" hangingPunct="0"/>
            <a:r>
              <a:rPr lang="zh-CN" altLang="en-US" sz="2400" b="1" dirty="0" smtClean="0"/>
              <a:t>教师的使命不断变化，不变的是教师始终须对人一生负责任。</a:t>
            </a:r>
            <a:endParaRPr lang="en-US" altLang="zh-CN" sz="2400" b="1" dirty="0" smtClean="0"/>
          </a:p>
          <a:p>
            <a:pPr indent="306388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教育的魅力，应从创造中去寻找。</a:t>
            </a:r>
            <a:endParaRPr lang="en-US" altLang="zh-CN" sz="2400" b="1" dirty="0" smtClean="0">
              <a:solidFill>
                <a:srgbClr val="CC00CC"/>
              </a:solidFill>
            </a:endParaRPr>
          </a:p>
          <a:p>
            <a:pPr indent="306388" eaLnBrk="0" hangingPunct="0"/>
            <a:r>
              <a:rPr lang="zh-CN" altLang="en-US" sz="2400" b="1" dirty="0" smtClean="0"/>
              <a:t>提高教师的专业素质？远远不够！</a:t>
            </a:r>
            <a:endParaRPr lang="en-US" altLang="zh-CN" sz="2400" b="1" dirty="0" smtClean="0"/>
          </a:p>
          <a:p>
            <a:pPr indent="306388" eaLnBrk="0" hangingPunct="0"/>
            <a:r>
              <a:rPr lang="zh-CN" altLang="en-US" sz="2400" b="1" dirty="0" smtClean="0">
                <a:solidFill>
                  <a:srgbClr val="CC00CC"/>
                </a:solidFill>
              </a:rPr>
              <a:t>教师必须对自身的发展有认识，其中包括他对教育的理解，以及对教育责任的承担。</a:t>
            </a:r>
            <a:endParaRPr lang="en-US" altLang="zh-CN" sz="2400" b="1" dirty="0" smtClean="0">
              <a:solidFill>
                <a:srgbClr val="CC00CC"/>
              </a:solidFill>
            </a:endParaRPr>
          </a:p>
          <a:p>
            <a:pPr indent="306388" eaLnBrk="0" hangingPunct="0"/>
            <a:r>
              <a:rPr lang="zh-CN" altLang="en-US" sz="2400" dirty="0" smtClean="0"/>
              <a:t>教师不是通过几次轮训就能成长起来的，</a:t>
            </a:r>
            <a:r>
              <a:rPr lang="zh-CN" altLang="en-US" sz="2400" b="1" dirty="0" smtClean="0"/>
              <a:t>关键是要使教师在工作中有思考，产生学习的需要，研究的需要。</a:t>
            </a:r>
            <a:endParaRPr lang="en-US" altLang="zh-CN" sz="2400" b="1" dirty="0" smtClean="0"/>
          </a:p>
          <a:p>
            <a:pPr indent="306388" eaLnBrk="0" hangingPunct="0"/>
            <a:r>
              <a:rPr lang="zh-CN" altLang="en-US" sz="2400" b="1" dirty="0" smtClean="0">
                <a:solidFill>
                  <a:srgbClr val="1FA808"/>
                </a:solidFill>
              </a:rPr>
              <a:t>真的，我看学校中教师静下来的时间很少，这是一个问题。没有静下来他怎么反思，怎么发展啊？</a:t>
            </a:r>
            <a:endParaRPr lang="zh-CN" altLang="en-US" sz="2400" dirty="0" smtClean="0">
              <a:solidFill>
                <a:srgbClr val="1FA8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259632" y="1124744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388" eaLnBrk="0" hangingPunct="0"/>
            <a:r>
              <a:rPr lang="zh-CN" altLang="en-US" sz="3200" b="1" dirty="0" smtClean="0">
                <a:solidFill>
                  <a:srgbClr val="1FA808"/>
                </a:solidFill>
              </a:rPr>
              <a:t>教育初心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的争得、护持、回归与自由</a:t>
            </a:r>
            <a:endParaRPr lang="en-US" altLang="zh-CN" sz="2400" b="1" dirty="0" smtClean="0">
              <a:solidFill>
                <a:srgbClr val="1FA808"/>
              </a:solidFill>
            </a:endParaRPr>
          </a:p>
          <a:p>
            <a:pPr indent="306388" eaLnBrk="0" hangingPunct="0"/>
            <a:endParaRPr lang="en-US" altLang="zh-CN" sz="2400" dirty="0" smtClean="0"/>
          </a:p>
          <a:p>
            <a:pPr indent="306388" eaLnBrk="0" hangingPunct="0"/>
            <a:r>
              <a:rPr lang="zh-CN" altLang="en-US" sz="2400" dirty="0" smtClean="0"/>
              <a:t>康德（</a:t>
            </a:r>
            <a:r>
              <a:rPr lang="en-US" altLang="zh-CN" sz="2400" dirty="0" smtClean="0"/>
              <a:t>I. Kant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1724—1804</a:t>
            </a:r>
            <a:r>
              <a:rPr lang="zh-CN" altLang="en-US" sz="2400" dirty="0" smtClean="0"/>
              <a:t>）坚持以“</a:t>
            </a:r>
            <a:r>
              <a:rPr lang="en-US" altLang="zh-CN" sz="2400" dirty="0" smtClean="0"/>
              <a:t>Freedom</a:t>
            </a:r>
            <a:r>
              <a:rPr lang="zh-CN" altLang="en-US" sz="2400" dirty="0" smtClean="0"/>
              <a:t>”来指称他所说的“自由”。</a:t>
            </a:r>
            <a:endParaRPr lang="en-US" altLang="zh-CN" sz="2400" dirty="0" smtClean="0"/>
          </a:p>
          <a:p>
            <a:pPr indent="306388" eaLnBrk="0" hangingPunct="0"/>
            <a:r>
              <a:rPr lang="zh-CN" altLang="en-US" sz="2400" dirty="0" smtClean="0"/>
              <a:t>“</a:t>
            </a:r>
            <a:r>
              <a:rPr lang="en-US" altLang="zh-CN" sz="2400" dirty="0" smtClean="0"/>
              <a:t>Freedom</a:t>
            </a:r>
            <a:r>
              <a:rPr lang="zh-CN" altLang="en-US" sz="2400" dirty="0" smtClean="0"/>
              <a:t>”作为一种天然存在，绝非是指感觉经验世界里的“肆意妄为”（想做什么就做什么、想怎么做就怎么做），而是</a:t>
            </a:r>
            <a:r>
              <a:rPr lang="zh-CN" altLang="en-US" sz="2400" b="1" dirty="0" smtClean="0">
                <a:solidFill>
                  <a:srgbClr val="CC00CC"/>
                </a:solidFill>
              </a:rPr>
              <a:t>超验世界中“自觉自律”的“无所窒碍”：</a:t>
            </a:r>
            <a:r>
              <a:rPr lang="zh-CN" altLang="en-US" sz="2400" b="1" dirty="0" smtClean="0">
                <a:solidFill>
                  <a:srgbClr val="1FA808"/>
                </a:solidFill>
              </a:rPr>
              <a:t>什么不该做就不做、什么应该做就去做。</a:t>
            </a:r>
            <a:endParaRPr lang="zh-CN" altLang="en-US" sz="3200" b="1" dirty="0">
              <a:solidFill>
                <a:srgbClr val="CC00CC"/>
              </a:solidFill>
            </a:endParaRPr>
          </a:p>
        </p:txBody>
      </p:sp>
      <p:pic>
        <p:nvPicPr>
          <p:cNvPr id="68610" name="Picture 2" descr="C:\Users\ADMINI~1\AppData\Local\Temp\U(T)~N%P9@AN}`JK~)EL96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728575" y="-136525"/>
            <a:ext cx="266700" cy="26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1475656" y="1556792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6388" eaLnBrk="0" hangingPunct="0"/>
            <a:r>
              <a:rPr lang="zh-CN" altLang="en-US" sz="2400" dirty="0" smtClean="0">
                <a:solidFill>
                  <a:srgbClr val="CC00CC"/>
                </a:solidFill>
              </a:rPr>
              <a:t>曾经青葱的我们，怀揣美好的教育情怀</a:t>
            </a:r>
            <a:endParaRPr lang="en-US" altLang="zh-CN" sz="2400" dirty="0" smtClean="0">
              <a:solidFill>
                <a:srgbClr val="CC00CC"/>
              </a:solidFill>
            </a:endParaRPr>
          </a:p>
          <a:p>
            <a:pPr indent="306388" eaLnBrk="0" hangingPunct="0"/>
            <a:endParaRPr lang="en-US" altLang="zh-CN" sz="2400" dirty="0" smtClean="0">
              <a:solidFill>
                <a:srgbClr val="CC00CC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走得太快</a:t>
            </a:r>
            <a:endParaRPr lang="en-US" altLang="zh-CN" sz="2400" dirty="0" smtClean="0">
              <a:solidFill>
                <a:srgbClr val="1FA808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忙得太累</a:t>
            </a:r>
            <a:endParaRPr lang="en-US" altLang="zh-CN" sz="2400" dirty="0" smtClean="0">
              <a:solidFill>
                <a:srgbClr val="1FA808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囿于舒适</a:t>
            </a:r>
            <a:endParaRPr lang="en-US" altLang="zh-CN" sz="2400" dirty="0" smtClean="0">
              <a:solidFill>
                <a:srgbClr val="1FA808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逐渐</a:t>
            </a:r>
            <a:endParaRPr lang="en-US" altLang="zh-CN" sz="2400" dirty="0" smtClean="0">
              <a:solidFill>
                <a:srgbClr val="1FA808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迷失了内心</a:t>
            </a:r>
            <a:endParaRPr lang="en-US" altLang="zh-CN" sz="2400" dirty="0" smtClean="0">
              <a:solidFill>
                <a:srgbClr val="1FA808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1FA808"/>
                </a:solidFill>
              </a:rPr>
              <a:t>丢失了初心</a:t>
            </a:r>
            <a:r>
              <a:rPr lang="en-US" altLang="zh-CN" sz="2400" dirty="0" smtClean="0">
                <a:solidFill>
                  <a:srgbClr val="1FA808"/>
                </a:solidFill>
              </a:rPr>
              <a:t>……</a:t>
            </a:r>
          </a:p>
          <a:p>
            <a:pPr indent="306388" eaLnBrk="0" hangingPunct="0"/>
            <a:endParaRPr lang="en-US" altLang="zh-CN" sz="2400" dirty="0" smtClean="0">
              <a:solidFill>
                <a:srgbClr val="CC00CC"/>
              </a:solidFill>
            </a:endParaRPr>
          </a:p>
          <a:p>
            <a:pPr indent="306388" eaLnBrk="0" hangingPunct="0"/>
            <a:r>
              <a:rPr lang="zh-CN" altLang="en-US" sz="2400" dirty="0" smtClean="0">
                <a:solidFill>
                  <a:srgbClr val="CC00CC"/>
                </a:solidFill>
              </a:rPr>
              <a:t>重拾！</a:t>
            </a:r>
            <a:endParaRPr lang="zh-CN" altLang="en-US" sz="2400" dirty="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矩形 9"/>
          <p:cNvSpPr>
            <a:spLocks noChangeArrowheads="1"/>
          </p:cNvSpPr>
          <p:nvPr/>
        </p:nvSpPr>
        <p:spPr bwMode="auto">
          <a:xfrm>
            <a:off x="1259632" y="2708920"/>
            <a:ext cx="144016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日常积累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95736" y="1671191"/>
            <a:ext cx="1512168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专业</a:t>
            </a:r>
            <a:endParaRPr lang="en-US" altLang="zh-CN" sz="2800" dirty="0" smtClean="0"/>
          </a:p>
        </p:txBody>
      </p:sp>
      <p:sp>
        <p:nvSpPr>
          <p:cNvPr id="13" name="矩形 9"/>
          <p:cNvSpPr>
            <a:spLocks noChangeArrowheads="1"/>
          </p:cNvSpPr>
          <p:nvPr/>
        </p:nvSpPr>
        <p:spPr bwMode="auto">
          <a:xfrm>
            <a:off x="3491880" y="2708920"/>
            <a:ext cx="141577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/>
              <a:t>专题深入</a:t>
            </a:r>
            <a:endParaRPr lang="zh-CN" altLang="en-US" sz="24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211960" y="735087"/>
            <a:ext cx="1656184" cy="523220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002060"/>
                </a:solidFill>
              </a:rPr>
              <a:t>教师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4208" y="1671191"/>
            <a:ext cx="1512168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专长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259632" y="4005064"/>
            <a:ext cx="144016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教学反思</a:t>
            </a:r>
            <a:endParaRPr lang="en-US" altLang="zh-CN" sz="2400" dirty="0" smtClean="0"/>
          </a:p>
        </p:txBody>
      </p:sp>
      <p:sp>
        <p:nvSpPr>
          <p:cNvPr id="20" name="矩形 9"/>
          <p:cNvSpPr>
            <a:spLocks noChangeArrowheads="1"/>
          </p:cNvSpPr>
          <p:nvPr/>
        </p:nvSpPr>
        <p:spPr bwMode="auto">
          <a:xfrm>
            <a:off x="1259632" y="5589240"/>
            <a:ext cx="144016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百字计划</a:t>
            </a:r>
            <a:endParaRPr lang="zh-CN" altLang="en-US" sz="2400" dirty="0"/>
          </a:p>
        </p:txBody>
      </p:sp>
      <p:sp>
        <p:nvSpPr>
          <p:cNvPr id="21" name="矩形 9"/>
          <p:cNvSpPr>
            <a:spLocks noChangeArrowheads="1"/>
          </p:cNvSpPr>
          <p:nvPr/>
        </p:nvSpPr>
        <p:spPr bwMode="auto">
          <a:xfrm>
            <a:off x="3491880" y="4797152"/>
            <a:ext cx="144016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文章创作</a:t>
            </a:r>
            <a:endParaRPr lang="zh-CN" altLang="en-US" sz="2400" dirty="0"/>
          </a:p>
        </p:txBody>
      </p:sp>
      <p:sp>
        <p:nvSpPr>
          <p:cNvPr id="22" name="矩形 9"/>
          <p:cNvSpPr>
            <a:spLocks noChangeArrowheads="1"/>
          </p:cNvSpPr>
          <p:nvPr/>
        </p:nvSpPr>
        <p:spPr bwMode="auto">
          <a:xfrm>
            <a:off x="5364088" y="2708921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艺术</a:t>
            </a:r>
            <a:endParaRPr lang="zh-CN" altLang="en-US" sz="2400" dirty="0"/>
          </a:p>
        </p:txBody>
      </p:sp>
      <p:sp>
        <p:nvSpPr>
          <p:cNvPr id="23" name="矩形 9"/>
          <p:cNvSpPr>
            <a:spLocks noChangeArrowheads="1"/>
          </p:cNvSpPr>
          <p:nvPr/>
        </p:nvSpPr>
        <p:spPr bwMode="auto">
          <a:xfrm>
            <a:off x="6372200" y="2708921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科技</a:t>
            </a:r>
            <a:endParaRPr lang="zh-CN" altLang="en-US" sz="2400" dirty="0"/>
          </a:p>
        </p:txBody>
      </p:sp>
      <p:sp>
        <p:nvSpPr>
          <p:cNvPr id="24" name="矩形 9"/>
          <p:cNvSpPr>
            <a:spLocks noChangeArrowheads="1"/>
          </p:cNvSpPr>
          <p:nvPr/>
        </p:nvSpPr>
        <p:spPr bwMode="auto">
          <a:xfrm>
            <a:off x="7380312" y="2708921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种菜</a:t>
            </a:r>
            <a:endParaRPr lang="zh-CN" altLang="en-US" sz="2400" dirty="0"/>
          </a:p>
        </p:txBody>
      </p:sp>
      <p:sp>
        <p:nvSpPr>
          <p:cNvPr id="25" name="矩形 9"/>
          <p:cNvSpPr>
            <a:spLocks noChangeArrowheads="1"/>
          </p:cNvSpPr>
          <p:nvPr/>
        </p:nvSpPr>
        <p:spPr bwMode="auto">
          <a:xfrm>
            <a:off x="8423920" y="2708921"/>
            <a:ext cx="468560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smtClean="0"/>
              <a:t>…</a:t>
            </a:r>
            <a:endParaRPr lang="zh-CN" altLang="en-US" sz="2400" dirty="0"/>
          </a:p>
        </p:txBody>
      </p:sp>
      <p:sp>
        <p:nvSpPr>
          <p:cNvPr id="26" name="矩形 9"/>
          <p:cNvSpPr>
            <a:spLocks noChangeArrowheads="1"/>
          </p:cNvSpPr>
          <p:nvPr/>
        </p:nvSpPr>
        <p:spPr bwMode="auto">
          <a:xfrm>
            <a:off x="1259632" y="4581128"/>
            <a:ext cx="144016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课堂观察</a:t>
            </a:r>
            <a:endParaRPr lang="en-US" altLang="zh-CN" sz="2400" dirty="0" smtClean="0"/>
          </a:p>
        </p:txBody>
      </p:sp>
      <p:sp>
        <p:nvSpPr>
          <p:cNvPr id="28" name="矩形 27"/>
          <p:cNvSpPr/>
          <p:nvPr/>
        </p:nvSpPr>
        <p:spPr>
          <a:xfrm>
            <a:off x="5935890" y="3717032"/>
            <a:ext cx="2236510" cy="2831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CC00CC"/>
                </a:solidFill>
              </a:rPr>
              <a:t>不白忙</a:t>
            </a:r>
            <a:endParaRPr lang="en-US" altLang="zh-CN" sz="3200" b="1" dirty="0" smtClean="0">
              <a:solidFill>
                <a:srgbClr val="CC00CC"/>
              </a:solidFill>
            </a:endParaRPr>
          </a:p>
          <a:p>
            <a:r>
              <a:rPr lang="zh-CN" altLang="en-US" sz="3200" b="1" dirty="0" smtClean="0">
                <a:solidFill>
                  <a:srgbClr val="CC00CC"/>
                </a:solidFill>
              </a:rPr>
              <a:t>不空过</a:t>
            </a:r>
            <a:endParaRPr lang="en-US" altLang="zh-CN" sz="3200" b="1" dirty="0" smtClean="0">
              <a:solidFill>
                <a:srgbClr val="CC00CC"/>
              </a:solidFill>
            </a:endParaRPr>
          </a:p>
          <a:p>
            <a:r>
              <a:rPr lang="zh-CN" altLang="en-US" sz="3200" b="1" dirty="0" smtClean="0">
                <a:solidFill>
                  <a:srgbClr val="CC00CC"/>
                </a:solidFill>
              </a:rPr>
              <a:t>不丢弃</a:t>
            </a:r>
            <a:endParaRPr lang="en-US" altLang="zh-CN" sz="3200" b="1" dirty="0" smtClean="0">
              <a:solidFill>
                <a:srgbClr val="CC00CC"/>
              </a:solidFill>
            </a:endParaRPr>
          </a:p>
          <a:p>
            <a:endParaRPr lang="en-US" altLang="zh-CN" b="1" dirty="0" smtClean="0">
              <a:solidFill>
                <a:srgbClr val="CC00CC"/>
              </a:solidFill>
            </a:endParaRPr>
          </a:p>
          <a:p>
            <a:r>
              <a:rPr lang="zh-CN" altLang="en-US" sz="3200" b="1" dirty="0" smtClean="0">
                <a:solidFill>
                  <a:srgbClr val="CC00CC"/>
                </a:solidFill>
              </a:rPr>
              <a:t>正能量</a:t>
            </a:r>
            <a:endParaRPr lang="en-US" altLang="zh-CN" sz="3200" b="1" dirty="0" smtClean="0">
              <a:solidFill>
                <a:srgbClr val="CC00CC"/>
              </a:solidFill>
            </a:endParaRPr>
          </a:p>
          <a:p>
            <a:r>
              <a:rPr lang="zh-CN" altLang="en-US" sz="3200" b="1" dirty="0" smtClean="0">
                <a:solidFill>
                  <a:srgbClr val="CC00CC"/>
                </a:solidFill>
              </a:rPr>
              <a:t>价值最大化</a:t>
            </a:r>
            <a:endParaRPr lang="zh-CN" altLang="en-US" sz="3200" b="1" dirty="0">
              <a:solidFill>
                <a:srgbClr val="CC00CC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2699792" y="3068960"/>
            <a:ext cx="720080" cy="17281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18" idx="3"/>
          </p:cNvCxnSpPr>
          <p:nvPr/>
        </p:nvCxnSpPr>
        <p:spPr>
          <a:xfrm>
            <a:off x="2699792" y="4235897"/>
            <a:ext cx="720080" cy="705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699792" y="4869160"/>
            <a:ext cx="72008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2771800" y="5229200"/>
            <a:ext cx="64807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4139952" y="3212976"/>
            <a:ext cx="0" cy="15841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 animBg="1"/>
      <p:bldP spid="13" grpId="0" animBg="1"/>
      <p:bldP spid="14" grpId="0" animBg="1"/>
      <p:bldP spid="16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87624" y="673532"/>
            <a:ext cx="7812360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百字反思：贪快写得空，失去了空</a:t>
            </a:r>
            <a:r>
              <a:rPr lang="zh-CN" altLang="en-US" sz="1100" dirty="0" smtClean="0"/>
              <a:t>（四声）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机会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979712" y="1916832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退化</a:t>
            </a:r>
            <a:endParaRPr lang="zh-CN" altLang="en-US" sz="2400" dirty="0"/>
          </a:p>
        </p:txBody>
      </p:sp>
      <p:sp>
        <p:nvSpPr>
          <p:cNvPr id="19" name="矩形 9"/>
          <p:cNvSpPr>
            <a:spLocks noChangeArrowheads="1"/>
          </p:cNvSpPr>
          <p:nvPr/>
        </p:nvSpPr>
        <p:spPr bwMode="auto">
          <a:xfrm>
            <a:off x="1979712" y="2492896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进化</a:t>
            </a:r>
            <a:endParaRPr lang="zh-CN" altLang="en-US" sz="2400" dirty="0"/>
          </a:p>
        </p:txBody>
      </p:sp>
      <p:sp>
        <p:nvSpPr>
          <p:cNvPr id="20" name="矩形 9"/>
          <p:cNvSpPr>
            <a:spLocks noChangeArrowheads="1"/>
          </p:cNvSpPr>
          <p:nvPr/>
        </p:nvSpPr>
        <p:spPr bwMode="auto">
          <a:xfrm>
            <a:off x="5364088" y="2492896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血肉</a:t>
            </a:r>
            <a:endParaRPr lang="zh-CN" altLang="en-US" sz="2400" dirty="0"/>
          </a:p>
        </p:txBody>
      </p:sp>
      <p:sp>
        <p:nvSpPr>
          <p:cNvPr id="21" name="矩形 9"/>
          <p:cNvSpPr>
            <a:spLocks noChangeArrowheads="1"/>
          </p:cNvSpPr>
          <p:nvPr/>
        </p:nvSpPr>
        <p:spPr bwMode="auto">
          <a:xfrm>
            <a:off x="5364088" y="1916832"/>
            <a:ext cx="864096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空洞</a:t>
            </a:r>
            <a:endParaRPr lang="zh-CN" altLang="en-US" sz="2400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2987824" y="2420888"/>
            <a:ext cx="2232248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3550821" y="1916832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无效功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有用功</a:t>
            </a:r>
            <a:endParaRPr lang="zh-CN" altLang="en-US" dirty="0"/>
          </a:p>
        </p:txBody>
      </p:sp>
      <p:cxnSp>
        <p:nvCxnSpPr>
          <p:cNvPr id="25" name="直接箭头连接符 24"/>
          <p:cNvCxnSpPr/>
          <p:nvPr/>
        </p:nvCxnSpPr>
        <p:spPr>
          <a:xfrm flipH="1">
            <a:off x="5004048" y="3068960"/>
            <a:ext cx="504056" cy="57606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156176" y="3068960"/>
            <a:ext cx="576064" cy="57606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9"/>
          <p:cNvSpPr>
            <a:spLocks noChangeArrowheads="1"/>
          </p:cNvSpPr>
          <p:nvPr/>
        </p:nvSpPr>
        <p:spPr bwMode="auto">
          <a:xfrm>
            <a:off x="4355976" y="3717032"/>
            <a:ext cx="115212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散点式</a:t>
            </a:r>
            <a:endParaRPr lang="zh-CN" altLang="en-US" sz="2400" dirty="0"/>
          </a:p>
        </p:txBody>
      </p:sp>
      <p:sp>
        <p:nvSpPr>
          <p:cNvPr id="30" name="矩形 9"/>
          <p:cNvSpPr>
            <a:spLocks noChangeArrowheads="1"/>
          </p:cNvSpPr>
          <p:nvPr/>
        </p:nvSpPr>
        <p:spPr bwMode="auto">
          <a:xfrm>
            <a:off x="6228184" y="3717032"/>
            <a:ext cx="1107996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CN" altLang="en-US" sz="2400" dirty="0" smtClean="0"/>
              <a:t>专题式</a:t>
            </a:r>
            <a:endParaRPr lang="zh-CN" altLang="en-US" sz="2400" dirty="0"/>
          </a:p>
        </p:txBody>
      </p:sp>
      <p:sp>
        <p:nvSpPr>
          <p:cNvPr id="31" name="矩形 9"/>
          <p:cNvSpPr>
            <a:spLocks noChangeArrowheads="1"/>
          </p:cNvSpPr>
          <p:nvPr/>
        </p:nvSpPr>
        <p:spPr bwMode="auto">
          <a:xfrm>
            <a:off x="2771800" y="5157192"/>
            <a:ext cx="2808312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拓展深化亦能成文</a:t>
            </a:r>
            <a:endParaRPr lang="zh-CN" altLang="en-US" sz="2400" dirty="0"/>
          </a:p>
        </p:txBody>
      </p:sp>
      <p:sp>
        <p:nvSpPr>
          <p:cNvPr id="32" name="矩形 9"/>
          <p:cNvSpPr>
            <a:spLocks noChangeArrowheads="1"/>
          </p:cNvSpPr>
          <p:nvPr/>
        </p:nvSpPr>
        <p:spPr bwMode="auto">
          <a:xfrm>
            <a:off x="5940152" y="5157192"/>
            <a:ext cx="2880320" cy="461665"/>
          </a:xfrm>
          <a:prstGeom prst="rect">
            <a:avLst/>
          </a:prstGeom>
          <a:solidFill>
            <a:srgbClr val="05D1DB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串联衔接便是文章</a:t>
            </a:r>
            <a:endParaRPr lang="zh-CN" altLang="en-US" sz="2400" dirty="0"/>
          </a:p>
        </p:txBody>
      </p:sp>
      <p:cxnSp>
        <p:nvCxnSpPr>
          <p:cNvPr id="33" name="直接箭头连接符 32"/>
          <p:cNvCxnSpPr/>
          <p:nvPr/>
        </p:nvCxnSpPr>
        <p:spPr>
          <a:xfrm flipH="1">
            <a:off x="4427984" y="4293096"/>
            <a:ext cx="36004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6876256" y="4293096"/>
            <a:ext cx="360040" cy="7920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4" grpId="0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1" descr="C:\Users\Administrator\Desktop\未标题-1 拷贝.png"/>
          <p:cNvPicPr>
            <a:picLocks noChangeAspect="1" noChangeArrowheads="1"/>
          </p:cNvPicPr>
          <p:nvPr/>
        </p:nvPicPr>
        <p:blipFill>
          <a:blip r:embed="rId3" cstate="print"/>
          <a:srcRect l="4124" t="4468" r="-2551"/>
          <a:stretch>
            <a:fillRect/>
          </a:stretch>
        </p:blipFill>
        <p:spPr bwMode="auto">
          <a:xfrm>
            <a:off x="6876256" y="0"/>
            <a:ext cx="2267744" cy="435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 preferRelativeResize="0">
            <a:picLocks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48000"/>
          </a:blip>
          <a:srcRect/>
          <a:stretch>
            <a:fillRect/>
          </a:stretch>
        </p:blipFill>
        <p:spPr bwMode="auto">
          <a:xfrm>
            <a:off x="179512" y="5949280"/>
            <a:ext cx="72008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187624" y="673532"/>
            <a:ext cx="7812360" cy="523220"/>
          </a:xfrm>
          <a:prstGeom prst="rect">
            <a:avLst/>
          </a:prstGeom>
          <a:solidFill>
            <a:srgbClr val="1FA808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/>
              <a:t>百字计划反思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教育教学论文</a:t>
            </a:r>
            <a:endParaRPr lang="zh-CN" altLang="en-US" sz="2800" dirty="0"/>
          </a:p>
        </p:txBody>
      </p:sp>
      <p:sp>
        <p:nvSpPr>
          <p:cNvPr id="18" name="矩形 9"/>
          <p:cNvSpPr>
            <a:spLocks noChangeArrowheads="1"/>
          </p:cNvSpPr>
          <p:nvPr/>
        </p:nvSpPr>
        <p:spPr bwMode="auto">
          <a:xfrm>
            <a:off x="1763688" y="1628800"/>
            <a:ext cx="2088232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课堂观察表</a:t>
            </a:r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 t="19475"/>
          <a:stretch>
            <a:fillRect/>
          </a:stretch>
        </p:blipFill>
        <p:spPr bwMode="auto">
          <a:xfrm>
            <a:off x="1331640" y="2996952"/>
            <a:ext cx="504016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1238441"/>
            <a:ext cx="2376264" cy="550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 t="20900" r="52015" b="16401"/>
          <a:stretch>
            <a:fillRect/>
          </a:stretch>
        </p:blipFill>
        <p:spPr bwMode="auto">
          <a:xfrm>
            <a:off x="1403648" y="2420888"/>
            <a:ext cx="4320480" cy="432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2" name="矩形 9"/>
          <p:cNvSpPr>
            <a:spLocks noChangeArrowheads="1"/>
          </p:cNvSpPr>
          <p:nvPr/>
        </p:nvSpPr>
        <p:spPr bwMode="auto">
          <a:xfrm>
            <a:off x="1691680" y="6093296"/>
            <a:ext cx="4032448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/>
              <a:t>若坚持一学期，效果如果？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11782</TotalTime>
  <Words>939</Words>
  <Application>Microsoft Office PowerPoint</Application>
  <PresentationFormat>全屏显示(4:3)</PresentationFormat>
  <Paragraphs>171</Paragraphs>
  <Slides>20</Slides>
  <Notes>20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夏至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451</cp:revision>
  <dcterms:created xsi:type="dcterms:W3CDTF">2018-07-03T02:00:46Z</dcterms:created>
  <dcterms:modified xsi:type="dcterms:W3CDTF">2019-06-10T04:45:18Z</dcterms:modified>
</cp:coreProperties>
</file>