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26"/>
  </p:handoutMasterIdLst>
  <p:sldIdLst>
    <p:sldId id="1203" r:id="rId3"/>
    <p:sldId id="1171" r:id="rId4"/>
    <p:sldId id="1101" r:id="rId5"/>
    <p:sldId id="879" r:id="rId6"/>
    <p:sldId id="980" r:id="rId8"/>
    <p:sldId id="1102" r:id="rId9"/>
    <p:sldId id="885" r:id="rId10"/>
    <p:sldId id="1047" r:id="rId11"/>
    <p:sldId id="1103" r:id="rId12"/>
    <p:sldId id="1105" r:id="rId13"/>
    <p:sldId id="1145" r:id="rId14"/>
    <p:sldId id="737" r:id="rId15"/>
    <p:sldId id="1016" r:id="rId16"/>
    <p:sldId id="1104" r:id="rId17"/>
    <p:sldId id="849" r:id="rId18"/>
    <p:sldId id="1039" r:id="rId19"/>
    <p:sldId id="1041" r:id="rId20"/>
    <p:sldId id="1043" r:id="rId21"/>
    <p:sldId id="1250" r:id="rId22"/>
    <p:sldId id="1235" r:id="rId23"/>
    <p:sldId id="1146" r:id="rId24"/>
    <p:sldId id="1173" r:id="rId25"/>
  </p:sldIdLst>
  <p:sldSz cx="12192000" cy="6858000"/>
  <p:notesSz cx="6858000" cy="9144000"/>
  <p:embeddedFontLst>
    <p:embeddedFont>
      <p:font typeface="黑体" panose="02010609060101010101" pitchFamily="49" charset="-122"/>
      <p:regular r:id="rId30"/>
    </p:embeddedFont>
    <p:embeddedFont>
      <p:font typeface="微软雅黑" panose="020B0503020204020204" pitchFamily="34" charset="-122"/>
      <p:regular r:id="rId31"/>
    </p:embeddedFont>
    <p:embeddedFont>
      <p:font typeface="楷体" panose="02010609060101010101" charset="-122"/>
      <p:regular r:id="rId32"/>
    </p:embeddedFont>
    <p:embeddedFont>
      <p:font typeface="楷体_GB2312" panose="02010609030101010101" charset="-122"/>
      <p:regular r:id="rId33"/>
    </p:embeddedFont>
    <p:embeddedFont>
      <p:font typeface="等线" panose="02010600030101010101" charset="-122"/>
      <p:regular r:id="rId34"/>
    </p:embeddedFont>
    <p:embeddedFont>
      <p:font typeface="仿宋" panose="0201060906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604C"/>
    <a:srgbClr val="5B0568"/>
    <a:srgbClr val="0B5FD1"/>
    <a:srgbClr val="1D41D5"/>
    <a:srgbClr val="009900"/>
    <a:srgbClr val="003300"/>
    <a:srgbClr val="E40D08"/>
    <a:srgbClr val="BB120F"/>
    <a:srgbClr val="F1F4BD"/>
    <a:srgbClr val="507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96196" autoAdjust="0"/>
  </p:normalViewPr>
  <p:slideViewPr>
    <p:cSldViewPr snapToGrid="0">
      <p:cViewPr varScale="1">
        <p:scale>
          <a:sx n="65" d="100"/>
          <a:sy n="65" d="100"/>
        </p:scale>
        <p:origin x="-954" y="-96"/>
      </p:cViewPr>
      <p:guideLst>
        <p:guide orient="horz" pos="2300"/>
        <p:guide pos="37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2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1.xml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695A5-2D37-4590-B2E5-EBB7897EB8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DF09A-A0F7-4045-8737-68C8FC8265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59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" b="45103"/>
          <a:stretch>
            <a:fillRect/>
          </a:stretch>
        </p:blipFill>
        <p:spPr>
          <a:xfrm flipH="1">
            <a:off x="0" y="1237957"/>
            <a:ext cx="12192000" cy="46845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1237957"/>
            <a:ext cx="12192000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0" y="5892018"/>
            <a:ext cx="12192000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281"/>
            <a:ext cx="8572500" cy="6858000"/>
          </a:xfrm>
          <a:prstGeom prst="rect">
            <a:avLst/>
          </a:prstGeom>
        </p:spPr>
      </p:pic>
      <p:pic>
        <p:nvPicPr>
          <p:cNvPr id="3" name="图片 2" descr="595b4a973637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-1"/>
            <a:ext cx="12192000" cy="68776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7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447800"/>
            <a:ext cx="12192000" cy="8305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0" y="2914015"/>
            <a:ext cx="1403232" cy="37063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9070682" y="1"/>
            <a:ext cx="3121317" cy="1920240"/>
          </a:xfrm>
          <a:prstGeom prst="rect">
            <a:avLst/>
          </a:prstGeom>
        </p:spPr>
      </p:pic>
      <p:pic>
        <p:nvPicPr>
          <p:cNvPr id="15" name="图片 14" descr="图层 6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78" t="12159" r="10050" b="8818"/>
          <a:stretch>
            <a:fillRect/>
          </a:stretch>
        </p:blipFill>
        <p:spPr>
          <a:xfrm>
            <a:off x="-15240" y="6004496"/>
            <a:ext cx="12207240" cy="853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Tm="0">
        <p15:prstTrans prst="peelOff"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BC2E5-256E-4EC7-8395-2D8FFE33A3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9626B-2AC5-4A04-BEF4-F499CD2D35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5919"/>
          </a:xfrm>
          <a:prstGeom prst="rect">
            <a:avLst/>
          </a:prstGeom>
        </p:spPr>
      </p:pic>
      <p:sp>
        <p:nvSpPr>
          <p:cNvPr id="18" name="单圆角矩形 17"/>
          <p:cNvSpPr/>
          <p:nvPr userDrawn="1"/>
        </p:nvSpPr>
        <p:spPr>
          <a:xfrm>
            <a:off x="232230" y="203200"/>
            <a:ext cx="11727542" cy="6502400"/>
          </a:xfrm>
          <a:prstGeom prst="snipRoundRect">
            <a:avLst>
              <a:gd name="adj1" fmla="val 10137"/>
              <a:gd name="adj2" fmla="val 819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47688" y="435464"/>
            <a:ext cx="10515600" cy="9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5487" y="19522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9" name="单圆角矩形 18"/>
          <p:cNvSpPr/>
          <p:nvPr userDrawn="1"/>
        </p:nvSpPr>
        <p:spPr>
          <a:xfrm>
            <a:off x="239490" y="195946"/>
            <a:ext cx="11727542" cy="6502400"/>
          </a:xfrm>
          <a:prstGeom prst="snipRoundRect">
            <a:avLst>
              <a:gd name="adj1" fmla="val 10137"/>
              <a:gd name="adj2" fmla="val 819"/>
            </a:avLst>
          </a:prstGeom>
          <a:noFill/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9900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b="1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b="1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1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1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1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爱剪辑-地下城片头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.000000" end="5497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48360" y="403860"/>
            <a:ext cx="10864215" cy="5880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73480" y="1435735"/>
            <a:ext cx="98450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</a:t>
            </a:r>
            <a:r>
              <a:rPr lang="zh-CN" altLang="en-US" sz="3600"/>
              <a:t>你能说出一些关于植物光合作用和呼吸作用的关键词吗？</a:t>
            </a:r>
            <a:r>
              <a:rPr lang="zh-CN" altLang="en-US" sz="3600">
                <a:solidFill>
                  <a:srgbClr val="FF0000"/>
                </a:solidFill>
              </a:rPr>
              <a:t>（每个关键词计</a:t>
            </a:r>
            <a:r>
              <a:rPr lang="en-US" altLang="zh-CN" sz="3600">
                <a:solidFill>
                  <a:srgbClr val="FF0000"/>
                </a:solidFill>
              </a:rPr>
              <a:t>1</a:t>
            </a:r>
            <a:r>
              <a:rPr lang="zh-CN" altLang="en-US" sz="3600">
                <a:solidFill>
                  <a:srgbClr val="FF0000"/>
                </a:solidFill>
              </a:rPr>
              <a:t>颗星）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/>
              <a:t>       请</a:t>
            </a:r>
            <a:r>
              <a:rPr lang="zh-CN" sz="3600">
                <a:ea typeface="宋体" panose="02010600030101010101" pitchFamily="2" charset="-122"/>
              </a:rPr>
              <a:t>各</a:t>
            </a:r>
            <a:r>
              <a:rPr lang="zh-CN" altLang="en-US" sz="3600">
                <a:ea typeface="宋体" panose="02010600030101010101" pitchFamily="2" charset="-122"/>
              </a:rPr>
              <a:t>队抽取一个关键词，然后从提供的</a:t>
            </a:r>
            <a:r>
              <a:rPr lang="en-US" altLang="zh-CN" sz="3600">
                <a:ea typeface="宋体" panose="02010600030101010101" pitchFamily="2" charset="-122"/>
              </a:rPr>
              <a:t>8</a:t>
            </a:r>
            <a:r>
              <a:rPr lang="zh-CN" altLang="en-US" sz="3600">
                <a:ea typeface="宋体" panose="02010600030101010101" pitchFamily="2" charset="-122"/>
              </a:rPr>
              <a:t>个</a:t>
            </a:r>
            <a:r>
              <a:rPr lang="zh-CN" altLang="en-US" sz="3600">
                <a:ea typeface="宋体" panose="02010600030101010101" pitchFamily="2" charset="-122"/>
              </a:rPr>
              <a:t>实验片段中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找出以该关键词为探究对象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的实验，</a:t>
            </a:r>
            <a:r>
              <a:rPr lang="zh-CN" altLang="en-US" sz="3600">
                <a:solidFill>
                  <a:schemeClr val="tx1"/>
                </a:solidFill>
                <a:ea typeface="宋体" panose="02010600030101010101" pitchFamily="2" charset="-122"/>
              </a:rPr>
              <a:t>说明该实验的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变量、结论并回答对应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问题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。（计</a:t>
            </a:r>
            <a:r>
              <a:rPr lang="en-US" altLang="zh-CN" sz="3600">
                <a:solidFill>
                  <a:srgbClr val="FF0000"/>
                </a:solidFill>
                <a:ea typeface="宋体" panose="02010600030101010101" pitchFamily="2" charset="-122"/>
              </a:rPr>
              <a:t>2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颗星</a:t>
            </a:r>
            <a:r>
              <a:rPr lang="zh-CN" altLang="en-US" sz="3600">
                <a:solidFill>
                  <a:srgbClr val="FF0000"/>
                </a:solidFill>
                <a:ea typeface="宋体" panose="02010600030101010101" pitchFamily="2" charset="-122"/>
              </a:rPr>
              <a:t>）</a:t>
            </a:r>
            <a:endParaRPr lang="zh-CN" altLang="en-US" sz="360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52675" y="3132455"/>
            <a:ext cx="164528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水</a:t>
            </a:r>
            <a:endParaRPr lang="zh-CN" altLang="en-US" sz="6000" b="1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00B0F0"/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5225" y="763905"/>
            <a:ext cx="133731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 b="1">
                <a:ln w="22225">
                  <a:solidFill>
                    <a:srgbClr val="FD5C0C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光</a:t>
            </a:r>
            <a:endParaRPr lang="zh-CN" altLang="en-US" sz="6000" b="1">
              <a:ln w="22225">
                <a:solidFill>
                  <a:srgbClr val="FD5C0C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0" y="2644775"/>
            <a:ext cx="171513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二氧化碳</a:t>
            </a:r>
            <a:endParaRPr lang="zh-CN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6315" y="5203190"/>
            <a:ext cx="219837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叶绿体</a:t>
            </a:r>
            <a:endParaRPr lang="zh-CN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68795" y="4787900"/>
            <a:ext cx="219773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 b="1">
                <a:ln w="22225">
                  <a:solidFill>
                    <a:srgbClr val="BF604C"/>
                  </a:solidFill>
                  <a:prstDash val="solid"/>
                </a:ln>
                <a:solidFill>
                  <a:srgbClr val="002060"/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sz="4400" b="1">
                <a:ln w="22225">
                  <a:solidFill>
                    <a:srgbClr val="BF604C"/>
                  </a:solidFill>
                  <a:prstDash val="solid"/>
                </a:ln>
                <a:solidFill>
                  <a:srgbClr val="002060"/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有机物（淀粉）</a:t>
            </a:r>
            <a:endParaRPr lang="zh-CN" altLang="en-US" sz="4400" b="1">
              <a:ln w="22225">
                <a:solidFill>
                  <a:srgbClr val="BF604C"/>
                </a:solidFill>
                <a:prstDash val="solid"/>
              </a:ln>
              <a:solidFill>
                <a:srgbClr val="002060"/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33155" y="2668905"/>
            <a:ext cx="21056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 b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sz="5400" b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/>
                <a:latin typeface="仿宋" panose="02010609060101010101" charset="-122"/>
                <a:ea typeface="仿宋" panose="02010609060101010101" charset="-122"/>
              </a:rPr>
              <a:t>能量</a:t>
            </a:r>
            <a:endParaRPr lang="zh-CN" altLang="en-US" sz="5400" b="1">
              <a:ln w="2222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68795" y="1071880"/>
            <a:ext cx="21056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 b="1">
                <a:ln w="22225">
                  <a:solidFill>
                    <a:srgbClr val="5B0568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sz="5400" b="1">
                <a:ln w="22225">
                  <a:solidFill>
                    <a:srgbClr val="5B0568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氧气</a:t>
            </a:r>
            <a:endParaRPr lang="zh-CN" altLang="en-US" sz="5400" b="1">
              <a:ln w="22225">
                <a:solidFill>
                  <a:srgbClr val="5B0568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4210" y="491490"/>
            <a:ext cx="1837690" cy="18256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15" y="491490"/>
            <a:ext cx="1996440" cy="1933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455" y="2317115"/>
            <a:ext cx="2078990" cy="1914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885" y="4561840"/>
            <a:ext cx="1986280" cy="18973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225" y="4520565"/>
            <a:ext cx="2029460" cy="19386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980" y="2644775"/>
            <a:ext cx="1833245" cy="17868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230" y="2425700"/>
            <a:ext cx="2161540" cy="2005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226060"/>
            <a:ext cx="12330430" cy="65043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341" y="331470"/>
            <a:ext cx="2127250" cy="1668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1531" y="333375"/>
            <a:ext cx="2128837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628" y="333375"/>
            <a:ext cx="2128838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2163" y="477520"/>
            <a:ext cx="2128838" cy="1666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721093" y="996315"/>
            <a:ext cx="1546225" cy="3409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99228" y="1124585"/>
            <a:ext cx="872490" cy="37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9320000" flipV="1">
            <a:off x="1018918" y="1348105"/>
            <a:ext cx="751840" cy="762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817863" y="487045"/>
            <a:ext cx="2107565" cy="1829435"/>
          </a:xfrm>
          <a:prstGeom prst="ellipse">
            <a:avLst/>
          </a:pr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096628" y="1121410"/>
            <a:ext cx="215900" cy="2159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880728" y="1203960"/>
            <a:ext cx="215900" cy="2159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096628" y="1337310"/>
            <a:ext cx="215900" cy="2159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8905" y="177165"/>
            <a:ext cx="2571115" cy="3076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800">
                <a:latin typeface="等线" panose="02010600030101010101" charset="-122"/>
                <a:ea typeface="等线" panose="02010600030101010101" charset="-122"/>
              </a:rPr>
              <a:t>叶片两面遮光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﹝酒精脱色后，叶片呈什么颜色？</a:t>
            </a:r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﹞</a:t>
            </a:r>
            <a:endParaRPr lang="zh-CN" altLang="en-US" sz="1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88895" y="177165"/>
            <a:ext cx="2620010" cy="3076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800">
                <a:latin typeface="等线" panose="02010600030101010101" charset="-122"/>
                <a:ea typeface="等线" panose="02010600030101010101" charset="-122"/>
              </a:rPr>
              <a:t>叶片上有白斑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﹝</a:t>
            </a:r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实验前暗处理的目的是什么？</a:t>
            </a:r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﹞</a:t>
            </a:r>
            <a:endParaRPr lang="zh-CN" altLang="en-US" sz="1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226060"/>
            <a:ext cx="2588895" cy="32302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等线" panose="02010600030101010101" charset="-122"/>
                <a:ea typeface="等线" panose="02010600030101010101" charset="-122"/>
              </a:rPr>
              <a:t>切断叶片主脉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﹝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滴加碘液后哪个区域变蓝？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﹞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2"/>
          <p:cNvPicPr>
            <a:picLocks noChangeAspect="1"/>
          </p:cNvPicPr>
          <p:nvPr/>
        </p:nvPicPr>
        <p:blipFill>
          <a:blip r:embed="rId1"/>
          <a:srcRect l="9037" t="4686" r="7038" b="8609"/>
          <a:stretch>
            <a:fillRect/>
          </a:stretch>
        </p:blipFill>
        <p:spPr>
          <a:xfrm rot="6000000">
            <a:off x="10187305" y="588645"/>
            <a:ext cx="1786890" cy="1445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椭圆 31"/>
          <p:cNvSpPr/>
          <p:nvPr/>
        </p:nvSpPr>
        <p:spPr>
          <a:xfrm>
            <a:off x="10009883" y="396875"/>
            <a:ext cx="2140585" cy="1829435"/>
          </a:xfrm>
          <a:prstGeom prst="ellipse">
            <a:avLst/>
          </a:pr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8312785" y="1630045"/>
            <a:ext cx="741045" cy="822960"/>
          </a:xfrm>
          <a:prstGeom prst="line">
            <a:avLst/>
          </a:prstGeom>
          <a:ln w="34925">
            <a:solidFill>
              <a:srgbClr val="840C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790815" y="229870"/>
            <a:ext cx="4400550" cy="27997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800">
                <a:latin typeface="等线" panose="02010600030101010101" charset="-122"/>
                <a:ea typeface="等线" panose="02010600030101010101" charset="-122"/>
              </a:rPr>
              <a:t>放固体氢氧化钠（可吸收二氧化碳）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﹝如何检验二氧化碳气体</a:t>
            </a:r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rPr>
              <a:t>？﹞</a:t>
            </a:r>
            <a:endParaRPr lang="zh-CN" altLang="en-US" sz="18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1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10" y="3655060"/>
            <a:ext cx="4091305" cy="2519045"/>
          </a:xfrm>
          <a:prstGeom prst="rect">
            <a:avLst/>
          </a:prstGeom>
        </p:spPr>
      </p:pic>
      <p:pic>
        <p:nvPicPr>
          <p:cNvPr id="29698" name="图片 29697" descr="萌发的种子释放二氧化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1885"/>
            <a:ext cx="3786505" cy="2738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/>
        </p:nvSpPr>
        <p:spPr>
          <a:xfrm>
            <a:off x="0" y="3651885"/>
            <a:ext cx="3995420" cy="3014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﹝可以用透明的容器进行实验吗？﹞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0418" name="图片 60417" descr="萌发的种子释放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955" y="3796030"/>
            <a:ext cx="2523490" cy="223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520" y="3796030"/>
            <a:ext cx="2519045" cy="20701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995420" y="3651885"/>
            <a:ext cx="3389630" cy="2738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﹝如何检验氧气？﹞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386955" y="3651885"/>
            <a:ext cx="2524760" cy="3014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endParaRPr lang="zh-CN" altLang="en-US">
              <a:ea typeface="宋体" panose="02010600030101010101" pitchFamily="2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﹝在这里能量是以什么形式表现的？﹞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910445" y="3655060"/>
            <a:ext cx="2419985" cy="2738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﹝可以将种子换成绿色蔬菜吗？﹞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9255" y="633730"/>
            <a:ext cx="60706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43660" y="1337310"/>
            <a:ext cx="60706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207135" y="785495"/>
            <a:ext cx="1056195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某同学设计了如下图所示的装置（瓶中植株未经暗处理）。下列描述中，正确的组合是（　　）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颗星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5690" y="4389120"/>
            <a:ext cx="1052385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000000"/>
                </a:solidFill>
                <a:ea typeface="宋体" panose="02010600030101010101" pitchFamily="2" charset="-122"/>
              </a:rPr>
              <a:t>①该装置可验证植物的光合作用能产生氧气  ②</a:t>
            </a:r>
            <a:r>
              <a:rPr lang="zh-CN" sz="32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该装置可验证植物的呼吸作用能产生</a:t>
            </a:r>
            <a:r>
              <a:rPr lang="zh-CN" sz="3200" b="1">
                <a:solidFill>
                  <a:srgbClr val="000000"/>
                </a:solidFill>
                <a:ea typeface="宋体" panose="02010600030101010101" pitchFamily="2" charset="-122"/>
              </a:rPr>
              <a:t>二氧化碳  ③丙内石灰水变浑浊   ④丙内石灰水保持澄清</a:t>
            </a:r>
            <a:endParaRPr lang="zh-CN" sz="3200" b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②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      B.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②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④      C.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①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        D.①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④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en-US" sz="32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86679" y="1111250"/>
            <a:ext cx="10210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dirty="0">
                <a:solidFill>
                  <a:srgbClr val="FF0000"/>
                </a:solidFill>
              </a:rPr>
              <a:t>A</a:t>
            </a:r>
            <a:endParaRPr lang="en-US" altLang="zh-CN" sz="5400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40000">
            <a:off x="-358140" y="256540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isometricRightUp"/>
              <a:lightRig rig="threePt" dir="t"/>
            </a:scene3d>
          </a:bodyPr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练练手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7530" y="1861820"/>
            <a:ext cx="5412740" cy="25273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74929"/>
            <a:ext cx="12192001" cy="6885919"/>
            <a:chOff x="-1" y="-1"/>
            <a:chExt cx="12192001" cy="688591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88591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1224116"/>
              <a:ext cx="12192000" cy="46604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16" y="2004010"/>
              <a:ext cx="3528503" cy="3449873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0" y="1237957"/>
              <a:ext cx="121920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0" y="5892018"/>
              <a:ext cx="121920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A_文本框 18"/>
          <p:cNvSpPr txBox="1"/>
          <p:nvPr>
            <p:custDataLst>
              <p:tags r:id="rId3"/>
            </p:custDataLst>
          </p:nvPr>
        </p:nvSpPr>
        <p:spPr>
          <a:xfrm>
            <a:off x="1995232" y="2743343"/>
            <a:ext cx="1820484" cy="177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三   </a:t>
            </a:r>
            <a:endParaRPr lang="zh-CN" altLang="en-US" sz="5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PA_文本框 18"/>
          <p:cNvSpPr txBox="1"/>
          <p:nvPr>
            <p:custDataLst>
              <p:tags r:id="rId4"/>
            </p:custDataLst>
          </p:nvPr>
        </p:nvSpPr>
        <p:spPr>
          <a:xfrm>
            <a:off x="2892589" y="2743036"/>
            <a:ext cx="7909109" cy="177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sz="5400" b="1" dirty="0" smtClean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运用我最强</a:t>
            </a:r>
            <a:endParaRPr lang="zh-CN" sz="5400" b="1" dirty="0" smtClean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pull dir="ld"/>
      </p:transition>
    </mc:Choice>
    <mc:Fallback>
      <p:transition spd="slow">
        <p:pull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3190" y="3059430"/>
            <a:ext cx="9310370" cy="3110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71750" y="5933440"/>
            <a:ext cx="7788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甲                                 乙</a:t>
            </a:r>
            <a:endParaRPr lang="zh-CN" altLang="en-US" sz="40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65" y="5035550"/>
            <a:ext cx="528955" cy="200660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458470" y="998220"/>
            <a:ext cx="1117917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1">
                <a:solidFill>
                  <a:srgbClr val="000000"/>
                </a:solidFill>
                <a:ea typeface="宋体" panose="02010600030101010101" pitchFamily="2" charset="-122"/>
              </a:rPr>
              <a:t>       </a:t>
            </a:r>
            <a:r>
              <a:rPr lang="zh-CN" sz="3200" b="1">
                <a:solidFill>
                  <a:srgbClr val="000000"/>
                </a:solidFill>
                <a:ea typeface="宋体" panose="02010600030101010101" pitchFamily="2" charset="-122"/>
              </a:rPr>
              <a:t>近年生态农业逐渐发展，冬天也可以到大棚里采摘草梅、甜瓜、蔬菜等，图甲是蔬菜的现代化温室，图乙为发生在植物体内的某些生理过程示意图，请分析回答</a:t>
            </a:r>
            <a:r>
              <a:rPr 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                             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（每空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颗星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3200" b="1"/>
          </a:p>
        </p:txBody>
      </p:sp>
      <p:sp>
        <p:nvSpPr>
          <p:cNvPr id="4" name="标题 2"/>
          <p:cNvSpPr>
            <a:spLocks noGrp="1"/>
          </p:cNvSpPr>
          <p:nvPr/>
        </p:nvSpPr>
        <p:spPr>
          <a:xfrm>
            <a:off x="551180" y="269240"/>
            <a:ext cx="5786120" cy="92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l"/>
            <a:r>
              <a:rPr lang="zh-CN" altLang="en-US" sz="4400" dirty="0" smtClean="0"/>
              <a:t>情景再现：大棚里的秘密</a:t>
            </a:r>
            <a:endParaRPr lang="zh-CN" altLang="en-US" sz="4400" dirty="0" smtClean="0"/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3910330" y="850265"/>
            <a:ext cx="79914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）图乙中，表示光合作用的是字母</a:t>
            </a:r>
            <a:r>
              <a:rPr 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9107"/>
          <a:stretch>
            <a:fillRect/>
          </a:stretch>
        </p:blipFill>
        <p:spPr>
          <a:xfrm>
            <a:off x="302260" y="1748155"/>
            <a:ext cx="3460750" cy="2271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98880" y="4157980"/>
            <a:ext cx="922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 乙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3910330" y="2353310"/>
            <a:ext cx="757237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）在滴水成冰，日照短暂的冬季，图甲的现代化温室为植物的生长提供了适宜的</a:t>
            </a:r>
            <a:r>
              <a:rPr 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、充足的阳光、水、无机盐、空气等条件，从而使人们在冬天也能吃上鲜嫩的蔬菜。</a:t>
            </a:r>
            <a:endParaRPr lang="zh-CN" altLang="en-US" sz="32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95110" y="1248123"/>
            <a:ext cx="1021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solidFill>
                  <a:srgbClr val="FF0000"/>
                </a:solidFill>
              </a:rPr>
              <a:t>C</a:t>
            </a:r>
            <a:endParaRPr lang="en-US" altLang="zh-CN" sz="40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13275" y="3276600"/>
            <a:ext cx="1824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 b="1" dirty="0">
                <a:solidFill>
                  <a:srgbClr val="FF0000"/>
                </a:solidFill>
                <a:ea typeface="宋体" panose="02010600030101010101" pitchFamily="2" charset="-122"/>
              </a:rPr>
              <a:t>温度</a:t>
            </a:r>
            <a:endParaRPr lang="zh-CN" altLang="zh-CN" sz="36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9107"/>
          <a:stretch>
            <a:fillRect/>
          </a:stretch>
        </p:blipFill>
        <p:spPr>
          <a:xfrm>
            <a:off x="302260" y="1748155"/>
            <a:ext cx="3260090" cy="213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98880" y="4157980"/>
            <a:ext cx="922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 乙</a:t>
            </a:r>
            <a:endParaRPr lang="zh-CN" altLang="en-US" sz="4000" b="1"/>
          </a:p>
        </p:txBody>
      </p:sp>
      <p:sp>
        <p:nvSpPr>
          <p:cNvPr id="5" name="文本框 4"/>
          <p:cNvSpPr txBox="1"/>
          <p:nvPr/>
        </p:nvSpPr>
        <p:spPr>
          <a:xfrm>
            <a:off x="3695065" y="693420"/>
            <a:ext cx="770763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）大棚中草莓根部吸收的水分和无机盐通过茎运输到叶片，动力来自于蒸腾作用，而叶片合成的</a:t>
            </a:r>
            <a:r>
              <a:rPr 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则是通过筛管运送到果实贮存。</a:t>
            </a:r>
            <a:endParaRPr 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endParaRPr lang="zh-CN" altLang="en-US" sz="32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endParaRPr lang="zh-CN" altLang="en-US" sz="32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3200" b="1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3200" b="1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）蔬菜生长、细胞分裂等生命活动所需要能量是由图乙中过程</a:t>
            </a:r>
            <a:r>
              <a:rPr lang="zh-CN" alt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产生的。（填字母）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70420" y="1633220"/>
            <a:ext cx="1924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ea typeface="宋体" panose="02010600030101010101" pitchFamily="2" charset="-122"/>
              </a:rPr>
              <a:t>有机物</a:t>
            </a:r>
            <a:endParaRPr lang="zh-CN" altLang="en-US" sz="32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63940" y="4003675"/>
            <a:ext cx="1824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solidFill>
                  <a:srgbClr val="FF0000"/>
                </a:solidFill>
                <a:ea typeface="宋体" panose="02010600030101010101" pitchFamily="2" charset="-122"/>
              </a:rPr>
              <a:t>A</a:t>
            </a:r>
            <a:endParaRPr lang="en-US" altLang="zh-CN" sz="40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9107"/>
          <a:stretch>
            <a:fillRect/>
          </a:stretch>
        </p:blipFill>
        <p:spPr>
          <a:xfrm>
            <a:off x="302260" y="1748155"/>
            <a:ext cx="3260090" cy="213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98880" y="4157980"/>
            <a:ext cx="922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 乙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3368675" y="1267460"/>
            <a:ext cx="8352155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（5）夜间降低棚内温度，会收获的甜瓜更甜，原因是低温了抑制过程</a:t>
            </a:r>
            <a:r>
              <a:rPr lang="zh-CN" alt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（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填字母）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）对该大棚某植物叶片检验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淀粉时发现叶片遇碘变蓝。从变蓝部分撕下一块表皮，制成临时装片，放在显微镜下观察，看到气孔保卫细胞里只有叶绿体变成了蓝色颗粒，这个事实说明，光合作用的场所是</a:t>
            </a:r>
            <a:r>
              <a:rPr lang="zh-CN" alt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7973695" y="1666240"/>
            <a:ext cx="1824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solidFill>
                  <a:srgbClr val="FF0000"/>
                </a:solidFill>
                <a:ea typeface="宋体" panose="02010600030101010101" pitchFamily="2" charset="-122"/>
              </a:rPr>
              <a:t>A</a:t>
            </a:r>
            <a:endParaRPr lang="en-US" altLang="zh-CN" sz="40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15350" y="5118100"/>
            <a:ext cx="1824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 b="1" dirty="0">
                <a:solidFill>
                  <a:srgbClr val="FF0000"/>
                </a:solidFill>
                <a:ea typeface="宋体" panose="02010600030101010101" pitchFamily="2" charset="-122"/>
              </a:rPr>
              <a:t>叶绿体</a:t>
            </a:r>
            <a:endParaRPr lang="zh-CN" altLang="zh-CN" sz="36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03605" y="1020445"/>
            <a:ext cx="10141585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  <a:spcAft>
                <a:spcPts val="1200"/>
              </a:spcAft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地下城地窖的仓储员发现放久了的萝卜会逐渐变成空心，质量也明显减轻，产生这一现象的原因是什么？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颗星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6805" y="3083560"/>
            <a:ext cx="5541645" cy="29730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40000">
            <a:off x="-480695" y="227965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isometricRightUp"/>
              <a:lightRig rig="threePt" dir="t"/>
            </a:scene3d>
          </a:bodyPr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再练手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6259"/>
          <a:stretch>
            <a:fillRect/>
          </a:stretch>
        </p:blipFill>
        <p:spPr>
          <a:xfrm>
            <a:off x="191135" y="229870"/>
            <a:ext cx="9008745" cy="3231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383" r="7623" b="14696"/>
          <a:stretch>
            <a:fillRect/>
          </a:stretch>
        </p:blipFill>
        <p:spPr>
          <a:xfrm>
            <a:off x="5280025" y="3461385"/>
            <a:ext cx="6734810" cy="3289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910" y="1297940"/>
            <a:ext cx="6419850" cy="4610735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3445" y="574040"/>
            <a:ext cx="104051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3200" b="1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zh-CN" sz="3200" b="1">
                <a:solidFill>
                  <a:srgbClr val="000000"/>
                </a:solidFill>
                <a:ea typeface="宋体" panose="02010600030101010101" pitchFamily="2" charset="-122"/>
              </a:rPr>
              <a:t>.为什么地窖中会有这样的悲剧发生？ 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颗星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32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0770" y="2142490"/>
            <a:ext cx="8717280" cy="44132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630" y="4366895"/>
            <a:ext cx="3959225" cy="2310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6585" y="414655"/>
            <a:ext cx="109594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等线" panose="02010600030101010101" charset="-122"/>
                <a:ea typeface="等线" panose="02010600030101010101" charset="-122"/>
              </a:rPr>
              <a:t>【地下城农场现状】</a:t>
            </a:r>
            <a:endParaRPr lang="zh-CN" altLang="en-US" sz="36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3600">
                <a:latin typeface="等线" panose="02010600030101010101" charset="-122"/>
                <a:ea typeface="等线" panose="02010600030101010101" charset="-122"/>
              </a:rPr>
              <a:t>       单一种植水稻、玉米等作物，光利用率不高，由于在地下，模拟的白天和黑夜温差不明显，光照不理想，水资源有限，二氧化碳浓度不稳定等。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6585" y="2855595"/>
            <a:ext cx="11127105" cy="2153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自由畅想：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假如被录取了，你们小组哪算在哪一方面改进农场，从而获得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更多的有机物？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（按点得星）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855" y="490855"/>
            <a:ext cx="7432040" cy="4954270"/>
          </a:xfrm>
          <a:prstGeom prst="rect">
            <a:avLst/>
          </a:prstGeom>
        </p:spPr>
      </p:pic>
      <p:pic>
        <p:nvPicPr>
          <p:cNvPr id="7" name="图片 6" descr="撒花动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760" y="-212090"/>
            <a:ext cx="7803515" cy="58439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895" y="3820160"/>
            <a:ext cx="3763010" cy="2578100"/>
          </a:xfrm>
          <a:prstGeom prst="rect">
            <a:avLst/>
          </a:prstGeom>
        </p:spPr>
      </p:pic>
    </p:spTree>
  </p:cSld>
  <p:clrMapOvr>
    <a:masterClrMapping/>
  </p:clrMapOvr>
  <p:transition>
    <p:split orient="vert"/>
    <p:sndAc>
      <p:stSnd>
        <p:snd r:embed="rId4" name="applaus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8055" y="5516245"/>
            <a:ext cx="2024380" cy="11461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3865" y="100330"/>
            <a:ext cx="10751820" cy="5539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招募启事</a:t>
            </a:r>
            <a:endParaRPr lang="zh-CN" altLang="en-US"/>
          </a:p>
          <a:p>
            <a:r>
              <a:rPr lang="zh-CN" altLang="en-US"/>
              <a:t>      </a:t>
            </a:r>
            <a:r>
              <a:rPr lang="zh-CN" altLang="en-US" sz="3600"/>
              <a:t>    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丰富地下城食物种类，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提高产量，现招募种植员若干，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招募成功者可进入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地下城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方法如下：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以</a:t>
            </a:r>
            <a:r>
              <a:rPr lang="en-US" altLang="zh-CN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6</a:t>
            </a:r>
            <a:r>
              <a:rPr lang="en-US" altLang="zh-CN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-7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人团队形式参与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男女不限，年龄不限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、理解并能应用植物光合作用和呼吸作用的相关知识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（需绘制思维导图于招募时展示）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altLang="en-US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、招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募活动采取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积分制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，共分为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3轮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比试，回答问题或完成任务获得相应的积分，将每轮的积分相加为最终成绩，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积分最高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的团队获得录取资格，进入地下城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883025" y="1731010"/>
            <a:ext cx="8251825" cy="34150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7200" b="1" dirty="0" smtClean="0">
                <a:solidFill>
                  <a:srgbClr val="00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地下城种植员</a:t>
            </a:r>
            <a:endParaRPr lang="zh-CN" sz="7200" b="1" dirty="0" smtClean="0">
              <a:solidFill>
                <a:srgbClr val="0099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招募大会</a:t>
            </a:r>
            <a:endParaRPr lang="zh-CN" sz="7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74929"/>
            <a:ext cx="12192001" cy="6885919"/>
            <a:chOff x="-1" y="-1"/>
            <a:chExt cx="12192001" cy="688591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88591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1224116"/>
              <a:ext cx="12192000" cy="46604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16" y="2004010"/>
              <a:ext cx="3528503" cy="3449873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0" y="1237957"/>
              <a:ext cx="121920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0" y="5892018"/>
              <a:ext cx="121920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A_文本框 18"/>
          <p:cNvSpPr txBox="1"/>
          <p:nvPr>
            <p:custDataLst>
              <p:tags r:id="rId3"/>
            </p:custDataLst>
          </p:nvPr>
        </p:nvSpPr>
        <p:spPr>
          <a:xfrm>
            <a:off x="1995232" y="2743343"/>
            <a:ext cx="1820484" cy="177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一   </a:t>
            </a:r>
            <a:endParaRPr lang="zh-CN" altLang="en-US" sz="5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PA_文本框 18"/>
          <p:cNvSpPr txBox="1"/>
          <p:nvPr>
            <p:custDataLst>
              <p:tags r:id="rId4"/>
            </p:custDataLst>
          </p:nvPr>
        </p:nvSpPr>
        <p:spPr>
          <a:xfrm>
            <a:off x="3491394" y="2794471"/>
            <a:ext cx="7909109" cy="177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基础大比拼</a:t>
            </a:r>
            <a:endParaRPr lang="zh-CN" altLang="en-US" sz="5400" b="1" dirty="0" smtClean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69390" y="1881505"/>
            <a:ext cx="100812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积分方法：</a:t>
            </a:r>
            <a:endParaRPr lang="zh-CN" altLang="en-US" sz="4000">
              <a:solidFill>
                <a:srgbClr val="FF0000"/>
              </a:solidFill>
            </a:endParaRPr>
          </a:p>
          <a:p>
            <a:r>
              <a:rPr lang="zh-CN" altLang="en-US" sz="4000">
                <a:solidFill>
                  <a:srgbClr val="FF0000"/>
                </a:solidFill>
              </a:rPr>
              <a:t> 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1、事先绘制思维导图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颗星）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、积极发言，展示小组风采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（每次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颗星）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、完成填空和构建概念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（各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颗星）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椭圆 140"/>
          <p:cNvSpPr/>
          <p:nvPr/>
        </p:nvSpPr>
        <p:spPr>
          <a:xfrm>
            <a:off x="9232908" y="158134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612" y="1952235"/>
            <a:ext cx="10515600" cy="4351338"/>
          </a:xfrm>
        </p:spPr>
        <p:txBody>
          <a:bodyPr/>
          <a:lstStyle/>
          <a:p>
            <a:r>
              <a:rPr lang="zh-CN" altLang="en-US" dirty="0" smtClean="0"/>
              <a:t>                               </a:t>
            </a:r>
            <a:endParaRPr lang="zh-CN" altLang="en-US" dirty="0" smtClean="0"/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1076325" y="456565"/>
            <a:ext cx="10897870" cy="2346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32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光合作用：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实质上是绿色植物通过叶绿体，利用光能，把二氧化碳和水转化成储存能量的有机物（如淀粉），并且释放出氧气的过程。</a:t>
            </a:r>
            <a:endParaRPr lang="zh-CN" altLang="en-US" sz="3200" b="1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1127760" y="3125470"/>
            <a:ext cx="10697210" cy="3239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32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呼吸作用：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细胞利用氧，将有机物分解成二氧化碳和水，并且将储存在有机物中的能量释放出来，供给生命活动的需要，这个过程是呼吸作用。</a:t>
            </a:r>
            <a:r>
              <a:rPr lang="en-US" altLang="zh-CN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br>
              <a:rPr lang="zh-CN" altLang="en-US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</a:t>
            </a:r>
            <a:endParaRPr lang="zh-CN" altLang="en-US" sz="3200" b="1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终止符 13"/>
          <p:cNvSpPr/>
          <p:nvPr/>
        </p:nvSpPr>
        <p:spPr>
          <a:xfrm>
            <a:off x="72390" y="209550"/>
            <a:ext cx="2473325" cy="66802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基础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大比拼</a:t>
            </a:r>
            <a:endParaRPr lang="zh-CN" altLang="en-US" sz="32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801495" y="2270760"/>
            <a:ext cx="9167495" cy="13557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75405" y="2444115"/>
            <a:ext cx="820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73110" y="2433320"/>
            <a:ext cx="820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5310505" y="2735580"/>
            <a:ext cx="115506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3612515" y="5452745"/>
            <a:ext cx="820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23630" y="5514340"/>
            <a:ext cx="820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5525770" y="5751830"/>
            <a:ext cx="115506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743075" y="2381885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二氧化碳</a:t>
            </a:r>
            <a:endParaRPr lang="zh-CN" altLang="en-US" sz="4000" b="1" dirty="0" smtClean="0">
              <a:solidFill>
                <a:schemeClr val="tx1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04995" y="2418715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水</a:t>
            </a:r>
            <a:endParaRPr lang="zh-CN" altLang="en-US" sz="4000" b="1" dirty="0" smtClean="0">
              <a:solidFill>
                <a:schemeClr val="tx1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22415" y="2395855"/>
            <a:ext cx="171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rgbClr val="1D41D5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有机物</a:t>
            </a:r>
            <a:endParaRPr lang="zh-CN" altLang="en-US" sz="4000" b="1" dirty="0" smtClean="0">
              <a:solidFill>
                <a:srgbClr val="1D41D5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941435" y="2404110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rgbClr val="1D41D5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氧气</a:t>
            </a:r>
            <a:endParaRPr lang="zh-CN" altLang="en-US" sz="4000" b="1" dirty="0" smtClean="0">
              <a:solidFill>
                <a:srgbClr val="1D41D5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994535" y="3378835"/>
            <a:ext cx="305625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6765290" y="3397885"/>
            <a:ext cx="3315970" cy="101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586730" y="2320290"/>
            <a:ext cx="487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 smtClean="0">
                <a:solidFill>
                  <a:srgbClr val="00206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光</a:t>
            </a:r>
            <a:endParaRPr lang="zh-CN" altLang="en-US" sz="2400" b="1" dirty="0" smtClean="0">
              <a:solidFill>
                <a:srgbClr val="002060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301615" y="278955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 smtClean="0">
                <a:solidFill>
                  <a:srgbClr val="00206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叶绿体</a:t>
            </a:r>
            <a:endParaRPr lang="zh-CN" altLang="en-US" sz="2400" b="1" dirty="0" smtClean="0">
              <a:solidFill>
                <a:srgbClr val="002060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1597025" y="5262880"/>
            <a:ext cx="10024110" cy="13557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781175" y="6461125"/>
            <a:ext cx="3482340" cy="889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6680835" y="6473825"/>
            <a:ext cx="4723765" cy="69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1891030" y="5408930"/>
            <a:ext cx="171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rgbClr val="1D41D5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有机物</a:t>
            </a:r>
            <a:endParaRPr lang="zh-CN" altLang="en-US" sz="4000" b="1" dirty="0" smtClean="0">
              <a:solidFill>
                <a:srgbClr val="1D41D5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30040" y="5446395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rgbClr val="1D41D5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氧气</a:t>
            </a:r>
            <a:endParaRPr lang="zh-CN" altLang="en-US" sz="4000" b="1" dirty="0" smtClean="0">
              <a:solidFill>
                <a:srgbClr val="1D41D5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847580" y="5521960"/>
            <a:ext cx="567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630670" y="5475605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二氧化碳</a:t>
            </a:r>
            <a:endParaRPr lang="zh-CN" altLang="en-US" sz="4000" b="1" dirty="0" smtClean="0">
              <a:solidFill>
                <a:schemeClr val="tx1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196705" y="5488305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水</a:t>
            </a:r>
            <a:endParaRPr lang="zh-CN" altLang="en-US" sz="4000" b="1" dirty="0" smtClean="0">
              <a:solidFill>
                <a:schemeClr val="tx1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384155" y="5452745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能量</a:t>
            </a:r>
            <a:endParaRPr lang="zh-CN" altLang="en-US" sz="4000" b="1" dirty="0" smtClean="0">
              <a:solidFill>
                <a:schemeClr val="tx1"/>
              </a:solidFill>
              <a:effectLst/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51625" y="3004820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（储存着能量）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59915" y="602297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（储存着能量）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41" grpId="0"/>
      <p:bldP spid="42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文本框 30"/>
          <p:cNvSpPr txBox="1"/>
          <p:nvPr/>
        </p:nvSpPr>
        <p:spPr>
          <a:xfrm>
            <a:off x="2468563" y="1995488"/>
            <a:ext cx="57229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无机物：水、无机盐、气体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6" name="文本框 3"/>
          <p:cNvSpPr txBox="1"/>
          <p:nvPr/>
        </p:nvSpPr>
        <p:spPr>
          <a:xfrm>
            <a:off x="4213225" y="3371850"/>
            <a:ext cx="1399540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作用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7" name="文本框 17"/>
          <p:cNvSpPr txBox="1"/>
          <p:nvPr/>
        </p:nvSpPr>
        <p:spPr>
          <a:xfrm>
            <a:off x="4124325" y="5099050"/>
            <a:ext cx="1543050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        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作用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8" name="文本框 2"/>
          <p:cNvSpPr txBox="1"/>
          <p:nvPr/>
        </p:nvSpPr>
        <p:spPr>
          <a:xfrm>
            <a:off x="760413" y="3759200"/>
            <a:ext cx="844550" cy="82994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植物生活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1393825" y="3238500"/>
            <a:ext cx="282575" cy="504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文本框 25"/>
          <p:cNvSpPr txBox="1"/>
          <p:nvPr/>
        </p:nvSpPr>
        <p:spPr>
          <a:xfrm>
            <a:off x="1676400" y="2697163"/>
            <a:ext cx="946150" cy="4603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物质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1" name="文本框 26"/>
          <p:cNvSpPr txBox="1"/>
          <p:nvPr/>
        </p:nvSpPr>
        <p:spPr>
          <a:xfrm>
            <a:off x="1676400" y="5087938"/>
            <a:ext cx="946150" cy="4603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能量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2200275" y="2374900"/>
            <a:ext cx="339725" cy="322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 flipV="1">
            <a:off x="1389063" y="4679950"/>
            <a:ext cx="357188" cy="4175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 flipV="1">
            <a:off x="2212975" y="3230563"/>
            <a:ext cx="314325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5" name="文本框 31"/>
          <p:cNvSpPr txBox="1"/>
          <p:nvPr/>
        </p:nvSpPr>
        <p:spPr>
          <a:xfrm>
            <a:off x="2468563" y="3371850"/>
            <a:ext cx="16859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有机物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H="1">
            <a:off x="3543300" y="3602038"/>
            <a:ext cx="61118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2828925" y="5324475"/>
            <a:ext cx="1295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8" name="文本框 34"/>
          <p:cNvSpPr txBox="1"/>
          <p:nvPr/>
        </p:nvSpPr>
        <p:spPr>
          <a:xfrm>
            <a:off x="3337243" y="3192463"/>
            <a:ext cx="9731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来自于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9" name="文本框 35"/>
          <p:cNvSpPr txBox="1"/>
          <p:nvPr/>
        </p:nvSpPr>
        <p:spPr>
          <a:xfrm>
            <a:off x="3110548" y="4956175"/>
            <a:ext cx="9556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来自于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0" name="文本框 37"/>
          <p:cNvSpPr txBox="1"/>
          <p:nvPr/>
        </p:nvSpPr>
        <p:spPr>
          <a:xfrm>
            <a:off x="7104380" y="2497455"/>
            <a:ext cx="2593340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               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＋ 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左大括号 38"/>
          <p:cNvSpPr/>
          <p:nvPr/>
        </p:nvSpPr>
        <p:spPr>
          <a:xfrm>
            <a:off x="5667375" y="2557463"/>
            <a:ext cx="493713" cy="1987550"/>
          </a:xfrm>
          <a:prstGeom prst="leftBrace">
            <a:avLst>
              <a:gd name="adj1" fmla="val 8333"/>
              <a:gd name="adj2" fmla="val 50013"/>
            </a:avLst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6162" name="文本框 43"/>
          <p:cNvSpPr txBox="1"/>
          <p:nvPr/>
        </p:nvSpPr>
        <p:spPr>
          <a:xfrm>
            <a:off x="7203440" y="4253865"/>
            <a:ext cx="2341563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＋ 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3" name="文本框 45"/>
          <p:cNvSpPr txBox="1"/>
          <p:nvPr/>
        </p:nvSpPr>
        <p:spPr>
          <a:xfrm>
            <a:off x="7493953" y="2959418"/>
            <a:ext cx="20462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光</a:t>
            </a:r>
            <a:endParaRPr lang="zh-CN" altLang="en-US" sz="2400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164" name="文本框 46"/>
          <p:cNvSpPr txBox="1"/>
          <p:nvPr/>
        </p:nvSpPr>
        <p:spPr>
          <a:xfrm>
            <a:off x="7158990" y="3356293"/>
            <a:ext cx="23320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叶绿体</a:t>
            </a:r>
            <a:endParaRPr lang="zh-CN" altLang="en-US" sz="2400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cxnSp>
        <p:nvCxnSpPr>
          <p:cNvPr id="48" name="直接箭头连接符 47"/>
          <p:cNvCxnSpPr/>
          <p:nvPr/>
        </p:nvCxnSpPr>
        <p:spPr>
          <a:xfrm flipH="1">
            <a:off x="8316278" y="4733925"/>
            <a:ext cx="14288" cy="127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6" name="文本框 48"/>
          <p:cNvSpPr txBox="1"/>
          <p:nvPr/>
        </p:nvSpPr>
        <p:spPr>
          <a:xfrm>
            <a:off x="7158990" y="6042660"/>
            <a:ext cx="3191510" cy="4603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               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＋     ＋能量 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左大括号 49"/>
          <p:cNvSpPr/>
          <p:nvPr/>
        </p:nvSpPr>
        <p:spPr>
          <a:xfrm>
            <a:off x="6840220" y="4271010"/>
            <a:ext cx="309563" cy="2108200"/>
          </a:xfrm>
          <a:prstGeom prst="leftBrace">
            <a:avLst>
              <a:gd name="adj1" fmla="val 8333"/>
              <a:gd name="adj2" fmla="val 50027"/>
            </a:avLst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6168" name="文本框 6"/>
          <p:cNvSpPr txBox="1"/>
          <p:nvPr/>
        </p:nvSpPr>
        <p:spPr>
          <a:xfrm>
            <a:off x="5749925" y="2495550"/>
            <a:ext cx="128714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（原料）</a:t>
            </a:r>
            <a:endParaRPr lang="zh-CN" altLang="en-US" sz="21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9" name="文本框 7"/>
          <p:cNvSpPr txBox="1"/>
          <p:nvPr/>
        </p:nvSpPr>
        <p:spPr>
          <a:xfrm>
            <a:off x="5749925" y="2959100"/>
            <a:ext cx="128714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（条件）</a:t>
            </a:r>
            <a:endParaRPr lang="zh-CN" altLang="en-US" sz="21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0" name="文本框 8"/>
          <p:cNvSpPr txBox="1"/>
          <p:nvPr/>
        </p:nvSpPr>
        <p:spPr>
          <a:xfrm>
            <a:off x="5766435" y="3371850"/>
            <a:ext cx="1728788" cy="412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（场所）</a:t>
            </a:r>
            <a:endParaRPr lang="zh-CN" altLang="en-US" sz="21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1" name="文本框 9"/>
          <p:cNvSpPr txBox="1"/>
          <p:nvPr/>
        </p:nvSpPr>
        <p:spPr>
          <a:xfrm>
            <a:off x="5780405" y="4203700"/>
            <a:ext cx="124587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1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（产物）</a:t>
            </a:r>
            <a:endParaRPr lang="zh-CN" altLang="en-US" sz="21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8294370" y="3055620"/>
            <a:ext cx="22225" cy="104521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491615" y="3356610"/>
            <a:ext cx="720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需要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33525" y="4616450"/>
            <a:ext cx="720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需要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300" y="972101"/>
            <a:ext cx="10515600" cy="929103"/>
          </a:xfrm>
        </p:spPr>
        <p:txBody>
          <a:bodyPr>
            <a:normAutofit/>
          </a:bodyPr>
          <a:p>
            <a:r>
              <a:rPr lang="en-US" altLang="zh-CN" sz="2800" dirty="0" smtClean="0">
                <a:solidFill>
                  <a:schemeClr val="tx1"/>
                </a:solidFill>
              </a:rPr>
              <a:t>3</a:t>
            </a:r>
            <a:r>
              <a:rPr lang="zh-CN" altLang="en-US" sz="2800" dirty="0" smtClean="0">
                <a:solidFill>
                  <a:schemeClr val="tx1"/>
                </a:solidFill>
              </a:rPr>
              <a:t>、</a:t>
            </a:r>
            <a:r>
              <a:rPr lang="zh-CN" altLang="en-US" sz="2800" dirty="0" smtClean="0">
                <a:solidFill>
                  <a:schemeClr val="tx1"/>
                </a:solidFill>
              </a:rPr>
              <a:t>构建概念</a:t>
            </a:r>
            <a:endParaRPr lang="zh-CN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9" name="终止符 13"/>
          <p:cNvSpPr/>
          <p:nvPr/>
        </p:nvSpPr>
        <p:spPr>
          <a:xfrm>
            <a:off x="302260" y="209550"/>
            <a:ext cx="2657475" cy="66802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基础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大比拼</a:t>
            </a:r>
            <a:endParaRPr lang="zh-CN" altLang="en-US" sz="32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6130" y="2477135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二氧化碳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98255" y="2493645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水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10755" y="426275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有机物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82050" y="4261485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氧气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05605" y="3355975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光合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54805" y="5099050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呼吸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17385" y="6050915"/>
            <a:ext cx="14916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二氧化碳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51570" y="6050915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水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  <p:bldP spid="6163" grpId="0"/>
      <p:bldP spid="6164" grpId="0"/>
      <p:bldP spid="13" grpId="0"/>
      <p:bldP spid="14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74929"/>
            <a:ext cx="12192001" cy="6885919"/>
            <a:chOff x="-1" y="-1"/>
            <a:chExt cx="12192001" cy="688591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88591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1224116"/>
              <a:ext cx="12192000" cy="46604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16" y="2004010"/>
              <a:ext cx="3528503" cy="3449873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0" y="1237957"/>
              <a:ext cx="121920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0" y="5892018"/>
              <a:ext cx="121920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A_文本框 18"/>
          <p:cNvSpPr txBox="1"/>
          <p:nvPr>
            <p:custDataLst>
              <p:tags r:id="rId3"/>
            </p:custDataLst>
          </p:nvPr>
        </p:nvSpPr>
        <p:spPr>
          <a:xfrm>
            <a:off x="1995232" y="2743343"/>
            <a:ext cx="1820484" cy="177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 smtClean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二   </a:t>
            </a:r>
            <a:endParaRPr lang="zh-CN" altLang="en-US" sz="5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PA_文本框 18"/>
          <p:cNvSpPr txBox="1"/>
          <p:nvPr>
            <p:custDataLst>
              <p:tags r:id="rId4"/>
            </p:custDataLst>
          </p:nvPr>
        </p:nvSpPr>
        <p:spPr>
          <a:xfrm>
            <a:off x="3214534" y="2743036"/>
            <a:ext cx="7909109" cy="177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sz="5400" b="1" dirty="0" smtClean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实验知多少</a:t>
            </a:r>
            <a:endParaRPr lang="zh-CN" sz="5400" b="1" dirty="0" smtClean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70615104044"/>
  <p:tag name="MH_LIBRARY" val="GRAPHIC"/>
  <p:tag name="MH_ORDER" val="TextBox 18"/>
  <p:tag name="PA" val="v3.2.0"/>
</p:tagLst>
</file>

<file path=ppt/tags/tag10.xml><?xml version="1.0" encoding="utf-8"?>
<p:tagLst xmlns:p="http://schemas.openxmlformats.org/presentationml/2006/main">
  <p:tag name="MH" val="20170615104044"/>
  <p:tag name="MH_LIBRARY" val="GRAPHIC"/>
</p:tagLst>
</file>

<file path=ppt/tags/tag11.xml><?xml version="1.0" encoding="utf-8"?>
<p:tagLst xmlns:p="http://schemas.openxmlformats.org/presentationml/2006/main">
  <p:tag name="KSO_WM_DOC_GUID" val="{631e7194-3592-4079-bce9-f0d73c959083}"/>
</p:tagLst>
</file>

<file path=ppt/tags/tag2.xml><?xml version="1.0" encoding="utf-8"?>
<p:tagLst xmlns:p="http://schemas.openxmlformats.org/presentationml/2006/main">
  <p:tag name="MH" val="20170615104044"/>
  <p:tag name="MH_LIBRARY" val="GRAPHIC"/>
  <p:tag name="MH_ORDER" val="TextBox 18"/>
  <p:tag name="PA" val="v3.2.0"/>
</p:tagLst>
</file>

<file path=ppt/tags/tag3.xml><?xml version="1.0" encoding="utf-8"?>
<p:tagLst xmlns:p="http://schemas.openxmlformats.org/presentationml/2006/main">
  <p:tag name="MH" val="20170615104044"/>
  <p:tag name="MH_LIBRARY" val="GRAPHIC"/>
</p:tagLst>
</file>

<file path=ppt/tags/tag4.xml><?xml version="1.0" encoding="utf-8"?>
<p:tagLst xmlns:p="http://schemas.openxmlformats.org/presentationml/2006/main">
  <p:tag name="MH" val="20160405234033"/>
  <p:tag name="MH_LIBRARY" val="GRAPHIC"/>
</p:tagLst>
</file>

<file path=ppt/tags/tag5.xml><?xml version="1.0" encoding="utf-8"?>
<p:tagLst xmlns:p="http://schemas.openxmlformats.org/presentationml/2006/main">
  <p:tag name="MH" val="20170615104044"/>
  <p:tag name="MH_LIBRARY" val="GRAPHIC"/>
  <p:tag name="MH_ORDER" val="TextBox 18"/>
  <p:tag name="PA" val="v3.2.0"/>
</p:tagLst>
</file>

<file path=ppt/tags/tag6.xml><?xml version="1.0" encoding="utf-8"?>
<p:tagLst xmlns:p="http://schemas.openxmlformats.org/presentationml/2006/main">
  <p:tag name="MH" val="20170615104044"/>
  <p:tag name="MH_LIBRARY" val="GRAPHIC"/>
  <p:tag name="MH_ORDER" val="TextBox 18"/>
  <p:tag name="PA" val="v3.2.0"/>
</p:tagLst>
</file>

<file path=ppt/tags/tag7.xml><?xml version="1.0" encoding="utf-8"?>
<p:tagLst xmlns:p="http://schemas.openxmlformats.org/presentationml/2006/main">
  <p:tag name="MH" val="20170615104044"/>
  <p:tag name="MH_LIBRARY" val="GRAPHIC"/>
</p:tagLst>
</file>

<file path=ppt/tags/tag8.xml><?xml version="1.0" encoding="utf-8"?>
<p:tagLst xmlns:p="http://schemas.openxmlformats.org/presentationml/2006/main">
  <p:tag name="MH" val="20170615104044"/>
  <p:tag name="MH_LIBRARY" val="GRAPHIC"/>
  <p:tag name="MH_ORDER" val="TextBox 18"/>
  <p:tag name="PA" val="v3.2.0"/>
</p:tagLst>
</file>

<file path=ppt/tags/tag9.xml><?xml version="1.0" encoding="utf-8"?>
<p:tagLst xmlns:p="http://schemas.openxmlformats.org/presentationml/2006/main">
  <p:tag name="MH" val="20170615104044"/>
  <p:tag name="MH_LIBRARY" val="GRAPHIC"/>
  <p:tag name="MH_ORDER" val="TextBox 18"/>
  <p:tag name="PA" val="v3.2.0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A8D08D"/>
      </a:dk2>
      <a:lt2>
        <a:srgbClr val="538135"/>
      </a:lt2>
      <a:accent1>
        <a:srgbClr val="78B64F"/>
      </a:accent1>
      <a:accent2>
        <a:srgbClr val="507B32"/>
      </a:accent2>
      <a:accent3>
        <a:srgbClr val="CAE2BA"/>
      </a:accent3>
      <a:accent4>
        <a:srgbClr val="A8D08D"/>
      </a:accent4>
      <a:accent5>
        <a:srgbClr val="3E6027"/>
      </a:accent5>
      <a:accent6>
        <a:srgbClr val="70AD47"/>
      </a:accent6>
      <a:hlink>
        <a:srgbClr val="6CA648"/>
      </a:hlink>
      <a:folHlink>
        <a:srgbClr val="954F72"/>
      </a:folHlink>
    </a:clrScheme>
    <a:fontScheme name="temp">
      <a:majorFont>
        <a:latin typeface="Arial"/>
        <a:ea typeface="方正启体简体"/>
        <a:cs typeface=""/>
      </a:majorFont>
      <a:minorFont>
        <a:latin typeface="Arial"/>
        <a:ea typeface="方正启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1922</Words>
  <Application>WPS 演示</Application>
  <PresentationFormat>自定义</PresentationFormat>
  <Paragraphs>285</Paragraphs>
  <Slides>22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黑体</vt:lpstr>
      <vt:lpstr>微软雅黑</vt:lpstr>
      <vt:lpstr>楷体</vt:lpstr>
      <vt:lpstr>楷体_GB2312</vt:lpstr>
      <vt:lpstr>Arial Unicode MS</vt:lpstr>
      <vt:lpstr>等线</vt:lpstr>
      <vt:lpstr>仿宋</vt:lpstr>
      <vt:lpstr>Wingdings</vt:lpstr>
      <vt:lpstr>方正启体简体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3、构建概念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乐圆</dc:creator>
  <cp:lastModifiedBy>JIE</cp:lastModifiedBy>
  <cp:revision>827</cp:revision>
  <dcterms:created xsi:type="dcterms:W3CDTF">2017-05-12T01:42:00Z</dcterms:created>
  <dcterms:modified xsi:type="dcterms:W3CDTF">2019-05-30T09:30:16Z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