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8" r:id="rId3"/>
    <p:sldId id="257" r:id="rId4"/>
    <p:sldId id="263" r:id="rId5"/>
    <p:sldId id="269" r:id="rId6"/>
    <p:sldId id="264" r:id="rId7"/>
    <p:sldId id="265" r:id="rId8"/>
    <p:sldId id="271" r:id="rId9"/>
    <p:sldId id="270" r:id="rId10"/>
    <p:sldId id="267" r:id="rId11"/>
    <p:sldId id="266" r:id="rId12"/>
    <p:sldId id="261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FF3300"/>
    <a:srgbClr val="800000"/>
    <a:srgbClr val="000000"/>
    <a:srgbClr val="000066"/>
    <a:srgbClr val="99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2"/>
    <p:restoredTop sz="94660"/>
  </p:normalViewPr>
  <p:slideViewPr>
    <p:cSldViewPr showGuides="1">
      <p:cViewPr varScale="1">
        <p:scale>
          <a:sx n="70" d="100"/>
          <a:sy n="70" d="100"/>
        </p:scale>
        <p:origin x="67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/>
          <p:nvPr/>
        </p:nvSpPr>
        <p:spPr>
          <a:xfrm>
            <a:off x="0" y="2214563"/>
            <a:ext cx="9359900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6000" dirty="0"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6000" dirty="0"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6000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6000" dirty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6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1" name="Rectangle 8"/>
          <p:cNvSpPr/>
          <p:nvPr/>
        </p:nvSpPr>
        <p:spPr>
          <a:xfrm>
            <a:off x="7358063" y="500063"/>
            <a:ext cx="1735137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七年级</a:t>
            </a:r>
            <a:r>
              <a:rPr lang="en-US" altLang="zh-CN" sz="2000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zh-CN" altLang="en-US" sz="2000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下册</a:t>
            </a:r>
            <a:r>
              <a:rPr lang="en-US" altLang="zh-CN" sz="2000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</a:p>
        </p:txBody>
      </p:sp>
      <p:sp>
        <p:nvSpPr>
          <p:cNvPr id="2053" name="Rectangle 8"/>
          <p:cNvSpPr/>
          <p:nvPr/>
        </p:nvSpPr>
        <p:spPr>
          <a:xfrm>
            <a:off x="6372225" y="1557338"/>
            <a:ext cx="184150" cy="625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en-US" altLang="zh-CN" sz="3500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4" name="Rectangle 7"/>
          <p:cNvSpPr/>
          <p:nvPr/>
        </p:nvSpPr>
        <p:spPr>
          <a:xfrm>
            <a:off x="5435600" y="333375"/>
            <a:ext cx="2089150" cy="579438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3200" dirty="0">
                <a:solidFill>
                  <a:srgbClr val="33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初中数学</a:t>
            </a:r>
            <a:endParaRPr lang="en-US" altLang="zh-CN" sz="3200" dirty="0">
              <a:solidFill>
                <a:srgbClr val="33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6"/>
          <p:cNvSpPr/>
          <p:nvPr/>
        </p:nvSpPr>
        <p:spPr>
          <a:xfrm>
            <a:off x="900113" y="1700213"/>
            <a:ext cx="6561137" cy="3508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通过本课的复习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</a:p>
          <a:p>
            <a:pPr>
              <a:lnSpc>
                <a:spcPct val="200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我对“证明” 有以下几方面的认识：</a:t>
            </a:r>
          </a:p>
          <a:p>
            <a:pPr>
              <a:lnSpc>
                <a:spcPct val="200000"/>
              </a:lnSpc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我还有一些疑惑：</a:t>
            </a:r>
          </a:p>
        </p:txBody>
      </p:sp>
      <p:sp>
        <p:nvSpPr>
          <p:cNvPr id="11266" name="Rectangle 8"/>
          <p:cNvSpPr/>
          <p:nvPr/>
        </p:nvSpPr>
        <p:spPr>
          <a:xfrm>
            <a:off x="603250" y="757238"/>
            <a:ext cx="2327275" cy="7334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【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课堂小结</a:t>
            </a: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】</a:t>
            </a:r>
          </a:p>
        </p:txBody>
      </p:sp>
      <p:sp>
        <p:nvSpPr>
          <p:cNvPr id="11267" name="Text Box 5"/>
          <p:cNvSpPr txBox="1"/>
          <p:nvPr/>
        </p:nvSpPr>
        <p:spPr>
          <a:xfrm>
            <a:off x="827088" y="188913"/>
            <a:ext cx="3097212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 anchor="t">
            <a:spAutoFit/>
          </a:bodyPr>
          <a:lstStyle/>
          <a:p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i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/>
          <p:cNvSpPr/>
          <p:nvPr/>
        </p:nvSpPr>
        <p:spPr>
          <a:xfrm>
            <a:off x="250825" y="1271588"/>
            <a:ext cx="8066088" cy="3298825"/>
          </a:xfrm>
          <a:prstGeom prst="rect">
            <a:avLst/>
          </a:prstGeom>
          <a:noFill/>
          <a:ln w="19050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【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课后作业</a:t>
            </a: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】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33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2800" dirty="0">
                <a:solidFill>
                  <a:srgbClr val="336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必做题：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课本习题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12.2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155</a:t>
            </a:r>
            <a:r>
              <a:rPr lang="en-US" altLang="zh-CN" sz="2800" baseline="-250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题；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选做题：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endParaRPr lang="en-US" altLang="zh-CN" sz="28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endParaRPr lang="en-US" altLang="zh-CN" sz="3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290" name="Rectangle 56"/>
          <p:cNvSpPr/>
          <p:nvPr/>
        </p:nvSpPr>
        <p:spPr>
          <a:xfrm>
            <a:off x="1163638" y="3979863"/>
            <a:ext cx="4921250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　课本习题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12.2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156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第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12291" name="Text Box 5"/>
          <p:cNvSpPr txBox="1"/>
          <p:nvPr/>
        </p:nvSpPr>
        <p:spPr>
          <a:xfrm>
            <a:off x="827088" y="188913"/>
            <a:ext cx="3097212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 anchor="t">
            <a:spAutoFit/>
          </a:bodyPr>
          <a:lstStyle/>
          <a:p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i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TextEdit="1"/>
          </p:cNvSpPr>
          <p:nvPr/>
        </p:nvSpPr>
        <p:spPr>
          <a:xfrm>
            <a:off x="2633663" y="2716213"/>
            <a:ext cx="4608512" cy="136683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lstStyle/>
          <a:p>
            <a:pPr algn="ctr"/>
            <a:r>
              <a:rPr lang="zh-CN" altLang="en-US" sz="5400" b="1">
                <a:solidFill>
                  <a:srgbClr val="99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谢 谢!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Text Box 6"/>
          <p:cNvSpPr txBox="1"/>
          <p:nvPr/>
        </p:nvSpPr>
        <p:spPr>
          <a:xfrm>
            <a:off x="971550" y="2060575"/>
            <a:ext cx="7129463" cy="4581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回忆下列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个命题的学习过程，你会说明它们是正确的吗？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　　（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）同位角相等，两直线平行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  <a:p>
            <a:pPr>
              <a:lnSpc>
                <a:spcPct val="150000"/>
              </a:lnSpc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　　（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）内错角相等，两直线平行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3074" name="Text Box 5"/>
          <p:cNvSpPr txBox="1"/>
          <p:nvPr/>
        </p:nvSpPr>
        <p:spPr>
          <a:xfrm>
            <a:off x="827088" y="188913"/>
            <a:ext cx="3097212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 anchor="t">
            <a:spAutoFit/>
          </a:bodyPr>
          <a:lstStyle/>
          <a:p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i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5" name="Text Box 7"/>
          <p:cNvSpPr txBox="1"/>
          <p:nvPr/>
        </p:nvSpPr>
        <p:spPr>
          <a:xfrm>
            <a:off x="1619250" y="1362075"/>
            <a:ext cx="176688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数学问题</a:t>
            </a:r>
          </a:p>
        </p:txBody>
      </p:sp>
      <p:sp>
        <p:nvSpPr>
          <p:cNvPr id="22536" name="Text Box 8"/>
          <p:cNvSpPr txBox="1"/>
          <p:nvPr/>
        </p:nvSpPr>
        <p:spPr>
          <a:xfrm>
            <a:off x="5292725" y="1381125"/>
            <a:ext cx="177165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正确性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22537" name="Line 9"/>
          <p:cNvSpPr/>
          <p:nvPr/>
        </p:nvSpPr>
        <p:spPr>
          <a:xfrm>
            <a:off x="3492500" y="1617663"/>
            <a:ext cx="19431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8" name="Text Box 10"/>
          <p:cNvSpPr txBox="1"/>
          <p:nvPr/>
        </p:nvSpPr>
        <p:spPr>
          <a:xfrm>
            <a:off x="3924300" y="1125538"/>
            <a:ext cx="1076325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280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说理</a:t>
            </a:r>
          </a:p>
        </p:txBody>
      </p:sp>
      <p:sp>
        <p:nvSpPr>
          <p:cNvPr id="22539" name="Text Box 11"/>
          <p:cNvSpPr txBox="1"/>
          <p:nvPr/>
        </p:nvSpPr>
        <p:spPr>
          <a:xfrm>
            <a:off x="4572000" y="2781300"/>
            <a:ext cx="3563938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280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通过实践，基本事实</a:t>
            </a:r>
            <a:r>
              <a:rPr lang="en-US" altLang="zh-CN" sz="280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22540" name="Text Box 12"/>
          <p:cNvSpPr txBox="1"/>
          <p:nvPr/>
        </p:nvSpPr>
        <p:spPr>
          <a:xfrm>
            <a:off x="4029384" y="4625182"/>
            <a:ext cx="1870075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280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通过说理</a:t>
            </a:r>
            <a:r>
              <a:rPr lang="en-US" altLang="zh-CN" sz="280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22541" name="Line 13"/>
          <p:cNvSpPr/>
          <p:nvPr/>
        </p:nvSpPr>
        <p:spPr>
          <a:xfrm>
            <a:off x="3563938" y="4005263"/>
            <a:ext cx="0" cy="16573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69" name="Group 41"/>
          <p:cNvGrpSpPr/>
          <p:nvPr/>
        </p:nvGrpSpPr>
        <p:grpSpPr>
          <a:xfrm>
            <a:off x="6300788" y="3213100"/>
            <a:ext cx="2281237" cy="2205038"/>
            <a:chOff x="2577" y="2024"/>
            <a:chExt cx="1437" cy="1389"/>
          </a:xfrm>
        </p:grpSpPr>
        <p:grpSp>
          <p:nvGrpSpPr>
            <p:cNvPr id="3083" name="Group 35"/>
            <p:cNvGrpSpPr/>
            <p:nvPr/>
          </p:nvGrpSpPr>
          <p:grpSpPr>
            <a:xfrm>
              <a:off x="2577" y="2024"/>
              <a:ext cx="1437" cy="1389"/>
              <a:chOff x="3833" y="346"/>
              <a:chExt cx="1437" cy="1389"/>
            </a:xfrm>
          </p:grpSpPr>
          <p:sp>
            <p:nvSpPr>
              <p:cNvPr id="3084" name="Text Box 48"/>
              <p:cNvSpPr txBox="1"/>
              <p:nvPr/>
            </p:nvSpPr>
            <p:spPr>
              <a:xfrm>
                <a:off x="4815" y="346"/>
                <a:ext cx="208" cy="233"/>
              </a:xfrm>
              <a:prstGeom prst="rect">
                <a:avLst/>
              </a:prstGeom>
              <a:noFill/>
              <a:ln w="2857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endParaRPr lang="en-US" altLang="zh-CN" sz="1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85" name="Text Box 56"/>
              <p:cNvSpPr txBox="1"/>
              <p:nvPr/>
            </p:nvSpPr>
            <p:spPr>
              <a:xfrm>
                <a:off x="4317" y="1390"/>
                <a:ext cx="208" cy="345"/>
              </a:xfrm>
              <a:prstGeom prst="rect">
                <a:avLst/>
              </a:prstGeom>
              <a:noFill/>
              <a:ln w="2857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 altLang="zh-CN" sz="2800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550" name="Text Box 41"/>
              <p:cNvSpPr txBox="1">
                <a:spLocks noChangeArrowheads="1"/>
              </p:cNvSpPr>
              <p:nvPr/>
            </p:nvSpPr>
            <p:spPr bwMode="auto">
              <a:xfrm>
                <a:off x="4408" y="848"/>
                <a:ext cx="208" cy="233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2</a:t>
                </a:r>
              </a:p>
            </p:txBody>
          </p:sp>
          <p:sp>
            <p:nvSpPr>
              <p:cNvPr id="22551" name="Text Box 51"/>
              <p:cNvSpPr txBox="1">
                <a:spLocks noChangeArrowheads="1"/>
              </p:cNvSpPr>
              <p:nvPr/>
            </p:nvSpPr>
            <p:spPr bwMode="auto">
              <a:xfrm>
                <a:off x="4377" y="1185"/>
                <a:ext cx="208" cy="233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3</a:t>
                </a:r>
              </a:p>
            </p:txBody>
          </p:sp>
          <p:sp>
            <p:nvSpPr>
              <p:cNvPr id="3089" name="Line 16"/>
              <p:cNvSpPr/>
              <p:nvPr/>
            </p:nvSpPr>
            <p:spPr>
              <a:xfrm flipH="1">
                <a:off x="3833" y="562"/>
                <a:ext cx="59" cy="93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555" name="Text Box 42"/>
              <p:cNvSpPr txBox="1">
                <a:spLocks noChangeArrowheads="1"/>
              </p:cNvSpPr>
              <p:nvPr/>
            </p:nvSpPr>
            <p:spPr bwMode="auto">
              <a:xfrm>
                <a:off x="4666" y="684"/>
                <a:ext cx="208" cy="233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1</a:t>
                </a:r>
              </a:p>
            </p:txBody>
          </p:sp>
          <p:sp>
            <p:nvSpPr>
              <p:cNvPr id="3092" name="Line 43"/>
              <p:cNvSpPr/>
              <p:nvPr/>
            </p:nvSpPr>
            <p:spPr>
              <a:xfrm>
                <a:off x="3981" y="889"/>
                <a:ext cx="106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93" name="Line 44"/>
              <p:cNvSpPr/>
              <p:nvPr/>
            </p:nvSpPr>
            <p:spPr>
              <a:xfrm>
                <a:off x="3976" y="1380"/>
                <a:ext cx="106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94" name="Line 45"/>
              <p:cNvSpPr/>
              <p:nvPr/>
            </p:nvSpPr>
            <p:spPr>
              <a:xfrm flipH="1">
                <a:off x="4164" y="552"/>
                <a:ext cx="702" cy="113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95" name="Text Box 46"/>
              <p:cNvSpPr txBox="1"/>
              <p:nvPr/>
            </p:nvSpPr>
            <p:spPr>
              <a:xfrm>
                <a:off x="5062" y="755"/>
                <a:ext cx="208" cy="233"/>
              </a:xfrm>
              <a:prstGeom prst="rect">
                <a:avLst/>
              </a:prstGeom>
              <a:noFill/>
              <a:ln w="2857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endParaRPr lang="en-US" altLang="zh-CN" sz="1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96" name="Text Box 47"/>
              <p:cNvSpPr txBox="1"/>
              <p:nvPr/>
            </p:nvSpPr>
            <p:spPr>
              <a:xfrm>
                <a:off x="5051" y="1251"/>
                <a:ext cx="209" cy="233"/>
              </a:xfrm>
              <a:prstGeom prst="rect">
                <a:avLst/>
              </a:prstGeom>
              <a:noFill/>
              <a:ln w="28575" cap="flat" cmpd="sng">
                <a:solidFill>
                  <a:schemeClr val="bg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t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 i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endParaRPr lang="en-US" altLang="zh-CN" sz="1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sp>
          <p:nvSpPr>
            <p:cNvPr id="3097" name="Freeform 36"/>
            <p:cNvSpPr>
              <a:spLocks noChangeAspect="1"/>
            </p:cNvSpPr>
            <p:nvPr/>
          </p:nvSpPr>
          <p:spPr>
            <a:xfrm>
              <a:off x="3438" y="2515"/>
              <a:ext cx="34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0" b="0"/>
              <a:pathLst>
                <a:path w="162" h="156">
                  <a:moveTo>
                    <a:pt x="0" y="22"/>
                  </a:moveTo>
                  <a:cubicBezTo>
                    <a:pt x="38" y="9"/>
                    <a:pt x="54" y="0"/>
                    <a:pt x="107" y="22"/>
                  </a:cubicBezTo>
                  <a:cubicBezTo>
                    <a:pt x="122" y="28"/>
                    <a:pt x="134" y="62"/>
                    <a:pt x="134" y="62"/>
                  </a:cubicBezTo>
                  <a:cubicBezTo>
                    <a:pt x="139" y="92"/>
                    <a:pt x="162" y="137"/>
                    <a:pt x="127" y="156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8" name="Freeform 37"/>
            <p:cNvSpPr>
              <a:spLocks noChangeAspect="1"/>
            </p:cNvSpPr>
            <p:nvPr/>
          </p:nvSpPr>
          <p:spPr>
            <a:xfrm>
              <a:off x="3138" y="3004"/>
              <a:ext cx="34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0" b="0"/>
              <a:pathLst>
                <a:path w="162" h="156">
                  <a:moveTo>
                    <a:pt x="0" y="22"/>
                  </a:moveTo>
                  <a:cubicBezTo>
                    <a:pt x="38" y="9"/>
                    <a:pt x="54" y="0"/>
                    <a:pt x="107" y="22"/>
                  </a:cubicBezTo>
                  <a:cubicBezTo>
                    <a:pt x="122" y="28"/>
                    <a:pt x="134" y="62"/>
                    <a:pt x="134" y="62"/>
                  </a:cubicBezTo>
                  <a:cubicBezTo>
                    <a:pt x="139" y="92"/>
                    <a:pt x="162" y="137"/>
                    <a:pt x="127" y="156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9" name="Freeform 40"/>
            <p:cNvSpPr>
              <a:spLocks noChangeAspect="1"/>
            </p:cNvSpPr>
            <p:nvPr/>
          </p:nvSpPr>
          <p:spPr>
            <a:xfrm>
              <a:off x="3320" y="2575"/>
              <a:ext cx="52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318" h="275">
                  <a:moveTo>
                    <a:pt x="43" y="0"/>
                  </a:moveTo>
                  <a:cubicBezTo>
                    <a:pt x="36" y="20"/>
                    <a:pt x="30" y="40"/>
                    <a:pt x="23" y="60"/>
                  </a:cubicBezTo>
                  <a:cubicBezTo>
                    <a:pt x="28" y="172"/>
                    <a:pt x="0" y="246"/>
                    <a:pt x="110" y="275"/>
                  </a:cubicBezTo>
                  <a:cubicBezTo>
                    <a:pt x="179" y="273"/>
                    <a:pt x="318" y="268"/>
                    <a:pt x="318" y="268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00" name="Rectangle 42"/>
          <p:cNvSpPr/>
          <p:nvPr/>
        </p:nvSpPr>
        <p:spPr>
          <a:xfrm>
            <a:off x="668338" y="541338"/>
            <a:ext cx="2327275" cy="7334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【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情景创设</a:t>
            </a: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  <p:bldP spid="22535" grpId="0"/>
      <p:bldP spid="22536" grpId="0"/>
      <p:bldP spid="22538" grpId="0"/>
      <p:bldP spid="22539" grpId="0"/>
      <p:bldP spid="225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Rot="1"/>
          </p:cNvSpPr>
          <p:nvPr/>
        </p:nvSpPr>
        <p:spPr>
          <a:xfrm>
            <a:off x="684213" y="1989138"/>
            <a:ext cx="8459787" cy="2520950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pPr marL="342900" indent="-342900" eaLnBrk="0" hangingPunct="0">
              <a:lnSpc>
                <a:spcPct val="12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2000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多年前，古希腊数学家欧几里得对前人在数学上的成果进行了系统整理，他把人们公认的一些真命题作为</a:t>
            </a:r>
            <a:r>
              <a:rPr lang="zh-CN" altLang="en-US" sz="2800" u="sng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公理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，并以此作为出发点，用</a:t>
            </a:r>
            <a:r>
              <a:rPr lang="zh-CN" altLang="en-US" sz="2800" u="sng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推理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的方法证实了一系列命题，编纂成了人类文明史上具有里程碑意义的数学巨著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——《</a:t>
            </a:r>
            <a:r>
              <a:rPr lang="zh-CN" altLang="en-US" sz="2800" u="sng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原本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》.</a:t>
            </a:r>
          </a:p>
        </p:txBody>
      </p:sp>
      <p:sp>
        <p:nvSpPr>
          <p:cNvPr id="4098" name="Rectangle 7"/>
          <p:cNvSpPr/>
          <p:nvPr/>
        </p:nvSpPr>
        <p:spPr>
          <a:xfrm>
            <a:off x="1116013" y="1460500"/>
            <a:ext cx="7127875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一个数学结论的正确性是如何确认的？</a:t>
            </a:r>
          </a:p>
        </p:txBody>
      </p:sp>
      <p:sp>
        <p:nvSpPr>
          <p:cNvPr id="3080" name="Text Box 8"/>
          <p:cNvSpPr txBox="1"/>
          <p:nvPr/>
        </p:nvSpPr>
        <p:spPr>
          <a:xfrm>
            <a:off x="1042988" y="4581525"/>
            <a:ext cx="7921625" cy="1057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   　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根据已知的真命题，确定某个命题真实性的过程叫做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证明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经过证明的真命题称为</a:t>
            </a:r>
            <a:r>
              <a:rPr lang="zh-CN" altLang="en-US" sz="2800" u="sng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定理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4100" name="Rectangle 10"/>
          <p:cNvSpPr/>
          <p:nvPr/>
        </p:nvSpPr>
        <p:spPr>
          <a:xfrm>
            <a:off x="674688" y="828675"/>
            <a:ext cx="2327275" cy="7334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【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新知探索</a:t>
            </a: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】</a:t>
            </a:r>
          </a:p>
        </p:txBody>
      </p:sp>
      <p:sp>
        <p:nvSpPr>
          <p:cNvPr id="4101" name="Text Box 5"/>
          <p:cNvSpPr txBox="1"/>
          <p:nvPr/>
        </p:nvSpPr>
        <p:spPr>
          <a:xfrm>
            <a:off x="827088" y="188913"/>
            <a:ext cx="3097212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 anchor="t">
            <a:spAutoFit/>
          </a:bodyPr>
          <a:lstStyle/>
          <a:p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i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8"/>
          <p:cNvSpPr/>
          <p:nvPr/>
        </p:nvSpPr>
        <p:spPr>
          <a:xfrm>
            <a:off x="395288" y="333375"/>
            <a:ext cx="2376487" cy="733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【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新知探索</a:t>
            </a: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】</a:t>
            </a:r>
            <a:endParaRPr lang="zh-CN" altLang="en-US" sz="28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6" name="Text Box 29"/>
          <p:cNvSpPr txBox="1"/>
          <p:nvPr/>
        </p:nvSpPr>
        <p:spPr>
          <a:xfrm>
            <a:off x="0" y="765175"/>
            <a:ext cx="9144000" cy="1289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下面，我们从基本事实出发，证明“垂直于同一条直线的两条直线平行”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. 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169" name="Group 49"/>
          <p:cNvGrpSpPr/>
          <p:nvPr/>
        </p:nvGrpSpPr>
        <p:grpSpPr>
          <a:xfrm>
            <a:off x="5724525" y="2781300"/>
            <a:ext cx="2911475" cy="2544763"/>
            <a:chOff x="3606" y="1752"/>
            <a:chExt cx="1834" cy="1603"/>
          </a:xfrm>
        </p:grpSpPr>
        <p:sp>
          <p:nvSpPr>
            <p:cNvPr id="6148" name="Line 33"/>
            <p:cNvSpPr/>
            <p:nvPr/>
          </p:nvSpPr>
          <p:spPr>
            <a:xfrm>
              <a:off x="3606" y="2856"/>
              <a:ext cx="167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9" name="Line 34"/>
            <p:cNvSpPr/>
            <p:nvPr/>
          </p:nvSpPr>
          <p:spPr>
            <a:xfrm>
              <a:off x="4105" y="2039"/>
              <a:ext cx="0" cy="131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50" name="Line 35"/>
            <p:cNvSpPr/>
            <p:nvPr/>
          </p:nvSpPr>
          <p:spPr>
            <a:xfrm>
              <a:off x="4740" y="2039"/>
              <a:ext cx="0" cy="131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51" name="Text Box 36"/>
            <p:cNvSpPr txBox="1"/>
            <p:nvPr/>
          </p:nvSpPr>
          <p:spPr>
            <a:xfrm>
              <a:off x="3977" y="1752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6152" name="Text Box 37"/>
            <p:cNvSpPr txBox="1"/>
            <p:nvPr/>
          </p:nvSpPr>
          <p:spPr>
            <a:xfrm>
              <a:off x="4659" y="1768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6153" name="Text Box 38"/>
            <p:cNvSpPr txBox="1"/>
            <p:nvPr/>
          </p:nvSpPr>
          <p:spPr>
            <a:xfrm>
              <a:off x="5239" y="2721"/>
              <a:ext cx="201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</a:p>
          </p:txBody>
        </p:sp>
        <p:sp>
          <p:nvSpPr>
            <p:cNvPr id="6154" name="Text Box 39"/>
            <p:cNvSpPr txBox="1"/>
            <p:nvPr/>
          </p:nvSpPr>
          <p:spPr>
            <a:xfrm>
              <a:off x="4781" y="2636"/>
              <a:ext cx="181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1600" dirty="0">
                  <a:latin typeface="宋体" panose="02010600030101010101" pitchFamily="2" charset="-122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6155" name="Text Box 40"/>
            <p:cNvSpPr txBox="1"/>
            <p:nvPr/>
          </p:nvSpPr>
          <p:spPr>
            <a:xfrm>
              <a:off x="4101" y="2629"/>
              <a:ext cx="181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1600" dirty="0"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6156" name="Freeform 41"/>
            <p:cNvSpPr/>
            <p:nvPr/>
          </p:nvSpPr>
          <p:spPr>
            <a:xfrm>
              <a:off x="4105" y="2807"/>
              <a:ext cx="45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72" h="317">
                  <a:moveTo>
                    <a:pt x="0" y="0"/>
                  </a:moveTo>
                  <a:lnTo>
                    <a:pt x="272" y="0"/>
                  </a:lnTo>
                  <a:lnTo>
                    <a:pt x="272" y="317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7" name="Freeform 42"/>
            <p:cNvSpPr/>
            <p:nvPr/>
          </p:nvSpPr>
          <p:spPr>
            <a:xfrm>
              <a:off x="4740" y="2807"/>
              <a:ext cx="45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72" h="317">
                  <a:moveTo>
                    <a:pt x="0" y="0"/>
                  </a:moveTo>
                  <a:lnTo>
                    <a:pt x="272" y="0"/>
                  </a:lnTo>
                  <a:lnTo>
                    <a:pt x="272" y="317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64" name="Text Box 44"/>
          <p:cNvSpPr txBox="1"/>
          <p:nvPr/>
        </p:nvSpPr>
        <p:spPr>
          <a:xfrm>
            <a:off x="1044575" y="1989138"/>
            <a:ext cx="12255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已知：</a:t>
            </a:r>
          </a:p>
        </p:txBody>
      </p:sp>
      <p:sp>
        <p:nvSpPr>
          <p:cNvPr id="5165" name="Text Box 45"/>
          <p:cNvSpPr txBox="1"/>
          <p:nvPr/>
        </p:nvSpPr>
        <p:spPr>
          <a:xfrm>
            <a:off x="1042988" y="2420938"/>
            <a:ext cx="12255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求证：</a:t>
            </a:r>
          </a:p>
        </p:txBody>
      </p:sp>
      <p:sp>
        <p:nvSpPr>
          <p:cNvPr id="5166" name="Text Box 46"/>
          <p:cNvSpPr txBox="1"/>
          <p:nvPr/>
        </p:nvSpPr>
        <p:spPr>
          <a:xfrm>
            <a:off x="1851072" y="2009207"/>
            <a:ext cx="611981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如图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.</a:t>
            </a:r>
          </a:p>
        </p:txBody>
      </p:sp>
      <p:sp>
        <p:nvSpPr>
          <p:cNvPr id="5167" name="Rectangle 47"/>
          <p:cNvSpPr/>
          <p:nvPr/>
        </p:nvSpPr>
        <p:spPr>
          <a:xfrm>
            <a:off x="2079625" y="2439988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r>
              <a:rPr lang="en-US" altLang="en-US" dirty="0">
                <a:latin typeface="楷体_GB2312" pitchFamily="49" charset="-122"/>
                <a:ea typeface="楷体_GB2312" pitchFamily="49" charset="-122"/>
              </a:rPr>
              <a:t>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.</a:t>
            </a:r>
          </a:p>
        </p:txBody>
      </p:sp>
      <p:sp>
        <p:nvSpPr>
          <p:cNvPr id="5168" name="Text Box 48"/>
          <p:cNvSpPr txBox="1"/>
          <p:nvPr/>
        </p:nvSpPr>
        <p:spPr>
          <a:xfrm>
            <a:off x="1044575" y="2852738"/>
            <a:ext cx="12255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证明：</a:t>
            </a:r>
          </a:p>
        </p:txBody>
      </p:sp>
      <p:sp>
        <p:nvSpPr>
          <p:cNvPr id="5170" name="Text Box 50"/>
          <p:cNvSpPr txBox="1"/>
          <p:nvPr/>
        </p:nvSpPr>
        <p:spPr>
          <a:xfrm>
            <a:off x="1908175" y="2852738"/>
            <a:ext cx="2159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∵ 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endParaRPr lang="zh-CN" altLang="en-US" i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171" name="Text Box 51"/>
          <p:cNvSpPr txBox="1"/>
          <p:nvPr/>
        </p:nvSpPr>
        <p:spPr>
          <a:xfrm>
            <a:off x="1116013" y="3332163"/>
            <a:ext cx="19431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∴∠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90°</a:t>
            </a:r>
          </a:p>
        </p:txBody>
      </p:sp>
      <p:sp>
        <p:nvSpPr>
          <p:cNvPr id="5172" name="Text Box 52"/>
          <p:cNvSpPr txBox="1"/>
          <p:nvPr/>
        </p:nvSpPr>
        <p:spPr>
          <a:xfrm>
            <a:off x="1117600" y="3727450"/>
            <a:ext cx="4462463" cy="968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∵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r>
              <a:rPr lang="en-US" altLang="zh-CN" i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已知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),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∴∠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90°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（垂直的定义）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75" name="Text Box 55"/>
          <p:cNvSpPr txBox="1"/>
          <p:nvPr/>
        </p:nvSpPr>
        <p:spPr>
          <a:xfrm>
            <a:off x="973138" y="4645025"/>
            <a:ext cx="511175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∵∠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90°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，∠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90°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（已证），</a:t>
            </a:r>
          </a:p>
        </p:txBody>
      </p:sp>
      <p:sp>
        <p:nvSpPr>
          <p:cNvPr id="5176" name="Rectangle 56"/>
          <p:cNvSpPr/>
          <p:nvPr/>
        </p:nvSpPr>
        <p:spPr>
          <a:xfrm>
            <a:off x="1044575" y="5076825"/>
            <a:ext cx="370998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∴∠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（等量代换）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5177" name="Rectangle 57"/>
          <p:cNvSpPr/>
          <p:nvPr/>
        </p:nvSpPr>
        <p:spPr>
          <a:xfrm>
            <a:off x="1039813" y="5492750"/>
            <a:ext cx="309721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∵∠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（已证）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5178" name="Rectangle 58"/>
          <p:cNvSpPr/>
          <p:nvPr/>
        </p:nvSpPr>
        <p:spPr>
          <a:xfrm>
            <a:off x="827088" y="5919788"/>
            <a:ext cx="18716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∴ 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r>
              <a:rPr lang="en-US" altLang="en-US" dirty="0">
                <a:latin typeface="楷体_GB2312" pitchFamily="49" charset="-122"/>
                <a:ea typeface="楷体_GB2312" pitchFamily="49" charset="-122"/>
              </a:rPr>
              <a:t>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endParaRPr lang="en-US" altLang="zh-CN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79" name="Rectangle 59"/>
          <p:cNvSpPr/>
          <p:nvPr/>
        </p:nvSpPr>
        <p:spPr>
          <a:xfrm>
            <a:off x="3189288" y="2841625"/>
            <a:ext cx="1258887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已知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),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80" name="Rectangle 60"/>
          <p:cNvSpPr/>
          <p:nvPr/>
        </p:nvSpPr>
        <p:spPr>
          <a:xfrm>
            <a:off x="2771775" y="3338513"/>
            <a:ext cx="24828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（垂直的定义）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81" name="Rectangle 61"/>
          <p:cNvSpPr/>
          <p:nvPr/>
        </p:nvSpPr>
        <p:spPr>
          <a:xfrm>
            <a:off x="2268538" y="5916613"/>
            <a:ext cx="43211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（同位角相等，两直线平行）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73" name="Text Box 5"/>
          <p:cNvSpPr txBox="1"/>
          <p:nvPr/>
        </p:nvSpPr>
        <p:spPr>
          <a:xfrm>
            <a:off x="827088" y="188913"/>
            <a:ext cx="3097212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 anchor="t">
            <a:spAutoFit/>
          </a:bodyPr>
          <a:lstStyle/>
          <a:p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i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4" grpId="0"/>
      <p:bldP spid="5165" grpId="0"/>
      <p:bldP spid="5166" grpId="0"/>
      <p:bldP spid="5167" grpId="0"/>
      <p:bldP spid="5168" grpId="0"/>
      <p:bldP spid="5170" grpId="0"/>
      <p:bldP spid="5171" grpId="0"/>
      <p:bldP spid="5172" grpId="0"/>
      <p:bldP spid="5175" grpId="0"/>
      <p:bldP spid="5176" grpId="0"/>
      <p:bldP spid="5177" grpId="0"/>
      <p:bldP spid="5178" grpId="0"/>
      <p:bldP spid="5179" grpId="0"/>
      <p:bldP spid="5180" grpId="0"/>
      <p:bldP spid="51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4"/>
          <p:cNvGrpSpPr/>
          <p:nvPr/>
        </p:nvGrpSpPr>
        <p:grpSpPr>
          <a:xfrm>
            <a:off x="5954713" y="255588"/>
            <a:ext cx="2911475" cy="2544762"/>
            <a:chOff x="3606" y="1752"/>
            <a:chExt cx="1834" cy="1603"/>
          </a:xfrm>
        </p:grpSpPr>
        <p:sp>
          <p:nvSpPr>
            <p:cNvPr id="7170" name="Line 5"/>
            <p:cNvSpPr/>
            <p:nvPr/>
          </p:nvSpPr>
          <p:spPr>
            <a:xfrm>
              <a:off x="3606" y="2856"/>
              <a:ext cx="167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1" name="Line 6"/>
            <p:cNvSpPr/>
            <p:nvPr/>
          </p:nvSpPr>
          <p:spPr>
            <a:xfrm>
              <a:off x="4105" y="2039"/>
              <a:ext cx="0" cy="131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2" name="Line 7"/>
            <p:cNvSpPr/>
            <p:nvPr/>
          </p:nvSpPr>
          <p:spPr>
            <a:xfrm>
              <a:off x="4740" y="2039"/>
              <a:ext cx="0" cy="131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3" name="Text Box 8"/>
            <p:cNvSpPr txBox="1"/>
            <p:nvPr/>
          </p:nvSpPr>
          <p:spPr>
            <a:xfrm>
              <a:off x="3977" y="1752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7174" name="Text Box 9"/>
            <p:cNvSpPr txBox="1"/>
            <p:nvPr/>
          </p:nvSpPr>
          <p:spPr>
            <a:xfrm>
              <a:off x="4659" y="1768"/>
              <a:ext cx="212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7175" name="Text Box 10"/>
            <p:cNvSpPr txBox="1"/>
            <p:nvPr/>
          </p:nvSpPr>
          <p:spPr>
            <a:xfrm>
              <a:off x="5239" y="2721"/>
              <a:ext cx="201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</a:p>
          </p:txBody>
        </p:sp>
        <p:sp>
          <p:nvSpPr>
            <p:cNvPr id="7176" name="Text Box 11"/>
            <p:cNvSpPr txBox="1"/>
            <p:nvPr/>
          </p:nvSpPr>
          <p:spPr>
            <a:xfrm>
              <a:off x="4781" y="2636"/>
              <a:ext cx="181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1600" dirty="0">
                  <a:latin typeface="宋体" panose="02010600030101010101" pitchFamily="2" charset="-122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7177" name="Text Box 12"/>
            <p:cNvSpPr txBox="1"/>
            <p:nvPr/>
          </p:nvSpPr>
          <p:spPr>
            <a:xfrm>
              <a:off x="4101" y="2629"/>
              <a:ext cx="181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1600" dirty="0">
                  <a:latin typeface="宋体" panose="02010600030101010101" pitchFamily="2" charset="-122"/>
                  <a:ea typeface="宋体" panose="02010600030101010101" pitchFamily="2" charset="-122"/>
                </a:rPr>
                <a:t>1</a:t>
              </a:r>
            </a:p>
          </p:txBody>
        </p:sp>
        <p:sp>
          <p:nvSpPr>
            <p:cNvPr id="7178" name="Freeform 13"/>
            <p:cNvSpPr/>
            <p:nvPr/>
          </p:nvSpPr>
          <p:spPr>
            <a:xfrm>
              <a:off x="4105" y="2807"/>
              <a:ext cx="45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72" h="317">
                  <a:moveTo>
                    <a:pt x="0" y="0"/>
                  </a:moveTo>
                  <a:lnTo>
                    <a:pt x="272" y="0"/>
                  </a:lnTo>
                  <a:lnTo>
                    <a:pt x="272" y="317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9" name="Freeform 14"/>
            <p:cNvSpPr/>
            <p:nvPr/>
          </p:nvSpPr>
          <p:spPr>
            <a:xfrm>
              <a:off x="4740" y="2807"/>
              <a:ext cx="45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72" h="317">
                  <a:moveTo>
                    <a:pt x="0" y="0"/>
                  </a:moveTo>
                  <a:lnTo>
                    <a:pt x="272" y="0"/>
                  </a:lnTo>
                  <a:lnTo>
                    <a:pt x="272" y="317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0" name="Text Box 15"/>
          <p:cNvSpPr txBox="1"/>
          <p:nvPr/>
        </p:nvSpPr>
        <p:spPr>
          <a:xfrm>
            <a:off x="1098550" y="188913"/>
            <a:ext cx="14557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求证：</a:t>
            </a:r>
          </a:p>
        </p:txBody>
      </p:sp>
      <p:sp>
        <p:nvSpPr>
          <p:cNvPr id="7181" name="Rectangle 16"/>
          <p:cNvSpPr/>
          <p:nvPr/>
        </p:nvSpPr>
        <p:spPr>
          <a:xfrm>
            <a:off x="2238375" y="207963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r>
              <a:rPr lang="en-US" altLang="en-US" dirty="0">
                <a:latin typeface="楷体_GB2312" pitchFamily="49" charset="-122"/>
                <a:ea typeface="楷体_GB2312" pitchFamily="49" charset="-122"/>
              </a:rPr>
              <a:t>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.</a:t>
            </a:r>
          </a:p>
        </p:txBody>
      </p:sp>
      <p:sp>
        <p:nvSpPr>
          <p:cNvPr id="7182" name="Text Box 17"/>
          <p:cNvSpPr txBox="1"/>
          <p:nvPr/>
        </p:nvSpPr>
        <p:spPr>
          <a:xfrm>
            <a:off x="1098550" y="620713"/>
            <a:ext cx="14573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证明：</a:t>
            </a:r>
          </a:p>
        </p:txBody>
      </p:sp>
      <p:sp>
        <p:nvSpPr>
          <p:cNvPr id="7183" name="Text Box 18"/>
          <p:cNvSpPr txBox="1"/>
          <p:nvPr/>
        </p:nvSpPr>
        <p:spPr>
          <a:xfrm>
            <a:off x="2066925" y="620713"/>
            <a:ext cx="2159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∵ 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endParaRPr lang="zh-CN" altLang="en-US" i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7184" name="Text Box 19"/>
          <p:cNvSpPr txBox="1"/>
          <p:nvPr/>
        </p:nvSpPr>
        <p:spPr>
          <a:xfrm>
            <a:off x="1274763" y="1100138"/>
            <a:ext cx="19431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∴∠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90°</a:t>
            </a:r>
          </a:p>
        </p:txBody>
      </p:sp>
      <p:sp>
        <p:nvSpPr>
          <p:cNvPr id="7185" name="Text Box 20"/>
          <p:cNvSpPr txBox="1"/>
          <p:nvPr/>
        </p:nvSpPr>
        <p:spPr>
          <a:xfrm>
            <a:off x="1276350" y="1495425"/>
            <a:ext cx="4462463" cy="968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∵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c</a:t>
            </a:r>
            <a:r>
              <a:rPr lang="en-US" altLang="zh-CN" i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已知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),</a:t>
            </a: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∴∠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90°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（垂直的定义）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597" name="Text Box 21"/>
          <p:cNvSpPr txBox="1"/>
          <p:nvPr/>
        </p:nvSpPr>
        <p:spPr>
          <a:xfrm>
            <a:off x="1274763" y="2413000"/>
            <a:ext cx="5384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∵∠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90°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，∠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90°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（已证），</a:t>
            </a:r>
          </a:p>
        </p:txBody>
      </p:sp>
      <p:sp>
        <p:nvSpPr>
          <p:cNvPr id="7187" name="Rectangle 22"/>
          <p:cNvSpPr/>
          <p:nvPr/>
        </p:nvSpPr>
        <p:spPr>
          <a:xfrm>
            <a:off x="1203325" y="2844800"/>
            <a:ext cx="370998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∴∠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（等量代换）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24599" name="Rectangle 23"/>
          <p:cNvSpPr/>
          <p:nvPr/>
        </p:nvSpPr>
        <p:spPr>
          <a:xfrm>
            <a:off x="1198563" y="3260725"/>
            <a:ext cx="3097212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∵∠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＝∠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（已证）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7189" name="Rectangle 24"/>
          <p:cNvSpPr/>
          <p:nvPr/>
        </p:nvSpPr>
        <p:spPr>
          <a:xfrm>
            <a:off x="1274763" y="3687763"/>
            <a:ext cx="192881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∴ 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a</a:t>
            </a:r>
            <a:r>
              <a:rPr lang="en-US" altLang="en-US" dirty="0">
                <a:latin typeface="楷体_GB2312" pitchFamily="49" charset="-122"/>
                <a:ea typeface="楷体_GB2312" pitchFamily="49" charset="-122"/>
              </a:rPr>
              <a:t>∥</a:t>
            </a:r>
            <a:r>
              <a:rPr lang="en-US" altLang="zh-CN" i="1" dirty="0">
                <a:latin typeface="Times New Roman" panose="02020603050405020304" pitchFamily="18" charset="0"/>
                <a:ea typeface="楷体_GB2312" pitchFamily="49" charset="-122"/>
              </a:rPr>
              <a:t>b</a:t>
            </a:r>
            <a:endParaRPr lang="en-US" altLang="zh-CN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90" name="Rectangle 25"/>
          <p:cNvSpPr/>
          <p:nvPr/>
        </p:nvSpPr>
        <p:spPr>
          <a:xfrm>
            <a:off x="3348038" y="609600"/>
            <a:ext cx="172878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已知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),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91" name="Rectangle 26"/>
          <p:cNvSpPr/>
          <p:nvPr/>
        </p:nvSpPr>
        <p:spPr>
          <a:xfrm>
            <a:off x="2930525" y="1106488"/>
            <a:ext cx="24828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（垂直的定义）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92" name="Rectangle 27"/>
          <p:cNvSpPr/>
          <p:nvPr/>
        </p:nvSpPr>
        <p:spPr>
          <a:xfrm>
            <a:off x="2427288" y="3684588"/>
            <a:ext cx="43211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（同位角相等，两直线平行）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604" name="Rectangle 28"/>
          <p:cNvSpPr/>
          <p:nvPr/>
        </p:nvSpPr>
        <p:spPr>
          <a:xfrm>
            <a:off x="1346200" y="2420938"/>
            <a:ext cx="4537075" cy="4318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05" name="Rectangle 29"/>
          <p:cNvSpPr/>
          <p:nvPr/>
        </p:nvSpPr>
        <p:spPr>
          <a:xfrm>
            <a:off x="1330325" y="3284538"/>
            <a:ext cx="2824163" cy="4318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dash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07" name="Rectangle 31"/>
          <p:cNvSpPr/>
          <p:nvPr/>
        </p:nvSpPr>
        <p:spPr>
          <a:xfrm>
            <a:off x="1897063" y="4149725"/>
            <a:ext cx="44037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证明过程通常包含几个推理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24608" name="Rectangle 32"/>
          <p:cNvSpPr/>
          <p:nvPr/>
        </p:nvSpPr>
        <p:spPr>
          <a:xfrm>
            <a:off x="2332038" y="4652963"/>
            <a:ext cx="78581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因</a:t>
            </a:r>
          </a:p>
        </p:txBody>
      </p:sp>
      <p:sp>
        <p:nvSpPr>
          <p:cNvPr id="24609" name="Rectangle 33"/>
          <p:cNvSpPr/>
          <p:nvPr/>
        </p:nvSpPr>
        <p:spPr>
          <a:xfrm>
            <a:off x="2332038" y="5229225"/>
            <a:ext cx="8636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果</a:t>
            </a:r>
          </a:p>
        </p:txBody>
      </p:sp>
      <p:sp>
        <p:nvSpPr>
          <p:cNvPr id="24610" name="Rectangle 34"/>
          <p:cNvSpPr/>
          <p:nvPr/>
        </p:nvSpPr>
        <p:spPr>
          <a:xfrm>
            <a:off x="2195513" y="5734050"/>
            <a:ext cx="1635125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由因到果</a:t>
            </a:r>
          </a:p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的依据</a:t>
            </a:r>
          </a:p>
        </p:txBody>
      </p:sp>
      <p:sp>
        <p:nvSpPr>
          <p:cNvPr id="24612" name="Rectangle 36"/>
          <p:cNvSpPr/>
          <p:nvPr/>
        </p:nvSpPr>
        <p:spPr>
          <a:xfrm>
            <a:off x="3584575" y="4641850"/>
            <a:ext cx="194468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已知事项</a:t>
            </a:r>
          </a:p>
        </p:txBody>
      </p:sp>
      <p:sp>
        <p:nvSpPr>
          <p:cNvPr id="24613" name="Rectangle 37"/>
          <p:cNvSpPr/>
          <p:nvPr/>
        </p:nvSpPr>
        <p:spPr>
          <a:xfrm>
            <a:off x="3563938" y="5180013"/>
            <a:ext cx="220027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推得的结论</a:t>
            </a:r>
          </a:p>
        </p:txBody>
      </p:sp>
      <p:sp>
        <p:nvSpPr>
          <p:cNvPr id="24614" name="Rectangle 38"/>
          <p:cNvSpPr/>
          <p:nvPr/>
        </p:nvSpPr>
        <p:spPr>
          <a:xfrm>
            <a:off x="3851275" y="5729288"/>
            <a:ext cx="4824413" cy="82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基本事实、定义、已学过的定理以及等式性质、不等式性质等．</a:t>
            </a:r>
          </a:p>
        </p:txBody>
      </p:sp>
      <p:grpSp>
        <p:nvGrpSpPr>
          <p:cNvPr id="24617" name="Group 41"/>
          <p:cNvGrpSpPr/>
          <p:nvPr/>
        </p:nvGrpSpPr>
        <p:grpSpPr>
          <a:xfrm>
            <a:off x="1187450" y="4941888"/>
            <a:ext cx="1089025" cy="1366837"/>
            <a:chOff x="835" y="3113"/>
            <a:chExt cx="548" cy="861"/>
          </a:xfrm>
        </p:grpSpPr>
        <p:sp>
          <p:nvSpPr>
            <p:cNvPr id="7203" name="Rectangle 35"/>
            <p:cNvSpPr/>
            <p:nvPr/>
          </p:nvSpPr>
          <p:spPr>
            <a:xfrm>
              <a:off x="835" y="3402"/>
              <a:ext cx="43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dirty="0">
                  <a:latin typeface="宋体" panose="02010600030101010101" pitchFamily="2" charset="-122"/>
                  <a:ea typeface="宋体" panose="02010600030101010101" pitchFamily="2" charset="-122"/>
                </a:rPr>
                <a:t>推理</a:t>
              </a:r>
            </a:p>
          </p:txBody>
        </p:sp>
        <p:sp>
          <p:nvSpPr>
            <p:cNvPr id="7204" name="AutoShape 39"/>
            <p:cNvSpPr/>
            <p:nvPr/>
          </p:nvSpPr>
          <p:spPr>
            <a:xfrm>
              <a:off x="1338" y="3113"/>
              <a:ext cx="45" cy="861"/>
            </a:xfrm>
            <a:prstGeom prst="leftBrace">
              <a:avLst>
                <a:gd name="adj1" fmla="val 159355"/>
                <a:gd name="adj2" fmla="val 50000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616" name="Line 40"/>
          <p:cNvSpPr/>
          <p:nvPr/>
        </p:nvSpPr>
        <p:spPr>
          <a:xfrm>
            <a:off x="3270250" y="4868863"/>
            <a:ext cx="576263" cy="0"/>
          </a:xfrm>
          <a:prstGeom prst="line">
            <a:avLst/>
          </a:prstGeom>
          <a:ln w="38100" cap="flat" cmpd="dbl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8" name="Line 42"/>
          <p:cNvSpPr/>
          <p:nvPr/>
        </p:nvSpPr>
        <p:spPr>
          <a:xfrm>
            <a:off x="3270250" y="5445125"/>
            <a:ext cx="576263" cy="0"/>
          </a:xfrm>
          <a:prstGeom prst="line">
            <a:avLst/>
          </a:prstGeom>
          <a:ln w="38100" cap="flat" cmpd="dbl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9" name="Line 43"/>
          <p:cNvSpPr/>
          <p:nvPr/>
        </p:nvSpPr>
        <p:spPr>
          <a:xfrm>
            <a:off x="3419475" y="6092825"/>
            <a:ext cx="576263" cy="0"/>
          </a:xfrm>
          <a:prstGeom prst="line">
            <a:avLst/>
          </a:prstGeom>
          <a:ln w="38100" cap="flat" cmpd="dbl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08" name="Text Box 5"/>
          <p:cNvSpPr txBox="1"/>
          <p:nvPr/>
        </p:nvSpPr>
        <p:spPr>
          <a:xfrm>
            <a:off x="3365500" y="31750"/>
            <a:ext cx="3097213" cy="519113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 anchor="t">
            <a:spAutoFit/>
          </a:bodyPr>
          <a:lstStyle/>
          <a:p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i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7" grpId="0"/>
      <p:bldP spid="24599" grpId="0"/>
      <p:bldP spid="24604" grpId="0" animBg="1"/>
      <p:bldP spid="24604" grpId="1" animBg="1"/>
      <p:bldP spid="24605" grpId="0" animBg="1"/>
      <p:bldP spid="24605" grpId="1" animBg="1"/>
      <p:bldP spid="24607" grpId="0"/>
      <p:bldP spid="24608" grpId="0"/>
      <p:bldP spid="24609" grpId="0"/>
      <p:bldP spid="24610" grpId="0"/>
      <p:bldP spid="24612" grpId="0"/>
      <p:bldP spid="24613" grpId="0"/>
      <p:bldP spid="246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23"/>
          <p:cNvSpPr txBox="1"/>
          <p:nvPr/>
        </p:nvSpPr>
        <p:spPr>
          <a:xfrm>
            <a:off x="1244600" y="1360488"/>
            <a:ext cx="732790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证明与图形有关的命题，一般有以下的步骤：</a:t>
            </a:r>
          </a:p>
        </p:txBody>
      </p:sp>
      <p:sp>
        <p:nvSpPr>
          <p:cNvPr id="6168" name="Text Box 24"/>
          <p:cNvSpPr txBox="1"/>
          <p:nvPr/>
        </p:nvSpPr>
        <p:spPr>
          <a:xfrm>
            <a:off x="1114425" y="2205038"/>
            <a:ext cx="5113338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）根据题意，画出图形；</a:t>
            </a:r>
          </a:p>
        </p:txBody>
      </p:sp>
      <p:sp>
        <p:nvSpPr>
          <p:cNvPr id="6169" name="Text Box 25"/>
          <p:cNvSpPr txBox="1"/>
          <p:nvPr/>
        </p:nvSpPr>
        <p:spPr>
          <a:xfrm>
            <a:off x="1116013" y="2822575"/>
            <a:ext cx="6624637" cy="1133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）根据命题的条件、结论，结合图形，写出已知、求证；</a:t>
            </a:r>
          </a:p>
        </p:txBody>
      </p:sp>
      <p:sp>
        <p:nvSpPr>
          <p:cNvPr id="6170" name="Text Box 26"/>
          <p:cNvSpPr txBox="1"/>
          <p:nvPr/>
        </p:nvSpPr>
        <p:spPr>
          <a:xfrm>
            <a:off x="1123950" y="3908425"/>
            <a:ext cx="409575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）写出证明过程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8197" name="Text Box 5"/>
          <p:cNvSpPr txBox="1"/>
          <p:nvPr/>
        </p:nvSpPr>
        <p:spPr>
          <a:xfrm>
            <a:off x="827088" y="188913"/>
            <a:ext cx="3097212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 anchor="t">
            <a:spAutoFit/>
          </a:bodyPr>
          <a:lstStyle/>
          <a:p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i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8" grpId="0"/>
      <p:bldP spid="6169" grpId="0"/>
      <p:bldP spid="6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2"/>
          <p:cNvSpPr txBox="1"/>
          <p:nvPr/>
        </p:nvSpPr>
        <p:spPr>
          <a:xfrm>
            <a:off x="468313" y="1265238"/>
            <a:ext cx="8999537" cy="23082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　　例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　已知：如图，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直线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EF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分别交直线</a:t>
            </a:r>
            <a:r>
              <a:rPr lang="en-US" altLang="zh-CN" sz="2800" i="1" dirty="0">
                <a:latin typeface="Times New Roman" panose="02020603050405020304" pitchFamily="18" charset="0"/>
                <a:ea typeface="华文新魏" charset="-122"/>
              </a:rPr>
              <a:t>AB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CD</a:t>
            </a: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于点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AB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CD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MG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平分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EMB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NH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平分</a:t>
            </a:r>
          </a:p>
          <a:p>
            <a:pPr>
              <a:lnSpc>
                <a:spcPct val="130000"/>
              </a:lnSpc>
            </a:pP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END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　　求证：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MG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∥</a:t>
            </a:r>
            <a:r>
              <a:rPr lang="en-US" altLang="zh-CN" sz="2800" i="1" dirty="0">
                <a:latin typeface="Times New Roman" panose="02020603050405020304" pitchFamily="18" charset="0"/>
                <a:ea typeface="宋体" panose="02010600030101010101" pitchFamily="2" charset="-122"/>
              </a:rPr>
              <a:t>NH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</a:p>
        </p:txBody>
      </p:sp>
      <p:grpSp>
        <p:nvGrpSpPr>
          <p:cNvPr id="9218" name="Group 27"/>
          <p:cNvGrpSpPr/>
          <p:nvPr/>
        </p:nvGrpSpPr>
        <p:grpSpPr>
          <a:xfrm>
            <a:off x="5133975" y="3122613"/>
            <a:ext cx="3254375" cy="2968625"/>
            <a:chOff x="2880" y="1515"/>
            <a:chExt cx="2050" cy="1870"/>
          </a:xfrm>
        </p:grpSpPr>
        <p:sp>
          <p:nvSpPr>
            <p:cNvPr id="9219" name="Line 28"/>
            <p:cNvSpPr/>
            <p:nvPr/>
          </p:nvSpPr>
          <p:spPr>
            <a:xfrm>
              <a:off x="3062" y="2160"/>
              <a:ext cx="167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0" name="Line 29"/>
            <p:cNvSpPr/>
            <p:nvPr/>
          </p:nvSpPr>
          <p:spPr>
            <a:xfrm>
              <a:off x="3061" y="2886"/>
              <a:ext cx="167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1" name="Line 30"/>
            <p:cNvSpPr/>
            <p:nvPr/>
          </p:nvSpPr>
          <p:spPr>
            <a:xfrm flipH="1">
              <a:off x="3561" y="1661"/>
              <a:ext cx="635" cy="1633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2" name="Line 31"/>
            <p:cNvSpPr/>
            <p:nvPr/>
          </p:nvSpPr>
          <p:spPr>
            <a:xfrm flipV="1">
              <a:off x="4015" y="1707"/>
              <a:ext cx="635" cy="453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3" name="Line 32"/>
            <p:cNvSpPr/>
            <p:nvPr/>
          </p:nvSpPr>
          <p:spPr>
            <a:xfrm flipV="1">
              <a:off x="3718" y="2433"/>
              <a:ext cx="726" cy="453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24" name="Text Box 33"/>
            <p:cNvSpPr txBox="1"/>
            <p:nvPr/>
          </p:nvSpPr>
          <p:spPr>
            <a:xfrm>
              <a:off x="2880" y="2024"/>
              <a:ext cx="227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</a:p>
          </p:txBody>
        </p:sp>
        <p:sp>
          <p:nvSpPr>
            <p:cNvPr id="9225" name="Text Box 34"/>
            <p:cNvSpPr txBox="1"/>
            <p:nvPr/>
          </p:nvSpPr>
          <p:spPr>
            <a:xfrm>
              <a:off x="4694" y="2024"/>
              <a:ext cx="227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</a:p>
          </p:txBody>
        </p:sp>
        <p:sp>
          <p:nvSpPr>
            <p:cNvPr id="9226" name="Text Box 35"/>
            <p:cNvSpPr txBox="1"/>
            <p:nvPr/>
          </p:nvSpPr>
          <p:spPr>
            <a:xfrm>
              <a:off x="2880" y="2750"/>
              <a:ext cx="227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</a:p>
          </p:txBody>
        </p:sp>
        <p:sp>
          <p:nvSpPr>
            <p:cNvPr id="9227" name="Text Box 36"/>
            <p:cNvSpPr txBox="1"/>
            <p:nvPr/>
          </p:nvSpPr>
          <p:spPr>
            <a:xfrm>
              <a:off x="4703" y="2785"/>
              <a:ext cx="227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D</a:t>
              </a:r>
            </a:p>
          </p:txBody>
        </p:sp>
        <p:sp>
          <p:nvSpPr>
            <p:cNvPr id="9228" name="Text Box 37"/>
            <p:cNvSpPr txBox="1"/>
            <p:nvPr/>
          </p:nvSpPr>
          <p:spPr>
            <a:xfrm>
              <a:off x="4150" y="1515"/>
              <a:ext cx="227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E</a:t>
              </a:r>
            </a:p>
          </p:txBody>
        </p:sp>
        <p:sp>
          <p:nvSpPr>
            <p:cNvPr id="9229" name="Text Box 38"/>
            <p:cNvSpPr txBox="1"/>
            <p:nvPr/>
          </p:nvSpPr>
          <p:spPr>
            <a:xfrm>
              <a:off x="3379" y="3148"/>
              <a:ext cx="227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</a:p>
          </p:txBody>
        </p:sp>
        <p:sp>
          <p:nvSpPr>
            <p:cNvPr id="9230" name="Text Box 39"/>
            <p:cNvSpPr txBox="1"/>
            <p:nvPr/>
          </p:nvSpPr>
          <p:spPr>
            <a:xfrm>
              <a:off x="3769" y="1951"/>
              <a:ext cx="227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M</a:t>
              </a:r>
            </a:p>
          </p:txBody>
        </p:sp>
        <p:sp>
          <p:nvSpPr>
            <p:cNvPr id="9231" name="Text Box 40"/>
            <p:cNvSpPr txBox="1"/>
            <p:nvPr/>
          </p:nvSpPr>
          <p:spPr>
            <a:xfrm>
              <a:off x="3522" y="2705"/>
              <a:ext cx="227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N</a:t>
              </a:r>
            </a:p>
          </p:txBody>
        </p:sp>
        <p:sp>
          <p:nvSpPr>
            <p:cNvPr id="9232" name="Text Box 41"/>
            <p:cNvSpPr txBox="1"/>
            <p:nvPr/>
          </p:nvSpPr>
          <p:spPr>
            <a:xfrm>
              <a:off x="4604" y="1560"/>
              <a:ext cx="272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G</a:t>
              </a:r>
            </a:p>
          </p:txBody>
        </p:sp>
        <p:sp>
          <p:nvSpPr>
            <p:cNvPr id="9233" name="Text Box 42"/>
            <p:cNvSpPr txBox="1"/>
            <p:nvPr/>
          </p:nvSpPr>
          <p:spPr>
            <a:xfrm>
              <a:off x="4377" y="2296"/>
              <a:ext cx="272" cy="237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800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H</a:t>
              </a:r>
            </a:p>
          </p:txBody>
        </p:sp>
      </p:grpSp>
      <p:sp>
        <p:nvSpPr>
          <p:cNvPr id="9234" name="Rectangle 46"/>
          <p:cNvSpPr/>
          <p:nvPr/>
        </p:nvSpPr>
        <p:spPr>
          <a:xfrm>
            <a:off x="236538" y="549275"/>
            <a:ext cx="2327275" cy="7334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【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例题学习</a:t>
            </a: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】</a:t>
            </a:r>
          </a:p>
        </p:txBody>
      </p:sp>
      <p:sp>
        <p:nvSpPr>
          <p:cNvPr id="9235" name="Text Box 5"/>
          <p:cNvSpPr txBox="1"/>
          <p:nvPr/>
        </p:nvSpPr>
        <p:spPr>
          <a:xfrm>
            <a:off x="827088" y="188913"/>
            <a:ext cx="3097212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 anchor="t">
            <a:spAutoFit/>
          </a:bodyPr>
          <a:lstStyle/>
          <a:p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i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B25D16A-87B7-4C12-ADB2-C73A3FBC5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762" y="1112983"/>
            <a:ext cx="3840344" cy="1593032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45A49FD3-2F13-456A-803D-22120F04DAF5}"/>
              </a:ext>
            </a:extLst>
          </p:cNvPr>
          <p:cNvSpPr/>
          <p:nvPr/>
        </p:nvSpPr>
        <p:spPr>
          <a:xfrm>
            <a:off x="276026" y="1065196"/>
            <a:ext cx="7110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如图，</a:t>
            </a:r>
            <a:r>
              <a:rPr lang="en-US" altLang="zh-CN" dirty="0"/>
              <a:t>ABE</a:t>
            </a:r>
            <a:r>
              <a:rPr lang="zh-CN" altLang="en-US" dirty="0"/>
              <a:t>是一条直线，</a:t>
            </a:r>
          </a:p>
          <a:p>
            <a:r>
              <a:rPr lang="en-US" altLang="zh-CN" dirty="0"/>
              <a:t>(1)</a:t>
            </a:r>
            <a:r>
              <a:rPr lang="zh-CN" altLang="en-US" dirty="0"/>
              <a:t>因为∠</a:t>
            </a:r>
            <a:r>
              <a:rPr lang="en-US" altLang="zh-CN" dirty="0"/>
              <a:t>1</a:t>
            </a:r>
            <a:r>
              <a:rPr lang="zh-CN" altLang="en-US" dirty="0"/>
              <a:t>＝∠</a:t>
            </a:r>
            <a:r>
              <a:rPr lang="en-US" altLang="zh-CN" dirty="0"/>
              <a:t>3(</a:t>
            </a:r>
            <a:r>
              <a:rPr lang="zh-CN" altLang="en-US" dirty="0"/>
              <a:t>已知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</a:p>
          <a:p>
            <a:r>
              <a:rPr lang="zh-CN" altLang="en-US" dirty="0"/>
              <a:t>所以</a:t>
            </a:r>
            <a:r>
              <a:rPr lang="en-US" altLang="zh-CN" dirty="0"/>
              <a:t>AB∥DC</a:t>
            </a:r>
            <a:r>
              <a:rPr lang="en-US" altLang="zh-CN" sz="2000" dirty="0"/>
              <a:t>(                                              </a:t>
            </a:r>
            <a:r>
              <a:rPr lang="en-US" altLang="zh-CN" dirty="0"/>
              <a:t>)</a:t>
            </a:r>
            <a:r>
              <a:rPr lang="zh-CN" altLang="en-US" dirty="0"/>
              <a:t>；</a:t>
            </a:r>
          </a:p>
        </p:txBody>
      </p:sp>
      <p:sp>
        <p:nvSpPr>
          <p:cNvPr id="4" name="Rectangle 78">
            <a:extLst>
              <a:ext uri="{FF2B5EF4-FFF2-40B4-BE49-F238E27FC236}">
                <a16:creationId xmlns:a16="http://schemas.microsoft.com/office/drawing/2014/main" id="{CB06757F-E4C5-450C-9A46-969E906A1858}"/>
              </a:ext>
            </a:extLst>
          </p:cNvPr>
          <p:cNvSpPr/>
          <p:nvPr/>
        </p:nvSpPr>
        <p:spPr>
          <a:xfrm>
            <a:off x="539552" y="268957"/>
            <a:ext cx="2022475" cy="6397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【</a:t>
            </a:r>
            <a:r>
              <a:rPr lang="zh-CN" altLang="en-US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随堂练习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】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4EAE047-D3DF-4BA4-BF45-3548CC8E65FE}"/>
              </a:ext>
            </a:extLst>
          </p:cNvPr>
          <p:cNvSpPr/>
          <p:nvPr/>
        </p:nvSpPr>
        <p:spPr>
          <a:xfrm>
            <a:off x="290978" y="5622339"/>
            <a:ext cx="78243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(6)</a:t>
            </a:r>
            <a:r>
              <a:rPr lang="zh-CN" altLang="en-US" dirty="0"/>
              <a:t>因为∠</a:t>
            </a:r>
            <a:r>
              <a:rPr lang="en-US" altLang="zh-CN" dirty="0"/>
              <a:t>DAB</a:t>
            </a:r>
            <a:r>
              <a:rPr lang="zh-CN" altLang="en-US" dirty="0"/>
              <a:t>＋∠</a:t>
            </a:r>
            <a:r>
              <a:rPr lang="en-US" altLang="zh-CN" dirty="0"/>
              <a:t>ABC=180°(</a:t>
            </a:r>
            <a:r>
              <a:rPr lang="zh-CN" altLang="en-US" dirty="0"/>
              <a:t>已知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</a:p>
          <a:p>
            <a:r>
              <a:rPr lang="zh-CN" altLang="en-US" dirty="0"/>
              <a:t>所以</a:t>
            </a:r>
            <a:r>
              <a:rPr lang="en-US" altLang="zh-CN" dirty="0"/>
              <a:t>______∥_______(</a:t>
            </a:r>
            <a:r>
              <a:rPr lang="zh-CN" altLang="en-US" dirty="0"/>
              <a:t>同旁内角互补，两直线平行</a:t>
            </a:r>
            <a:r>
              <a:rPr lang="en-US" altLang="zh-CN" dirty="0"/>
              <a:t>).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ADD6CE1-619F-47D3-83DF-69DE8335436C}"/>
              </a:ext>
            </a:extLst>
          </p:cNvPr>
          <p:cNvSpPr/>
          <p:nvPr/>
        </p:nvSpPr>
        <p:spPr>
          <a:xfrm>
            <a:off x="276295" y="4758243"/>
            <a:ext cx="82857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(5)</a:t>
            </a:r>
            <a:r>
              <a:rPr lang="zh-CN" altLang="en-US" dirty="0"/>
              <a:t>因为∠</a:t>
            </a:r>
            <a:r>
              <a:rPr lang="en-US" altLang="zh-CN" dirty="0"/>
              <a:t>DCB+∠ABC=180°(</a:t>
            </a:r>
            <a:r>
              <a:rPr lang="zh-CN" altLang="en-US" dirty="0"/>
              <a:t>已知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</a:p>
          <a:p>
            <a:r>
              <a:rPr lang="zh-CN" altLang="en-US" dirty="0"/>
              <a:t>所以</a:t>
            </a:r>
            <a:r>
              <a:rPr lang="en-US" altLang="zh-CN" dirty="0"/>
              <a:t>______∥_______(</a:t>
            </a:r>
            <a:r>
              <a:rPr lang="zh-CN" altLang="en-US" dirty="0"/>
              <a:t>同旁内角互补，两直线平行</a:t>
            </a:r>
            <a:r>
              <a:rPr lang="en-US" altLang="zh-CN" dirty="0"/>
              <a:t>)</a:t>
            </a:r>
            <a:r>
              <a:rPr lang="zh-CN" altLang="en-US" dirty="0"/>
              <a:t>；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4F310F9-417D-460A-A90E-3C1951AF48FC}"/>
              </a:ext>
            </a:extLst>
          </p:cNvPr>
          <p:cNvSpPr/>
          <p:nvPr/>
        </p:nvSpPr>
        <p:spPr>
          <a:xfrm>
            <a:off x="276026" y="3894147"/>
            <a:ext cx="7110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(4)</a:t>
            </a:r>
            <a:r>
              <a:rPr lang="zh-CN" altLang="en-US" dirty="0"/>
              <a:t>因为∠</a:t>
            </a:r>
            <a:r>
              <a:rPr lang="en-US" altLang="zh-CN" dirty="0"/>
              <a:t>2=∠4(</a:t>
            </a:r>
            <a:r>
              <a:rPr lang="zh-CN" altLang="en-US" dirty="0"/>
              <a:t>已知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</a:p>
          <a:p>
            <a:r>
              <a:rPr lang="zh-CN" altLang="en-US" dirty="0"/>
              <a:t>所以</a:t>
            </a:r>
            <a:r>
              <a:rPr lang="en-US" altLang="zh-CN" dirty="0"/>
              <a:t>______∥_______(</a:t>
            </a:r>
            <a:r>
              <a:rPr lang="zh-CN" altLang="en-US" dirty="0"/>
              <a:t>内错角相等，两直线平行</a:t>
            </a:r>
            <a:r>
              <a:rPr lang="en-US" altLang="zh-CN" dirty="0"/>
              <a:t>)</a:t>
            </a:r>
            <a:r>
              <a:rPr lang="zh-CN" altLang="en-US" dirty="0"/>
              <a:t>；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EA5FD44-217B-435C-853C-279318D2C772}"/>
              </a:ext>
            </a:extLst>
          </p:cNvPr>
          <p:cNvSpPr/>
          <p:nvPr/>
        </p:nvSpPr>
        <p:spPr>
          <a:xfrm>
            <a:off x="276026" y="3102059"/>
            <a:ext cx="6966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(3)</a:t>
            </a:r>
            <a:r>
              <a:rPr lang="zh-CN" altLang="en-US" dirty="0"/>
              <a:t>因为∠</a:t>
            </a:r>
            <a:r>
              <a:rPr lang="en-US" altLang="zh-CN" dirty="0"/>
              <a:t>CDA+∠DAB=180°(</a:t>
            </a:r>
            <a:r>
              <a:rPr lang="zh-CN" altLang="en-US" dirty="0"/>
              <a:t>已知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</a:p>
          <a:p>
            <a:r>
              <a:rPr lang="zh-CN" altLang="en-US" dirty="0"/>
              <a:t>所以</a:t>
            </a:r>
            <a:r>
              <a:rPr lang="en-US" altLang="zh-CN" dirty="0"/>
              <a:t>AB∥DC(                                         )</a:t>
            </a:r>
            <a:r>
              <a:rPr lang="zh-CN" altLang="en-US" dirty="0"/>
              <a:t>；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64631F6-89D6-41D1-A782-6A96C9392534}"/>
              </a:ext>
            </a:extLst>
          </p:cNvPr>
          <p:cNvSpPr/>
          <p:nvPr/>
        </p:nvSpPr>
        <p:spPr>
          <a:xfrm>
            <a:off x="276026" y="2237963"/>
            <a:ext cx="6390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(2)</a:t>
            </a:r>
            <a:r>
              <a:rPr lang="zh-CN" altLang="en-US" dirty="0"/>
              <a:t>因为∠</a:t>
            </a:r>
            <a:r>
              <a:rPr lang="en-US" altLang="zh-CN" dirty="0"/>
              <a:t>DAE=∠CBE(</a:t>
            </a:r>
            <a:r>
              <a:rPr lang="zh-CN" altLang="en-US" dirty="0"/>
              <a:t>已知</a:t>
            </a:r>
            <a:r>
              <a:rPr lang="en-US" altLang="zh-CN" dirty="0"/>
              <a:t>)</a:t>
            </a:r>
            <a:r>
              <a:rPr lang="zh-CN" altLang="en-US" dirty="0"/>
              <a:t>，</a:t>
            </a:r>
          </a:p>
          <a:p>
            <a:r>
              <a:rPr lang="zh-CN" altLang="en-US" dirty="0"/>
              <a:t>所以</a:t>
            </a:r>
            <a:r>
              <a:rPr lang="en-US" altLang="zh-CN" dirty="0"/>
              <a:t>AD∥BC(                                      )</a:t>
            </a:r>
            <a:r>
              <a:rPr lang="zh-CN" altLang="en-US" dirty="0"/>
              <a:t>；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4143DC6-9FAC-443B-8599-425E295DEFB8}"/>
              </a:ext>
            </a:extLst>
          </p:cNvPr>
          <p:cNvSpPr/>
          <p:nvPr/>
        </p:nvSpPr>
        <p:spPr>
          <a:xfrm>
            <a:off x="2284235" y="1837853"/>
            <a:ext cx="3094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内错角相等，两直线平行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endParaRPr lang="zh-CN" altLang="en-US" sz="2000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5C6CBCE-C5A6-4D6A-BF12-57A2B07E0A64}"/>
              </a:ext>
            </a:extLst>
          </p:cNvPr>
          <p:cNvSpPr/>
          <p:nvPr/>
        </p:nvSpPr>
        <p:spPr>
          <a:xfrm>
            <a:off x="2212227" y="2668850"/>
            <a:ext cx="3094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同位角相等，两直线平行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endParaRPr lang="zh-CN" altLang="en-US" sz="20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ABB5116-3A28-4DC5-916C-E286E02F5856}"/>
              </a:ext>
            </a:extLst>
          </p:cNvPr>
          <p:cNvSpPr/>
          <p:nvPr/>
        </p:nvSpPr>
        <p:spPr>
          <a:xfrm>
            <a:off x="2211877" y="3510186"/>
            <a:ext cx="33522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</a:rPr>
              <a:t>同旁内角互补，两直线平行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  <a:endParaRPr lang="zh-CN" altLang="en-US" sz="20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DF9BABE9-99AE-4CD5-AC1D-BB50E291B40F}"/>
              </a:ext>
            </a:extLst>
          </p:cNvPr>
          <p:cNvSpPr/>
          <p:nvPr/>
        </p:nvSpPr>
        <p:spPr>
          <a:xfrm>
            <a:off x="1200875" y="4266714"/>
            <a:ext cx="556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DA</a:t>
            </a:r>
            <a:endParaRPr lang="zh-CN" altLang="en-US" sz="200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500B2A2-E7EE-4319-BDF5-5A376947134B}"/>
              </a:ext>
            </a:extLst>
          </p:cNvPr>
          <p:cNvSpPr/>
          <p:nvPr/>
        </p:nvSpPr>
        <p:spPr>
          <a:xfrm>
            <a:off x="2562027" y="4266714"/>
            <a:ext cx="556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CB</a:t>
            </a:r>
            <a:endParaRPr lang="zh-CN" altLang="en-US" sz="2000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BFB26881-0807-4BA5-B234-6EF929A3165B}"/>
              </a:ext>
            </a:extLst>
          </p:cNvPr>
          <p:cNvSpPr/>
          <p:nvPr/>
        </p:nvSpPr>
        <p:spPr>
          <a:xfrm>
            <a:off x="1200875" y="5166082"/>
            <a:ext cx="556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DC</a:t>
            </a:r>
            <a:endParaRPr lang="zh-CN" altLang="en-US" sz="2000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4165D40-4626-4F6A-98A1-AB4D774FF395}"/>
              </a:ext>
            </a:extLst>
          </p:cNvPr>
          <p:cNvSpPr/>
          <p:nvPr/>
        </p:nvSpPr>
        <p:spPr>
          <a:xfrm>
            <a:off x="2562027" y="5156970"/>
            <a:ext cx="556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AB</a:t>
            </a:r>
            <a:endParaRPr lang="zh-CN" altLang="en-US" sz="2000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DA1F71A8-4053-49D9-9A4F-CDC6BCA3E05F}"/>
              </a:ext>
            </a:extLst>
          </p:cNvPr>
          <p:cNvSpPr/>
          <p:nvPr/>
        </p:nvSpPr>
        <p:spPr>
          <a:xfrm>
            <a:off x="1272507" y="5974031"/>
            <a:ext cx="556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DA</a:t>
            </a:r>
            <a:endParaRPr lang="zh-CN" altLang="en-US" sz="2000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DEF8C41-AD6F-4092-BF0B-3734172E4B26}"/>
              </a:ext>
            </a:extLst>
          </p:cNvPr>
          <p:cNvSpPr/>
          <p:nvPr/>
        </p:nvSpPr>
        <p:spPr>
          <a:xfrm>
            <a:off x="2562026" y="6032573"/>
            <a:ext cx="5565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CB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027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9"/>
          <p:cNvSpPr>
            <a:spLocks noChangeAspect="1" noTextEdit="1"/>
          </p:cNvSpPr>
          <p:nvPr/>
        </p:nvSpPr>
        <p:spPr>
          <a:xfrm>
            <a:off x="5867400" y="4448175"/>
            <a:ext cx="2376488" cy="17843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B1F452C3-96A1-4BAC-A4AE-A2A205ED6FF6}"/>
              </a:ext>
            </a:extLst>
          </p:cNvPr>
          <p:cNvGrpSpPr/>
          <p:nvPr/>
        </p:nvGrpSpPr>
        <p:grpSpPr>
          <a:xfrm>
            <a:off x="322263" y="3492500"/>
            <a:ext cx="8426201" cy="2850356"/>
            <a:chOff x="322263" y="3492500"/>
            <a:chExt cx="8426201" cy="2850356"/>
          </a:xfrm>
        </p:grpSpPr>
        <p:sp>
          <p:nvSpPr>
            <p:cNvPr id="10241" name="Rectangle 25"/>
            <p:cNvSpPr/>
            <p:nvPr/>
          </p:nvSpPr>
          <p:spPr>
            <a:xfrm>
              <a:off x="322263" y="3492500"/>
              <a:ext cx="8426201" cy="18002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lstStyle/>
            <a:p>
              <a:pPr indent="304800" eaLnBrk="0" hangingPunct="0"/>
              <a:r>
                <a:rPr lang="en-US" altLang="zh-CN" sz="2800" dirty="0">
                  <a:latin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en-US" altLang="zh-CN" sz="2800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zh-CN" altLang="en-US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已知：</a:t>
              </a:r>
              <a:r>
                <a:rPr lang="en-US" altLang="zh-CN" sz="28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r>
                <a:rPr lang="zh-CN" altLang="en-US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8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O</a:t>
              </a:r>
              <a:r>
                <a:rPr lang="zh-CN" altLang="en-US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8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r>
                <a:rPr lang="zh-CN" altLang="en-US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在一直线上，</a:t>
              </a:r>
              <a:r>
                <a:rPr lang="en-US" altLang="zh-CN" sz="28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OM</a:t>
              </a:r>
              <a:r>
                <a:rPr lang="zh-CN" altLang="en-US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平分∠</a:t>
              </a:r>
              <a:r>
                <a:rPr lang="en-US" altLang="zh-CN" sz="28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AOC</a:t>
              </a:r>
              <a:r>
                <a:rPr lang="zh-CN" altLang="en-US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，</a:t>
              </a:r>
              <a:r>
                <a:rPr lang="en-US" altLang="zh-CN" sz="28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ON</a:t>
              </a:r>
              <a:r>
                <a:rPr lang="zh-CN" altLang="en-US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平分∠</a:t>
              </a:r>
              <a:r>
                <a:rPr lang="en-US" altLang="zh-CN" sz="28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BOC</a:t>
              </a:r>
              <a:r>
                <a:rPr lang="en-US" altLang="zh-CN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indent="304800" eaLnBrk="0" hangingPunct="0"/>
              <a:r>
                <a:rPr lang="zh-CN" altLang="en-US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求证：</a:t>
              </a:r>
              <a:r>
                <a:rPr lang="en-US" altLang="zh-CN" sz="28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OM</a:t>
              </a:r>
              <a:r>
                <a:rPr lang="en-US" altLang="zh-CN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⊥</a:t>
              </a:r>
              <a:r>
                <a:rPr lang="en-US" altLang="zh-CN" sz="2800" i="1" dirty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ON</a:t>
              </a:r>
              <a:r>
                <a:rPr lang="en-US" altLang="zh-CN" sz="2800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.</a:t>
              </a:r>
              <a:endPara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indent="304800" eaLnBrk="0" hangingPunct="0"/>
              <a:endPara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CC4C3A43-05A9-4978-9F1C-ADD9CB382925}"/>
                </a:ext>
              </a:extLst>
            </p:cNvPr>
            <p:cNvGrpSpPr/>
            <p:nvPr/>
          </p:nvGrpSpPr>
          <p:grpSpPr>
            <a:xfrm>
              <a:off x="5867400" y="4610893"/>
              <a:ext cx="2663825" cy="1731963"/>
              <a:chOff x="5867400" y="4610893"/>
              <a:chExt cx="2663825" cy="1731963"/>
            </a:xfrm>
          </p:grpSpPr>
          <p:sp>
            <p:nvSpPr>
              <p:cNvPr id="10248" name="Text Box 11"/>
              <p:cNvSpPr txBox="1"/>
              <p:nvPr/>
            </p:nvSpPr>
            <p:spPr>
              <a:xfrm>
                <a:off x="5867400" y="5851525"/>
                <a:ext cx="274638" cy="38100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44759" tIns="22380" rIns="44759" bIns="22380" anchor="t"/>
              <a:lstStyle/>
              <a:p>
                <a:pPr algn="ctr" eaLnBrk="0" hangingPunct="0"/>
                <a:r>
                  <a:rPr lang="en-US" altLang="zh-CN" sz="1400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endParaRPr lang="en-US" altLang="zh-CN" sz="1400" i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id="{F6D05A1B-49D7-404E-86E3-B1EDC67DD776}"/>
                  </a:ext>
                </a:extLst>
              </p:cNvPr>
              <p:cNvGrpSpPr/>
              <p:nvPr/>
            </p:nvGrpSpPr>
            <p:grpSpPr>
              <a:xfrm>
                <a:off x="6246812" y="4610893"/>
                <a:ext cx="2284413" cy="1731963"/>
                <a:chOff x="5959475" y="4448175"/>
                <a:chExt cx="2284413" cy="1731963"/>
              </a:xfrm>
            </p:grpSpPr>
            <p:grpSp>
              <p:nvGrpSpPr>
                <p:cNvPr id="10243" name="Group 14"/>
                <p:cNvGrpSpPr/>
                <p:nvPr/>
              </p:nvGrpSpPr>
              <p:grpSpPr>
                <a:xfrm>
                  <a:off x="5959475" y="4718050"/>
                  <a:ext cx="2192338" cy="1081088"/>
                  <a:chOff x="0" y="0"/>
                  <a:chExt cx="1360" cy="589"/>
                </a:xfrm>
              </p:grpSpPr>
              <p:sp>
                <p:nvSpPr>
                  <p:cNvPr id="10244" name="Line 6"/>
                  <p:cNvSpPr/>
                  <p:nvPr/>
                </p:nvSpPr>
                <p:spPr>
                  <a:xfrm>
                    <a:off x="0" y="589"/>
                    <a:ext cx="1360" cy="0"/>
                  </a:xfrm>
                  <a:prstGeom prst="line">
                    <a:avLst/>
                  </a:prstGeom>
                  <a:ln w="190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245" name="Line 7"/>
                  <p:cNvSpPr/>
                  <p:nvPr/>
                </p:nvSpPr>
                <p:spPr>
                  <a:xfrm flipV="1">
                    <a:off x="635" y="0"/>
                    <a:ext cx="453" cy="589"/>
                  </a:xfrm>
                  <a:prstGeom prst="line">
                    <a:avLst/>
                  </a:prstGeom>
                  <a:ln w="190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246" name="Line 8"/>
                  <p:cNvSpPr/>
                  <p:nvPr/>
                </p:nvSpPr>
                <p:spPr>
                  <a:xfrm flipH="1" flipV="1">
                    <a:off x="362" y="45"/>
                    <a:ext cx="273" cy="544"/>
                  </a:xfrm>
                  <a:prstGeom prst="line">
                    <a:avLst/>
                  </a:prstGeom>
                  <a:ln w="190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10247" name="Line 9"/>
                  <p:cNvSpPr/>
                  <p:nvPr/>
                </p:nvSpPr>
                <p:spPr>
                  <a:xfrm flipV="1">
                    <a:off x="635" y="317"/>
                    <a:ext cx="635" cy="272"/>
                  </a:xfrm>
                  <a:prstGeom prst="line">
                    <a:avLst/>
                  </a:prstGeom>
                  <a:ln w="1905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anchor="t"/>
                  <a:lstStyle/>
                  <a:p>
                    <a:pPr algn="ctr"/>
                    <a:endParaRPr lang="zh-CN" altLang="en-US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10249" name="Text Box 12"/>
                <p:cNvSpPr txBox="1"/>
                <p:nvPr/>
              </p:nvSpPr>
              <p:spPr>
                <a:xfrm>
                  <a:off x="6872288" y="5799138"/>
                  <a:ext cx="276225" cy="381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lIns="44759" tIns="22380" rIns="44759" bIns="22380" anchor="t"/>
                <a:lstStyle/>
                <a:p>
                  <a:pPr algn="ctr" eaLnBrk="0" hangingPunct="0"/>
                  <a:r>
                    <a:rPr lang="en-US" altLang="zh-CN" sz="9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O</a:t>
                  </a:r>
                  <a:endParaRPr lang="en-US" altLang="zh-CN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0250" name="Text Box 13"/>
                <p:cNvSpPr txBox="1"/>
                <p:nvPr/>
              </p:nvSpPr>
              <p:spPr>
                <a:xfrm>
                  <a:off x="7969250" y="5799138"/>
                  <a:ext cx="274638" cy="381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lIns="44759" tIns="22380" rIns="44759" bIns="22380" anchor="t"/>
                <a:lstStyle/>
                <a:p>
                  <a:pPr algn="ctr" eaLnBrk="0" hangingPunct="0"/>
                  <a:r>
                    <a:rPr lang="en-US" altLang="zh-CN" sz="1400" i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B</a:t>
                  </a:r>
                  <a:endParaRPr lang="en-US" altLang="zh-CN" sz="1400" i="1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0251" name="Text Box 14"/>
                <p:cNvSpPr txBox="1"/>
                <p:nvPr/>
              </p:nvSpPr>
              <p:spPr>
                <a:xfrm>
                  <a:off x="7650163" y="4448175"/>
                  <a:ext cx="274637" cy="381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lIns="44759" tIns="22380" rIns="44759" bIns="22380" anchor="t"/>
                <a:lstStyle/>
                <a:p>
                  <a:pPr algn="ctr" eaLnBrk="0" hangingPunct="0"/>
                  <a:r>
                    <a:rPr lang="en-US" altLang="zh-CN" sz="1400" i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C</a:t>
                  </a:r>
                  <a:endParaRPr lang="en-US" altLang="zh-CN" sz="1400" i="1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0252" name="Text Box 15"/>
                <p:cNvSpPr txBox="1"/>
                <p:nvPr/>
              </p:nvSpPr>
              <p:spPr>
                <a:xfrm>
                  <a:off x="6343650" y="4491038"/>
                  <a:ext cx="274638" cy="381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lIns="44759" tIns="22380" rIns="44759" bIns="22380" anchor="t"/>
                <a:lstStyle/>
                <a:p>
                  <a:pPr algn="ctr" eaLnBrk="0" hangingPunct="0"/>
                  <a:r>
                    <a:rPr lang="en-US" altLang="zh-CN" sz="1400" i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M</a:t>
                  </a:r>
                  <a:endParaRPr lang="en-US" altLang="zh-CN" sz="1400" i="1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0253" name="Text Box 16"/>
                <p:cNvSpPr txBox="1"/>
                <p:nvPr/>
              </p:nvSpPr>
              <p:spPr>
                <a:xfrm>
                  <a:off x="7969250" y="5070475"/>
                  <a:ext cx="274638" cy="38258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lIns="44759" tIns="22380" rIns="44759" bIns="22380" anchor="t"/>
                <a:lstStyle/>
                <a:p>
                  <a:pPr algn="ctr" eaLnBrk="0" hangingPunct="0"/>
                  <a:r>
                    <a:rPr lang="en-US" altLang="zh-CN" sz="1400" i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N</a:t>
                  </a:r>
                  <a:endParaRPr lang="en-US" altLang="zh-CN" sz="1400" i="1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10257" name="AutoShape 36"/>
          <p:cNvSpPr>
            <a:spLocks noChangeAspect="1" noTextEdit="1"/>
          </p:cNvSpPr>
          <p:nvPr/>
        </p:nvSpPr>
        <p:spPr>
          <a:xfrm>
            <a:off x="6011863" y="1497013"/>
            <a:ext cx="2519362" cy="13874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95" name="Rectangle 78"/>
          <p:cNvSpPr/>
          <p:nvPr/>
        </p:nvSpPr>
        <p:spPr>
          <a:xfrm>
            <a:off x="0" y="476250"/>
            <a:ext cx="2022475" cy="6397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【</a:t>
            </a:r>
            <a:r>
              <a:rPr lang="zh-CN" altLang="en-US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随堂练习</a:t>
            </a:r>
            <a:r>
              <a:rPr lang="en-US" altLang="zh-CN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】</a:t>
            </a:r>
          </a:p>
        </p:txBody>
      </p:sp>
      <p:sp>
        <p:nvSpPr>
          <p:cNvPr id="10296" name="Text Box 5"/>
          <p:cNvSpPr txBox="1"/>
          <p:nvPr/>
        </p:nvSpPr>
        <p:spPr>
          <a:xfrm>
            <a:off x="827088" y="188913"/>
            <a:ext cx="3097212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 anchor="t">
            <a:spAutoFit/>
          </a:bodyPr>
          <a:lstStyle/>
          <a:p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证明（</a:t>
            </a:r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en-US" altLang="zh-CN" sz="2800" i="1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64CD1CE4-5664-4108-A402-8D6B286A6CF5}"/>
              </a:ext>
            </a:extLst>
          </p:cNvPr>
          <p:cNvSpPr/>
          <p:nvPr/>
        </p:nvSpPr>
        <p:spPr>
          <a:xfrm>
            <a:off x="753269" y="1239448"/>
            <a:ext cx="63420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已知：如图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AD∥BC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，∠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B=∠D.</a:t>
            </a:r>
          </a:p>
          <a:p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求证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:AB∥CD.</a:t>
            </a:r>
          </a:p>
        </p:txBody>
      </p:sp>
      <p:pic>
        <p:nvPicPr>
          <p:cNvPr id="1026" name="图片 62">
            <a:extLst>
              <a:ext uri="{FF2B5EF4-FFF2-40B4-BE49-F238E27FC236}">
                <a16:creationId xmlns:a16="http://schemas.microsoft.com/office/drawing/2014/main" id="{773A48B9-45EE-4E8C-BA08-0426F4CC7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24" y="1773928"/>
            <a:ext cx="2442223" cy="1711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765</Words>
  <Application>Microsoft Office PowerPoint</Application>
  <PresentationFormat>全屏显示(4:3)</PresentationFormat>
  <Paragraphs>150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黑体</vt:lpstr>
      <vt:lpstr>楷体_GB2312</vt:lpstr>
      <vt:lpstr>宋体</vt:lpstr>
      <vt:lpstr>Arial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wuliang</dc:creator>
  <cp:lastModifiedBy>admin</cp:lastModifiedBy>
  <cp:revision>274</cp:revision>
  <dcterms:created xsi:type="dcterms:W3CDTF">2010-11-13T12:49:52Z</dcterms:created>
  <dcterms:modified xsi:type="dcterms:W3CDTF">2019-05-21T02:59:56Z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