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95" r:id="rId3"/>
    <p:sldId id="296" r:id="rId4"/>
    <p:sldId id="297" r:id="rId5"/>
    <p:sldId id="315" r:id="rId6"/>
    <p:sldId id="300" r:id="rId7"/>
    <p:sldId id="316" r:id="rId8"/>
    <p:sldId id="322" r:id="rId9"/>
    <p:sldId id="304" r:id="rId10"/>
    <p:sldId id="318" r:id="rId11"/>
    <p:sldId id="321" r:id="rId12"/>
    <p:sldId id="309" r:id="rId13"/>
    <p:sldId id="292" r:id="rId14"/>
    <p:sldId id="320" r:id="rId15"/>
    <p:sldId id="286" r:id="rId16"/>
    <p:sldId id="287" r:id="rId17"/>
    <p:sldId id="276" r:id="rId18"/>
  </p:sldIdLst>
  <p:sldSz cx="9144000" cy="6858000" type="screen4x3"/>
  <p:notesSz cx="6858000" cy="9144000"/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FF3300"/>
    <a:srgbClr val="800000"/>
    <a:srgbClr val="000000"/>
    <a:srgbClr val="000066"/>
    <a:srgbClr val="990000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2"/>
    <p:restoredTop sz="94660"/>
  </p:normalViewPr>
  <p:slideViewPr>
    <p:cSldViewPr showGuides="1">
      <p:cViewPr varScale="1">
        <p:scale>
          <a:sx n="66" d="100"/>
          <a:sy n="66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0" hangingPunct="0">
              <a:defRPr sz="1200" b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 b="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460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eaLnBrk="0" hangingPunct="0">
              <a:defRPr sz="1200" b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/>
            <a:fld id="{9A0DB2DC-4C9A-4742-B13C-FB6460FD3503}" type="slidenum">
              <a:rPr lang="zh-CN" altLang="en-US" sz="1200" b="0" dirty="0"/>
              <a:t>‹#›</a:t>
            </a:fld>
            <a:endParaRPr lang="zh-CN" alt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1788489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b="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/>
          <p:nvPr/>
        </p:nvSpPr>
        <p:spPr>
          <a:xfrm>
            <a:off x="-323850" y="2133600"/>
            <a:ext cx="935990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600" dirty="0"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6600" dirty="0"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</a:p>
        </p:txBody>
      </p:sp>
      <p:sp>
        <p:nvSpPr>
          <p:cNvPr id="2051" name="Rectangle 8"/>
          <p:cNvSpPr/>
          <p:nvPr/>
        </p:nvSpPr>
        <p:spPr>
          <a:xfrm>
            <a:off x="7358063" y="500063"/>
            <a:ext cx="1735137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000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七年级</a:t>
            </a:r>
            <a:r>
              <a:rPr lang="en-US" altLang="zh-CN" sz="2000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zh-CN" altLang="en-US" sz="2000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下册</a:t>
            </a:r>
            <a:r>
              <a:rPr lang="en-US" altLang="zh-CN" sz="2000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</a:p>
        </p:txBody>
      </p:sp>
      <p:sp>
        <p:nvSpPr>
          <p:cNvPr id="2053" name="Rectangle 8"/>
          <p:cNvSpPr/>
          <p:nvPr/>
        </p:nvSpPr>
        <p:spPr>
          <a:xfrm>
            <a:off x="6372225" y="1557338"/>
            <a:ext cx="184150" cy="625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endParaRPr lang="en-US" altLang="zh-CN" sz="3500" dirty="0">
              <a:solidFill>
                <a:srgbClr val="3366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4" name="Rectangle 7"/>
          <p:cNvSpPr/>
          <p:nvPr/>
        </p:nvSpPr>
        <p:spPr>
          <a:xfrm>
            <a:off x="5508625" y="333375"/>
            <a:ext cx="2016125" cy="579438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3366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初中数学</a:t>
            </a:r>
            <a:endParaRPr lang="en-US" altLang="zh-CN" sz="3200" dirty="0">
              <a:solidFill>
                <a:srgbClr val="3366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BD10263_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50" y="279400"/>
            <a:ext cx="449263" cy="449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0901" name="Text Box 5"/>
          <p:cNvSpPr txBox="1"/>
          <p:nvPr/>
        </p:nvSpPr>
        <p:spPr>
          <a:xfrm>
            <a:off x="-180975" y="2046288"/>
            <a:ext cx="957738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en-US" altLang="zh-CN" sz="2800" dirty="0">
                <a:latin typeface="Arial" panose="020B0604020202020204" pitchFamily="34" charset="0"/>
              </a:rPr>
              <a:t> </a:t>
            </a:r>
            <a:r>
              <a:rPr lang="zh-CN" altLang="en-US" sz="2800" dirty="0">
                <a:latin typeface="Arial" panose="020B0604020202020204" pitchFamily="34" charset="0"/>
              </a:rPr>
              <a:t>）如果</a:t>
            </a: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Arial" panose="020B0604020202020204" pitchFamily="34" charset="0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</a:rPr>
              <a:t>两数的积为</a:t>
            </a:r>
            <a:r>
              <a:rPr lang="en-US" altLang="zh-CN" sz="2800" dirty="0">
                <a:latin typeface="Times New Roman" panose="02020603050405020304" pitchFamily="18" charset="0"/>
              </a:rPr>
              <a:t>0</a:t>
            </a:r>
            <a:r>
              <a:rPr lang="zh-CN" altLang="en-US" sz="2800" dirty="0">
                <a:latin typeface="Times New Roman" panose="02020603050405020304" pitchFamily="18" charset="0"/>
              </a:rPr>
              <a:t>，那么</a:t>
            </a: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Arial" panose="020B0604020202020204" pitchFamily="34" charset="0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</a:rPr>
              <a:t>两数都为</a:t>
            </a:r>
            <a:r>
              <a:rPr lang="en-US" altLang="zh-CN" sz="2800" dirty="0">
                <a:latin typeface="Times New Roman" panose="02020603050405020304" pitchFamily="18" charset="0"/>
              </a:rPr>
              <a:t>0</a:t>
            </a:r>
            <a:r>
              <a:rPr lang="zh-CN" altLang="en-US" sz="2800" dirty="0">
                <a:latin typeface="Times New Roman" panose="02020603050405020304" pitchFamily="18" charset="0"/>
              </a:rPr>
              <a:t>；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80902" name="Text Box 6"/>
          <p:cNvSpPr txBox="1"/>
          <p:nvPr/>
        </p:nvSpPr>
        <p:spPr>
          <a:xfrm>
            <a:off x="-612775" y="2622550"/>
            <a:ext cx="105140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latin typeface="Arial" panose="020B0604020202020204" pitchFamily="34" charset="0"/>
              </a:rPr>
              <a:t> </a:t>
            </a:r>
            <a:r>
              <a:rPr lang="zh-CN" altLang="en-US" sz="2800" dirty="0">
                <a:latin typeface="Arial" panose="020B0604020202020204" pitchFamily="34" charset="0"/>
              </a:rPr>
              <a:t>）如果</a:t>
            </a:r>
            <a:r>
              <a:rPr lang="zh-CN" altLang="en-US" sz="2800" dirty="0">
                <a:latin typeface="Times New Roman" panose="02020603050405020304" pitchFamily="18" charset="0"/>
              </a:rPr>
              <a:t>两个角互为补角，那么这两角和为</a:t>
            </a:r>
            <a:r>
              <a:rPr lang="en-US" altLang="zh-CN" sz="2800" dirty="0">
                <a:latin typeface="Times New Roman" panose="02020603050405020304" pitchFamily="18" charset="0"/>
              </a:rPr>
              <a:t>180</a:t>
            </a:r>
            <a:r>
              <a:rPr lang="en-US" altLang="zh-CN" sz="2000" dirty="0">
                <a:latin typeface="Arial" panose="020B0604020202020204" pitchFamily="34" charset="0"/>
              </a:rPr>
              <a:t>°</a:t>
            </a:r>
            <a:r>
              <a:rPr lang="zh-CN" altLang="en-US" sz="2800" dirty="0">
                <a:latin typeface="Times New Roman" panose="02020603050405020304" pitchFamily="18" charset="0"/>
              </a:rPr>
              <a:t>；</a:t>
            </a:r>
          </a:p>
        </p:txBody>
      </p:sp>
      <p:sp>
        <p:nvSpPr>
          <p:cNvPr id="80903" name="Text Box 7"/>
          <p:cNvSpPr txBox="1"/>
          <p:nvPr/>
        </p:nvSpPr>
        <p:spPr>
          <a:xfrm>
            <a:off x="-107950" y="3184525"/>
            <a:ext cx="6985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3</a:t>
            </a:r>
            <a:r>
              <a:rPr lang="en-US" altLang="zh-CN" sz="2800" dirty="0">
                <a:latin typeface="Arial" panose="020B0604020202020204" pitchFamily="34" charset="0"/>
              </a:rPr>
              <a:t> </a:t>
            </a:r>
            <a:r>
              <a:rPr lang="zh-CN" altLang="en-US" sz="2800" dirty="0">
                <a:latin typeface="Arial" panose="020B0604020202020204" pitchFamily="34" charset="0"/>
              </a:rPr>
              <a:t>）两直线平行，同旁内角互补</a:t>
            </a:r>
            <a:r>
              <a:rPr lang="zh-CN" altLang="en-US" sz="2800" dirty="0">
                <a:latin typeface="Times New Roman" panose="02020603050405020304" pitchFamily="18" charset="0"/>
              </a:rPr>
              <a:t>；</a:t>
            </a:r>
          </a:p>
        </p:txBody>
      </p:sp>
      <p:sp>
        <p:nvSpPr>
          <p:cNvPr id="80904" name="Text Box 8"/>
          <p:cNvSpPr txBox="1"/>
          <p:nvPr/>
        </p:nvSpPr>
        <p:spPr>
          <a:xfrm>
            <a:off x="-107950" y="3817938"/>
            <a:ext cx="69850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4</a:t>
            </a:r>
            <a:r>
              <a:rPr lang="en-US" altLang="zh-CN" sz="2800" dirty="0">
                <a:latin typeface="Arial" panose="020B0604020202020204" pitchFamily="34" charset="0"/>
              </a:rPr>
              <a:t> </a:t>
            </a:r>
            <a:r>
              <a:rPr lang="zh-CN" altLang="en-US" sz="2800" dirty="0">
                <a:latin typeface="Arial" panose="020B0604020202020204" pitchFamily="34" charset="0"/>
              </a:rPr>
              <a:t>）两直线相交，只有一个交点</a:t>
            </a:r>
            <a:r>
              <a:rPr lang="zh-CN" altLang="en-US" sz="2800" dirty="0">
                <a:latin typeface="Times New Roman" panose="02020603050405020304" pitchFamily="18" charset="0"/>
              </a:rPr>
              <a:t>；</a:t>
            </a:r>
          </a:p>
        </p:txBody>
      </p:sp>
      <p:sp>
        <p:nvSpPr>
          <p:cNvPr id="80905" name="Text Box 9"/>
          <p:cNvSpPr txBox="1"/>
          <p:nvPr/>
        </p:nvSpPr>
        <p:spPr>
          <a:xfrm>
            <a:off x="34925" y="4422775"/>
            <a:ext cx="6985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5</a:t>
            </a:r>
            <a:r>
              <a:rPr lang="en-US" altLang="zh-CN" sz="2800" dirty="0">
                <a:latin typeface="Arial" panose="020B0604020202020204" pitchFamily="34" charset="0"/>
              </a:rPr>
              <a:t> </a:t>
            </a:r>
            <a:r>
              <a:rPr lang="zh-CN" altLang="en-US" sz="2800" dirty="0">
                <a:latin typeface="Arial" panose="020B0604020202020204" pitchFamily="34" charset="0"/>
              </a:rPr>
              <a:t>）有公共端点的两个角是对顶角 </a:t>
            </a:r>
            <a:r>
              <a:rPr lang="en-US" altLang="zh-CN" sz="2800" dirty="0">
                <a:latin typeface="宋体" panose="02010600030101010101" pitchFamily="2" charset="-122"/>
              </a:rPr>
              <a:t>.</a:t>
            </a:r>
          </a:p>
        </p:txBody>
      </p:sp>
      <p:sp>
        <p:nvSpPr>
          <p:cNvPr id="80907" name="Text Box 11"/>
          <p:cNvSpPr txBox="1"/>
          <p:nvPr/>
        </p:nvSpPr>
        <p:spPr>
          <a:xfrm>
            <a:off x="0" y="2997200"/>
            <a:ext cx="91440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命题（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）、（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）、（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）都是正确的，也就是说，如果条件成立，那么结论成立</a:t>
            </a:r>
            <a:r>
              <a:rPr lang="en-US" altLang="zh-CN" sz="2800" dirty="0">
                <a:solidFill>
                  <a:srgbClr val="0000FF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像这样的命题叫做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真命题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0908" name="Text Box 12"/>
          <p:cNvSpPr txBox="1"/>
          <p:nvPr/>
        </p:nvSpPr>
        <p:spPr>
          <a:xfrm>
            <a:off x="0" y="5157788"/>
            <a:ext cx="8893175" cy="1373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像命题（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）、（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5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</a:rPr>
              <a:t>），当条件成立时，不能保证结论总是正确的，也就是说结论不成立，这样的命题叫做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假命题</a:t>
            </a:r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1274" name="Rectangle 13"/>
          <p:cNvSpPr/>
          <p:nvPr/>
        </p:nvSpPr>
        <p:spPr>
          <a:xfrm>
            <a:off x="900113" y="700088"/>
            <a:ext cx="247808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议一议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6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11275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953 " pathEditMode="relative" ptsTypes="AA">
                                      <p:cBhvr>
                                        <p:cTn id="6" dur="2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953 " pathEditMode="relative" ptsTypes="AA">
                                      <p:cBhvr>
                                        <p:cTn id="8" dur="2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953 " pathEditMode="relative" ptsTypes="AA">
                                      <p:cBhvr>
                                        <p:cTn id="10" dur="2000" fill="hold"/>
                                        <p:tgtEl>
                                          <p:spTgt spid="809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2129 L -0.00382 0.3120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16828 L -0.00382 0.052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0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0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1" grpId="0"/>
      <p:bldP spid="80902" grpId="0"/>
      <p:bldP spid="80903" grpId="0"/>
      <p:bldP spid="80904" grpId="0"/>
      <p:bldP spid="809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/>
          <p:nvPr/>
        </p:nvSpPr>
        <p:spPr>
          <a:xfrm>
            <a:off x="836613" y="1282700"/>
            <a:ext cx="8120062" cy="55086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</a:rPr>
              <a:t>判断下列命题中，哪些是真命题？哪些是假命题？</a:t>
            </a:r>
          </a:p>
          <a:p>
            <a:pPr algn="l"/>
            <a:endParaRPr lang="zh-CN" altLang="en-US" sz="3200" dirty="0">
              <a:latin typeface="Times New Roman" panose="02020603050405020304" pitchFamily="18" charset="0"/>
            </a:endParaRPr>
          </a:p>
          <a:p>
            <a:pPr algn="l"/>
            <a:r>
              <a:rPr lang="en-US" altLang="zh-CN" sz="2800" dirty="0">
                <a:latin typeface="宋体" panose="02010600030101010101" pitchFamily="2" charset="-122"/>
              </a:rPr>
              <a:t>(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en-US" altLang="zh-CN" sz="2800" dirty="0">
                <a:latin typeface="宋体" panose="02010600030101010101" pitchFamily="2" charset="-122"/>
              </a:rPr>
              <a:t>)</a:t>
            </a:r>
            <a:r>
              <a:rPr lang="zh-CN" altLang="en-US" sz="2800" dirty="0">
                <a:latin typeface="Times New Roman" panose="02020603050405020304" pitchFamily="18" charset="0"/>
              </a:rPr>
              <a:t>相等的角是对顶角；</a:t>
            </a:r>
            <a:endParaRPr lang="zh-CN" altLang="en-US" sz="2800" dirty="0">
              <a:latin typeface="宋体" panose="02010600030101010101" pitchFamily="2" charset="-122"/>
            </a:endParaRPr>
          </a:p>
          <a:p>
            <a:pPr algn="l"/>
            <a:endParaRPr lang="zh-CN" altLang="en-US" sz="2800" dirty="0">
              <a:latin typeface="Times New Roman" panose="02020603050405020304" pitchFamily="18" charset="0"/>
            </a:endParaRPr>
          </a:p>
          <a:p>
            <a:pPr algn="l"/>
            <a:r>
              <a:rPr lang="en-US" altLang="zh-CN" sz="2800" dirty="0">
                <a:latin typeface="宋体" panose="02010600030101010101" pitchFamily="2" charset="-122"/>
              </a:rPr>
              <a:t>(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latin typeface="宋体" panose="02010600030101010101" pitchFamily="2" charset="-122"/>
              </a:rPr>
              <a:t>)</a:t>
            </a:r>
            <a:r>
              <a:rPr lang="zh-CN" altLang="en-US" sz="2800" dirty="0">
                <a:latin typeface="Times New Roman" panose="02020603050405020304" pitchFamily="18" charset="0"/>
              </a:rPr>
              <a:t>内错角相等；</a:t>
            </a:r>
            <a:endParaRPr lang="zh-CN" altLang="en-US" sz="2800" dirty="0">
              <a:latin typeface="宋体" panose="02010600030101010101" pitchFamily="2" charset="-122"/>
            </a:endParaRPr>
          </a:p>
          <a:p>
            <a:pPr algn="l"/>
            <a:endParaRPr lang="zh-CN" altLang="en-US" sz="2800" dirty="0">
              <a:latin typeface="Times New Roman" panose="02020603050405020304" pitchFamily="18" charset="0"/>
            </a:endParaRPr>
          </a:p>
          <a:p>
            <a:pPr algn="l"/>
            <a:r>
              <a:rPr lang="en-US" altLang="zh-CN" sz="2800" dirty="0">
                <a:latin typeface="宋体" panose="02010600030101010101" pitchFamily="2" charset="-122"/>
              </a:rPr>
              <a:t>(</a:t>
            </a:r>
            <a:r>
              <a:rPr lang="en-US" altLang="zh-CN" sz="2800" dirty="0">
                <a:latin typeface="Times New Roman" panose="02020603050405020304" pitchFamily="18" charset="0"/>
              </a:rPr>
              <a:t>3</a:t>
            </a:r>
            <a:r>
              <a:rPr lang="en-US" altLang="zh-CN" sz="2800" dirty="0">
                <a:latin typeface="宋体" panose="02010600030101010101" pitchFamily="2" charset="-122"/>
              </a:rPr>
              <a:t>)</a:t>
            </a:r>
            <a:r>
              <a:rPr lang="zh-CN" altLang="en-US" sz="2800" dirty="0">
                <a:latin typeface="Times New Roman" panose="02020603050405020304" pitchFamily="18" charset="0"/>
              </a:rPr>
              <a:t>大于</a:t>
            </a:r>
            <a:r>
              <a:rPr lang="en-US" altLang="zh-CN" sz="2800" dirty="0">
                <a:latin typeface="Times New Roman" panose="02020603050405020304" pitchFamily="18" charset="0"/>
              </a:rPr>
              <a:t>90</a:t>
            </a:r>
            <a:r>
              <a:rPr lang="zh-CN" altLang="en-US" sz="2800" dirty="0">
                <a:latin typeface="Times New Roman" panose="02020603050405020304" pitchFamily="18" charset="0"/>
              </a:rPr>
              <a:t>度的角是平角；</a:t>
            </a:r>
            <a:endParaRPr lang="zh-CN" altLang="en-US" sz="2800" dirty="0">
              <a:latin typeface="宋体" panose="02010600030101010101" pitchFamily="2" charset="-122"/>
            </a:endParaRPr>
          </a:p>
          <a:p>
            <a:pPr algn="l"/>
            <a:endParaRPr lang="zh-CN" altLang="en-US" sz="2800" dirty="0">
              <a:latin typeface="Times New Roman" panose="02020603050405020304" pitchFamily="18" charset="0"/>
            </a:endParaRPr>
          </a:p>
          <a:p>
            <a:pPr algn="l"/>
            <a:r>
              <a:rPr lang="en-US" altLang="zh-CN" sz="2800" dirty="0">
                <a:latin typeface="宋体" panose="02010600030101010101" pitchFamily="2" charset="-122"/>
              </a:rPr>
              <a:t>(</a:t>
            </a:r>
            <a:r>
              <a:rPr lang="en-US" altLang="zh-CN" sz="2800" dirty="0">
                <a:latin typeface="Times New Roman" panose="02020603050405020304" pitchFamily="18" charset="0"/>
              </a:rPr>
              <a:t>4</a:t>
            </a:r>
            <a:r>
              <a:rPr lang="en-US" altLang="zh-CN" sz="2800" dirty="0">
                <a:latin typeface="宋体" panose="02010600030101010101" pitchFamily="2" charset="-122"/>
              </a:rPr>
              <a:t>)</a:t>
            </a:r>
            <a:r>
              <a:rPr lang="zh-CN" altLang="en-US" sz="2800" dirty="0">
                <a:latin typeface="Times New Roman" panose="02020603050405020304" pitchFamily="18" charset="0"/>
              </a:rPr>
              <a:t>如果</a:t>
            </a: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en-US" altLang="x-none" sz="2800" dirty="0">
                <a:latin typeface="Times New Roman" panose="02020603050405020304" pitchFamily="18" charset="0"/>
              </a:rPr>
              <a:t>＞</a:t>
            </a: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  <a:r>
              <a:rPr lang="en-US" altLang="x-none" sz="2800" dirty="0">
                <a:latin typeface="Times New Roman" panose="02020603050405020304" pitchFamily="18" charset="0"/>
              </a:rPr>
              <a:t>＞</a:t>
            </a:r>
            <a:r>
              <a:rPr lang="en-US" altLang="zh-CN" sz="2800" i="1" dirty="0">
                <a:latin typeface="Times New Roman" panose="02020603050405020304" pitchFamily="18" charset="0"/>
              </a:rPr>
              <a:t>c</a:t>
            </a:r>
            <a:r>
              <a:rPr lang="zh-CN" altLang="en-US" sz="2800" dirty="0">
                <a:latin typeface="Times New Roman" panose="02020603050405020304" pitchFamily="18" charset="0"/>
              </a:rPr>
              <a:t>，那么</a:t>
            </a: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en-US" altLang="x-none" sz="2800" dirty="0">
                <a:latin typeface="Times New Roman" panose="02020603050405020304" pitchFamily="18" charset="0"/>
              </a:rPr>
              <a:t>＞</a:t>
            </a:r>
            <a:r>
              <a:rPr lang="en-US" altLang="zh-CN" sz="2800" i="1" dirty="0">
                <a:latin typeface="Times New Roman" panose="02020603050405020304" pitchFamily="18" charset="0"/>
              </a:rPr>
              <a:t>c </a:t>
            </a:r>
            <a:r>
              <a:rPr lang="zh-CN" altLang="en-US" sz="2800" dirty="0">
                <a:latin typeface="Times New Roman" panose="02020603050405020304" pitchFamily="18" charset="0"/>
              </a:rPr>
              <a:t>．</a:t>
            </a:r>
            <a:endParaRPr lang="en-US" altLang="x-none" sz="3200" dirty="0">
              <a:latin typeface="Times New Roman" panose="02020603050405020304" pitchFamily="18" charset="0"/>
            </a:endParaRPr>
          </a:p>
          <a:p>
            <a:pPr algn="l"/>
            <a:endParaRPr lang="en-US" altLang="x-none" sz="3200" dirty="0">
              <a:latin typeface="Times New Roman" panose="02020603050405020304" pitchFamily="18" charset="0"/>
            </a:endParaRPr>
          </a:p>
          <a:p>
            <a:pPr algn="l"/>
            <a:endParaRPr lang="en-US" altLang="x-none" sz="3200" dirty="0">
              <a:latin typeface="Times New Roman" panose="02020603050405020304" pitchFamily="18" charset="0"/>
            </a:endParaRPr>
          </a:p>
          <a:p>
            <a:pPr algn="l"/>
            <a:endParaRPr lang="en-US" altLang="x-none" sz="3200" dirty="0">
              <a:latin typeface="Times New Roman" panose="02020603050405020304" pitchFamily="18" charset="0"/>
            </a:endParaRPr>
          </a:p>
        </p:txBody>
      </p:sp>
      <p:sp>
        <p:nvSpPr>
          <p:cNvPr id="83971" name="Text Box 15"/>
          <p:cNvSpPr txBox="1"/>
          <p:nvPr/>
        </p:nvSpPr>
        <p:spPr>
          <a:xfrm>
            <a:off x="5219700" y="2133600"/>
            <a:ext cx="21605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假命题</a:t>
            </a:r>
          </a:p>
        </p:txBody>
      </p:sp>
      <p:sp>
        <p:nvSpPr>
          <p:cNvPr id="83972" name="Rectangle 16"/>
          <p:cNvSpPr/>
          <p:nvPr/>
        </p:nvSpPr>
        <p:spPr>
          <a:xfrm>
            <a:off x="5221288" y="2997200"/>
            <a:ext cx="23034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假命题</a:t>
            </a:r>
          </a:p>
        </p:txBody>
      </p:sp>
      <p:sp>
        <p:nvSpPr>
          <p:cNvPr id="83973" name="Rectangle 17"/>
          <p:cNvSpPr/>
          <p:nvPr/>
        </p:nvSpPr>
        <p:spPr>
          <a:xfrm>
            <a:off x="6215063" y="4714875"/>
            <a:ext cx="23050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真命题</a:t>
            </a:r>
          </a:p>
        </p:txBody>
      </p:sp>
      <p:sp>
        <p:nvSpPr>
          <p:cNvPr id="83974" name="Rectangle 18"/>
          <p:cNvSpPr/>
          <p:nvPr/>
        </p:nvSpPr>
        <p:spPr>
          <a:xfrm>
            <a:off x="5291138" y="3857625"/>
            <a:ext cx="21605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假命题</a:t>
            </a:r>
          </a:p>
        </p:txBody>
      </p:sp>
      <p:sp>
        <p:nvSpPr>
          <p:cNvPr id="12295" name="Rectangle 7"/>
          <p:cNvSpPr/>
          <p:nvPr/>
        </p:nvSpPr>
        <p:spPr>
          <a:xfrm>
            <a:off x="611188" y="627063"/>
            <a:ext cx="247808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辨一辨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6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12296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3971" grpId="0"/>
      <p:bldP spid="83972" grpId="0"/>
      <p:bldP spid="83973" grpId="0"/>
      <p:bldP spid="839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Text Box 2"/>
          <p:cNvSpPr txBox="1"/>
          <p:nvPr/>
        </p:nvSpPr>
        <p:spPr>
          <a:xfrm>
            <a:off x="468313" y="1422400"/>
            <a:ext cx="7993062" cy="5667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dirty="0">
                <a:latin typeface="Times New Roman" panose="02020603050405020304" pitchFamily="18" charset="0"/>
                <a:ea typeface="幼圆" pitchFamily="49" charset="-122"/>
              </a:rPr>
              <a:t>下列句子中，哪些是命题？哪些不是命题？</a:t>
            </a:r>
          </a:p>
        </p:txBody>
      </p:sp>
      <p:sp>
        <p:nvSpPr>
          <p:cNvPr id="265219" name="Text Box 3"/>
          <p:cNvSpPr txBox="1"/>
          <p:nvPr/>
        </p:nvSpPr>
        <p:spPr>
          <a:xfrm>
            <a:off x="6292850" y="2205038"/>
            <a:ext cx="1016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幼圆" pitchFamily="49" charset="-122"/>
              </a:rPr>
              <a:t>不是</a:t>
            </a:r>
          </a:p>
        </p:txBody>
      </p:sp>
      <p:sp>
        <p:nvSpPr>
          <p:cNvPr id="265221" name="Text Box 5"/>
          <p:cNvSpPr txBox="1"/>
          <p:nvPr/>
        </p:nvSpPr>
        <p:spPr>
          <a:xfrm>
            <a:off x="6292850" y="2900363"/>
            <a:ext cx="1016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幼圆" pitchFamily="49" charset="-122"/>
              </a:rPr>
              <a:t>不是</a:t>
            </a:r>
          </a:p>
        </p:txBody>
      </p:sp>
      <p:sp>
        <p:nvSpPr>
          <p:cNvPr id="265222" name="Text Box 6"/>
          <p:cNvSpPr txBox="1"/>
          <p:nvPr/>
        </p:nvSpPr>
        <p:spPr>
          <a:xfrm>
            <a:off x="6443663" y="3692525"/>
            <a:ext cx="4889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幼圆" pitchFamily="49" charset="-122"/>
              </a:rPr>
              <a:t>是</a:t>
            </a:r>
          </a:p>
        </p:txBody>
      </p:sp>
      <p:sp>
        <p:nvSpPr>
          <p:cNvPr id="265224" name="Text Box 8"/>
          <p:cNvSpPr txBox="1"/>
          <p:nvPr/>
        </p:nvSpPr>
        <p:spPr>
          <a:xfrm>
            <a:off x="6256338" y="4437063"/>
            <a:ext cx="14112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幼圆" pitchFamily="49" charset="-122"/>
              </a:rPr>
              <a:t>不是</a:t>
            </a:r>
          </a:p>
        </p:txBody>
      </p:sp>
      <p:sp>
        <p:nvSpPr>
          <p:cNvPr id="265226" name="Text Box 10"/>
          <p:cNvSpPr txBox="1"/>
          <p:nvPr/>
        </p:nvSpPr>
        <p:spPr>
          <a:xfrm>
            <a:off x="6443663" y="4941888"/>
            <a:ext cx="4889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幼圆" pitchFamily="49" charset="-122"/>
              </a:rPr>
              <a:t>是</a:t>
            </a:r>
          </a:p>
        </p:txBody>
      </p:sp>
      <p:sp>
        <p:nvSpPr>
          <p:cNvPr id="265228" name="Rectangle 12"/>
          <p:cNvSpPr/>
          <p:nvPr/>
        </p:nvSpPr>
        <p:spPr>
          <a:xfrm>
            <a:off x="395288" y="2276475"/>
            <a:ext cx="59483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）画一个角等于已知角；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265230" name="Rectangle 14"/>
          <p:cNvSpPr/>
          <p:nvPr/>
        </p:nvSpPr>
        <p:spPr>
          <a:xfrm>
            <a:off x="395288" y="2997200"/>
            <a:ext cx="61928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）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两条直线平行吗？</a:t>
            </a:r>
          </a:p>
        </p:txBody>
      </p:sp>
      <p:sp>
        <p:nvSpPr>
          <p:cNvPr id="13322" name="Rectangle 15"/>
          <p:cNvSpPr/>
          <p:nvPr/>
        </p:nvSpPr>
        <p:spPr>
          <a:xfrm>
            <a:off x="395288" y="3759200"/>
            <a:ext cx="6624637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）直角三角形两锐角互余；</a:t>
            </a:r>
            <a:endParaRPr lang="zh-CN" altLang="en-US" dirty="0">
              <a:latin typeface="宋体" panose="02010600030101010101" pitchFamily="2" charset="-122"/>
            </a:endParaRPr>
          </a:p>
          <a:p>
            <a:pPr algn="l"/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5233" name="Rectangle 17"/>
          <p:cNvSpPr/>
          <p:nvPr/>
        </p:nvSpPr>
        <p:spPr>
          <a:xfrm>
            <a:off x="395288" y="4437063"/>
            <a:ext cx="58324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）过一点画已知直线的垂线；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13324" name="Rectangle 18"/>
          <p:cNvSpPr/>
          <p:nvPr/>
        </p:nvSpPr>
        <p:spPr>
          <a:xfrm>
            <a:off x="395288" y="4941888"/>
            <a:ext cx="5689600" cy="5667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）若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，则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＝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2 </a:t>
            </a:r>
            <a:r>
              <a:rPr lang="en-US" altLang="zh-CN" dirty="0">
                <a:latin typeface="Times New Roman" panose="02020603050405020304" pitchFamily="18" charset="0"/>
              </a:rPr>
              <a:t>.</a:t>
            </a:r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0679" name="Text Box 23"/>
          <p:cNvSpPr txBox="1"/>
          <p:nvPr/>
        </p:nvSpPr>
        <p:spPr>
          <a:xfrm>
            <a:off x="-497161" y="1513409"/>
            <a:ext cx="9396412" cy="519112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　　</a:t>
            </a:r>
            <a:r>
              <a:rPr lang="zh-CN" altLang="en-US" dirty="0">
                <a:latin typeface="Arial" panose="020B0604020202020204" pitchFamily="34" charset="0"/>
              </a:rPr>
              <a:t>下列命题的条件是什么？结论又是什么？</a:t>
            </a:r>
          </a:p>
        </p:txBody>
      </p:sp>
      <p:sp>
        <p:nvSpPr>
          <p:cNvPr id="70681" name="Text Box 25"/>
          <p:cNvSpPr txBox="1"/>
          <p:nvPr/>
        </p:nvSpPr>
        <p:spPr>
          <a:xfrm>
            <a:off x="-468312" y="1614488"/>
            <a:ext cx="9396412" cy="519112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　　</a:t>
            </a:r>
            <a:r>
              <a:rPr lang="zh-CN" altLang="en-US" dirty="0">
                <a:latin typeface="Arial" panose="020B0604020202020204" pitchFamily="34" charset="0"/>
              </a:rPr>
              <a:t>它们是真命题？还是假命题？</a:t>
            </a:r>
          </a:p>
        </p:txBody>
      </p:sp>
      <p:sp>
        <p:nvSpPr>
          <p:cNvPr id="13327" name="Rectangle 26"/>
          <p:cNvSpPr/>
          <p:nvPr/>
        </p:nvSpPr>
        <p:spPr>
          <a:xfrm>
            <a:off x="684213" y="771525"/>
            <a:ext cx="2478087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练一练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6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13328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65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65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65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265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65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265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265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7" dur="500"/>
                                        <p:tgtEl>
                                          <p:spTgt spid="265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0" dur="500"/>
                                        <p:tgtEl>
                                          <p:spTgt spid="265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265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265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265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265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265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70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70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0" dur="500"/>
                                        <p:tgtEl>
                                          <p:spTgt spid="706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8" grpId="0"/>
      <p:bldP spid="265219" grpId="0"/>
      <p:bldP spid="265219" grpId="1"/>
      <p:bldP spid="265221" grpId="0"/>
      <p:bldP spid="265221" grpId="1"/>
      <p:bldP spid="265222" grpId="0"/>
      <p:bldP spid="265222" grpId="1"/>
      <p:bldP spid="265224" grpId="0"/>
      <p:bldP spid="265224" grpId="1"/>
      <p:bldP spid="265226" grpId="0"/>
      <p:bldP spid="265226" grpId="1"/>
      <p:bldP spid="265228" grpId="0"/>
      <p:bldP spid="265230" grpId="0"/>
      <p:bldP spid="265233" grpId="0"/>
      <p:bldP spid="70679" grpId="0"/>
      <p:bldP spid="70679" grpId="1"/>
      <p:bldP spid="706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14"/>
          <p:cNvSpPr txBox="1">
            <a:spLocks noChangeArrowheads="1"/>
          </p:cNvSpPr>
          <p:nvPr/>
        </p:nvSpPr>
        <p:spPr bwMode="auto">
          <a:xfrm>
            <a:off x="500063" y="1143000"/>
            <a:ext cx="8459788" cy="2308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l" defTabSz="91440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 dirty="0">
                <a:latin typeface="+mj-ea"/>
                <a:ea typeface="+mj-ea"/>
                <a:cs typeface="+mn-cs"/>
              </a:rPr>
              <a:t>1</a:t>
            </a:r>
            <a:r>
              <a:rPr kumimoji="0" lang="zh-CN" altLang="en-US" kern="1200" cap="none" spc="0" normalizeH="0" baseline="0" noProof="0" dirty="0">
                <a:latin typeface="+mj-ea"/>
                <a:ea typeface="+mj-ea"/>
                <a:cs typeface="+mn-cs"/>
              </a:rPr>
              <a:t>．</a:t>
            </a:r>
            <a:r>
              <a:rPr kumimoji="0" lang="zh-CN" altLang="en-US" kern="1200" cap="none" spc="0" normalizeH="0" baseline="0" noProof="0" dirty="0">
                <a:latin typeface="Times New Roman" panose="02020603050405020304" pitchFamily="18" charset="0"/>
                <a:ea typeface="幼圆" pitchFamily="49" charset="-122"/>
                <a:cs typeface="+mn-cs"/>
              </a:rPr>
              <a:t>在数学运算中，除了加、减、乘、除等运算外，还可以定义新的运算．如定义一种</a:t>
            </a:r>
            <a:r>
              <a:rPr kumimoji="0" lang="zh-CN" altLang="en-US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en-US" kern="1200" cap="none" spc="0" normalizeH="0" baseline="0" noProof="0" dirty="0">
                <a:latin typeface="Times New Roman" panose="02020603050405020304" pitchFamily="18" charset="0"/>
                <a:ea typeface="幼圆" pitchFamily="49" charset="-122"/>
                <a:cs typeface="+mn-cs"/>
              </a:rPr>
              <a:t>星</a:t>
            </a:r>
            <a:r>
              <a:rPr kumimoji="0" lang="zh-CN" altLang="en-US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kern="1200" cap="none" spc="0" normalizeH="0" baseline="0" noProof="0" dirty="0">
                <a:latin typeface="Times New Roman" panose="02020603050405020304" pitchFamily="18" charset="0"/>
                <a:ea typeface="幼圆" pitchFamily="49" charset="-122"/>
                <a:cs typeface="+mn-cs"/>
              </a:rPr>
              <a:t>运算，</a:t>
            </a:r>
            <a:r>
              <a:rPr kumimoji="0" lang="zh-CN" altLang="en-US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en-US" kern="1200" cap="none" spc="0" normalizeH="0" baseline="0" noProof="0" dirty="0">
                <a:latin typeface="Times New Roman" panose="02020603050405020304" pitchFamily="18" charset="0"/>
                <a:ea typeface="幼圆" pitchFamily="49" charset="-122"/>
                <a:cs typeface="+mn-cs"/>
              </a:rPr>
              <a:t>*</a:t>
            </a:r>
            <a:r>
              <a:rPr kumimoji="0" lang="zh-CN" altLang="en-US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kern="1200" cap="none" spc="0" normalizeH="0" baseline="0" noProof="0" dirty="0">
                <a:latin typeface="Times New Roman" panose="02020603050405020304" pitchFamily="18" charset="0"/>
                <a:ea typeface="幼圆" pitchFamily="49" charset="-122"/>
                <a:cs typeface="+mn-cs"/>
              </a:rPr>
              <a:t>是它的运算符号，其运算法则是：</a:t>
            </a:r>
          </a:p>
          <a:p>
            <a:pPr marR="0" algn="l" defTabSz="91440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kern="1200" cap="none" spc="0" normalizeH="0" baseline="0" noProof="0" dirty="0">
                <a:latin typeface="Times New Roman" panose="02020603050405020304" pitchFamily="18" charset="0"/>
                <a:ea typeface="幼圆" pitchFamily="49" charset="-122"/>
                <a:cs typeface="+mn-cs"/>
              </a:rPr>
              <a:t>　　于是：</a:t>
            </a:r>
          </a:p>
        </p:txBody>
      </p:sp>
      <p:graphicFrame>
        <p:nvGraphicFramePr>
          <p:cNvPr id="14339" name="Object 15"/>
          <p:cNvGraphicFramePr>
            <a:graphicFrameLocks noChangeAspect="1"/>
          </p:cNvGraphicFramePr>
          <p:nvPr/>
        </p:nvGraphicFramePr>
        <p:xfrm>
          <a:off x="2928938" y="2357438"/>
          <a:ext cx="302418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r:id="rId3" imgW="1345565" imgH="215900" progId="Equation.3">
                  <p:embed/>
                </p:oleObj>
              </mc:Choice>
              <mc:Fallback>
                <p:oleObj r:id="rId3" imgW="1345565" imgH="2159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28938" y="2357438"/>
                        <a:ext cx="3024187" cy="485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ct 16"/>
          <p:cNvGraphicFramePr>
            <a:graphicFrameLocks noChangeAspect="1"/>
          </p:cNvGraphicFramePr>
          <p:nvPr/>
        </p:nvGraphicFramePr>
        <p:xfrm>
          <a:off x="2357438" y="2928938"/>
          <a:ext cx="3816350" cy="147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r:id="rId5" imgW="1676400" imgH="647700" progId="Equation.3">
                  <p:embed/>
                </p:oleObj>
              </mc:Choice>
              <mc:Fallback>
                <p:oleObj r:id="rId5" imgW="1676400" imgH="6477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57438" y="2928938"/>
                        <a:ext cx="3816350" cy="14747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17"/>
          <p:cNvSpPr txBox="1"/>
          <p:nvPr/>
        </p:nvSpPr>
        <p:spPr>
          <a:xfrm>
            <a:off x="1071563" y="4572000"/>
            <a:ext cx="3398837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</a:rPr>
              <a:t>按以上定义，填空：</a:t>
            </a:r>
          </a:p>
        </p:txBody>
      </p:sp>
      <p:graphicFrame>
        <p:nvGraphicFramePr>
          <p:cNvPr id="14342" name="Object 18"/>
          <p:cNvGraphicFramePr>
            <a:graphicFrameLocks noChangeAspect="1"/>
          </p:cNvGraphicFramePr>
          <p:nvPr/>
        </p:nvGraphicFramePr>
        <p:xfrm>
          <a:off x="4286250" y="4572000"/>
          <a:ext cx="10795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r:id="rId7" imgW="419100" imgH="177800" progId="Equation.3">
                  <p:embed/>
                </p:oleObj>
              </mc:Choice>
              <mc:Fallback>
                <p:oleObj r:id="rId7" imgW="419100" imgH="1778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86250" y="4572000"/>
                        <a:ext cx="1079500" cy="457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Object 19"/>
          <p:cNvGraphicFramePr>
            <a:graphicFrameLocks noChangeAspect="1"/>
          </p:cNvGraphicFramePr>
          <p:nvPr/>
        </p:nvGraphicFramePr>
        <p:xfrm>
          <a:off x="6500813" y="4572000"/>
          <a:ext cx="1223962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r:id="rId9" imgW="596900" imgH="177800" progId="Equation.3">
                  <p:embed/>
                </p:oleObj>
              </mc:Choice>
              <mc:Fallback>
                <p:oleObj r:id="rId9" imgW="596900" imgH="1778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500813" y="4572000"/>
                        <a:ext cx="1223962" cy="4873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Text Box 20"/>
          <p:cNvSpPr txBox="1"/>
          <p:nvPr/>
        </p:nvSpPr>
        <p:spPr>
          <a:xfrm>
            <a:off x="5214938" y="4643438"/>
            <a:ext cx="142240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u="sng" dirty="0">
                <a:latin typeface="Times New Roman" panose="02020603050405020304" pitchFamily="18" charset="0"/>
              </a:rPr>
              <a:t>＿＿＿</a:t>
            </a:r>
            <a:r>
              <a:rPr lang="zh-CN" altLang="en-US" dirty="0">
                <a:latin typeface="Times New Roman" panose="02020603050405020304" pitchFamily="18" charset="0"/>
              </a:rPr>
              <a:t>，</a:t>
            </a:r>
          </a:p>
        </p:txBody>
      </p:sp>
      <p:sp>
        <p:nvSpPr>
          <p:cNvPr id="14345" name="Text Box 21"/>
          <p:cNvSpPr txBox="1"/>
          <p:nvPr/>
        </p:nvSpPr>
        <p:spPr>
          <a:xfrm>
            <a:off x="7645400" y="4643438"/>
            <a:ext cx="149860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u="sng" dirty="0">
                <a:latin typeface="Times New Roman" panose="02020603050405020304" pitchFamily="18" charset="0"/>
              </a:rPr>
              <a:t>＿＿ </a:t>
            </a:r>
            <a:r>
              <a:rPr lang="zh-CN" altLang="en-US" dirty="0">
                <a:latin typeface="Times New Roman" panose="02020603050405020304" pitchFamily="18" charset="0"/>
              </a:rPr>
              <a:t>＿．</a:t>
            </a:r>
          </a:p>
        </p:txBody>
      </p:sp>
      <p:sp>
        <p:nvSpPr>
          <p:cNvPr id="53270" name="Text Box 22"/>
          <p:cNvSpPr txBox="1"/>
          <p:nvPr/>
        </p:nvSpPr>
        <p:spPr>
          <a:xfrm>
            <a:off x="285750" y="5143500"/>
            <a:ext cx="88582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</a:rPr>
              <a:t>　　请你参照以上方法，也定义一种新运算，并举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algn="l"/>
            <a:r>
              <a:rPr lang="zh-CN" altLang="en-US" sz="2800" dirty="0">
                <a:latin typeface="Times New Roman" panose="02020603050405020304" pitchFamily="18" charset="0"/>
              </a:rPr>
              <a:t>几个运算的例子</a:t>
            </a:r>
            <a:r>
              <a:rPr lang="en-US" altLang="zh-CN" sz="3200" dirty="0">
                <a:latin typeface="宋体" panose="02010600030101010101" pitchFamily="2" charset="-122"/>
              </a:rPr>
              <a:t>.</a:t>
            </a:r>
            <a:endParaRPr lang="zh-CN" altLang="en-US" sz="3200" dirty="0">
              <a:latin typeface="宋体" panose="02010600030101010101" pitchFamily="2" charset="-122"/>
            </a:endParaRPr>
          </a:p>
        </p:txBody>
      </p:sp>
      <p:sp>
        <p:nvSpPr>
          <p:cNvPr id="14347" name="Rectangle 23"/>
          <p:cNvSpPr/>
          <p:nvPr/>
        </p:nvSpPr>
        <p:spPr>
          <a:xfrm>
            <a:off x="523875" y="627063"/>
            <a:ext cx="293687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拓展提升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6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14348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/>
          <p:nvPr/>
        </p:nvSpPr>
        <p:spPr>
          <a:xfrm>
            <a:off x="395288" y="1725613"/>
            <a:ext cx="7056437" cy="4152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）若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80808"/>
                </a:solidFill>
                <a:latin typeface="宋体" panose="02010600030101010101" pitchFamily="2" charset="-122"/>
              </a:rPr>
              <a:t>∥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，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2800" dirty="0">
                <a:solidFill>
                  <a:srgbClr val="080808"/>
                </a:solidFill>
                <a:latin typeface="宋体" panose="02010600030101010101" pitchFamily="2" charset="-122"/>
              </a:rPr>
              <a:t>∥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c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，则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80808"/>
                </a:solidFill>
                <a:latin typeface="宋体" panose="02010600030101010101" pitchFamily="2" charset="-122"/>
              </a:rPr>
              <a:t>∥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c</a:t>
            </a:r>
            <a:r>
              <a:rPr lang="en-US" altLang="zh-CN" sz="2000" dirty="0">
                <a:latin typeface="Arial" panose="020B0604020202020204" pitchFamily="34" charset="0"/>
              </a:rPr>
              <a:t> </a:t>
            </a:r>
            <a:r>
              <a:rPr lang="zh-CN" altLang="en-US" sz="2800" dirty="0">
                <a:latin typeface="Arial" panose="020B0604020202020204" pitchFamily="34" charset="0"/>
              </a:rPr>
              <a:t>；</a:t>
            </a:r>
            <a:endParaRPr lang="en-US" altLang="zh-CN" sz="2800" i="1" dirty="0">
              <a:solidFill>
                <a:srgbClr val="080808"/>
              </a:solidFill>
              <a:latin typeface="宋体" panose="02010600030101010101" pitchFamily="2" charset="-122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）如果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是有理数，则 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2800" baseline="30000" dirty="0">
                <a:solidFill>
                  <a:srgbClr val="080808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baseline="30000" dirty="0">
                <a:solidFill>
                  <a:srgbClr val="080808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800" dirty="0">
                <a:solidFill>
                  <a:srgbClr val="080808"/>
                </a:solidFill>
                <a:latin typeface="宋体" panose="02010600030101010101" pitchFamily="2" charset="-122"/>
              </a:rPr>
              <a:t>+1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＞</a:t>
            </a:r>
            <a:r>
              <a:rPr lang="en-US" altLang="zh-CN" sz="2800" dirty="0">
                <a:solidFill>
                  <a:srgbClr val="080808"/>
                </a:solidFill>
                <a:latin typeface="宋体" panose="02010600030101010101" pitchFamily="2" charset="-122"/>
              </a:rPr>
              <a:t>0</a:t>
            </a:r>
            <a:r>
              <a:rPr lang="en-US" altLang="zh-CN" sz="2000" dirty="0">
                <a:latin typeface="Arial" panose="020B0604020202020204" pitchFamily="34" charset="0"/>
              </a:rPr>
              <a:t> </a:t>
            </a:r>
            <a:r>
              <a:rPr lang="zh-CN" altLang="en-US" sz="2800" dirty="0">
                <a:latin typeface="Arial" panose="020B0604020202020204" pitchFamily="34" charset="0"/>
              </a:rPr>
              <a:t>；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）若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2800" baseline="30000" dirty="0">
                <a:solidFill>
                  <a:srgbClr val="080808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＞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2800" baseline="30000" dirty="0">
                <a:solidFill>
                  <a:srgbClr val="080808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800" baseline="30000" dirty="0">
                <a:solidFill>
                  <a:srgbClr val="080808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，则 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＞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2000" dirty="0">
                <a:latin typeface="Arial" panose="020B0604020202020204" pitchFamily="34" charset="0"/>
              </a:rPr>
              <a:t> </a:t>
            </a:r>
            <a:r>
              <a:rPr lang="zh-CN" altLang="en-US" sz="2800" dirty="0">
                <a:latin typeface="Arial" panose="020B0604020202020204" pitchFamily="34" charset="0"/>
              </a:rPr>
              <a:t>；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）若 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ab</a:t>
            </a:r>
            <a:r>
              <a:rPr lang="zh-CN" altLang="en-US" sz="2800" dirty="0">
                <a:solidFill>
                  <a:srgbClr val="080808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dirty="0">
                <a:solidFill>
                  <a:srgbClr val="080808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，则</a:t>
            </a:r>
            <a:r>
              <a:rPr lang="en-US" altLang="zh-CN" sz="2800" i="1" dirty="0">
                <a:solidFill>
                  <a:srgbClr val="080808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800" dirty="0">
                <a:solidFill>
                  <a:srgbClr val="080808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2800" dirty="0">
                <a:latin typeface="Arial" panose="020B0604020202020204" pitchFamily="34" charset="0"/>
              </a:rPr>
              <a:t> </a:t>
            </a:r>
            <a:r>
              <a:rPr lang="zh-CN" altLang="en-US" sz="2800" dirty="0">
                <a:latin typeface="Arial" panose="020B0604020202020204" pitchFamily="34" charset="0"/>
              </a:rPr>
              <a:t>；</a:t>
            </a:r>
            <a:endParaRPr lang="en-US" altLang="zh-CN" sz="2800" dirty="0">
              <a:latin typeface="宋体" panose="02010600030101010101" pitchFamily="2" charset="-122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</a:rPr>
              <a:t>5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）如果两个角的两边互相平行，这两个角一定相等；</a:t>
            </a:r>
            <a:endParaRPr lang="zh-CN" altLang="en-US" sz="2800" dirty="0">
              <a:latin typeface="宋体" panose="02010600030101010101" pitchFamily="2" charset="-122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080808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800" dirty="0">
                <a:solidFill>
                  <a:srgbClr val="080808"/>
                </a:solidFill>
                <a:latin typeface="宋体" panose="02010600030101010101" pitchFamily="2" charset="-122"/>
              </a:rPr>
              <a:t>）绝对值等于它本身的数是正数．</a:t>
            </a:r>
            <a:r>
              <a:rPr lang="zh-CN" altLang="en-US" sz="2800" dirty="0">
                <a:latin typeface="宋体" panose="02010600030101010101" pitchFamily="2" charset="-122"/>
              </a:rPr>
              <a:t> </a:t>
            </a:r>
          </a:p>
        </p:txBody>
      </p:sp>
      <p:sp>
        <p:nvSpPr>
          <p:cNvPr id="15363" name="Text Box 6"/>
          <p:cNvSpPr txBox="1"/>
          <p:nvPr/>
        </p:nvSpPr>
        <p:spPr>
          <a:xfrm>
            <a:off x="-252412" y="1162050"/>
            <a:ext cx="9396412" cy="579438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　　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latin typeface="宋体" panose="02010600030101010101" pitchFamily="2" charset="-122"/>
              </a:rPr>
              <a:t>.</a:t>
            </a:r>
            <a:r>
              <a:rPr lang="zh-CN" altLang="en-US" sz="2800" dirty="0">
                <a:latin typeface="Arial" panose="020B0604020202020204" pitchFamily="34" charset="0"/>
              </a:rPr>
              <a:t>下列命题是真命题？还是假命题？</a:t>
            </a:r>
          </a:p>
        </p:txBody>
      </p:sp>
      <p:sp>
        <p:nvSpPr>
          <p:cNvPr id="15364" name="Rectangle 7"/>
          <p:cNvSpPr/>
          <p:nvPr/>
        </p:nvSpPr>
        <p:spPr>
          <a:xfrm>
            <a:off x="468313" y="627063"/>
            <a:ext cx="293687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拓展提升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6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2小结与思考 copy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908050"/>
            <a:ext cx="2209800" cy="1331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Rectangle 8"/>
          <p:cNvSpPr/>
          <p:nvPr/>
        </p:nvSpPr>
        <p:spPr>
          <a:xfrm>
            <a:off x="0" y="1916113"/>
            <a:ext cx="8353425" cy="119062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l"/>
            <a:endParaRPr lang="en-US" altLang="zh-CN" sz="3600" dirty="0">
              <a:solidFill>
                <a:srgbClr val="336600"/>
              </a:solidFill>
              <a:latin typeface="Arial" panose="020B0604020202020204" pitchFamily="34" charset="0"/>
            </a:endParaRPr>
          </a:p>
          <a:p>
            <a:pPr algn="l"/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      </a:t>
            </a:r>
            <a:r>
              <a:rPr lang="en-US" altLang="zh-CN" sz="3600" dirty="0">
                <a:latin typeface="Times New Roman" panose="02020603050405020304" pitchFamily="18" charset="0"/>
              </a:rPr>
              <a:t>1</a:t>
            </a:r>
            <a:r>
              <a:rPr lang="zh-CN" altLang="en-US" sz="3600" dirty="0">
                <a:latin typeface="Times New Roman" panose="02020603050405020304" pitchFamily="18" charset="0"/>
              </a:rPr>
              <a:t>．</a:t>
            </a:r>
            <a:r>
              <a:rPr lang="zh-CN" altLang="en-US" sz="3600" dirty="0">
                <a:latin typeface="宋体" panose="02010600030101010101" pitchFamily="2" charset="-122"/>
              </a:rPr>
              <a:t>通过今天的学习，</a:t>
            </a:r>
            <a:r>
              <a:rPr lang="zh-CN" altLang="en-US" sz="3600" dirty="0">
                <a:latin typeface="Arial" panose="020B0604020202020204" pitchFamily="34" charset="0"/>
              </a:rPr>
              <a:t>你有什么收获？</a:t>
            </a:r>
            <a:endParaRPr lang="en-US" altLang="zh-CN" sz="3600" dirty="0">
              <a:latin typeface="宋体" panose="02010600030101010101" pitchFamily="2" charset="-122"/>
            </a:endParaRPr>
          </a:p>
        </p:txBody>
      </p:sp>
      <p:sp>
        <p:nvSpPr>
          <p:cNvPr id="43017" name="Rectangle 9"/>
          <p:cNvSpPr/>
          <p:nvPr/>
        </p:nvSpPr>
        <p:spPr>
          <a:xfrm>
            <a:off x="755650" y="2708275"/>
            <a:ext cx="8602663" cy="119062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l"/>
            <a:endParaRPr lang="en-US" altLang="zh-CN" sz="3600" dirty="0">
              <a:solidFill>
                <a:srgbClr val="336600"/>
              </a:solidFill>
              <a:latin typeface="Arial" panose="020B0604020202020204" pitchFamily="34" charset="0"/>
            </a:endParaRPr>
          </a:p>
          <a:p>
            <a:pPr algn="l"/>
            <a:r>
              <a:rPr lang="en-US" altLang="zh-CN" sz="3600" dirty="0">
                <a:latin typeface="Times New Roman" panose="02020603050405020304" pitchFamily="18" charset="0"/>
              </a:rPr>
              <a:t>2</a:t>
            </a:r>
            <a:r>
              <a:rPr lang="zh-CN" altLang="en-US" sz="3600" dirty="0">
                <a:latin typeface="Times New Roman" panose="02020603050405020304" pitchFamily="18" charset="0"/>
              </a:rPr>
              <a:t>．</a:t>
            </a:r>
            <a:r>
              <a:rPr lang="zh-CN" altLang="en-US" sz="3600" dirty="0">
                <a:latin typeface="Arial" panose="020B0604020202020204" pitchFamily="34" charset="0"/>
              </a:rPr>
              <a:t>还有什么疑问？</a:t>
            </a:r>
            <a:endParaRPr lang="en-US" altLang="zh-CN" sz="3600" dirty="0">
              <a:latin typeface="Arial" panose="020B0604020202020204" pitchFamily="34" charset="0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/>
          <p:nvPr/>
        </p:nvSpPr>
        <p:spPr>
          <a:xfrm>
            <a:off x="684213" y="1412875"/>
            <a:ext cx="8459787" cy="429577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课后作业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</a:p>
          <a:p>
            <a:pPr lvl="1" eaLnBrk="1" hangingPunct="1"/>
            <a:endParaRPr lang="en-US" altLang="zh-CN" sz="3200" dirty="0">
              <a:latin typeface="Times New Roman" panose="02020603050405020304" pitchFamily="18" charset="0"/>
            </a:endParaRPr>
          </a:p>
          <a:p>
            <a:pPr algn="l">
              <a:lnSpc>
                <a:spcPct val="130000"/>
              </a:lnSpc>
            </a:pPr>
            <a:r>
              <a:rPr lang="en-US" altLang="zh-CN" sz="3200" dirty="0">
                <a:latin typeface="Times New Roman" panose="02020603050405020304" pitchFamily="18" charset="0"/>
              </a:rPr>
              <a:t>    1</a:t>
            </a:r>
            <a:r>
              <a:rPr lang="zh-CN" altLang="en-US" sz="3200" dirty="0">
                <a:latin typeface="Times New Roman" panose="02020603050405020304" pitchFamily="18" charset="0"/>
              </a:rPr>
              <a:t>．课本习题</a:t>
            </a:r>
            <a:r>
              <a:rPr lang="en-US" altLang="zh-CN" sz="3200" dirty="0">
                <a:latin typeface="Times New Roman" panose="02020603050405020304" pitchFamily="18" charset="0"/>
              </a:rPr>
              <a:t>12.1</a:t>
            </a:r>
            <a:r>
              <a:rPr lang="zh-CN" altLang="en-US" sz="3200" dirty="0">
                <a:latin typeface="Times New Roman" panose="02020603050405020304" pitchFamily="18" charset="0"/>
              </a:rPr>
              <a:t>第</a:t>
            </a:r>
            <a:r>
              <a:rPr lang="en-US" altLang="zh-CN" sz="3200" dirty="0">
                <a:latin typeface="Times New Roman" panose="02020603050405020304" pitchFamily="18" charset="0"/>
              </a:rPr>
              <a:t>1</a:t>
            </a:r>
            <a:r>
              <a:rPr lang="zh-CN" altLang="en-US" sz="3200" dirty="0">
                <a:latin typeface="Times New Roman" panose="02020603050405020304" pitchFamily="18" charset="0"/>
              </a:rPr>
              <a:t>、</a:t>
            </a:r>
            <a:r>
              <a:rPr lang="en-US" altLang="zh-CN" sz="3200" dirty="0">
                <a:latin typeface="Times New Roman" panose="02020603050405020304" pitchFamily="18" charset="0"/>
              </a:rPr>
              <a:t>2</a:t>
            </a:r>
            <a:r>
              <a:rPr lang="zh-CN" altLang="en-US" sz="3200" dirty="0">
                <a:latin typeface="Times New Roman" panose="02020603050405020304" pitchFamily="18" charset="0"/>
              </a:rPr>
              <a:t>、</a:t>
            </a:r>
            <a:r>
              <a:rPr lang="en-US" altLang="zh-CN" sz="3200" dirty="0">
                <a:latin typeface="Times New Roman" panose="02020603050405020304" pitchFamily="18" charset="0"/>
              </a:rPr>
              <a:t>3</a:t>
            </a:r>
            <a:r>
              <a:rPr lang="zh-CN" altLang="en-US" sz="3200" dirty="0">
                <a:latin typeface="Times New Roman" panose="02020603050405020304" pitchFamily="18" charset="0"/>
              </a:rPr>
              <a:t>题；</a:t>
            </a:r>
          </a:p>
          <a:p>
            <a:pPr algn="l">
              <a:lnSpc>
                <a:spcPct val="130000"/>
              </a:lnSpc>
            </a:pPr>
            <a:r>
              <a:rPr lang="en-US" altLang="zh-CN" sz="3200" dirty="0">
                <a:latin typeface="Times New Roman" panose="02020603050405020304" pitchFamily="18" charset="0"/>
              </a:rPr>
              <a:t>    2</a:t>
            </a:r>
            <a:r>
              <a:rPr lang="zh-CN" altLang="en-US" sz="3200" dirty="0">
                <a:latin typeface="Times New Roman" panose="02020603050405020304" pitchFamily="18" charset="0"/>
              </a:rPr>
              <a:t>．课外思考题（选做）：</a:t>
            </a:r>
          </a:p>
          <a:p>
            <a:pPr algn="l">
              <a:lnSpc>
                <a:spcPct val="130000"/>
              </a:lnSpc>
            </a:pPr>
            <a:r>
              <a:rPr lang="zh-CN" altLang="en-US" sz="3200" dirty="0">
                <a:latin typeface="Times New Roman" panose="02020603050405020304" pitchFamily="18" charset="0"/>
              </a:rPr>
              <a:t>      请查阅费尔马数、相亲数、圣经数、回文数、正直数 的定义，并谈谈你的体会！  </a:t>
            </a:r>
          </a:p>
          <a:p>
            <a:pPr algn="l">
              <a:lnSpc>
                <a:spcPct val="130000"/>
              </a:lnSpc>
            </a:pPr>
            <a:endParaRPr lang="en-US" altLang="zh-CN" sz="3200" dirty="0">
              <a:latin typeface="Times New Roman" panose="02020603050405020304" pitchFamily="18" charset="0"/>
            </a:endParaRPr>
          </a:p>
        </p:txBody>
      </p:sp>
      <p:sp>
        <p:nvSpPr>
          <p:cNvPr id="17411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gray">
          <a:xfrm>
            <a:off x="2633663" y="2716212"/>
            <a:ext cx="4608513" cy="1366838"/>
          </a:xfrm>
          <a:prstGeom prst="rect">
            <a:avLst/>
          </a:prstGeom>
        </p:spPr>
        <p:txBody>
          <a:bodyPr wrap="none" numCol="1" fromWordArt="1">
            <a:prstTxWarp prst="textDeflate">
              <a:avLst>
                <a:gd name="adj" fmla="val 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0" cap="none" spc="0" normalizeH="0" baseline="0" noProof="0">
                <a:ln w="28575">
                  <a:noFill/>
                  <a:round/>
                </a:ln>
                <a:solidFill>
                  <a:srgbClr val="99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谢 谢</a:t>
            </a:r>
            <a:r>
              <a:rPr kumimoji="0" lang="en-US" altLang="zh-CN" sz="5400" b="1" i="0" u="none" strike="noStrike" kern="10" cap="none" spc="0" normalizeH="0" baseline="0" noProof="0">
                <a:ln w="28575">
                  <a:noFill/>
                  <a:round/>
                </a:ln>
                <a:solidFill>
                  <a:srgbClr val="99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!</a:t>
            </a:r>
            <a:endParaRPr kumimoji="0" lang="zh-CN" altLang="en-US" sz="5400" b="1" i="0" u="none" strike="noStrike" kern="10" cap="none" spc="0" normalizeH="0" baseline="0" noProof="0">
              <a:ln w="28575">
                <a:noFill/>
                <a:round/>
              </a:ln>
              <a:solidFill>
                <a:srgbClr val="99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/>
          <p:nvPr/>
        </p:nvSpPr>
        <p:spPr>
          <a:xfrm>
            <a:off x="-180975" y="4051300"/>
            <a:ext cx="8713788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endParaRPr lang="zh-CN" altLang="en-US" sz="6000" dirty="0">
              <a:latin typeface="Times New Roman" panose="02020603050405020304" pitchFamily="18" charset="0"/>
              <a:ea typeface="隶书" pitchFamily="49" charset="-122"/>
            </a:endParaRPr>
          </a:p>
          <a:p>
            <a:pPr algn="l"/>
            <a:r>
              <a:rPr lang="zh-CN" altLang="en-US" sz="3600" dirty="0">
                <a:solidFill>
                  <a:srgbClr val="CC0000"/>
                </a:solidFill>
                <a:latin typeface="Times New Roman" panose="02020603050405020304" pitchFamily="18" charset="0"/>
              </a:rPr>
              <a:t>        </a:t>
            </a:r>
            <a:r>
              <a:rPr lang="zh-CN" altLang="en-US" sz="3200" dirty="0">
                <a:latin typeface="Times New Roman" panose="02020603050405020304" pitchFamily="18" charset="0"/>
              </a:rPr>
              <a:t>你的根据是什么</a:t>
            </a:r>
            <a:r>
              <a:rPr lang="en-US" altLang="zh-CN" sz="3200" dirty="0">
                <a:latin typeface="Times New Roman" panose="02020603050405020304" pitchFamily="18" charset="0"/>
              </a:rPr>
              <a:t>?</a:t>
            </a:r>
          </a:p>
        </p:txBody>
      </p:sp>
      <p:sp>
        <p:nvSpPr>
          <p:cNvPr id="3075" name="Rectangle 45"/>
          <p:cNvSpPr/>
          <p:nvPr/>
        </p:nvSpPr>
        <p:spPr>
          <a:xfrm>
            <a:off x="0" y="1206500"/>
            <a:ext cx="9144000" cy="36814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在我们丰富的数学世界里有许多神奇的数</a:t>
            </a:r>
            <a:r>
              <a:rPr lang="zh-CN" altLang="en-US" sz="2800" dirty="0">
                <a:latin typeface="Arial" panose="020B0604020202020204" pitchFamily="34" charset="0"/>
              </a:rPr>
              <a:t>．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你听说过费尔马数、相亲数、圣经数、回文数、正直数、水仙花数吗？我们先来认识一下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水仙花数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吧！各个数位上数字的立方和等于其本身的三位数叫做“水仙花数” </a:t>
            </a:r>
            <a:r>
              <a:rPr lang="zh-CN" altLang="en-US" sz="2800" dirty="0">
                <a:latin typeface="Arial" panose="020B0604020202020204" pitchFamily="34" charset="0"/>
              </a:rPr>
              <a:t>．</a:t>
            </a:r>
          </a:p>
          <a:p>
            <a:pPr algn="l">
              <a:lnSpc>
                <a:spcPct val="12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比如，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153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是“水仙花数”，因为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+5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+3</a:t>
            </a:r>
            <a:r>
              <a:rPr lang="en-US" altLang="zh-CN" sz="28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=153.</a:t>
            </a:r>
          </a:p>
          <a:p>
            <a:pPr algn="l">
              <a:lnSpc>
                <a:spcPct val="12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同学们，你们能从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113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407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220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三个数中找出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水仙花数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吗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?</a:t>
            </a:r>
          </a:p>
        </p:txBody>
      </p:sp>
      <p:sp>
        <p:nvSpPr>
          <p:cNvPr id="224274" name="Rectangle 18"/>
          <p:cNvSpPr>
            <a:spLocks noChangeArrowheads="1"/>
          </p:cNvSpPr>
          <p:nvPr/>
        </p:nvSpPr>
        <p:spPr bwMode="auto">
          <a:xfrm>
            <a:off x="203993" y="4860131"/>
            <a:ext cx="8634413" cy="14938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一般地，对某一名称或术语进行描述或作出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规定就叫做该名称或术语的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定义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．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</a:p>
        </p:txBody>
      </p:sp>
      <p:sp>
        <p:nvSpPr>
          <p:cNvPr id="56332" name="Line 12"/>
          <p:cNvSpPr/>
          <p:nvPr/>
        </p:nvSpPr>
        <p:spPr>
          <a:xfrm>
            <a:off x="6643688" y="2857500"/>
            <a:ext cx="22860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6333" name="Line 13"/>
          <p:cNvSpPr/>
          <p:nvPr/>
        </p:nvSpPr>
        <p:spPr>
          <a:xfrm>
            <a:off x="0" y="3286125"/>
            <a:ext cx="8208963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9" name="Rectangle 14"/>
          <p:cNvSpPr/>
          <p:nvPr/>
        </p:nvSpPr>
        <p:spPr>
          <a:xfrm>
            <a:off x="285750" y="714375"/>
            <a:ext cx="293687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材料阅读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6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3080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22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22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5" dur="500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39750" y="1381125"/>
            <a:ext cx="8145463" cy="4235450"/>
            <a:chOff x="357" y="714"/>
            <a:chExt cx="5131" cy="2812"/>
          </a:xfrm>
        </p:grpSpPr>
        <p:sp>
          <p:nvSpPr>
            <p:cNvPr id="4104" name="Text Box 3"/>
            <p:cNvSpPr txBox="1"/>
            <p:nvPr/>
          </p:nvSpPr>
          <p:spPr>
            <a:xfrm>
              <a:off x="357" y="714"/>
              <a:ext cx="5131" cy="3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3200" dirty="0">
                  <a:latin typeface="Arial" panose="020B0604020202020204" pitchFamily="34" charset="0"/>
                </a:rPr>
                <a:t>   </a:t>
              </a:r>
              <a:r>
                <a:rPr lang="zh-CN" altLang="en-US" sz="2800" dirty="0">
                  <a:latin typeface="Arial" panose="020B0604020202020204" pitchFamily="34" charset="0"/>
                </a:rPr>
                <a:t>你能说出下列名称的定义吗？</a:t>
              </a:r>
            </a:p>
          </p:txBody>
        </p:sp>
        <p:sp>
          <p:nvSpPr>
            <p:cNvPr id="4105" name="Text Box 4"/>
            <p:cNvSpPr txBox="1"/>
            <p:nvPr/>
          </p:nvSpPr>
          <p:spPr>
            <a:xfrm>
              <a:off x="584" y="1395"/>
              <a:ext cx="1616" cy="34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latin typeface="Arial" panose="020B0604020202020204" pitchFamily="34" charset="0"/>
                </a:rPr>
                <a:t>平行线：</a:t>
              </a:r>
            </a:p>
          </p:txBody>
        </p:sp>
        <p:sp>
          <p:nvSpPr>
            <p:cNvPr id="4106" name="Text Box 5"/>
            <p:cNvSpPr txBox="1"/>
            <p:nvPr/>
          </p:nvSpPr>
          <p:spPr>
            <a:xfrm>
              <a:off x="584" y="2273"/>
              <a:ext cx="2183" cy="344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latin typeface="Arial" panose="020B0604020202020204" pitchFamily="34" charset="0"/>
                </a:rPr>
                <a:t>绝对值：</a:t>
              </a:r>
            </a:p>
          </p:txBody>
        </p:sp>
        <p:sp>
          <p:nvSpPr>
            <p:cNvPr id="4107" name="Text Box 6"/>
            <p:cNvSpPr txBox="1"/>
            <p:nvPr/>
          </p:nvSpPr>
          <p:spPr>
            <a:xfrm>
              <a:off x="612" y="3181"/>
              <a:ext cx="1616" cy="34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algn="l" eaLnBrk="0" hangingPunct="0">
                <a:spcBef>
                  <a:spcPct val="50000"/>
                </a:spcBef>
              </a:pPr>
              <a:r>
                <a:rPr lang="zh-CN" altLang="en-US" sz="2800" dirty="0">
                  <a:latin typeface="Arial" panose="020B0604020202020204" pitchFamily="34" charset="0"/>
                </a:rPr>
                <a:t>方程的解：</a:t>
              </a:r>
            </a:p>
          </p:txBody>
        </p:sp>
      </p:grpSp>
      <p:sp>
        <p:nvSpPr>
          <p:cNvPr id="57351" name="Text Box 7"/>
          <p:cNvSpPr txBox="1"/>
          <p:nvPr/>
        </p:nvSpPr>
        <p:spPr>
          <a:xfrm>
            <a:off x="2771775" y="2276475"/>
            <a:ext cx="5184775" cy="8223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dirty="0">
                <a:latin typeface="Arial" panose="020B0604020202020204" pitchFamily="34" charset="0"/>
              </a:rPr>
              <a:t>在同一平面内，不相交的两条直线是平行线．</a:t>
            </a:r>
          </a:p>
        </p:txBody>
      </p:sp>
      <p:sp>
        <p:nvSpPr>
          <p:cNvPr id="57352" name="Text Box 8"/>
          <p:cNvSpPr txBox="1"/>
          <p:nvPr/>
        </p:nvSpPr>
        <p:spPr>
          <a:xfrm>
            <a:off x="2727325" y="3716338"/>
            <a:ext cx="5516563" cy="8223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dirty="0">
                <a:latin typeface="Arial" panose="020B0604020202020204" pitchFamily="34" charset="0"/>
              </a:rPr>
              <a:t>数轴上表示一个数的点到原点的距离是这个数的绝对值．</a:t>
            </a:r>
          </a:p>
        </p:txBody>
      </p:sp>
      <p:sp>
        <p:nvSpPr>
          <p:cNvPr id="57353" name="Text Box 9"/>
          <p:cNvSpPr txBox="1"/>
          <p:nvPr/>
        </p:nvSpPr>
        <p:spPr>
          <a:xfrm>
            <a:off x="2771775" y="5127625"/>
            <a:ext cx="5400675" cy="82232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dirty="0">
                <a:latin typeface="Arial" panose="020B0604020202020204" pitchFamily="34" charset="0"/>
              </a:rPr>
              <a:t>能使方程两边的值相等的未知数的值是方程的解．</a:t>
            </a:r>
          </a:p>
        </p:txBody>
      </p:sp>
      <p:sp>
        <p:nvSpPr>
          <p:cNvPr id="4102" name="Rectangle 11"/>
          <p:cNvSpPr/>
          <p:nvPr/>
        </p:nvSpPr>
        <p:spPr>
          <a:xfrm>
            <a:off x="596900" y="842963"/>
            <a:ext cx="247808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说一说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6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4103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1" grpId="0"/>
      <p:bldP spid="57352" grpId="0"/>
      <p:bldP spid="573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/>
          <p:nvPr/>
        </p:nvSpPr>
        <p:spPr>
          <a:xfrm>
            <a:off x="187325" y="1270000"/>
            <a:ext cx="8956675" cy="1006475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algn="l"/>
            <a:r>
              <a:rPr lang="zh-CN" altLang="en-US" sz="3200" dirty="0">
                <a:latin typeface="Arial" panose="020B0604020202020204" pitchFamily="34" charset="0"/>
              </a:rPr>
              <a:t>       </a:t>
            </a:r>
            <a:r>
              <a:rPr lang="zh-CN" altLang="en-US" sz="2800" dirty="0">
                <a:latin typeface="宋体" panose="02010600030101010101" pitchFamily="2" charset="-122"/>
              </a:rPr>
              <a:t>比较下列句子在表述形式上哪些对事情作了判断？哪些没有对事情作出判断？ </a:t>
            </a:r>
          </a:p>
        </p:txBody>
      </p:sp>
      <p:sp>
        <p:nvSpPr>
          <p:cNvPr id="5123" name="Rectangle 3"/>
          <p:cNvSpPr/>
          <p:nvPr/>
        </p:nvSpPr>
        <p:spPr>
          <a:xfrm>
            <a:off x="323850" y="2439988"/>
            <a:ext cx="3427413" cy="954087"/>
          </a:xfrm>
          <a:prstGeom prst="rect">
            <a:avLst/>
          </a:prstGeom>
          <a:noFill/>
          <a:ln w="12700">
            <a:noFill/>
          </a:ln>
        </p:spPr>
        <p:txBody>
          <a:bodyPr wrap="none" anchor="ctr">
            <a:spAutoFit/>
          </a:bodyPr>
          <a:lstStyle/>
          <a:p>
            <a:pPr indent="533400" algn="l" eaLnBrk="0" hangingPunct="0"/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zh-CN" altLang="en-US" sz="2800" dirty="0">
                <a:latin typeface="Arial" panose="020B0604020202020204" pitchFamily="34" charset="0"/>
              </a:rPr>
              <a:t>）鸟是动物；</a:t>
            </a: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5124" name="Rectangle 10"/>
          <p:cNvSpPr/>
          <p:nvPr/>
        </p:nvSpPr>
        <p:spPr>
          <a:xfrm>
            <a:off x="723900" y="685800"/>
            <a:ext cx="222408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200" dirty="0">
                <a:solidFill>
                  <a:srgbClr val="336600"/>
                </a:solidFill>
                <a:latin typeface="Arial" panose="020B0604020202020204" pitchFamily="34" charset="0"/>
              </a:rPr>
              <a:t>辨一辨</a:t>
            </a:r>
            <a:r>
              <a:rPr lang="en-US" altLang="zh-CN" sz="32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2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Rectangle 12"/>
          <p:cNvSpPr/>
          <p:nvPr/>
        </p:nvSpPr>
        <p:spPr>
          <a:xfrm>
            <a:off x="323850" y="2500313"/>
            <a:ext cx="6048375" cy="1373187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dirty="0">
                <a:latin typeface="Arial" panose="020B0604020202020204" pitchFamily="34" charset="0"/>
              </a:rPr>
              <a:t>）若</a:t>
            </a: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en-US" altLang="zh-CN" sz="2800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latin typeface="Times New Roman" panose="02020603050405020304" pitchFamily="18" charset="0"/>
              </a:rPr>
              <a:t>=4</a:t>
            </a:r>
            <a:r>
              <a:rPr lang="zh-CN" altLang="en-US" sz="2800" dirty="0">
                <a:latin typeface="Arial" panose="020B0604020202020204" pitchFamily="34" charset="0"/>
              </a:rPr>
              <a:t>，求</a:t>
            </a: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Arial" panose="020B0604020202020204" pitchFamily="34" charset="0"/>
              </a:rPr>
              <a:t>的值；</a:t>
            </a: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5126" name="Rectangle 13"/>
          <p:cNvSpPr/>
          <p:nvPr/>
        </p:nvSpPr>
        <p:spPr>
          <a:xfrm>
            <a:off x="339725" y="3046413"/>
            <a:ext cx="5311775" cy="1373187"/>
          </a:xfrm>
          <a:prstGeom prst="rect">
            <a:avLst/>
          </a:prstGeom>
          <a:noFill/>
          <a:ln w="12700">
            <a:noFill/>
          </a:ln>
        </p:spPr>
        <p:txBody>
          <a:bodyPr wrap="square" anchor="ctr">
            <a:spAutoFit/>
          </a:bodyPr>
          <a:lstStyle/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3</a:t>
            </a:r>
            <a:r>
              <a:rPr lang="zh-CN" altLang="en-US" sz="2800" dirty="0">
                <a:latin typeface="Arial" panose="020B0604020202020204" pitchFamily="34" charset="0"/>
              </a:rPr>
              <a:t>）若</a:t>
            </a: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en-US" altLang="zh-CN" sz="2800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  <a:r>
              <a:rPr lang="en-US" altLang="zh-CN" sz="2800" baseline="30000" dirty="0">
                <a:latin typeface="Times New Roman" panose="02020603050405020304" pitchFamily="18" charset="0"/>
              </a:rPr>
              <a:t>2</a:t>
            </a:r>
            <a:r>
              <a:rPr lang="zh-CN" altLang="en-US" sz="2800" dirty="0">
                <a:latin typeface="Arial" panose="020B0604020202020204" pitchFamily="34" charset="0"/>
              </a:rPr>
              <a:t>，则</a:t>
            </a: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</a:rPr>
              <a:t>；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5127" name="Rectangle 14"/>
          <p:cNvSpPr/>
          <p:nvPr/>
        </p:nvSpPr>
        <p:spPr>
          <a:xfrm>
            <a:off x="323850" y="3644900"/>
            <a:ext cx="5329238" cy="1384300"/>
          </a:xfrm>
          <a:prstGeom prst="rect">
            <a:avLst/>
          </a:prstGeom>
          <a:noFill/>
          <a:ln w="12700">
            <a:noFill/>
          </a:ln>
        </p:spPr>
        <p:txBody>
          <a:bodyPr wrap="none" anchor="ctr">
            <a:spAutoFit/>
          </a:bodyPr>
          <a:lstStyle/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4</a:t>
            </a:r>
            <a:r>
              <a:rPr lang="zh-CN" altLang="en-US" sz="2800" dirty="0">
                <a:latin typeface="Arial" panose="020B0604020202020204" pitchFamily="34" charset="0"/>
              </a:rPr>
              <a:t>）</a:t>
            </a: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zh-CN" altLang="en-US" sz="2800" i="1" dirty="0">
                <a:latin typeface="Times New Roman" panose="02020603050405020304" pitchFamily="18" charset="0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Arial" panose="020B0604020202020204" pitchFamily="34" charset="0"/>
              </a:rPr>
              <a:t>两条直线平行吗？ </a:t>
            </a: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5128" name="Rectangle 15"/>
          <p:cNvSpPr/>
          <p:nvPr/>
        </p:nvSpPr>
        <p:spPr>
          <a:xfrm>
            <a:off x="323850" y="4152900"/>
            <a:ext cx="6119813" cy="1373188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5</a:t>
            </a:r>
            <a:r>
              <a:rPr lang="zh-CN" altLang="en-US" sz="2800" dirty="0">
                <a:latin typeface="Arial" panose="020B0604020202020204" pitchFamily="34" charset="0"/>
              </a:rPr>
              <a:t>）画一个角等于已知角；</a:t>
            </a: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5129" name="Rectangle 16"/>
          <p:cNvSpPr/>
          <p:nvPr/>
        </p:nvSpPr>
        <p:spPr>
          <a:xfrm>
            <a:off x="323850" y="4227513"/>
            <a:ext cx="4968875" cy="1800225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6</a:t>
            </a:r>
            <a:r>
              <a:rPr lang="zh-CN" altLang="en-US" sz="2800" dirty="0">
                <a:latin typeface="Arial" panose="020B0604020202020204" pitchFamily="34" charset="0"/>
              </a:rPr>
              <a:t>）</a:t>
            </a:r>
            <a:r>
              <a:rPr lang="en-US" altLang="zh-CN" sz="2800" dirty="0">
                <a:latin typeface="Times New Roman" panose="02020603050405020304" pitchFamily="18" charset="0"/>
              </a:rPr>
              <a:t>0.33</a:t>
            </a:r>
            <a:r>
              <a:rPr lang="zh-CN" altLang="en-US" sz="2800" dirty="0">
                <a:latin typeface="Arial" panose="020B0604020202020204" pitchFamily="34" charset="0"/>
              </a:rPr>
              <a:t>是无理数；</a:t>
            </a: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5130" name="Rectangle 17"/>
          <p:cNvSpPr/>
          <p:nvPr/>
        </p:nvSpPr>
        <p:spPr>
          <a:xfrm>
            <a:off x="323850" y="4702175"/>
            <a:ext cx="6624638" cy="1373188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7</a:t>
            </a:r>
            <a:r>
              <a:rPr lang="zh-CN" altLang="en-US" sz="2800" dirty="0">
                <a:latin typeface="Arial" panose="020B0604020202020204" pitchFamily="34" charset="0"/>
              </a:rPr>
              <a:t>）两直线平行</a:t>
            </a:r>
            <a:r>
              <a:rPr lang="en-US" altLang="zh-CN" sz="2800" dirty="0">
                <a:latin typeface="宋体" panose="02010600030101010101" pitchFamily="2" charset="-122"/>
              </a:rPr>
              <a:t>,</a:t>
            </a:r>
            <a:r>
              <a:rPr lang="zh-CN" altLang="en-US" sz="2800" dirty="0">
                <a:latin typeface="Arial" panose="020B0604020202020204" pitchFamily="34" charset="0"/>
              </a:rPr>
              <a:t>同位角相等．</a:t>
            </a:r>
          </a:p>
        </p:txBody>
      </p:sp>
      <p:sp>
        <p:nvSpPr>
          <p:cNvPr id="5131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11" name="Rectangle 11"/>
          <p:cNvSpPr/>
          <p:nvPr/>
        </p:nvSpPr>
        <p:spPr>
          <a:xfrm>
            <a:off x="0" y="3884613"/>
            <a:ext cx="9144000" cy="1128712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indent="304800" algn="l"/>
            <a:r>
              <a:rPr lang="zh-CN" altLang="en-US" sz="3600" dirty="0">
                <a:latin typeface="Arial" panose="020B0604020202020204" pitchFamily="34" charset="0"/>
              </a:rPr>
              <a:t>     </a:t>
            </a:r>
            <a:r>
              <a:rPr lang="zh-CN" altLang="en-US" sz="3200" dirty="0">
                <a:latin typeface="Arial" panose="020B0604020202020204" pitchFamily="34" charset="0"/>
              </a:rPr>
              <a:t>像（</a:t>
            </a:r>
            <a:r>
              <a:rPr lang="en-US" altLang="zh-CN" sz="3200" dirty="0">
                <a:latin typeface="Times New Roman" panose="02020603050405020304" pitchFamily="18" charset="0"/>
              </a:rPr>
              <a:t>1</a:t>
            </a:r>
            <a:r>
              <a:rPr lang="zh-CN" altLang="en-US" sz="3200" dirty="0">
                <a:latin typeface="Arial" panose="020B0604020202020204" pitchFamily="34" charset="0"/>
              </a:rPr>
              <a:t>）、（</a:t>
            </a:r>
            <a:r>
              <a:rPr lang="en-US" altLang="zh-CN" sz="3200" dirty="0">
                <a:latin typeface="Times New Roman" panose="02020603050405020304" pitchFamily="18" charset="0"/>
              </a:rPr>
              <a:t>3</a:t>
            </a:r>
            <a:r>
              <a:rPr lang="zh-CN" altLang="en-US" sz="3200" dirty="0">
                <a:latin typeface="Arial" panose="020B0604020202020204" pitchFamily="34" charset="0"/>
              </a:rPr>
              <a:t>）、（</a:t>
            </a:r>
            <a:r>
              <a:rPr lang="en-US" altLang="zh-CN" sz="3200" dirty="0">
                <a:latin typeface="Times New Roman" panose="02020603050405020304" pitchFamily="18" charset="0"/>
              </a:rPr>
              <a:t>6</a:t>
            </a:r>
            <a:r>
              <a:rPr lang="zh-CN" altLang="en-US" sz="3200" dirty="0">
                <a:latin typeface="Arial" panose="020B0604020202020204" pitchFamily="34" charset="0"/>
              </a:rPr>
              <a:t>）、（</a:t>
            </a:r>
            <a:r>
              <a:rPr lang="en-US" altLang="zh-CN" sz="3200" dirty="0">
                <a:latin typeface="Times New Roman" panose="02020603050405020304" pitchFamily="18" charset="0"/>
              </a:rPr>
              <a:t>7</a:t>
            </a:r>
            <a:r>
              <a:rPr lang="zh-CN" altLang="en-US" sz="3200" dirty="0">
                <a:latin typeface="Arial" panose="020B0604020202020204" pitchFamily="34" charset="0"/>
              </a:rPr>
              <a:t>）对某一件事情作出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判断</a:t>
            </a:r>
            <a:r>
              <a:rPr lang="zh-CN" altLang="en-US" sz="3200" dirty="0">
                <a:latin typeface="Arial" panose="020B0604020202020204" pitchFamily="34" charset="0"/>
              </a:rPr>
              <a:t>的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句子</a:t>
            </a:r>
            <a:r>
              <a:rPr lang="zh-CN" altLang="en-US" sz="3200" dirty="0">
                <a:latin typeface="Arial" panose="020B0604020202020204" pitchFamily="34" charset="0"/>
              </a:rPr>
              <a:t>叫做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命题．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76812" name="Rectangle 12"/>
          <p:cNvSpPr/>
          <p:nvPr/>
        </p:nvSpPr>
        <p:spPr>
          <a:xfrm>
            <a:off x="539750" y="5451475"/>
            <a:ext cx="4591050" cy="641350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algn="l"/>
            <a:r>
              <a:rPr lang="zh-CN" altLang="en-US" sz="3600" dirty="0">
                <a:latin typeface="Arial" panose="020B0604020202020204" pitchFamily="34" charset="0"/>
              </a:rPr>
              <a:t> </a:t>
            </a:r>
            <a:r>
              <a:rPr lang="zh-CN" altLang="en-US" sz="3200" dirty="0">
                <a:latin typeface="Arial" panose="020B0604020202020204" pitchFamily="34" charset="0"/>
              </a:rPr>
              <a:t>命题的特征：</a:t>
            </a:r>
          </a:p>
        </p:txBody>
      </p:sp>
      <p:sp>
        <p:nvSpPr>
          <p:cNvPr id="76813" name="Rectangle 13"/>
          <p:cNvSpPr/>
          <p:nvPr/>
        </p:nvSpPr>
        <p:spPr>
          <a:xfrm>
            <a:off x="3241675" y="5481638"/>
            <a:ext cx="5518150" cy="579437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句子、有判断 、有对错．</a:t>
            </a:r>
          </a:p>
        </p:txBody>
      </p:sp>
      <p:sp>
        <p:nvSpPr>
          <p:cNvPr id="6149" name="Rectangle 15"/>
          <p:cNvSpPr/>
          <p:nvPr/>
        </p:nvSpPr>
        <p:spPr>
          <a:xfrm>
            <a:off x="187325" y="1270000"/>
            <a:ext cx="8956675" cy="1006475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algn="l"/>
            <a:r>
              <a:rPr lang="zh-CN" altLang="en-US" sz="3200" dirty="0">
                <a:latin typeface="Arial" panose="020B0604020202020204" pitchFamily="34" charset="0"/>
              </a:rPr>
              <a:t>       </a:t>
            </a:r>
            <a:r>
              <a:rPr lang="zh-CN" altLang="en-US" sz="2800" dirty="0">
                <a:latin typeface="宋体" panose="02010600030101010101" pitchFamily="2" charset="-122"/>
              </a:rPr>
              <a:t>比较下列句子在表述形式上哪些对事情作了判断？哪些没有对事情作出判断？ </a:t>
            </a:r>
          </a:p>
        </p:txBody>
      </p:sp>
      <p:sp>
        <p:nvSpPr>
          <p:cNvPr id="6150" name="Rectangle 16"/>
          <p:cNvSpPr/>
          <p:nvPr/>
        </p:nvSpPr>
        <p:spPr>
          <a:xfrm>
            <a:off x="323850" y="2439988"/>
            <a:ext cx="3427413" cy="954087"/>
          </a:xfrm>
          <a:prstGeom prst="rect">
            <a:avLst/>
          </a:prstGeom>
          <a:noFill/>
          <a:ln w="12700">
            <a:noFill/>
          </a:ln>
        </p:spPr>
        <p:txBody>
          <a:bodyPr wrap="none" anchor="ctr">
            <a:spAutoFit/>
          </a:bodyPr>
          <a:lstStyle/>
          <a:p>
            <a:pPr indent="533400" algn="l" eaLnBrk="0" hangingPunct="0"/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zh-CN" altLang="en-US" sz="2800" dirty="0">
                <a:latin typeface="Arial" panose="020B0604020202020204" pitchFamily="34" charset="0"/>
              </a:rPr>
              <a:t>）鸟是动物；</a:t>
            </a: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6151" name="Rectangle 18"/>
          <p:cNvSpPr/>
          <p:nvPr/>
        </p:nvSpPr>
        <p:spPr>
          <a:xfrm>
            <a:off x="3492500" y="1989138"/>
            <a:ext cx="5311775" cy="1373187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3</a:t>
            </a:r>
            <a:r>
              <a:rPr lang="zh-CN" altLang="en-US" sz="2800" dirty="0">
                <a:latin typeface="Arial" panose="020B0604020202020204" pitchFamily="34" charset="0"/>
              </a:rPr>
              <a:t>）若</a:t>
            </a: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en-US" altLang="zh-CN" sz="2800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  <a:r>
              <a:rPr lang="en-US" altLang="zh-CN" sz="2800" baseline="30000" dirty="0">
                <a:latin typeface="Times New Roman" panose="02020603050405020304" pitchFamily="18" charset="0"/>
              </a:rPr>
              <a:t>2</a:t>
            </a:r>
            <a:r>
              <a:rPr lang="zh-CN" altLang="en-US" sz="2800" dirty="0">
                <a:latin typeface="Arial" panose="020B0604020202020204" pitchFamily="34" charset="0"/>
              </a:rPr>
              <a:t>，则</a:t>
            </a:r>
            <a:r>
              <a:rPr lang="en-US" altLang="zh-CN" sz="2800" i="1" dirty="0">
                <a:latin typeface="Times New Roman" panose="02020603050405020304" pitchFamily="18" charset="0"/>
              </a:rPr>
              <a:t>a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</a:rPr>
              <a:t>；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6152" name="Rectangle 21"/>
          <p:cNvSpPr/>
          <p:nvPr/>
        </p:nvSpPr>
        <p:spPr>
          <a:xfrm>
            <a:off x="250825" y="2133600"/>
            <a:ext cx="4968875" cy="1800225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6</a:t>
            </a:r>
            <a:r>
              <a:rPr lang="zh-CN" altLang="en-US" sz="2800" dirty="0">
                <a:latin typeface="Arial" panose="020B0604020202020204" pitchFamily="34" charset="0"/>
              </a:rPr>
              <a:t>）</a:t>
            </a:r>
            <a:r>
              <a:rPr lang="en-US" altLang="zh-CN" sz="2800" dirty="0">
                <a:latin typeface="Times New Roman" panose="02020603050405020304" pitchFamily="18" charset="0"/>
              </a:rPr>
              <a:t>0.33</a:t>
            </a:r>
            <a:r>
              <a:rPr lang="zh-CN" altLang="en-US" sz="2800" dirty="0">
                <a:latin typeface="Arial" panose="020B0604020202020204" pitchFamily="34" charset="0"/>
              </a:rPr>
              <a:t>是无理数；</a:t>
            </a: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6153" name="Rectangle 22"/>
          <p:cNvSpPr/>
          <p:nvPr/>
        </p:nvSpPr>
        <p:spPr>
          <a:xfrm>
            <a:off x="3492500" y="2133600"/>
            <a:ext cx="6624638" cy="1373188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endParaRPr lang="zh-CN" altLang="en-US" sz="2800" dirty="0">
              <a:latin typeface="Arial" panose="020B0604020202020204" pitchFamily="34" charset="0"/>
            </a:endParaRPr>
          </a:p>
          <a:p>
            <a:pPr indent="533400" algn="l" eaLnBrk="0" hangingPunct="0"/>
            <a:r>
              <a:rPr lang="zh-CN" altLang="en-US" sz="2800" dirty="0">
                <a:latin typeface="Arial" panose="020B0604020202020204" pitchFamily="34" charset="0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7</a:t>
            </a:r>
            <a:r>
              <a:rPr lang="zh-CN" altLang="en-US" sz="2800" dirty="0">
                <a:latin typeface="Arial" panose="020B0604020202020204" pitchFamily="34" charset="0"/>
              </a:rPr>
              <a:t>）两直线平行</a:t>
            </a:r>
            <a:r>
              <a:rPr lang="en-US" altLang="zh-CN" sz="2800" dirty="0">
                <a:latin typeface="宋体" panose="02010600030101010101" pitchFamily="2" charset="-122"/>
              </a:rPr>
              <a:t>,</a:t>
            </a:r>
            <a:r>
              <a:rPr lang="zh-CN" altLang="en-US" sz="2800" dirty="0">
                <a:latin typeface="Arial" panose="020B0604020202020204" pitchFamily="34" charset="0"/>
              </a:rPr>
              <a:t>同位角相等．</a:t>
            </a:r>
          </a:p>
        </p:txBody>
      </p:sp>
      <p:sp>
        <p:nvSpPr>
          <p:cNvPr id="6154" name="Rectangle 23"/>
          <p:cNvSpPr/>
          <p:nvPr/>
        </p:nvSpPr>
        <p:spPr>
          <a:xfrm>
            <a:off x="723900" y="685800"/>
            <a:ext cx="222408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200" dirty="0">
                <a:solidFill>
                  <a:srgbClr val="336600"/>
                </a:solidFill>
                <a:latin typeface="Arial" panose="020B0604020202020204" pitchFamily="34" charset="0"/>
              </a:rPr>
              <a:t>辨一辨</a:t>
            </a:r>
            <a:r>
              <a:rPr lang="en-US" altLang="zh-CN" sz="32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2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6155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6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6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1" grpId="0"/>
      <p:bldP spid="76812" grpId="0"/>
      <p:bldP spid="768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/>
          <p:nvPr/>
        </p:nvSpPr>
        <p:spPr>
          <a:xfrm>
            <a:off x="341313" y="1635125"/>
            <a:ext cx="8280400" cy="641350"/>
          </a:xfrm>
          <a:prstGeom prst="rect">
            <a:avLst/>
          </a:prstGeom>
          <a:noFill/>
          <a:ln w="12700">
            <a:noFill/>
          </a:ln>
        </p:spPr>
        <p:txBody>
          <a:bodyPr anchor="ctr">
            <a:spAutoFit/>
          </a:bodyPr>
          <a:lstStyle/>
          <a:p>
            <a:pPr indent="533400" algn="l" eaLnBrk="0" hangingPunct="0"/>
            <a:r>
              <a:rPr lang="zh-CN" altLang="en-US" sz="3600" dirty="0">
                <a:latin typeface="Arial" panose="020B0604020202020204" pitchFamily="34" charset="0"/>
              </a:rPr>
              <a:t>命题：  两直线平行，同位角相等．</a:t>
            </a:r>
          </a:p>
        </p:txBody>
      </p:sp>
      <p:grpSp>
        <p:nvGrpSpPr>
          <p:cNvPr id="2" name="Group 3"/>
          <p:cNvGrpSpPr/>
          <p:nvPr/>
        </p:nvGrpSpPr>
        <p:grpSpPr>
          <a:xfrm>
            <a:off x="2187575" y="1630363"/>
            <a:ext cx="2654300" cy="1438275"/>
            <a:chOff x="1179" y="2047"/>
            <a:chExt cx="1276" cy="1047"/>
          </a:xfrm>
        </p:grpSpPr>
        <p:sp>
          <p:nvSpPr>
            <p:cNvPr id="7180" name="Text Box 4"/>
            <p:cNvSpPr txBox="1"/>
            <p:nvPr/>
          </p:nvSpPr>
          <p:spPr>
            <a:xfrm>
              <a:off x="1179" y="2627"/>
              <a:ext cx="1134" cy="467"/>
            </a:xfrm>
            <a:prstGeom prst="rect">
              <a:avLst/>
            </a:prstGeom>
            <a:noFill/>
            <a:ln w="31750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FF0000"/>
                  </a:solidFill>
                  <a:latin typeface="Arial" panose="020B0604020202020204" pitchFamily="34" charset="0"/>
                </a:rPr>
                <a:t>　</a:t>
              </a:r>
              <a:r>
                <a:rPr lang="zh-CN" altLang="en-US" sz="3600" dirty="0">
                  <a:solidFill>
                    <a:srgbClr val="FF0000"/>
                  </a:solidFill>
                  <a:latin typeface="Arial" panose="020B0604020202020204" pitchFamily="34" charset="0"/>
                </a:rPr>
                <a:t>条件</a:t>
              </a:r>
            </a:p>
          </p:txBody>
        </p:sp>
        <p:sp>
          <p:nvSpPr>
            <p:cNvPr id="7181" name="AutoShape 5"/>
            <p:cNvSpPr/>
            <p:nvPr/>
          </p:nvSpPr>
          <p:spPr>
            <a:xfrm>
              <a:off x="1349" y="2047"/>
              <a:ext cx="1106" cy="453"/>
            </a:xfrm>
            <a:prstGeom prst="wedgeRectCallout">
              <a:avLst>
                <a:gd name="adj1" fmla="val -40023"/>
                <a:gd name="adj2" fmla="val 92958"/>
              </a:avLst>
            </a:prstGeom>
            <a:noFill/>
            <a:ln w="3175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800" b="0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" name="Group 6"/>
          <p:cNvGrpSpPr/>
          <p:nvPr/>
        </p:nvGrpSpPr>
        <p:grpSpPr>
          <a:xfrm>
            <a:off x="5229225" y="1614488"/>
            <a:ext cx="2447925" cy="1427162"/>
            <a:chOff x="2795" y="743"/>
            <a:chExt cx="1542" cy="899"/>
          </a:xfrm>
        </p:grpSpPr>
        <p:sp>
          <p:nvSpPr>
            <p:cNvPr id="7178" name="Text Box 7"/>
            <p:cNvSpPr txBox="1"/>
            <p:nvPr/>
          </p:nvSpPr>
          <p:spPr>
            <a:xfrm>
              <a:off x="2795" y="1238"/>
              <a:ext cx="1389" cy="404"/>
            </a:xfrm>
            <a:prstGeom prst="rect">
              <a:avLst/>
            </a:prstGeom>
            <a:noFill/>
            <a:ln w="31750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800" dirty="0">
                  <a:solidFill>
                    <a:srgbClr val="FF0000"/>
                  </a:solidFill>
                  <a:latin typeface="Arial" panose="020B0604020202020204" pitchFamily="34" charset="0"/>
                </a:rPr>
                <a:t>　</a:t>
              </a:r>
              <a:r>
                <a:rPr lang="zh-CN" altLang="en-US" sz="3600" dirty="0">
                  <a:solidFill>
                    <a:srgbClr val="FF0000"/>
                  </a:solidFill>
                  <a:latin typeface="Arial" panose="020B0604020202020204" pitchFamily="34" charset="0"/>
                </a:rPr>
                <a:t>结论</a:t>
              </a:r>
            </a:p>
          </p:txBody>
        </p:sp>
        <p:sp>
          <p:nvSpPr>
            <p:cNvPr id="7179" name="AutoShape 8"/>
            <p:cNvSpPr/>
            <p:nvPr/>
          </p:nvSpPr>
          <p:spPr>
            <a:xfrm>
              <a:off x="2852" y="743"/>
              <a:ext cx="1485" cy="420"/>
            </a:xfrm>
            <a:prstGeom prst="wedgeRectCallout">
              <a:avLst>
                <a:gd name="adj1" fmla="val -36060"/>
                <a:gd name="adj2" fmla="val 100000"/>
              </a:avLst>
            </a:prstGeom>
            <a:noFill/>
            <a:ln w="3175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800" b="0" dirty="0">
                <a:latin typeface="Arial" panose="020B0604020202020204" pitchFamily="34" charset="0"/>
              </a:endParaRPr>
            </a:p>
          </p:txBody>
        </p:sp>
      </p:grpSp>
      <p:sp>
        <p:nvSpPr>
          <p:cNvPr id="61449" name="Text Box 9"/>
          <p:cNvSpPr txBox="1"/>
          <p:nvPr/>
        </p:nvSpPr>
        <p:spPr>
          <a:xfrm>
            <a:off x="1781175" y="2878138"/>
            <a:ext cx="2611438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（题设）</a:t>
            </a:r>
          </a:p>
        </p:txBody>
      </p:sp>
      <p:sp>
        <p:nvSpPr>
          <p:cNvPr id="61450" name="Rectangle 10"/>
          <p:cNvSpPr/>
          <p:nvPr/>
        </p:nvSpPr>
        <p:spPr>
          <a:xfrm>
            <a:off x="323850" y="3929063"/>
            <a:ext cx="8820150" cy="1677987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l"/>
            <a:r>
              <a:rPr lang="zh-CN" altLang="en-US" sz="3600" dirty="0">
                <a:latin typeface="Arial" panose="020B0604020202020204" pitchFamily="34" charset="0"/>
              </a:rPr>
              <a:t>　　</a:t>
            </a:r>
            <a:r>
              <a:rPr lang="zh-CN" altLang="en-US" sz="3200" dirty="0">
                <a:latin typeface="Arial" panose="020B0604020202020204" pitchFamily="34" charset="0"/>
              </a:rPr>
              <a:t>在数学中，命题一般可看作由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题设</a:t>
            </a:r>
            <a:r>
              <a:rPr lang="zh-CN" altLang="en-US" sz="3200" dirty="0">
                <a:latin typeface="Arial" panose="020B0604020202020204" pitchFamily="34" charset="0"/>
              </a:rPr>
              <a:t>（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条件</a:t>
            </a:r>
            <a:r>
              <a:rPr lang="zh-CN" altLang="en-US" sz="3200" dirty="0">
                <a:latin typeface="Arial" panose="020B0604020202020204" pitchFamily="34" charset="0"/>
              </a:rPr>
              <a:t>）</a:t>
            </a:r>
          </a:p>
          <a:p>
            <a:pPr algn="l"/>
            <a:r>
              <a:rPr lang="zh-CN" altLang="en-US" sz="3200" dirty="0">
                <a:latin typeface="Arial" panose="020B0604020202020204" pitchFamily="34" charset="0"/>
              </a:rPr>
              <a:t>和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结论</a:t>
            </a:r>
            <a:r>
              <a:rPr lang="zh-CN" altLang="en-US" sz="3200" dirty="0">
                <a:latin typeface="Arial" panose="020B0604020202020204" pitchFamily="34" charset="0"/>
              </a:rPr>
              <a:t>两部分组成，题设是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已知事项</a:t>
            </a:r>
            <a:r>
              <a:rPr lang="zh-CN" altLang="en-US" sz="3200" dirty="0">
                <a:latin typeface="Arial" panose="020B0604020202020204" pitchFamily="34" charset="0"/>
              </a:rPr>
              <a:t>，结论是</a:t>
            </a:r>
          </a:p>
          <a:p>
            <a:pPr algn="l"/>
            <a:r>
              <a:rPr lang="zh-CN" altLang="en-US" sz="3200" dirty="0">
                <a:latin typeface="Arial" panose="020B0604020202020204" pitchFamily="34" charset="0"/>
              </a:rPr>
              <a:t>由已知事项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推出的事项</a:t>
            </a:r>
            <a:r>
              <a:rPr lang="zh-CN" altLang="en-US" sz="3200" dirty="0">
                <a:latin typeface="Arial" panose="020B0604020202020204" pitchFamily="34" charset="0"/>
              </a:rPr>
              <a:t>．</a:t>
            </a:r>
            <a:r>
              <a:rPr lang="zh-CN" altLang="en-US" sz="3600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1451" name="Text Box 11"/>
          <p:cNvSpPr txBox="1"/>
          <p:nvPr/>
        </p:nvSpPr>
        <p:spPr>
          <a:xfrm>
            <a:off x="4840288" y="2843213"/>
            <a:ext cx="2611437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（结论）</a:t>
            </a:r>
          </a:p>
        </p:txBody>
      </p:sp>
      <p:sp>
        <p:nvSpPr>
          <p:cNvPr id="7176" name="Rectangle 13"/>
          <p:cNvSpPr/>
          <p:nvPr/>
        </p:nvSpPr>
        <p:spPr>
          <a:xfrm>
            <a:off x="0" y="700088"/>
            <a:ext cx="46355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命题的结构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6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7177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9" grpId="0"/>
      <p:bldP spid="61450" grpId="0"/>
      <p:bldP spid="614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ext Box 2"/>
          <p:cNvSpPr txBox="1"/>
          <p:nvPr/>
        </p:nvSpPr>
        <p:spPr>
          <a:xfrm>
            <a:off x="3603625" y="3557588"/>
            <a:ext cx="111283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相等</a:t>
            </a:r>
          </a:p>
        </p:txBody>
      </p:sp>
      <p:sp>
        <p:nvSpPr>
          <p:cNvPr id="155651" name="Text Box 3"/>
          <p:cNvSpPr txBox="1">
            <a:spLocks noChangeArrowheads="1"/>
          </p:cNvSpPr>
          <p:nvPr/>
        </p:nvSpPr>
        <p:spPr bwMode="auto">
          <a:xfrm>
            <a:off x="2395538" y="3557588"/>
            <a:ext cx="1600200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对顶角</a:t>
            </a:r>
          </a:p>
        </p:txBody>
      </p:sp>
      <p:sp>
        <p:nvSpPr>
          <p:cNvPr id="155655" name="Text Box 7"/>
          <p:cNvSpPr txBox="1"/>
          <p:nvPr/>
        </p:nvSpPr>
        <p:spPr>
          <a:xfrm>
            <a:off x="468313" y="3557588"/>
            <a:ext cx="222567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3200" dirty="0">
                <a:latin typeface="宋体" panose="02010600030101010101" pitchFamily="2" charset="-122"/>
              </a:rPr>
              <a:t>(</a:t>
            </a:r>
            <a:r>
              <a:rPr lang="zh-CN" altLang="en-US" sz="3200" dirty="0">
                <a:latin typeface="Times New Roman" panose="02020603050405020304" pitchFamily="18" charset="0"/>
              </a:rPr>
              <a:t>两个角是</a:t>
            </a:r>
            <a:r>
              <a:rPr lang="en-US" altLang="zh-CN" sz="3200" dirty="0">
                <a:latin typeface="宋体" panose="02010600030101010101" pitchFamily="2" charset="-122"/>
              </a:rPr>
              <a:t>)</a:t>
            </a:r>
          </a:p>
        </p:txBody>
      </p:sp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776288" y="2827338"/>
            <a:ext cx="1131888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条件</a:t>
            </a:r>
            <a:r>
              <a:rPr kumimoji="0" lang="en-US" altLang="zh-CN" sz="3200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:</a:t>
            </a:r>
          </a:p>
        </p:txBody>
      </p:sp>
      <p:sp>
        <p:nvSpPr>
          <p:cNvPr id="155657" name="Text Box 9"/>
          <p:cNvSpPr txBox="1">
            <a:spLocks noChangeArrowheads="1"/>
          </p:cNvSpPr>
          <p:nvPr/>
        </p:nvSpPr>
        <p:spPr bwMode="auto">
          <a:xfrm>
            <a:off x="1835150" y="2852738"/>
            <a:ext cx="268605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en-US" altLang="zh-CN" sz="2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(</a:t>
            </a:r>
            <a:r>
              <a:rPr kumimoji="0" lang="zh-CN" altLang="en-US" sz="2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补上适当词语</a:t>
            </a:r>
            <a:r>
              <a:rPr kumimoji="0" lang="en-US" altLang="zh-CN" sz="28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)</a:t>
            </a:r>
          </a:p>
        </p:txBody>
      </p:sp>
      <p:sp>
        <p:nvSpPr>
          <p:cNvPr id="155658" name="Text Box 10"/>
          <p:cNvSpPr txBox="1">
            <a:spLocks noChangeArrowheads="1"/>
          </p:cNvSpPr>
          <p:nvPr/>
        </p:nvSpPr>
        <p:spPr bwMode="auto">
          <a:xfrm>
            <a:off x="5651500" y="2827338"/>
            <a:ext cx="1131888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结论</a:t>
            </a:r>
            <a:r>
              <a:rPr kumimoji="0" lang="en-US" altLang="zh-CN" sz="3200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:</a:t>
            </a:r>
          </a:p>
        </p:txBody>
      </p:sp>
      <p:sp>
        <p:nvSpPr>
          <p:cNvPr id="155660" name="Line 12"/>
          <p:cNvSpPr/>
          <p:nvPr/>
        </p:nvSpPr>
        <p:spPr>
          <a:xfrm flipV="1">
            <a:off x="4500563" y="3141663"/>
            <a:ext cx="1081087" cy="26987"/>
          </a:xfrm>
          <a:prstGeom prst="line">
            <a:avLst/>
          </a:prstGeom>
          <a:ln w="76200" cap="flat" cmpd="sng">
            <a:solidFill>
              <a:srgbClr val="0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55663" name="Text Box 15"/>
          <p:cNvSpPr txBox="1"/>
          <p:nvPr/>
        </p:nvSpPr>
        <p:spPr>
          <a:xfrm>
            <a:off x="5903913" y="3500438"/>
            <a:ext cx="592137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3200" dirty="0">
                <a:latin typeface="Times New Roman" panose="02020603050405020304" pitchFamily="18" charset="0"/>
              </a:rPr>
              <a:t>角</a:t>
            </a:r>
          </a:p>
        </p:txBody>
      </p:sp>
      <p:sp>
        <p:nvSpPr>
          <p:cNvPr id="155664" name="Text Box 16"/>
          <p:cNvSpPr txBox="1"/>
          <p:nvPr/>
        </p:nvSpPr>
        <p:spPr>
          <a:xfrm>
            <a:off x="5076825" y="3497263"/>
            <a:ext cx="11858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200" dirty="0">
                <a:latin typeface="Times New Roman" panose="02020603050405020304" pitchFamily="18" charset="0"/>
              </a:rPr>
              <a:t>两个</a:t>
            </a:r>
          </a:p>
        </p:txBody>
      </p:sp>
      <p:sp>
        <p:nvSpPr>
          <p:cNvPr id="19" name="Line 21"/>
          <p:cNvSpPr/>
          <p:nvPr/>
        </p:nvSpPr>
        <p:spPr>
          <a:xfrm>
            <a:off x="3700463" y="3573463"/>
            <a:ext cx="7937" cy="576262"/>
          </a:xfrm>
          <a:prstGeom prst="line">
            <a:avLst/>
          </a:prstGeom>
          <a:ln w="762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13010" name="Text Box 18"/>
          <p:cNvSpPr txBox="1">
            <a:spLocks noChangeArrowheads="1"/>
          </p:cNvSpPr>
          <p:nvPr/>
        </p:nvSpPr>
        <p:spPr bwMode="auto">
          <a:xfrm>
            <a:off x="1187450" y="2060575"/>
            <a:ext cx="497681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3600" kern="1200" cap="none" spc="0" normalizeH="0" baseline="0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（</a:t>
            </a:r>
            <a:r>
              <a:rPr kumimoji="0" lang="en-US" altLang="zh-CN" sz="3600" kern="1200" cap="none" spc="0" normalizeH="0" baseline="0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3600" kern="1200" cap="none" spc="0" normalizeH="0" baseline="0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）对顶角相等</a:t>
            </a:r>
            <a:endParaRPr kumimoji="0" lang="zh-CN" altLang="en-US" sz="3600" kern="1200" cap="none" spc="0" normalizeH="0" baseline="0" noProof="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41" name="Text Box 17"/>
          <p:cNvSpPr txBox="1"/>
          <p:nvPr/>
        </p:nvSpPr>
        <p:spPr>
          <a:xfrm>
            <a:off x="655638" y="5368925"/>
            <a:ext cx="7065962" cy="579438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条件</a:t>
            </a:r>
            <a:r>
              <a:rPr lang="zh-CN" altLang="en-US" sz="3200" dirty="0">
                <a:latin typeface="Arial" panose="020B0604020202020204" pitchFamily="34" charset="0"/>
              </a:rPr>
              <a:t>：两个角是对顶角，</a:t>
            </a:r>
          </a:p>
        </p:txBody>
      </p:sp>
      <p:sp>
        <p:nvSpPr>
          <p:cNvPr id="77842" name="Text Box 18"/>
          <p:cNvSpPr txBox="1"/>
          <p:nvPr/>
        </p:nvSpPr>
        <p:spPr>
          <a:xfrm>
            <a:off x="674688" y="5945188"/>
            <a:ext cx="7065962" cy="57943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结论</a:t>
            </a:r>
            <a:r>
              <a:rPr lang="zh-CN" altLang="en-US" sz="3200" dirty="0">
                <a:latin typeface="Arial" panose="020B0604020202020204" pitchFamily="34" charset="0"/>
              </a:rPr>
              <a:t>：这两个角相等．</a:t>
            </a:r>
          </a:p>
        </p:txBody>
      </p:sp>
      <p:sp>
        <p:nvSpPr>
          <p:cNvPr id="8207" name="Text Box 19"/>
          <p:cNvSpPr txBox="1"/>
          <p:nvPr/>
        </p:nvSpPr>
        <p:spPr>
          <a:xfrm>
            <a:off x="2411413" y="1125538"/>
            <a:ext cx="6121400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600" dirty="0">
                <a:latin typeface="Arial" panose="020B0604020202020204" pitchFamily="34" charset="0"/>
              </a:rPr>
              <a:t>找出下列命题的条件和结论</a:t>
            </a:r>
            <a:r>
              <a:rPr lang="zh-CN" altLang="en-US" sz="3200" dirty="0">
                <a:latin typeface="Arial" panose="020B0604020202020204" pitchFamily="34" charset="0"/>
              </a:rPr>
              <a:t>．</a:t>
            </a:r>
          </a:p>
        </p:txBody>
      </p:sp>
      <p:sp>
        <p:nvSpPr>
          <p:cNvPr id="8208" name="Rectangle 20"/>
          <p:cNvSpPr/>
          <p:nvPr/>
        </p:nvSpPr>
        <p:spPr>
          <a:xfrm>
            <a:off x="296863" y="1096963"/>
            <a:ext cx="2012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例题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6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77848" name="Rectangle 24"/>
          <p:cNvSpPr/>
          <p:nvPr/>
        </p:nvSpPr>
        <p:spPr>
          <a:xfrm>
            <a:off x="684213" y="4794250"/>
            <a:ext cx="7999412" cy="579438"/>
          </a:xfrm>
          <a:prstGeom prst="rect">
            <a:avLst/>
          </a:prstGeom>
          <a:noFill/>
          <a:ln w="12700">
            <a:noFill/>
          </a:ln>
        </p:spPr>
        <p:txBody>
          <a:bodyPr wrap="none" anchor="ctr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如果</a:t>
            </a:r>
            <a:r>
              <a:rPr lang="zh-CN" altLang="en-US" sz="3200" dirty="0">
                <a:latin typeface="Arial" panose="020B0604020202020204" pitchFamily="34" charset="0"/>
              </a:rPr>
              <a:t>两个角是对顶角，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那么</a:t>
            </a:r>
            <a:r>
              <a:rPr lang="zh-CN" altLang="en-US" sz="3200" dirty="0">
                <a:latin typeface="Arial" panose="020B0604020202020204" pitchFamily="34" charset="0"/>
              </a:rPr>
              <a:t>这两个角相等．</a:t>
            </a:r>
            <a:r>
              <a:rPr lang="zh-CN" altLang="en-US" sz="1800" b="0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77849" name="Text Box 25"/>
          <p:cNvSpPr txBox="1"/>
          <p:nvPr/>
        </p:nvSpPr>
        <p:spPr>
          <a:xfrm>
            <a:off x="728663" y="4256088"/>
            <a:ext cx="2251075" cy="57943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</a:rPr>
              <a:t>改写：</a:t>
            </a:r>
          </a:p>
        </p:txBody>
      </p:sp>
      <p:sp>
        <p:nvSpPr>
          <p:cNvPr id="2" name="Text Box 18"/>
          <p:cNvSpPr txBox="1"/>
          <p:nvPr/>
        </p:nvSpPr>
        <p:spPr>
          <a:xfrm>
            <a:off x="7380288" y="2708275"/>
            <a:ext cx="2592387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方法</a:t>
            </a:r>
            <a:r>
              <a:rPr lang="en-US" altLang="zh-CN" sz="3200" dirty="0">
                <a:latin typeface="宋体" panose="02010600030101010101" pitchFamily="2" charset="-122"/>
              </a:rPr>
              <a:t>:</a:t>
            </a:r>
          </a:p>
          <a:p>
            <a:pPr algn="l"/>
            <a:r>
              <a:rPr lang="zh-CN" altLang="en-US" sz="3200" dirty="0">
                <a:solidFill>
                  <a:schemeClr val="accent2"/>
                </a:solidFill>
                <a:latin typeface="宋体" panose="02010600030101010101" pitchFamily="2" charset="-122"/>
              </a:rPr>
              <a:t>先结论，</a:t>
            </a:r>
          </a:p>
          <a:p>
            <a:pPr algn="l"/>
            <a:r>
              <a:rPr lang="zh-CN" altLang="en-US" sz="3200" dirty="0">
                <a:solidFill>
                  <a:schemeClr val="accent2"/>
                </a:solidFill>
                <a:latin typeface="宋体" panose="02010600030101010101" pitchFamily="2" charset="-122"/>
              </a:rPr>
              <a:t>后条件</a:t>
            </a:r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</a:rPr>
              <a:t>．</a:t>
            </a:r>
          </a:p>
        </p:txBody>
      </p:sp>
      <p:sp>
        <p:nvSpPr>
          <p:cNvPr id="8212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5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5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556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556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556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L 0.30504 -0.0083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0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5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5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15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55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55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500"/>
                                        <p:tgtEl>
                                          <p:spTgt spid="155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7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7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7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0" grpId="0"/>
      <p:bldP spid="155650" grpId="1"/>
      <p:bldP spid="155651" grpId="0"/>
      <p:bldP spid="155655" grpId="0"/>
      <p:bldP spid="155656" grpId="0"/>
      <p:bldP spid="155657" grpId="0"/>
      <p:bldP spid="155658" grpId="0"/>
      <p:bldP spid="155663" grpId="0"/>
      <p:bldP spid="155664" grpId="0"/>
      <p:bldP spid="77841" grpId="0"/>
      <p:bldP spid="77842" grpId="0"/>
      <p:bldP spid="77848" grpId="0"/>
      <p:bldP spid="778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/>
          <p:nvPr/>
        </p:nvSpPr>
        <p:spPr>
          <a:xfrm>
            <a:off x="2411413" y="1125538"/>
            <a:ext cx="6121400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600" dirty="0">
                <a:latin typeface="Arial" panose="020B0604020202020204" pitchFamily="34" charset="0"/>
              </a:rPr>
              <a:t>找出下列命题的条件和结论</a:t>
            </a:r>
            <a:r>
              <a:rPr lang="zh-CN" altLang="en-US" sz="3200" dirty="0">
                <a:latin typeface="Arial" panose="020B0604020202020204" pitchFamily="34" charset="0"/>
              </a:rPr>
              <a:t>．</a:t>
            </a:r>
          </a:p>
        </p:txBody>
      </p:sp>
      <p:sp>
        <p:nvSpPr>
          <p:cNvPr id="9219" name="Rectangle 3"/>
          <p:cNvSpPr/>
          <p:nvPr/>
        </p:nvSpPr>
        <p:spPr>
          <a:xfrm>
            <a:off x="296863" y="1096963"/>
            <a:ext cx="2012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例题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6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1200150" y="2300288"/>
            <a:ext cx="3948113" cy="6413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）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是无理数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1116013" y="4732338"/>
            <a:ext cx="7065963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R="0" algn="l" defTabSz="91440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条件</a:t>
            </a:r>
            <a:r>
              <a:rPr kumimoji="0" lang="zh-CN" altLang="en-US" sz="32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：一个数是</a:t>
            </a:r>
            <a:r>
              <a:rPr kumimoji="0" lang="en-US" altLang="zh-CN" sz="3200" kern="1200" cap="none" spc="0" normalizeH="0" baseline="0" noProof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kumimoji="0" lang="zh-CN" altLang="en-US" sz="3200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，</a:t>
            </a:r>
          </a:p>
        </p:txBody>
      </p:sp>
      <p:sp>
        <p:nvSpPr>
          <p:cNvPr id="86022" name="Text Box 6"/>
          <p:cNvSpPr txBox="1"/>
          <p:nvPr/>
        </p:nvSpPr>
        <p:spPr>
          <a:xfrm>
            <a:off x="1106488" y="5451475"/>
            <a:ext cx="7065962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结论</a:t>
            </a:r>
            <a:r>
              <a:rPr lang="zh-CN" altLang="en-US" sz="3200" dirty="0">
                <a:latin typeface="Arial" panose="020B0604020202020204" pitchFamily="34" charset="0"/>
              </a:rPr>
              <a:t>：这个数是无理数．</a:t>
            </a:r>
            <a:r>
              <a:rPr lang="zh-CN" altLang="en-US" sz="3600" dirty="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1139825" y="3857625"/>
            <a:ext cx="7646988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如果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一个数是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那么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这个数是无理数．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</a:p>
        </p:txBody>
      </p:sp>
      <p:sp>
        <p:nvSpPr>
          <p:cNvPr id="86024" name="Text Box 8"/>
          <p:cNvSpPr txBox="1"/>
          <p:nvPr/>
        </p:nvSpPr>
        <p:spPr>
          <a:xfrm>
            <a:off x="1184275" y="3319463"/>
            <a:ext cx="2251075" cy="57943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</a:rPr>
              <a:t>改写：</a:t>
            </a:r>
          </a:p>
        </p:txBody>
      </p:sp>
      <p:sp>
        <p:nvSpPr>
          <p:cNvPr id="9225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/>
      <p:bldP spid="86022" grpId="0"/>
      <p:bldP spid="86023" grpId="0"/>
      <p:bldP spid="860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/>
          <p:nvPr/>
        </p:nvSpPr>
        <p:spPr>
          <a:xfrm>
            <a:off x="-757237" y="1131888"/>
            <a:ext cx="9396412" cy="6413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en-US" sz="3600" dirty="0">
                <a:latin typeface="Arial" panose="020B0604020202020204" pitchFamily="34" charset="0"/>
              </a:rPr>
              <a:t>　　</a:t>
            </a:r>
            <a:r>
              <a:rPr lang="zh-CN" altLang="en-US" sz="3200" dirty="0">
                <a:latin typeface="Arial" panose="020B0604020202020204" pitchFamily="34" charset="0"/>
              </a:rPr>
              <a:t>下列命题的条件是什么？结论又是什么？</a:t>
            </a:r>
          </a:p>
        </p:txBody>
      </p:sp>
      <p:pic>
        <p:nvPicPr>
          <p:cNvPr id="10243" name="Picture 7" descr="BD10263_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50" y="279400"/>
            <a:ext cx="449263" cy="449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Rectangle 8"/>
          <p:cNvSpPr/>
          <p:nvPr/>
        </p:nvSpPr>
        <p:spPr>
          <a:xfrm>
            <a:off x="323850" y="700088"/>
            <a:ext cx="2478088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【</a:t>
            </a:r>
            <a:r>
              <a:rPr lang="zh-CN" altLang="en-US" sz="3600" dirty="0">
                <a:solidFill>
                  <a:srgbClr val="336600"/>
                </a:solidFill>
                <a:latin typeface="Arial" panose="020B0604020202020204" pitchFamily="34" charset="0"/>
              </a:rPr>
              <a:t>议一议</a:t>
            </a:r>
            <a:r>
              <a:rPr lang="en-US" altLang="zh-CN" sz="3600" dirty="0">
                <a:solidFill>
                  <a:srgbClr val="336600"/>
                </a:solidFill>
                <a:latin typeface="Arial" panose="020B0604020202020204" pitchFamily="34" charset="0"/>
              </a:rPr>
              <a:t>】</a:t>
            </a:r>
            <a:endParaRPr lang="zh-CN" altLang="en-US" sz="3600" dirty="0">
              <a:solidFill>
                <a:srgbClr val="336600"/>
              </a:solidFill>
              <a:latin typeface="Arial" panose="020B0604020202020204" pitchFamily="34" charset="0"/>
            </a:endParaRPr>
          </a:p>
        </p:txBody>
      </p:sp>
      <p:sp>
        <p:nvSpPr>
          <p:cNvPr id="10245" name="Text Box 9"/>
          <p:cNvSpPr txBox="1"/>
          <p:nvPr/>
        </p:nvSpPr>
        <p:spPr>
          <a:xfrm>
            <a:off x="-180975" y="1773238"/>
            <a:ext cx="95773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</a:rPr>
              <a:t>1</a:t>
            </a:r>
            <a:r>
              <a:rPr lang="en-US" altLang="zh-CN" sz="3200" dirty="0">
                <a:latin typeface="Arial" panose="020B0604020202020204" pitchFamily="34" charset="0"/>
              </a:rPr>
              <a:t> </a:t>
            </a:r>
            <a:r>
              <a:rPr lang="zh-CN" altLang="en-US" sz="3200" dirty="0">
                <a:latin typeface="Arial" panose="020B0604020202020204" pitchFamily="34" charset="0"/>
              </a:rPr>
              <a:t>）如果</a:t>
            </a:r>
            <a:r>
              <a:rPr lang="en-US" altLang="zh-CN" sz="3200" i="1" dirty="0">
                <a:latin typeface="Times New Roman" panose="02020603050405020304" pitchFamily="18" charset="0"/>
              </a:rPr>
              <a:t>a</a:t>
            </a:r>
            <a:r>
              <a:rPr lang="zh-CN" altLang="en-US" sz="3200" dirty="0">
                <a:latin typeface="Arial" panose="020B0604020202020204" pitchFamily="34" charset="0"/>
              </a:rPr>
              <a:t>、</a:t>
            </a:r>
            <a:r>
              <a:rPr lang="en-US" altLang="zh-CN" sz="3200" i="1" dirty="0">
                <a:latin typeface="Times New Roman" panose="02020603050405020304" pitchFamily="18" charset="0"/>
              </a:rPr>
              <a:t>b</a:t>
            </a:r>
            <a:r>
              <a:rPr lang="zh-CN" altLang="en-US" sz="3200" dirty="0">
                <a:latin typeface="Times New Roman" panose="02020603050405020304" pitchFamily="18" charset="0"/>
              </a:rPr>
              <a:t>两数的积为</a:t>
            </a:r>
            <a:r>
              <a:rPr lang="en-US" altLang="zh-CN" sz="3200" dirty="0">
                <a:latin typeface="Times New Roman" panose="02020603050405020304" pitchFamily="18" charset="0"/>
              </a:rPr>
              <a:t>0</a:t>
            </a:r>
            <a:r>
              <a:rPr lang="zh-CN" altLang="en-US" sz="3200" dirty="0">
                <a:latin typeface="Times New Roman" panose="02020603050405020304" pitchFamily="18" charset="0"/>
              </a:rPr>
              <a:t>，那么</a:t>
            </a:r>
            <a:r>
              <a:rPr lang="en-US" altLang="zh-CN" sz="3200" i="1" dirty="0">
                <a:latin typeface="Times New Roman" panose="02020603050405020304" pitchFamily="18" charset="0"/>
              </a:rPr>
              <a:t>a</a:t>
            </a:r>
            <a:r>
              <a:rPr lang="zh-CN" altLang="en-US" sz="3200" dirty="0">
                <a:latin typeface="Arial" panose="020B0604020202020204" pitchFamily="34" charset="0"/>
              </a:rPr>
              <a:t>、</a:t>
            </a:r>
            <a:r>
              <a:rPr lang="en-US" altLang="zh-CN" sz="3200" i="1" dirty="0">
                <a:latin typeface="Times New Roman" panose="02020603050405020304" pitchFamily="18" charset="0"/>
              </a:rPr>
              <a:t>b</a:t>
            </a:r>
            <a:r>
              <a:rPr lang="zh-CN" altLang="en-US" sz="3200" dirty="0">
                <a:latin typeface="Times New Roman" panose="02020603050405020304" pitchFamily="18" charset="0"/>
              </a:rPr>
              <a:t>两数都为</a:t>
            </a:r>
            <a:r>
              <a:rPr lang="en-US" altLang="zh-CN" sz="3200" dirty="0">
                <a:latin typeface="Times New Roman" panose="02020603050405020304" pitchFamily="18" charset="0"/>
              </a:rPr>
              <a:t>0</a:t>
            </a:r>
            <a:r>
              <a:rPr lang="zh-CN" altLang="en-US" sz="3200" dirty="0">
                <a:latin typeface="Times New Roman" panose="02020603050405020304" pitchFamily="18" charset="0"/>
              </a:rPr>
              <a:t>；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10246" name="Text Box 10"/>
          <p:cNvSpPr txBox="1"/>
          <p:nvPr/>
        </p:nvSpPr>
        <p:spPr>
          <a:xfrm>
            <a:off x="-612775" y="2349500"/>
            <a:ext cx="105140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</a:rPr>
              <a:t>2</a:t>
            </a:r>
            <a:r>
              <a:rPr lang="en-US" altLang="zh-CN" sz="3200" dirty="0">
                <a:latin typeface="Arial" panose="020B0604020202020204" pitchFamily="34" charset="0"/>
              </a:rPr>
              <a:t> </a:t>
            </a:r>
            <a:r>
              <a:rPr lang="zh-CN" altLang="en-US" sz="3200" dirty="0">
                <a:latin typeface="Arial" panose="020B0604020202020204" pitchFamily="34" charset="0"/>
              </a:rPr>
              <a:t>）如果</a:t>
            </a:r>
            <a:r>
              <a:rPr lang="zh-CN" altLang="en-US" sz="3200" dirty="0">
                <a:latin typeface="Times New Roman" panose="02020603050405020304" pitchFamily="18" charset="0"/>
              </a:rPr>
              <a:t>两个角互为补角，那么这两数和为</a:t>
            </a:r>
            <a:r>
              <a:rPr lang="en-US" altLang="zh-CN" sz="3200" dirty="0">
                <a:latin typeface="Times New Roman" panose="02020603050405020304" pitchFamily="18" charset="0"/>
              </a:rPr>
              <a:t>180</a:t>
            </a:r>
            <a:r>
              <a:rPr lang="en-US" altLang="zh-CN" dirty="0">
                <a:latin typeface="Arial" panose="020B0604020202020204" pitchFamily="34" charset="0"/>
              </a:rPr>
              <a:t>°</a:t>
            </a:r>
            <a:r>
              <a:rPr lang="zh-CN" altLang="en-US" sz="3200" dirty="0">
                <a:latin typeface="Times New Roman" panose="02020603050405020304" pitchFamily="18" charset="0"/>
              </a:rPr>
              <a:t>；</a:t>
            </a:r>
          </a:p>
        </p:txBody>
      </p:sp>
      <p:sp>
        <p:nvSpPr>
          <p:cNvPr id="10247" name="Text Box 11"/>
          <p:cNvSpPr txBox="1"/>
          <p:nvPr/>
        </p:nvSpPr>
        <p:spPr>
          <a:xfrm>
            <a:off x="-323850" y="2924175"/>
            <a:ext cx="6985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</a:rPr>
              <a:t>3</a:t>
            </a:r>
            <a:r>
              <a:rPr lang="en-US" altLang="zh-CN" sz="3200" dirty="0">
                <a:latin typeface="Arial" panose="020B0604020202020204" pitchFamily="34" charset="0"/>
              </a:rPr>
              <a:t> </a:t>
            </a:r>
            <a:r>
              <a:rPr lang="zh-CN" altLang="en-US" sz="3200" dirty="0">
                <a:latin typeface="Arial" panose="020B0604020202020204" pitchFamily="34" charset="0"/>
              </a:rPr>
              <a:t>）两直线平行，同旁内角互补</a:t>
            </a:r>
            <a:r>
              <a:rPr lang="zh-CN" altLang="en-US" sz="3200" dirty="0">
                <a:latin typeface="Times New Roman" panose="02020603050405020304" pitchFamily="18" charset="0"/>
              </a:rPr>
              <a:t>；</a:t>
            </a:r>
          </a:p>
        </p:txBody>
      </p:sp>
      <p:sp>
        <p:nvSpPr>
          <p:cNvPr id="10248" name="Text Box 12"/>
          <p:cNvSpPr txBox="1"/>
          <p:nvPr/>
        </p:nvSpPr>
        <p:spPr>
          <a:xfrm>
            <a:off x="-325437" y="3500438"/>
            <a:ext cx="6985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</a:rPr>
              <a:t>4</a:t>
            </a:r>
            <a:r>
              <a:rPr lang="en-US" altLang="zh-CN" sz="3200" dirty="0">
                <a:latin typeface="Arial" panose="020B0604020202020204" pitchFamily="34" charset="0"/>
              </a:rPr>
              <a:t> </a:t>
            </a:r>
            <a:r>
              <a:rPr lang="zh-CN" altLang="en-US" sz="3200" dirty="0">
                <a:latin typeface="Arial" panose="020B0604020202020204" pitchFamily="34" charset="0"/>
              </a:rPr>
              <a:t>）两直线相交，只有一个交点</a:t>
            </a:r>
            <a:r>
              <a:rPr lang="zh-CN" altLang="en-US" sz="3200" dirty="0">
                <a:latin typeface="Times New Roman" panose="02020603050405020304" pitchFamily="18" charset="0"/>
              </a:rPr>
              <a:t>；</a:t>
            </a:r>
          </a:p>
        </p:txBody>
      </p:sp>
      <p:sp>
        <p:nvSpPr>
          <p:cNvPr id="10249" name="Text Box 13"/>
          <p:cNvSpPr txBox="1"/>
          <p:nvPr/>
        </p:nvSpPr>
        <p:spPr>
          <a:xfrm>
            <a:off x="-180975" y="4149725"/>
            <a:ext cx="6985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latin typeface="Times New Roman" panose="02020603050405020304" pitchFamily="18" charset="0"/>
              </a:rPr>
              <a:t>5</a:t>
            </a:r>
            <a:r>
              <a:rPr lang="en-US" altLang="zh-CN" sz="3200" dirty="0">
                <a:latin typeface="Arial" panose="020B0604020202020204" pitchFamily="34" charset="0"/>
              </a:rPr>
              <a:t> </a:t>
            </a:r>
            <a:r>
              <a:rPr lang="zh-CN" altLang="en-US" sz="3200" dirty="0">
                <a:latin typeface="Arial" panose="020B0604020202020204" pitchFamily="34" charset="0"/>
              </a:rPr>
              <a:t>）有公共端点的两个角是对顶角 </a:t>
            </a:r>
            <a:r>
              <a:rPr lang="en-US" altLang="zh-CN" sz="3200" dirty="0">
                <a:latin typeface="宋体" panose="02010600030101010101" pitchFamily="2" charset="-122"/>
              </a:rPr>
              <a:t>.</a:t>
            </a:r>
          </a:p>
        </p:txBody>
      </p:sp>
      <p:sp>
        <p:nvSpPr>
          <p:cNvPr id="65550" name="Text Box 14"/>
          <p:cNvSpPr txBox="1"/>
          <p:nvPr/>
        </p:nvSpPr>
        <p:spPr>
          <a:xfrm>
            <a:off x="-323850" y="4868863"/>
            <a:ext cx="6985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以上各个命题作出的判断正确吗？</a:t>
            </a:r>
            <a:endParaRPr lang="en-US" altLang="zh-CN" sz="32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0251" name="Text Box 5"/>
          <p:cNvSpPr txBox="1"/>
          <p:nvPr/>
        </p:nvSpPr>
        <p:spPr>
          <a:xfrm>
            <a:off x="971550" y="188913"/>
            <a:ext cx="612140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1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/>
            <a:r>
              <a:rPr lang="en-US" altLang="zh-CN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12.1</a:t>
            </a:r>
            <a:r>
              <a:rPr lang="zh-CN" altLang="en-US" sz="2800" i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定义与命题</a:t>
            </a:r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50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1150</Words>
  <Application>Microsoft Office PowerPoint</Application>
  <PresentationFormat>全屏显示(4:3)</PresentationFormat>
  <Paragraphs>170</Paragraphs>
  <Slides>17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默认设计模板</vt:lpstr>
      <vt:lpstr>Microsoft 公式 3.0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wuliang</dc:creator>
  <cp:lastModifiedBy>微软用户</cp:lastModifiedBy>
  <cp:revision>279</cp:revision>
  <dcterms:created xsi:type="dcterms:W3CDTF">2010-11-13T12:49:52Z</dcterms:created>
  <dcterms:modified xsi:type="dcterms:W3CDTF">2019-05-19T09:25:17Z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