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sldIdLst>
    <p:sldId id="370" r:id="rId3"/>
    <p:sldId id="441" r:id="rId4"/>
    <p:sldId id="513" r:id="rId5"/>
    <p:sldId id="516" r:id="rId6"/>
    <p:sldId id="514" r:id="rId7"/>
    <p:sldId id="517" r:id="rId8"/>
    <p:sldId id="549" r:id="rId9"/>
    <p:sldId id="548" r:id="rId10"/>
    <p:sldId id="518" r:id="rId11"/>
    <p:sldId id="296" r:id="rId12"/>
    <p:sldId id="299" r:id="rId13"/>
    <p:sldId id="519" r:id="rId14"/>
    <p:sldId id="298" r:id="rId15"/>
    <p:sldId id="300" r:id="rId16"/>
    <p:sldId id="310" r:id="rId17"/>
    <p:sldId id="522" r:id="rId18"/>
    <p:sldId id="523" r:id="rId19"/>
    <p:sldId id="521" r:id="rId20"/>
    <p:sldId id="525" r:id="rId21"/>
    <p:sldId id="312" r:id="rId22"/>
    <p:sldId id="526" r:id="rId23"/>
    <p:sldId id="346" r:id="rId24"/>
    <p:sldId id="547" r:id="rId25"/>
    <p:sldId id="347" r:id="rId26"/>
    <p:sldId id="348" r:id="rId27"/>
    <p:sldId id="349" r:id="rId28"/>
    <p:sldId id="350" r:id="rId29"/>
    <p:sldId id="527" r:id="rId30"/>
    <p:sldId id="530" r:id="rId31"/>
    <p:sldId id="546" r:id="rId32"/>
    <p:sldId id="520" r:id="rId33"/>
    <p:sldId id="550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00FF"/>
    <a:srgbClr val="FF3399"/>
    <a:srgbClr val="A3FBA5"/>
    <a:srgbClr val="BAF1AD"/>
    <a:srgbClr val="FF33CC"/>
    <a:srgbClr val="EB8EEF"/>
    <a:srgbClr val="A4FABB"/>
    <a:srgbClr val="A6F8AA"/>
    <a:srgbClr val="BBE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0"/>
    <p:restoredTop sz="94660"/>
  </p:normalViewPr>
  <p:slideViewPr>
    <p:cSldViewPr showGuides="1">
      <p:cViewPr varScale="1">
        <p:scale>
          <a:sx n="62" d="100"/>
          <a:sy n="62" d="100"/>
        </p:scale>
        <p:origin x="-1200" y="-84"/>
      </p:cViewPr>
      <p:guideLst>
        <p:guide orient="horz" pos="2151"/>
        <p:guide pos="29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ea typeface="宋体" panose="02010600030101010101" pitchFamily="2" charset="-122"/>
              </a:rPr>
              <a:t>先出鱼，</a:t>
            </a:r>
            <a:r>
              <a:rPr lang="en-US" altLang="zh-CN" dirty="0">
                <a:ea typeface="宋体" panose="02010600030101010101" pitchFamily="2" charset="-122"/>
              </a:rPr>
              <a:t>Sam likes fish. Now he’s eating a fish. Bobby is talking. What may he say? Listen.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/>
        </p:nvSpPr>
        <p:spPr>
          <a:xfrm>
            <a:off x="3881438" y="8683625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15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anchor="ctr"/>
          <a:lstStyle/>
          <a:p>
            <a:pPr lvl="0"/>
            <a:r>
              <a:rPr lang="zh-CN" altLang="en-US" dirty="0">
                <a:ea typeface="宋体" panose="02010600030101010101" pitchFamily="2" charset="-122"/>
              </a:rPr>
              <a:t>球滚动  move理解  音效出 hedgehog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宋体" panose="02010600030101010101" pitchFamily="2" charset="-122"/>
              </a:rPr>
              <a:t>After eating, Bobby and Sam want to play. </a:t>
            </a:r>
            <a:r>
              <a:rPr lang="zh-CN" altLang="en-US" dirty="0">
                <a:ea typeface="宋体" panose="02010600030101010101" pitchFamily="2" charset="-122"/>
              </a:rPr>
              <a:t>（点图，听</a:t>
            </a:r>
            <a:r>
              <a:rPr lang="en-US" altLang="zh-CN" dirty="0">
                <a:ea typeface="宋体" panose="02010600030101010101" pitchFamily="2" charset="-122"/>
              </a:rPr>
              <a:t>Ouch</a:t>
            </a:r>
            <a:r>
              <a:rPr lang="zh-CN" altLang="en-US" dirty="0">
                <a:ea typeface="宋体" panose="02010600030101010101" pitchFamily="2" charset="-122"/>
              </a:rPr>
              <a:t>！） </a:t>
            </a:r>
            <a:r>
              <a:rPr lang="en-US" altLang="zh-CN" dirty="0">
                <a:ea typeface="宋体" panose="02010600030101010101" pitchFamily="2" charset="-122"/>
              </a:rPr>
              <a:t>Why? What’s the matter?(</a:t>
            </a:r>
            <a:r>
              <a:rPr lang="zh-CN" altLang="en-US" dirty="0">
                <a:ea typeface="宋体" panose="02010600030101010101" pitchFamily="2" charset="-122"/>
              </a:rPr>
              <a:t>怎么了？</a:t>
            </a:r>
            <a:r>
              <a:rPr lang="en-US" altLang="zh-CN" dirty="0">
                <a:ea typeface="宋体" panose="02010600030101010101" pitchFamily="2" charset="-122"/>
              </a:rPr>
              <a:t>) </a:t>
            </a:r>
            <a:r>
              <a:rPr lang="zh-CN" altLang="en-US" dirty="0">
                <a:ea typeface="宋体" panose="02010600030101010101" pitchFamily="2" charset="-122"/>
              </a:rPr>
              <a:t>出示</a:t>
            </a:r>
            <a:r>
              <a:rPr lang="en-US" altLang="zh-CN" dirty="0">
                <a:ea typeface="宋体" panose="02010600030101010101" pitchFamily="2" charset="-122"/>
              </a:rPr>
              <a:t>A</a:t>
            </a:r>
            <a:r>
              <a:rPr lang="zh-CN" altLang="en-US" dirty="0">
                <a:ea typeface="宋体" panose="02010600030101010101" pitchFamily="2" charset="-122"/>
              </a:rPr>
              <a:t>、</a:t>
            </a:r>
            <a:r>
              <a:rPr lang="en-US" altLang="zh-CN" dirty="0">
                <a:ea typeface="宋体" panose="02010600030101010101" pitchFamily="2" charset="-122"/>
              </a:rPr>
              <a:t>B</a:t>
            </a:r>
            <a:r>
              <a:rPr lang="zh-CN" altLang="en-US" dirty="0">
                <a:ea typeface="宋体" panose="02010600030101010101" pitchFamily="2" charset="-122"/>
              </a:rPr>
              <a:t>选项，理解朗读</a:t>
            </a:r>
            <a:r>
              <a:rPr lang="en-US" altLang="zh-CN" dirty="0">
                <a:ea typeface="宋体" panose="02010600030101010101" pitchFamily="2" charset="-122"/>
              </a:rPr>
              <a:t>hurt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20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>
                <a:ea typeface="宋体" panose="02010600030101010101" pitchFamily="2" charset="-122"/>
              </a:rPr>
              <a:t>After eating, Bobby and Sam want to play. </a:t>
            </a:r>
            <a:r>
              <a:rPr lang="zh-CN" altLang="en-US" dirty="0">
                <a:ea typeface="宋体" panose="02010600030101010101" pitchFamily="2" charset="-122"/>
              </a:rPr>
              <a:t>（点图，听</a:t>
            </a:r>
            <a:r>
              <a:rPr lang="en-US" altLang="zh-CN" dirty="0">
                <a:ea typeface="宋体" panose="02010600030101010101" pitchFamily="2" charset="-122"/>
              </a:rPr>
              <a:t>Ouch</a:t>
            </a:r>
            <a:r>
              <a:rPr lang="zh-CN" altLang="en-US" dirty="0">
                <a:ea typeface="宋体" panose="02010600030101010101" pitchFamily="2" charset="-122"/>
              </a:rPr>
              <a:t>！） </a:t>
            </a:r>
            <a:r>
              <a:rPr lang="en-US" altLang="zh-CN" dirty="0">
                <a:ea typeface="宋体" panose="02010600030101010101" pitchFamily="2" charset="-122"/>
              </a:rPr>
              <a:t>Why? What’s the matter?(</a:t>
            </a:r>
            <a:r>
              <a:rPr lang="zh-CN" altLang="en-US" dirty="0">
                <a:ea typeface="宋体" panose="02010600030101010101" pitchFamily="2" charset="-122"/>
              </a:rPr>
              <a:t>怎么了？</a:t>
            </a:r>
            <a:r>
              <a:rPr lang="en-US" altLang="zh-CN" dirty="0">
                <a:ea typeface="宋体" panose="02010600030101010101" pitchFamily="2" charset="-122"/>
              </a:rPr>
              <a:t>) </a:t>
            </a:r>
            <a:r>
              <a:rPr lang="zh-CN" altLang="en-US" dirty="0">
                <a:ea typeface="宋体" panose="02010600030101010101" pitchFamily="2" charset="-122"/>
              </a:rPr>
              <a:t>出示</a:t>
            </a:r>
            <a:r>
              <a:rPr lang="en-US" altLang="zh-CN" dirty="0">
                <a:ea typeface="宋体" panose="02010600030101010101" pitchFamily="2" charset="-122"/>
              </a:rPr>
              <a:t>A</a:t>
            </a:r>
            <a:r>
              <a:rPr lang="zh-CN" altLang="en-US" dirty="0">
                <a:ea typeface="宋体" panose="02010600030101010101" pitchFamily="2" charset="-122"/>
              </a:rPr>
              <a:t>、</a:t>
            </a:r>
            <a:r>
              <a:rPr lang="en-US" altLang="zh-CN" dirty="0">
                <a:ea typeface="宋体" panose="02010600030101010101" pitchFamily="2" charset="-122"/>
              </a:rPr>
              <a:t>B</a:t>
            </a:r>
            <a:r>
              <a:rPr lang="zh-CN" altLang="en-US" dirty="0">
                <a:ea typeface="宋体" panose="02010600030101010101" pitchFamily="2" charset="-122"/>
              </a:rPr>
              <a:t>选项，理解朗读</a:t>
            </a:r>
            <a:r>
              <a:rPr lang="en-US" altLang="zh-CN" dirty="0">
                <a:ea typeface="宋体" panose="02010600030101010101" pitchFamily="2" charset="-122"/>
              </a:rPr>
              <a:t>hurt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21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xcx&#22235;&#19979;2019.2\X&#22235;&#19979;U6\&#36865;&#22521;&#19978;&#38376;2019.5\Sound1.mp3" TargetMode="External"/><Relationship Id="rId6" Type="http://schemas.openxmlformats.org/officeDocument/2006/relationships/image" Target="../media/image21.jpeg"/><Relationship Id="rId11" Type="http://schemas.microsoft.com/office/2007/relationships/media" Target="file:///I:\xcx&#22235;&#19979;2019.2\X&#22235;&#19979;U6\&#36865;&#22521;&#19978;&#38376;2019.5\Sound1.mp3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audio" Target="../media/audio1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audio" Target="../media/audio20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5.png"/><Relationship Id="rId18" Type="http://schemas.microsoft.com/office/2007/relationships/media" Target="file:///I:\xcx&#22235;&#19979;2019.2\X&#22235;&#19979;U6\&#36865;&#22521;&#19978;&#38376;2019.5\U6_Rhyme_003.mp3" TargetMode="External"/><Relationship Id="rId3" Type="http://schemas.openxmlformats.org/officeDocument/2006/relationships/audio" Target="file:///H:\xcx&#22235;&#19979;2019.2\X&#22235;&#19979;U6\&#36865;&#22521;&#19978;&#38376;2019.5\U6_Rhyme_002.mp3" TargetMode="External"/><Relationship Id="rId21" Type="http://schemas.microsoft.com/office/2007/relationships/media" Target="file:///I:\xcx&#22235;&#19979;2019.2\X&#22235;&#19979;U6\&#36865;&#22521;&#19978;&#38376;2019.5\U6_Rhyme_005.mp3" TargetMode="External"/><Relationship Id="rId7" Type="http://schemas.openxmlformats.org/officeDocument/2006/relationships/slideLayout" Target="../slideLayouts/slideLayout2.xml"/><Relationship Id="rId12" Type="http://schemas.microsoft.com/office/2007/relationships/media" Target="file:///I:\xcx&#22235;&#19979;2019.2\X&#22235;&#19979;U6\&#36865;&#22521;&#19978;&#38376;2019.5\rhyme.mp3" TargetMode="External"/><Relationship Id="rId17" Type="http://schemas.openxmlformats.org/officeDocument/2006/relationships/image" Target="../media/image17.png"/><Relationship Id="rId2" Type="http://schemas.openxmlformats.org/officeDocument/2006/relationships/audio" Target="file:///H:\xcx&#22235;&#19979;2019.2\X&#22235;&#19979;U6\&#36865;&#22521;&#19978;&#38376;2019.5\U6_Rhyme_001.mp3" TargetMode="External"/><Relationship Id="rId16" Type="http://schemas.microsoft.com/office/2007/relationships/media" Target="file:///I:\xcx&#22235;&#19979;2019.2\X&#22235;&#19979;U6\&#36865;&#22521;&#19978;&#38376;2019.5\U6_Rhyme_002.mp3" TargetMode="External"/><Relationship Id="rId20" Type="http://schemas.microsoft.com/office/2007/relationships/media" Target="file:///I:\xcx&#22235;&#19979;2019.2\X&#22235;&#19979;U6\&#36865;&#22521;&#19978;&#38376;2019.5\U6_Rhyme_004.mp3" TargetMode="External"/><Relationship Id="rId1" Type="http://schemas.openxmlformats.org/officeDocument/2006/relationships/audio" Target="file:///H:\xcx&#22235;&#19979;2019.2\X&#22235;&#19979;U6\&#36865;&#22521;&#19978;&#38376;2019.5\rhyme.mp3" TargetMode="External"/><Relationship Id="rId6" Type="http://schemas.openxmlformats.org/officeDocument/2006/relationships/audio" Target="file:///H:\xcx&#22235;&#19979;2019.2\X&#22235;&#19979;U6\&#36865;&#22521;&#19978;&#38376;2019.5\U6_Rhyme_005.mp3" TargetMode="External"/><Relationship Id="rId11" Type="http://schemas.openxmlformats.org/officeDocument/2006/relationships/image" Target="../media/image2.png"/><Relationship Id="rId5" Type="http://schemas.openxmlformats.org/officeDocument/2006/relationships/audio" Target="file:///H:\xcx&#22235;&#19979;2019.2\X&#22235;&#19979;U6\&#36865;&#22521;&#19978;&#38376;2019.5\U6_Rhyme_004.mp3" TargetMode="External"/><Relationship Id="rId15" Type="http://schemas.openxmlformats.org/officeDocument/2006/relationships/image" Target="../media/image16.png"/><Relationship Id="rId10" Type="http://schemas.openxmlformats.org/officeDocument/2006/relationships/audio" Target="../media/audio6.wav"/><Relationship Id="rId19" Type="http://schemas.openxmlformats.org/officeDocument/2006/relationships/image" Target="../media/image18.png"/><Relationship Id="rId4" Type="http://schemas.openxmlformats.org/officeDocument/2006/relationships/audio" Target="file:///H:\xcx&#22235;&#19979;2019.2\X&#22235;&#19979;U6\&#36865;&#22521;&#19978;&#38376;2019.5\U6_Rhyme_003.mp3" TargetMode="External"/><Relationship Id="rId9" Type="http://schemas.openxmlformats.org/officeDocument/2006/relationships/audio" Target="../media/audio5.wav"/><Relationship Id="rId14" Type="http://schemas.microsoft.com/office/2007/relationships/media" Target="file:///I:\xcx&#22235;&#19979;2019.2\X&#22235;&#19979;U6\&#36865;&#22521;&#19978;&#38376;2019.5\U6_Rhyme_001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 descr="20081130638216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5"/>
          <p:cNvSpPr/>
          <p:nvPr/>
        </p:nvSpPr>
        <p:spPr>
          <a:xfrm>
            <a:off x="3275856" y="6305550"/>
            <a:ext cx="30905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政平小学  许春香</a:t>
            </a:r>
          </a:p>
        </p:txBody>
      </p:sp>
      <p:sp>
        <p:nvSpPr>
          <p:cNvPr id="1037" name="TextBox 14"/>
          <p:cNvSpPr txBox="1"/>
          <p:nvPr/>
        </p:nvSpPr>
        <p:spPr>
          <a:xfrm>
            <a:off x="2819400" y="425450"/>
            <a:ext cx="32111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Unit 6</a:t>
            </a:r>
          </a:p>
        </p:txBody>
      </p:sp>
      <p:sp>
        <p:nvSpPr>
          <p:cNvPr id="1038" name="TextBox 21"/>
          <p:cNvSpPr txBox="1"/>
          <p:nvPr/>
        </p:nvSpPr>
        <p:spPr>
          <a:xfrm>
            <a:off x="228600" y="1877060"/>
            <a:ext cx="89154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Whose dress is this?</a:t>
            </a:r>
            <a:endParaRPr lang="en-US" altLang="zh-CN" sz="6600" b="1" dirty="0">
              <a:solidFill>
                <a:srgbClr val="2B2C53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  <a:p>
            <a:endParaRPr lang="en-US" altLang="zh-CN" b="1" dirty="0"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040" name="Text Box 24"/>
          <p:cNvSpPr txBox="1"/>
          <p:nvPr/>
        </p:nvSpPr>
        <p:spPr>
          <a:xfrm>
            <a:off x="3382010" y="3580765"/>
            <a:ext cx="201676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Period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23554" name="Text Box 3"/>
          <p:cNvSpPr txBox="1"/>
          <p:nvPr/>
        </p:nvSpPr>
        <p:spPr>
          <a:xfrm>
            <a:off x="1547813" y="620713"/>
            <a:ext cx="7704137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CC"/>
                </a:solidFill>
                <a:latin typeface="Arial" panose="020B0604020202020204" pitchFamily="34" charset="0"/>
              </a:rPr>
              <a:t>Whose cake is this?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Oh, Chr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4000" b="1">
                <a:latin typeface="Arial" panose="020B0604020202020204" pitchFamily="34" charset="0"/>
              </a:rPr>
              <a:t>s! Oh, Chr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4000" b="1">
                <a:latin typeface="Arial" panose="020B0604020202020204" pitchFamily="34" charset="0"/>
              </a:rPr>
              <a:t>s!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Whose cake 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4000" b="1">
                <a:latin typeface="Arial" panose="020B0604020202020204" pitchFamily="34" charset="0"/>
              </a:rPr>
              <a:t>s th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4000" b="1">
                <a:latin typeface="Arial" panose="020B0604020202020204" pitchFamily="34" charset="0"/>
              </a:rPr>
              <a:t>s?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It’s my cake.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</a:rPr>
              <a:t>Let’s eat </a:t>
            </a: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4000" b="1">
                <a:latin typeface="Arial" panose="020B0604020202020204" pitchFamily="34" charset="0"/>
              </a:rPr>
              <a:t>t by the lake.</a:t>
            </a:r>
          </a:p>
        </p:txBody>
      </p:sp>
      <p:sp>
        <p:nvSpPr>
          <p:cNvPr id="39940" name="Oval 4"/>
          <p:cNvSpPr/>
          <p:nvPr/>
        </p:nvSpPr>
        <p:spPr>
          <a:xfrm>
            <a:off x="2555875" y="1485900"/>
            <a:ext cx="1439863" cy="863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1" name="Oval 5"/>
          <p:cNvSpPr/>
          <p:nvPr/>
        </p:nvSpPr>
        <p:spPr>
          <a:xfrm>
            <a:off x="4643438" y="2492375"/>
            <a:ext cx="576262" cy="5762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2" name="Oval 6"/>
          <p:cNvSpPr/>
          <p:nvPr/>
        </p:nvSpPr>
        <p:spPr>
          <a:xfrm>
            <a:off x="5219700" y="2349500"/>
            <a:ext cx="1008063" cy="863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3" name="Oval 7"/>
          <p:cNvSpPr/>
          <p:nvPr/>
        </p:nvSpPr>
        <p:spPr>
          <a:xfrm>
            <a:off x="3708400" y="4365625"/>
            <a:ext cx="576263" cy="5762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4" name="Text Box 8"/>
          <p:cNvSpPr txBox="1"/>
          <p:nvPr/>
        </p:nvSpPr>
        <p:spPr>
          <a:xfrm>
            <a:off x="803275" y="5313363"/>
            <a:ext cx="6841938" cy="584775"/>
          </a:xfrm>
          <a:prstGeom prst="rect">
            <a:avLst/>
          </a:prstGeom>
          <a:solidFill>
            <a:srgbClr val="CCFFFF"/>
          </a:solidFill>
          <a:ln w="57150" cap="flat" cmpd="sng">
            <a:solidFill>
              <a:srgbClr val="FFFF66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ea typeface="黑体" panose="02010609060101010101" pitchFamily="2" charset="-122"/>
              </a:rPr>
              <a:t>读单词，</a:t>
            </a:r>
            <a:r>
              <a:rPr lang="zh-CN" altLang="en-US" sz="3200" dirty="0" smtClean="0">
                <a:latin typeface="Arial" panose="020B0604020202020204" pitchFamily="34" charset="0"/>
                <a:ea typeface="黑体" panose="02010609060101010101" pitchFamily="2" charset="-122"/>
              </a:rPr>
              <a:t>你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能说出字母</a:t>
            </a:r>
            <a:r>
              <a:rPr lang="en-US" altLang="zh-CN" sz="3200" dirty="0" err="1">
                <a:latin typeface="Arial" panose="020B0604020202020204" pitchFamily="34" charset="0"/>
                <a:ea typeface="黑体" panose="02010609060101010101" pitchFamily="2" charset="-122"/>
              </a:rPr>
              <a:t>i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发什么音吗？</a:t>
            </a:r>
          </a:p>
        </p:txBody>
      </p:sp>
      <p:sp>
        <p:nvSpPr>
          <p:cNvPr id="39945" name="Text Box 9"/>
          <p:cNvSpPr txBox="1"/>
          <p:nvPr/>
        </p:nvSpPr>
        <p:spPr>
          <a:xfrm>
            <a:off x="6444208" y="3068960"/>
            <a:ext cx="132080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Arial" panose="020B0604020202020204" pitchFamily="34" charset="0"/>
              </a:rPr>
              <a:t>/ </a:t>
            </a:r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5400" dirty="0">
                <a:solidFill>
                  <a:srgbClr val="0000FF"/>
                </a:solidFill>
                <a:latin typeface="Arial" panose="020B0604020202020204" pitchFamily="34" charset="0"/>
              </a:rPr>
              <a:t> /</a:t>
            </a:r>
          </a:p>
        </p:txBody>
      </p:sp>
      <p:sp>
        <p:nvSpPr>
          <p:cNvPr id="1037" name="TextBox 14"/>
          <p:cNvSpPr txBox="1"/>
          <p:nvPr/>
        </p:nvSpPr>
        <p:spPr>
          <a:xfrm>
            <a:off x="34925" y="80010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find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5" cstate="print"/>
          <a:srcRect l="2249" r="77516" b="66386"/>
          <a:stretch>
            <a:fillRect/>
          </a:stretch>
        </p:blipFill>
        <p:spPr>
          <a:xfrm>
            <a:off x="539552" y="980728"/>
            <a:ext cx="1152153" cy="11521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Text Box 8"/>
          <p:cNvSpPr txBox="1"/>
          <p:nvPr/>
        </p:nvSpPr>
        <p:spPr>
          <a:xfrm>
            <a:off x="611560" y="2132856"/>
            <a:ext cx="10271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</a:p>
        </p:txBody>
      </p:sp>
      <p:sp>
        <p:nvSpPr>
          <p:cNvPr id="48137" name="Text Box 9"/>
          <p:cNvSpPr txBox="1"/>
          <p:nvPr/>
        </p:nvSpPr>
        <p:spPr>
          <a:xfrm>
            <a:off x="1835150" y="1697038"/>
            <a:ext cx="1649413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Engl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sh</a:t>
            </a:r>
          </a:p>
        </p:txBody>
      </p:sp>
      <p:sp>
        <p:nvSpPr>
          <p:cNvPr id="48138" name="Text Box 10"/>
          <p:cNvSpPr txBox="1"/>
          <p:nvPr/>
        </p:nvSpPr>
        <p:spPr>
          <a:xfrm>
            <a:off x="4140200" y="1700213"/>
            <a:ext cx="904875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sh</a:t>
            </a:r>
          </a:p>
        </p:txBody>
      </p:sp>
      <p:sp>
        <p:nvSpPr>
          <p:cNvPr id="48139" name="Text Box 11"/>
          <p:cNvSpPr txBox="1"/>
          <p:nvPr/>
        </p:nvSpPr>
        <p:spPr>
          <a:xfrm>
            <a:off x="5724525" y="1697038"/>
            <a:ext cx="1355725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 l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sten</a:t>
            </a:r>
          </a:p>
        </p:txBody>
      </p:sp>
      <p:sp>
        <p:nvSpPr>
          <p:cNvPr id="26635" name="Text Box 13"/>
          <p:cNvSpPr txBox="1"/>
          <p:nvPr/>
        </p:nvSpPr>
        <p:spPr>
          <a:xfrm>
            <a:off x="1701165" y="2976880"/>
            <a:ext cx="6300788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Before eating ________.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Let’s  ________ to some  ________ .</a:t>
            </a:r>
          </a:p>
        </p:txBody>
      </p:sp>
      <p:sp>
        <p:nvSpPr>
          <p:cNvPr id="48142" name="Text Box 14"/>
          <p:cNvSpPr txBox="1"/>
          <p:nvPr/>
        </p:nvSpPr>
        <p:spPr>
          <a:xfrm>
            <a:off x="1548130" y="678180"/>
            <a:ext cx="7402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你能用下面的词造句吗？同桌先说一说。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07504" y="109131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</a:t>
            </a: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make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27584" y="1412776"/>
            <a:ext cx="7602407" cy="4968552"/>
            <a:chOff x="827584" y="1412776"/>
            <a:chExt cx="7602407" cy="4968552"/>
          </a:xfrm>
        </p:grpSpPr>
        <p:grpSp>
          <p:nvGrpSpPr>
            <p:cNvPr id="24" name="组合 23"/>
            <p:cNvGrpSpPr/>
            <p:nvPr/>
          </p:nvGrpSpPr>
          <p:grpSpPr>
            <a:xfrm>
              <a:off x="827584" y="3933056"/>
              <a:ext cx="7602407" cy="2448272"/>
              <a:chOff x="827584" y="3933056"/>
              <a:chExt cx="7602407" cy="2448272"/>
            </a:xfrm>
          </p:grpSpPr>
          <p:grpSp>
            <p:nvGrpSpPr>
              <p:cNvPr id="14" name="组合 19"/>
              <p:cNvGrpSpPr/>
              <p:nvPr/>
            </p:nvGrpSpPr>
            <p:grpSpPr>
              <a:xfrm>
                <a:off x="827584" y="3933056"/>
                <a:ext cx="2160240" cy="2448272"/>
                <a:chOff x="2790825" y="4067175"/>
                <a:chExt cx="2560638" cy="2705100"/>
              </a:xfrm>
            </p:grpSpPr>
            <p:pic>
              <p:nvPicPr>
                <p:cNvPr id="15" name="Picture 4" descr="F:\DSH stuff\赛课Kay\U8 We're twins Kay\sam (2)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0001" r="9001"/>
                <a:stretch>
                  <a:fillRect/>
                </a:stretch>
              </p:blipFill>
              <p:spPr>
                <a:xfrm rot="20806196">
                  <a:off x="2790825" y="4067175"/>
                  <a:ext cx="2560638" cy="27051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6" name="Picture 2" descr="F:\DSH stuff\2015园区赛课\2015市区青年教师赛课素材\4B U6 Whose dress is this Pr3 Kay\unit6\U6 Whose dress is this Pr3\{20013687-6118-42DB-84C8-62AABB0FB1C6}.jpg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31989" b="19981"/>
                <a:stretch>
                  <a:fillRect/>
                </a:stretch>
              </p:blipFill>
              <p:spPr>
                <a:xfrm rot="19804900">
                  <a:off x="3771900" y="5281613"/>
                  <a:ext cx="1219200" cy="7810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17" name="组合 11"/>
              <p:cNvGrpSpPr/>
              <p:nvPr/>
            </p:nvGrpSpPr>
            <p:grpSpPr>
              <a:xfrm rot="428327">
                <a:off x="5470891" y="4469586"/>
                <a:ext cx="2959100" cy="1903413"/>
                <a:chOff x="0" y="0"/>
                <a:chExt cx="2958484" cy="1902707"/>
              </a:xfrm>
            </p:grpSpPr>
            <p:pic>
              <p:nvPicPr>
                <p:cNvPr id="18" name="Picture 7" descr="F:\DSH stuff\赛课Kay\U8 We're twins Kay\Bobby02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2001" t="12668" r="10001"/>
                <a:stretch>
                  <a:fillRect/>
                </a:stretch>
              </p:blipFill>
              <p:spPr>
                <a:xfrm rot="1076548">
                  <a:off x="1034320" y="0"/>
                  <a:ext cx="1924164" cy="16158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9" name="组合 10"/>
                <p:cNvGrpSpPr/>
                <p:nvPr/>
              </p:nvGrpSpPr>
              <p:grpSpPr>
                <a:xfrm>
                  <a:off x="0" y="383718"/>
                  <a:ext cx="1886560" cy="1518989"/>
                  <a:chOff x="0" y="0"/>
                  <a:chExt cx="1886560" cy="1518989"/>
                </a:xfrm>
              </p:grpSpPr>
              <p:grpSp>
                <p:nvGrpSpPr>
                  <p:cNvPr id="20" name="组合 9"/>
                  <p:cNvGrpSpPr>
                    <a:grpSpLocks noChangeAspect="1"/>
                  </p:cNvGrpSpPr>
                  <p:nvPr/>
                </p:nvGrpSpPr>
                <p:grpSpPr>
                  <a:xfrm>
                    <a:off x="0" y="0"/>
                    <a:ext cx="1579750" cy="1518989"/>
                    <a:chOff x="0" y="0"/>
                    <a:chExt cx="1579750" cy="1518989"/>
                  </a:xfrm>
                </p:grpSpPr>
                <p:pic>
                  <p:nvPicPr>
                    <p:cNvPr id="22" name="Picture 3" descr="F:\DSH stuff\2015园区赛课\2015市区青年教师赛课素材\4B U6 Whose dress is this Pr3 Kay\unit6\U6 Whose dress is this Pr3\{C87B0B05-7066-4450-B260-91887B5CDF23}.jpg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14432" r="3848" b="10522"/>
                    <a:stretch>
                      <a:fillRect/>
                    </a:stretch>
                  </p:blipFill>
                  <p:spPr>
                    <a:xfrm rot="18891077">
                      <a:off x="30367" y="-30380"/>
                      <a:ext cx="1518989" cy="157975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23" name="Picture 5" descr="F:\DSH stuff\2015园区赛课\2015市区青年教师赛课素材\素材Kay\QQ截图20150510201326.png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lum bright="-10001"/>
                    </a:blip>
                    <a:stretch>
                      <a:fillRect/>
                    </a:stretch>
                  </p:blipFill>
                  <p:spPr>
                    <a:xfrm rot="20080276">
                      <a:off x="180291" y="559163"/>
                      <a:ext cx="822834" cy="30226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21" name="TextBox 7"/>
                  <p:cNvSpPr txBox="1"/>
                  <p:nvPr/>
                </p:nvSpPr>
                <p:spPr>
                  <a:xfrm rot="20064778">
                    <a:off x="50203" y="351134"/>
                    <a:ext cx="1836357" cy="4617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300" dirty="0">
                        <a:latin typeface="Aharoni" panose="02010803020104030203" pitchFamily="2" charset="-79"/>
                        <a:ea typeface="Aharoni" panose="02010803020104030203" pitchFamily="2" charset="-79"/>
                      </a:rPr>
                      <a:t>English</a:t>
                    </a:r>
                    <a:endParaRPr lang="zh-CN" altLang="en-US" sz="2300" dirty="0">
                      <a:latin typeface="Aharoni" panose="02010803020104030203" pitchFamily="2" charset="-79"/>
                      <a:ea typeface="Aharoni" panose="02010803020104030203" pitchFamily="2" charset="-79"/>
                    </a:endParaRPr>
                  </a:p>
                </p:txBody>
              </p:sp>
            </p:grpSp>
          </p:grpSp>
        </p:grpSp>
        <p:sp>
          <p:nvSpPr>
            <p:cNvPr id="25" name="标题 1"/>
            <p:cNvSpPr txBox="1"/>
            <p:nvPr/>
          </p:nvSpPr>
          <p:spPr>
            <a:xfrm>
              <a:off x="2339752" y="1412776"/>
              <a:ext cx="4106416" cy="11430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4400" b="1" dirty="0">
                  <a:solidFill>
                    <a:srgbClr val="D8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omic Sans MS" panose="030F0702030302020204" pitchFamily="66" charset="0"/>
                  <a:ea typeface="微软雅黑" panose="020B0503020204020204" charset="-122"/>
                  <a:sym typeface="Arial" panose="020B0604020202020204" pitchFamily="34" charset="0"/>
                </a:rPr>
                <a:t>Sound time</a:t>
              </a:r>
            </a:p>
          </p:txBody>
        </p:sp>
      </p:grpSp>
      <p:pic>
        <p:nvPicPr>
          <p:cNvPr id="27" name="Sound1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316416" y="5949280"/>
            <a:ext cx="304800" cy="304800"/>
          </a:xfrm>
          <a:prstGeom prst="rect">
            <a:avLst/>
          </a:prstGeom>
        </p:spPr>
      </p:pic>
      <p:sp>
        <p:nvSpPr>
          <p:cNvPr id="48135" name="Text Box 7"/>
          <p:cNvSpPr txBox="1"/>
          <p:nvPr/>
        </p:nvSpPr>
        <p:spPr>
          <a:xfrm>
            <a:off x="395288" y="5745163"/>
            <a:ext cx="7716837" cy="636587"/>
          </a:xfrm>
          <a:prstGeom prst="rect">
            <a:avLst/>
          </a:prstGeom>
          <a:solidFill>
            <a:srgbClr val="CCFFFF"/>
          </a:solidFill>
          <a:ln w="57150" cap="flat" cmpd="sng">
            <a:solidFill>
              <a:srgbClr val="FFFF66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你能说出更多含有字母</a:t>
            </a:r>
            <a:r>
              <a:rPr lang="en-US" altLang="zh-CN" sz="3200" dirty="0" err="1">
                <a:latin typeface="Arial" panose="020B0604020202020204" pitchFamily="34" charset="0"/>
                <a:ea typeface="黑体" panose="02010609060101010101" pitchFamily="2" charset="-122"/>
              </a:rPr>
              <a:t>i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发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 I /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的单词吗？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2916 0.168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1041 0.262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4533 0.262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49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8137" grpId="0" animBg="1"/>
      <p:bldP spid="48138" grpId="0" animBg="1"/>
      <p:bldP spid="48139" grpId="0" animBg="1"/>
      <p:bldP spid="26635" grpId="0"/>
      <p:bldP spid="48142" grpId="1"/>
      <p:bldP spid="48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2249" r="77516" b="66386"/>
          <a:stretch>
            <a:fillRect/>
          </a:stretch>
        </p:blipFill>
        <p:spPr bwMode="auto">
          <a:xfrm>
            <a:off x="755576" y="24208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411760" y="2449314"/>
            <a:ext cx="590073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/>
              <a:t>is for </a:t>
            </a:r>
            <a:r>
              <a:rPr lang="en-US" altLang="zh-CN" sz="9600" dirty="0"/>
              <a:t>“ </a:t>
            </a:r>
            <a:r>
              <a:rPr lang="en-US" altLang="zh-CN" sz="9600" u="sng" dirty="0"/>
              <a:t>        </a:t>
            </a:r>
            <a:r>
              <a:rPr lang="en-US" altLang="zh-CN" sz="9600" dirty="0"/>
              <a:t> ”</a:t>
            </a:r>
            <a:r>
              <a:rPr lang="en-US" altLang="zh-CN" sz="4400" dirty="0"/>
              <a:t>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716016" y="2708920"/>
            <a:ext cx="223651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262673"/>
                </a:solidFill>
                <a:latin typeface="Arial Black" panose="020B0A04020102020204" pitchFamily="34" charset="0"/>
                <a:ea typeface="迷你简石头" pitchFamily="33" charset="-122"/>
              </a:rPr>
              <a:t>f</a:t>
            </a:r>
            <a:r>
              <a:rPr lang="en-US" altLang="zh-CN" sz="8000" dirty="0" smtClean="0">
                <a:solidFill>
                  <a:srgbClr val="FF0000"/>
                </a:solidFill>
                <a:latin typeface="Arial Black" panose="020B0A04020102020204" pitchFamily="34" charset="0"/>
                <a:ea typeface="迷你简石头" pitchFamily="33" charset="-122"/>
              </a:rPr>
              <a:t>i</a:t>
            </a:r>
            <a:r>
              <a:rPr lang="en-US" altLang="zh-CN" sz="8000" dirty="0" smtClean="0">
                <a:solidFill>
                  <a:schemeClr val="accent2"/>
                </a:solidFill>
                <a:latin typeface="Arial Black" panose="020B0A04020102020204" pitchFamily="34" charset="0"/>
                <a:ea typeface="迷你简石头" pitchFamily="33" charset="-122"/>
              </a:rPr>
              <a:t>sh</a:t>
            </a:r>
            <a:endParaRPr lang="en-US" altLang="zh-CN" sz="8000" dirty="0">
              <a:solidFill>
                <a:schemeClr val="accent2"/>
              </a:solidFill>
              <a:latin typeface="Arial Black" panose="020B0A04020102020204" pitchFamily="34" charset="0"/>
              <a:ea typeface="迷你简石头" pitchFamily="33" charset="-122"/>
            </a:endParaRPr>
          </a:p>
        </p:txBody>
      </p:sp>
      <p:sp>
        <p:nvSpPr>
          <p:cNvPr id="20493" name="WordArt 2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73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FF00"/>
                  </a:solidFill>
                  <a:round/>
                </a:ln>
                <a:solidFill>
                  <a:srgbClr val="800080">
                    <a:alpha val="7490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迷你简石头"/>
              </a:rPr>
              <a:t>Sound time</a:t>
            </a:r>
            <a:endParaRPr lang="zh-CN" altLang="en-US" sz="3600" b="1" kern="10">
              <a:ln w="25400">
                <a:solidFill>
                  <a:srgbClr val="FFFF00"/>
                </a:solidFill>
                <a:round/>
              </a:ln>
              <a:solidFill>
                <a:srgbClr val="800080">
                  <a:alpha val="7490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迷你简石头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899592" y="3717032"/>
            <a:ext cx="10271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</a:p>
        </p:txBody>
      </p:sp>
      <p:sp>
        <p:nvSpPr>
          <p:cNvPr id="18" name="Text Box 7"/>
          <p:cNvSpPr txBox="1"/>
          <p:nvPr/>
        </p:nvSpPr>
        <p:spPr>
          <a:xfrm>
            <a:off x="827584" y="1196752"/>
            <a:ext cx="7716837" cy="636587"/>
          </a:xfrm>
          <a:prstGeom prst="rect">
            <a:avLst/>
          </a:prstGeom>
          <a:solidFill>
            <a:srgbClr val="CCFFFF"/>
          </a:solidFill>
          <a:ln w="57150" cap="flat" cmpd="sng">
            <a:solidFill>
              <a:srgbClr val="FFFF66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你能说出更多含有字母</a:t>
            </a:r>
            <a:r>
              <a:rPr lang="en-US" altLang="zh-CN" sz="3200" dirty="0" err="1">
                <a:latin typeface="Arial" panose="020B0604020202020204" pitchFamily="34" charset="0"/>
                <a:ea typeface="黑体" panose="02010609060101010101" pitchFamily="2" charset="-122"/>
              </a:rPr>
              <a:t>i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发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 I /</a:t>
            </a:r>
            <a:r>
              <a:rPr lang="zh-CN" altLang="en-US" sz="3200" dirty="0">
                <a:latin typeface="Arial" panose="020B0604020202020204" pitchFamily="34" charset="0"/>
                <a:ea typeface="黑体" panose="02010609060101010101" pitchFamily="2" charset="-122"/>
              </a:rPr>
              <a:t>的单词吗？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/>
          </p:cNvPicPr>
          <p:nvPr/>
        </p:nvPicPr>
        <p:blipFill>
          <a:blip r:embed="rId4" cstate="print"/>
          <a:srcRect l="2249" r="77516" b="66386"/>
          <a:stretch>
            <a:fillRect/>
          </a:stretch>
        </p:blipFill>
        <p:spPr>
          <a:xfrm>
            <a:off x="3563888" y="3446001"/>
            <a:ext cx="1207135" cy="1207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9"/>
          <p:cNvSpPr txBox="1"/>
          <p:nvPr/>
        </p:nvSpPr>
        <p:spPr>
          <a:xfrm>
            <a:off x="4283968" y="3861048"/>
            <a:ext cx="10271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</a:p>
        </p:txBody>
      </p:sp>
      <p:sp>
        <p:nvSpPr>
          <p:cNvPr id="25604" name="Text Box 11"/>
          <p:cNvSpPr txBox="1"/>
          <p:nvPr/>
        </p:nvSpPr>
        <p:spPr>
          <a:xfrm>
            <a:off x="2339752" y="4797152"/>
            <a:ext cx="776175" cy="5847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d</a:t>
            </a:r>
            <a:endParaRPr lang="en-US" altLang="zh-CN" sz="3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Text Box 30"/>
          <p:cNvSpPr txBox="1"/>
          <p:nvPr/>
        </p:nvSpPr>
        <p:spPr>
          <a:xfrm>
            <a:off x="5975429" y="3354388"/>
            <a:ext cx="570990" cy="5847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</a:rPr>
              <a:t>f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 smtClean="0">
                <a:solidFill>
                  <a:schemeClr val="accent2"/>
                </a:solidFill>
              </a:rPr>
              <a:t>t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611" name="Text Box 31"/>
          <p:cNvSpPr txBox="1"/>
          <p:nvPr/>
        </p:nvSpPr>
        <p:spPr>
          <a:xfrm>
            <a:off x="3707904" y="5445224"/>
            <a:ext cx="1186543" cy="5847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dr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nk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Text Box 32"/>
          <p:cNvSpPr txBox="1"/>
          <p:nvPr/>
        </p:nvSpPr>
        <p:spPr>
          <a:xfrm>
            <a:off x="2937967" y="2276872"/>
            <a:ext cx="769937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nk</a:t>
            </a:r>
          </a:p>
        </p:txBody>
      </p:sp>
      <p:sp>
        <p:nvSpPr>
          <p:cNvPr id="25614" name="Text Box 34"/>
          <p:cNvSpPr txBox="1"/>
          <p:nvPr/>
        </p:nvSpPr>
        <p:spPr>
          <a:xfrm>
            <a:off x="1804318" y="3356992"/>
            <a:ext cx="679450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l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ft</a:t>
            </a:r>
          </a:p>
        </p:txBody>
      </p:sp>
      <p:sp>
        <p:nvSpPr>
          <p:cNvPr id="25615" name="Text Box 35"/>
          <p:cNvSpPr txBox="1"/>
          <p:nvPr/>
        </p:nvSpPr>
        <p:spPr>
          <a:xfrm>
            <a:off x="4788024" y="2204864"/>
            <a:ext cx="769937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l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st</a:t>
            </a:r>
          </a:p>
        </p:txBody>
      </p:sp>
      <p:sp>
        <p:nvSpPr>
          <p:cNvPr id="25616" name="Text Box 11"/>
          <p:cNvSpPr txBox="1"/>
          <p:nvPr/>
        </p:nvSpPr>
        <p:spPr>
          <a:xfrm>
            <a:off x="5407125" y="4653136"/>
            <a:ext cx="821059" cy="58477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</a:rPr>
              <a:t>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200" b="1" dirty="0" smtClean="0">
                <a:solidFill>
                  <a:schemeClr val="accent2"/>
                </a:solidFill>
              </a:rPr>
              <a:t>ft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TextBox 14"/>
          <p:cNvSpPr txBox="1"/>
          <p:nvPr/>
        </p:nvSpPr>
        <p:spPr>
          <a:xfrm>
            <a:off x="34925" y="80010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read</a:t>
            </a:r>
          </a:p>
        </p:txBody>
      </p:sp>
      <p:sp>
        <p:nvSpPr>
          <p:cNvPr id="14" name="Text Box 14"/>
          <p:cNvSpPr txBox="1"/>
          <p:nvPr/>
        </p:nvSpPr>
        <p:spPr>
          <a:xfrm>
            <a:off x="1907704" y="908720"/>
            <a:ext cx="62646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/>
              <a:t>快来挑战一下吧！看谁读的对？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613"/>
          <a:stretch>
            <a:fillRect/>
          </a:stretch>
        </p:blipFill>
        <p:spPr>
          <a:xfrm>
            <a:off x="0" y="1052513"/>
            <a:ext cx="91440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11" name="Group 3"/>
          <p:cNvGrpSpPr/>
          <p:nvPr/>
        </p:nvGrpSpPr>
        <p:grpSpPr>
          <a:xfrm>
            <a:off x="323850" y="2133600"/>
            <a:ext cx="8305800" cy="685800"/>
            <a:chOff x="204" y="1454"/>
            <a:chExt cx="5232" cy="432"/>
          </a:xfrm>
        </p:grpSpPr>
        <p:grpSp>
          <p:nvGrpSpPr>
            <p:cNvPr id="27652" name="Group 4"/>
            <p:cNvGrpSpPr/>
            <p:nvPr/>
          </p:nvGrpSpPr>
          <p:grpSpPr>
            <a:xfrm>
              <a:off x="204" y="1454"/>
              <a:ext cx="5232" cy="432"/>
              <a:chOff x="192" y="1872"/>
              <a:chExt cx="5232" cy="432"/>
            </a:xfrm>
          </p:grpSpPr>
          <p:sp>
            <p:nvSpPr>
              <p:cNvPr id="27653" name="AutoShape 5"/>
              <p:cNvSpPr/>
              <p:nvPr/>
            </p:nvSpPr>
            <p:spPr>
              <a:xfrm>
                <a:off x="192" y="1872"/>
                <a:ext cx="5232" cy="43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cap="rnd" cmpd="sng">
                <a:solidFill>
                  <a:srgbClr val="3366FF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54" name="Line 6"/>
              <p:cNvSpPr/>
              <p:nvPr/>
            </p:nvSpPr>
            <p:spPr>
              <a:xfrm>
                <a:off x="3776" y="1872"/>
                <a:ext cx="0" cy="432"/>
              </a:xfrm>
              <a:prstGeom prst="line">
                <a:avLst/>
              </a:prstGeom>
              <a:ln w="28575" cap="rnd" cmpd="sng">
                <a:solidFill>
                  <a:srgbClr val="3366FF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7655" name="Line 7"/>
              <p:cNvSpPr/>
              <p:nvPr/>
            </p:nvSpPr>
            <p:spPr>
              <a:xfrm>
                <a:off x="4304" y="1872"/>
                <a:ext cx="0" cy="432"/>
              </a:xfrm>
              <a:prstGeom prst="line">
                <a:avLst/>
              </a:prstGeom>
              <a:ln w="28575" cap="rnd" cmpd="sng">
                <a:solidFill>
                  <a:srgbClr val="3366FF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7656" name="Line 8"/>
              <p:cNvSpPr/>
              <p:nvPr/>
            </p:nvSpPr>
            <p:spPr>
              <a:xfrm>
                <a:off x="4840" y="1872"/>
                <a:ext cx="0" cy="432"/>
              </a:xfrm>
              <a:prstGeom prst="line">
                <a:avLst/>
              </a:prstGeom>
              <a:ln w="28575" cap="rnd" cmpd="sng">
                <a:solidFill>
                  <a:srgbClr val="3366FF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27657" name="Text Box 9"/>
            <p:cNvSpPr txBox="1"/>
            <p:nvPr/>
          </p:nvSpPr>
          <p:spPr>
            <a:xfrm>
              <a:off x="204" y="1518"/>
              <a:ext cx="332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latin typeface="Arial" panose="020B0604020202020204" pitchFamily="34" charset="0"/>
                </a:rPr>
                <a:t>I know the sound of the letter “i”.</a:t>
              </a:r>
              <a:endParaRPr lang="en-US" altLang="zh-CN" sz="2800" i="1">
                <a:latin typeface="Arial" panose="020B0604020202020204" pitchFamily="34" charset="0"/>
              </a:endParaRPr>
            </a:p>
          </p:txBody>
        </p:sp>
      </p:grpSp>
      <p:sp>
        <p:nvSpPr>
          <p:cNvPr id="43019" name="AutoShape 11"/>
          <p:cNvSpPr/>
          <p:nvPr/>
        </p:nvSpPr>
        <p:spPr>
          <a:xfrm>
            <a:off x="2771775" y="3357563"/>
            <a:ext cx="3384550" cy="609600"/>
          </a:xfrm>
          <a:prstGeom prst="borderCallout2">
            <a:avLst>
              <a:gd name="adj1" fmla="val 18750"/>
              <a:gd name="adj2" fmla="val -2250"/>
              <a:gd name="adj3" fmla="val 18750"/>
              <a:gd name="adj4" fmla="val -16699"/>
              <a:gd name="adj5" fmla="val -84375"/>
              <a:gd name="adj6" fmla="val -31755"/>
            </a:avLst>
          </a:prstGeom>
          <a:solidFill>
            <a:srgbClr val="FFFF66"/>
          </a:solidFill>
          <a:ln w="28575" cap="rnd" cmpd="sng">
            <a:solidFill>
              <a:srgbClr val="3366FF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我知道字母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i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的发音。</a:t>
            </a:r>
          </a:p>
        </p:txBody>
      </p:sp>
      <p:sp>
        <p:nvSpPr>
          <p:cNvPr id="43026" name="Rectangle 18"/>
          <p:cNvSpPr/>
          <p:nvPr/>
        </p:nvSpPr>
        <p:spPr>
          <a:xfrm>
            <a:off x="6184106" y="213360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037" name="TextBox 14"/>
          <p:cNvSpPr txBox="1"/>
          <p:nvPr/>
        </p:nvSpPr>
        <p:spPr>
          <a:xfrm>
            <a:off x="3492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pic>
        <p:nvPicPr>
          <p:cNvPr id="16387" name="Picture 4" descr="F:\DSH stuff\赛课Kay\U8 We're twins Kay\sam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1" r="9001"/>
          <a:stretch>
            <a:fillRect/>
          </a:stretch>
        </p:blipFill>
        <p:spPr>
          <a:xfrm rot="20806196">
            <a:off x="1171383" y="1949583"/>
            <a:ext cx="3194681" cy="337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" descr="F:\DSH stuff\2015园区赛课\2015市区青年教师赛课素材\4B U6 Whose dress is this Pr3 Kay\unit6\U6 Whose dress is this Pr3\{20013687-6118-42DB-84C8-62AABB0FB1C6}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89" b="19981"/>
          <a:stretch>
            <a:fillRect/>
          </a:stretch>
        </p:blipFill>
        <p:spPr>
          <a:xfrm rot="19804900">
            <a:off x="2597312" y="3608997"/>
            <a:ext cx="1219200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7" descr="F:\DSH stuff\赛课Kay\U8 We're twins Kay\Bobby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01" t="12668" r="10001"/>
          <a:stretch>
            <a:fillRect/>
          </a:stretch>
        </p:blipFill>
        <p:spPr>
          <a:xfrm rot="420747">
            <a:off x="4938319" y="2387956"/>
            <a:ext cx="3162167" cy="265587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2"/>
          <p:cNvGrpSpPr/>
          <p:nvPr/>
        </p:nvGrpSpPr>
        <p:grpSpPr>
          <a:xfrm>
            <a:off x="2483768" y="548680"/>
            <a:ext cx="4032448" cy="1152128"/>
            <a:chOff x="2483768" y="548680"/>
            <a:chExt cx="4032448" cy="1152128"/>
          </a:xfrm>
        </p:grpSpPr>
        <p:sp>
          <p:nvSpPr>
            <p:cNvPr id="21" name="圆角矩形标注 13"/>
            <p:cNvSpPr/>
            <p:nvPr/>
          </p:nvSpPr>
          <p:spPr>
            <a:xfrm>
              <a:off x="2483768" y="548680"/>
              <a:ext cx="4032448" cy="1152128"/>
            </a:xfrm>
            <a:prstGeom prst="wedgeRoundRectCallout">
              <a:avLst>
                <a:gd name="adj1" fmla="val -31721"/>
                <a:gd name="adj2" fmla="val 143343"/>
                <a:gd name="adj3" fmla="val 16667"/>
              </a:avLst>
            </a:prstGeom>
            <a:solidFill>
              <a:schemeClr val="bg1">
                <a:alpha val="100000"/>
              </a:schemeClr>
            </a:solidFill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Text Box 10"/>
            <p:cNvSpPr txBox="1"/>
            <p:nvPr/>
          </p:nvSpPr>
          <p:spPr>
            <a:xfrm>
              <a:off x="2843808" y="620688"/>
              <a:ext cx="3528392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Comic Sans MS" panose="030F0702030302020204" pitchFamily="66" charset="0"/>
                </a:rPr>
                <a:t>After eating </a:t>
              </a:r>
              <a:r>
                <a:rPr lang="zh-CN" altLang="en-US" sz="2800" b="1" dirty="0" smtClean="0">
                  <a:latin typeface="Comic Sans MS" panose="030F0702030302020204" pitchFamily="66" charset="0"/>
                </a:rPr>
                <a:t>fish,</a:t>
              </a:r>
            </a:p>
            <a:p>
              <a:r>
                <a:rPr lang="en-US" altLang="zh-CN" sz="2800" b="1" dirty="0" smtClean="0">
                  <a:latin typeface="Comic Sans MS" panose="030F0702030302020204" pitchFamily="66" charset="0"/>
                </a:rPr>
                <a:t>l</a:t>
              </a:r>
              <a:r>
                <a:rPr lang="zh-CN" altLang="en-US" sz="2800" b="1" dirty="0" smtClean="0">
                  <a:latin typeface="Comic Sans MS" panose="030F0702030302020204" pitchFamily="66" charset="0"/>
                </a:rPr>
                <a:t>et</a:t>
              </a:r>
              <a:r>
                <a:rPr lang="en-US" altLang="zh-CN" sz="2800" b="1" dirty="0" smtClean="0">
                  <a:latin typeface="Comic Sans MS" panose="030F0702030302020204" pitchFamily="66" charset="0"/>
                </a:rPr>
                <a:t>’</a:t>
              </a:r>
              <a:r>
                <a:rPr lang="zh-CN" altLang="en-US" sz="2800" b="1" dirty="0" smtClean="0">
                  <a:latin typeface="Comic Sans MS" panose="030F0702030302020204" pitchFamily="66" charset="0"/>
                </a:rPr>
                <a:t>s </a:t>
              </a:r>
              <a:r>
                <a:rPr lang="en-US" altLang="zh-CN" sz="2800" b="1" dirty="0" smtClean="0">
                  <a:latin typeface="Comic Sans MS" panose="030F0702030302020204" pitchFamily="66" charset="0"/>
                </a:rPr>
                <a:t>go and play</a:t>
              </a:r>
              <a:r>
                <a:rPr lang="zh-CN" altLang="en-US" sz="2800" b="1" dirty="0" smtClean="0">
                  <a:latin typeface="Comic Sans MS" panose="030F0702030302020204" pitchFamily="66" charset="0"/>
                </a:rPr>
                <a:t>.</a:t>
              </a:r>
              <a:endParaRPr lang="zh-CN" altLang="en-US" sz="28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图片 23" descr="4_副本_副本11_副本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869160"/>
            <a:ext cx="2761350" cy="15121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588"/>
            <a:ext cx="9202737" cy="6859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4191000" y="1981200"/>
            <a:ext cx="2895600" cy="644525"/>
            <a:chOff x="0" y="0"/>
            <a:chExt cx="4560" cy="1015"/>
          </a:xfrm>
        </p:grpSpPr>
        <p:sp>
          <p:nvSpPr>
            <p:cNvPr id="37892" name="AutoShape 5"/>
            <p:cNvSpPr/>
            <p:nvPr/>
          </p:nvSpPr>
          <p:spPr>
            <a:xfrm flipV="1">
              <a:off x="0" y="1"/>
              <a:ext cx="4560" cy="1015"/>
            </a:xfrm>
            <a:prstGeom prst="wedgeRoundRectCallout">
              <a:avLst>
                <a:gd name="adj1" fmla="val -35829"/>
                <a:gd name="adj2" fmla="val -128463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rgbClr val="008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lIns="90170" tIns="46990" rIns="90170" bIns="4699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893" name="Text Box 6"/>
            <p:cNvSpPr txBox="1"/>
            <p:nvPr/>
          </p:nvSpPr>
          <p:spPr>
            <a:xfrm>
              <a:off x="240" y="0"/>
              <a:ext cx="4080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latin typeface="Comic Sans MS" panose="030F0702030302020204" pitchFamily="66" charset="0"/>
                </a:rPr>
                <a:t>It can </a:t>
              </a:r>
              <a:r>
                <a:rPr lang="zh-CN" altLang="en-US" sz="32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move</a:t>
              </a:r>
              <a:r>
                <a:rPr lang="zh-CN" altLang="en-US" sz="3200" dirty="0"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111617" name="Picture 1" descr="C:\Users\Administrator\AppData\Roaming\Tencent\Users\82653234\QQ\WinTemp\RichOle\S2PFNOG9(9LB}KKJ1D0$[W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25144"/>
            <a:ext cx="1872208" cy="2032090"/>
          </a:xfrm>
          <a:prstGeom prst="rect">
            <a:avLst/>
          </a:prstGeom>
          <a:noFill/>
        </p:spPr>
      </p:pic>
      <p:pic>
        <p:nvPicPr>
          <p:cNvPr id="37894" name="Picture 6" descr="{DD197E0F-C573-4DCE-85D0-057CD0D7363C}"/>
          <p:cNvPicPr>
            <a:picLocks noChangeAspect="1"/>
          </p:cNvPicPr>
          <p:nvPr/>
        </p:nvPicPr>
        <p:blipFill>
          <a:blip r:embed="rId7" cstate="print"/>
          <a:srcRect l="20897" t="32141" r="25012" b="27138"/>
          <a:stretch>
            <a:fillRect/>
          </a:stretch>
        </p:blipFill>
        <p:spPr>
          <a:xfrm>
            <a:off x="-2772816" y="4725144"/>
            <a:ext cx="1908175" cy="191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8"/>
          <p:cNvSpPr>
            <a:spLocks noChangeArrowheads="1"/>
          </p:cNvSpPr>
          <p:nvPr/>
        </p:nvSpPr>
        <p:spPr bwMode="auto">
          <a:xfrm>
            <a:off x="5580112" y="2708920"/>
            <a:ext cx="1296144" cy="644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89A4A7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9933FF"/>
                </a:solidFill>
                <a:latin typeface="Comic Sans MS" panose="030F0702030302020204" pitchFamily="66" charset="0"/>
              </a:rPr>
              <a:t>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862292 -0.017407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" y="34290"/>
            <a:ext cx="9109075" cy="6788785"/>
          </a:xfrm>
          <a:prstGeom prst="rect">
            <a:avLst/>
          </a:prstGeom>
        </p:spPr>
      </p:pic>
      <p:sp>
        <p:nvSpPr>
          <p:cNvPr id="12290" name="Text Box 3"/>
          <p:cNvSpPr txBox="1"/>
          <p:nvPr/>
        </p:nvSpPr>
        <p:spPr>
          <a:xfrm>
            <a:off x="1475656" y="836712"/>
            <a:ext cx="691276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What’s this? Is this a ball?</a:t>
            </a:r>
            <a:endParaRPr lang="en-US" altLang="zh-CN" sz="4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TextBox 14"/>
          <p:cNvSpPr txBox="1"/>
          <p:nvPr/>
        </p:nvSpPr>
        <p:spPr>
          <a:xfrm>
            <a:off x="34924" y="80010"/>
            <a:ext cx="3961011" cy="5847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answer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controls>
      <p:control spid="32769" name="ShockwaveFlash1" r:id="rId2" imgW="6382641" imgH="44416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pic>
        <p:nvPicPr>
          <p:cNvPr id="15361" name="Picture 2" descr="CQ~TVGR4{}OG9EMA2(UJMW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905000"/>
            <a:ext cx="4333056" cy="3886200"/>
          </a:xfrm>
          <a:prstGeom prst="rect">
            <a:avLst/>
          </a:prstGeom>
          <a:noFill/>
          <a:ln w="5715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3" name="Rectangle 3"/>
          <p:cNvSpPr/>
          <p:nvPr/>
        </p:nvSpPr>
        <p:spPr>
          <a:xfrm>
            <a:off x="395536" y="2060848"/>
            <a:ext cx="4067945" cy="650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fontAlgn="base"/>
            <a:r>
              <a:rPr lang="en-US" altLang="x-none" sz="40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What ’s this?</a:t>
            </a:r>
            <a:endParaRPr lang="en-US" altLang="x-none" sz="4000" b="1" strike="noStrike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41325" y="2895600"/>
            <a:ext cx="6264275" cy="1828800"/>
            <a:chOff x="0" y="0"/>
            <a:chExt cx="3946" cy="1152"/>
          </a:xfrm>
        </p:grpSpPr>
        <p:sp>
          <p:nvSpPr>
            <p:cNvPr id="15364" name="Rectangle 5"/>
            <p:cNvSpPr/>
            <p:nvPr/>
          </p:nvSpPr>
          <p:spPr>
            <a:xfrm>
              <a:off x="0" y="624"/>
              <a:ext cx="3946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en-US" altLang="zh-CN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A. It’s a            .</a:t>
              </a:r>
            </a:p>
          </p:txBody>
        </p:sp>
        <p:pic>
          <p:nvPicPr>
            <p:cNvPr id="15365" name="Picture 6" descr="Z_)0ZTQRWL%BKUKGAJ4K}X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8" y="0"/>
              <a:ext cx="1200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7"/>
          <p:cNvGrpSpPr/>
          <p:nvPr/>
        </p:nvGrpSpPr>
        <p:grpSpPr>
          <a:xfrm>
            <a:off x="304800" y="5029200"/>
            <a:ext cx="6264275" cy="1012825"/>
            <a:chOff x="0" y="0"/>
            <a:chExt cx="3946" cy="638"/>
          </a:xfrm>
        </p:grpSpPr>
        <p:sp>
          <p:nvSpPr>
            <p:cNvPr id="15367" name="Rectangle 8"/>
            <p:cNvSpPr/>
            <p:nvPr/>
          </p:nvSpPr>
          <p:spPr>
            <a:xfrm>
              <a:off x="0" y="71"/>
              <a:ext cx="3946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r>
                <a:rPr lang="zh-CN" altLang="en-US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B. It’s a             .</a:t>
              </a:r>
            </a:p>
          </p:txBody>
        </p:sp>
        <p:pic>
          <p:nvPicPr>
            <p:cNvPr id="15368" name="Picture 9" descr="GVU_6$IOZ9Y5TZ)CMSQQ5C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8" y="0"/>
              <a:ext cx="768" cy="6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70" name="Text Box 37"/>
          <p:cNvSpPr txBox="1"/>
          <p:nvPr/>
        </p:nvSpPr>
        <p:spPr>
          <a:xfrm>
            <a:off x="72206" y="188640"/>
            <a:ext cx="2915618" cy="667639"/>
          </a:xfrm>
          <a:prstGeom prst="rect">
            <a:avLst/>
          </a:prstGeom>
          <a:solidFill>
            <a:srgbClr val="FF9999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cartoon </a:t>
            </a: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time</a:t>
            </a:r>
          </a:p>
        </p:txBody>
      </p:sp>
      <p:sp>
        <p:nvSpPr>
          <p:cNvPr id="15374" name="Oval 14"/>
          <p:cNvSpPr/>
          <p:nvPr/>
        </p:nvSpPr>
        <p:spPr>
          <a:xfrm>
            <a:off x="395288" y="3933825"/>
            <a:ext cx="609600" cy="609600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1835150" y="4652963"/>
            <a:ext cx="2514600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3200" b="1" i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e</a:t>
            </a:r>
            <a:r>
              <a:rPr lang="en-US" altLang="zh-CN" sz="3200" b="1" i="1" dirty="0">
                <a:latin typeface="Arial Black" panose="020B0A04020102020204" pitchFamily="34" charset="0"/>
                <a:ea typeface="宋体" panose="02010600030101010101" pitchFamily="2" charset="-122"/>
              </a:rPr>
              <a:t>dge</a:t>
            </a:r>
            <a:r>
              <a:rPr lang="zh-CN" altLang="en-US" sz="3200" b="1" i="1" dirty="0">
                <a:solidFill>
                  <a:schemeClr val="accent2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zh-CN" altLang="en-US" sz="3200" b="1" i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o</a:t>
            </a:r>
            <a:r>
              <a:rPr lang="zh-CN" altLang="en-US" sz="3200" b="1" i="1" dirty="0">
                <a:solidFill>
                  <a:schemeClr val="accent2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bldLvl="0" animBg="1"/>
      <p:bldP spid="1537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pic>
        <p:nvPicPr>
          <p:cNvPr id="21508" name="Picture 2" descr="C:\Users\lenovo\Desktop\图片素材\8_副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836712"/>
            <a:ext cx="8208912" cy="51125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圆角矩形标注 10"/>
          <p:cNvSpPr/>
          <p:nvPr/>
        </p:nvSpPr>
        <p:spPr>
          <a:xfrm>
            <a:off x="4800600" y="1295400"/>
            <a:ext cx="3657600" cy="1371600"/>
          </a:xfrm>
          <a:prstGeom prst="wedgeRoundRectCallout">
            <a:avLst>
              <a:gd name="adj1" fmla="val -34616"/>
              <a:gd name="adj2" fmla="val 113282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TextBox 11"/>
          <p:cNvSpPr txBox="1"/>
          <p:nvPr/>
        </p:nvSpPr>
        <p:spPr>
          <a:xfrm>
            <a:off x="4932040" y="1371600"/>
            <a:ext cx="3602360" cy="13144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Is this a ball, Sam?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11" name="圆角矩形标注 13"/>
          <p:cNvSpPr/>
          <p:nvPr/>
        </p:nvSpPr>
        <p:spPr>
          <a:xfrm>
            <a:off x="0" y="3717032"/>
            <a:ext cx="2667000" cy="762000"/>
          </a:xfrm>
          <a:prstGeom prst="wedgeRoundRectCallout">
            <a:avLst>
              <a:gd name="adj1" fmla="val 39495"/>
              <a:gd name="adj2" fmla="val -90208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TextBox 14"/>
          <p:cNvSpPr txBox="1"/>
          <p:nvPr/>
        </p:nvSpPr>
        <p:spPr>
          <a:xfrm>
            <a:off x="0" y="3717032"/>
            <a:ext cx="25908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I think so.</a:t>
            </a:r>
          </a:p>
        </p:txBody>
      </p:sp>
      <p:sp>
        <p:nvSpPr>
          <p:cNvPr id="21513" name="圆角矩形标注 15"/>
          <p:cNvSpPr/>
          <p:nvPr/>
        </p:nvSpPr>
        <p:spPr>
          <a:xfrm>
            <a:off x="5181600" y="5181600"/>
            <a:ext cx="2819400" cy="685800"/>
          </a:xfrm>
          <a:prstGeom prst="wedgeRoundRectCallout">
            <a:avLst>
              <a:gd name="adj1" fmla="val -41264"/>
              <a:gd name="adj2" fmla="val -133759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TextBox 16"/>
          <p:cNvSpPr txBox="1"/>
          <p:nvPr/>
        </p:nvSpPr>
        <p:spPr>
          <a:xfrm>
            <a:off x="5257800" y="5105400"/>
            <a:ext cx="28194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Let’s play.</a:t>
            </a:r>
          </a:p>
        </p:txBody>
      </p:sp>
      <p:sp>
        <p:nvSpPr>
          <p:cNvPr id="21515" name="文本框 21514"/>
          <p:cNvSpPr txBox="1"/>
          <p:nvPr/>
        </p:nvSpPr>
        <p:spPr>
          <a:xfrm>
            <a:off x="914400" y="5487615"/>
            <a:ext cx="24320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A. 我想是这样的。</a:t>
            </a:r>
          </a:p>
        </p:txBody>
      </p:sp>
      <p:sp>
        <p:nvSpPr>
          <p:cNvPr id="21516" name="文本框 21515"/>
          <p:cNvSpPr txBox="1"/>
          <p:nvPr/>
        </p:nvSpPr>
        <p:spPr>
          <a:xfrm>
            <a:off x="914400" y="5991671"/>
            <a:ext cx="3276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B. 我想不是这样的。</a:t>
            </a:r>
          </a:p>
        </p:txBody>
      </p:sp>
      <p:sp>
        <p:nvSpPr>
          <p:cNvPr id="21517" name="花边圆形2 431"/>
          <p:cNvSpPr/>
          <p:nvPr/>
        </p:nvSpPr>
        <p:spPr>
          <a:xfrm>
            <a:off x="838200" y="5415880"/>
            <a:ext cx="609600" cy="533400"/>
          </a:xfrm>
          <a:custGeom>
            <a:avLst/>
            <a:gdLst/>
            <a:ahLst/>
            <a:cxnLst>
              <a:cxn ang="0">
                <a:pos x="952500" y="77738"/>
              </a:cxn>
              <a:cxn ang="0">
                <a:pos x="77738" y="952500"/>
              </a:cxn>
              <a:cxn ang="0">
                <a:pos x="952500" y="1827262"/>
              </a:cxn>
              <a:cxn ang="0">
                <a:pos x="1827262" y="952500"/>
              </a:cxn>
              <a:cxn ang="0">
                <a:pos x="952500" y="77738"/>
              </a:cxn>
              <a:cxn ang="0">
                <a:pos x="867561" y="575"/>
              </a:cxn>
              <a:cxn ang="0">
                <a:pos x="952500" y="67743"/>
              </a:cxn>
              <a:cxn ang="0">
                <a:pos x="1037439" y="575"/>
              </a:cxn>
              <a:cxn ang="0">
                <a:pos x="1083913" y="32106"/>
              </a:cxn>
              <a:cxn ang="0">
                <a:pos x="1093040" y="65163"/>
              </a:cxn>
              <a:cxn ang="0">
                <a:pos x="1111936" y="36544"/>
              </a:cxn>
              <a:cxn ang="0">
                <a:pos x="1225904" y="111046"/>
              </a:cxn>
              <a:cxn ang="0">
                <a:pos x="1361898" y="117762"/>
              </a:cxn>
              <a:cxn ang="0">
                <a:pos x="1360458" y="149914"/>
              </a:cxn>
              <a:cxn ang="0">
                <a:pos x="1368450" y="141729"/>
              </a:cxn>
              <a:cxn ang="0">
                <a:pos x="1472547" y="236717"/>
              </a:cxn>
              <a:cxn ang="0">
                <a:pos x="1599809" y="285128"/>
              </a:cxn>
              <a:cxn ang="0">
                <a:pos x="1588504" y="315261"/>
              </a:cxn>
              <a:cxn ang="0">
                <a:pos x="1598635" y="309946"/>
              </a:cxn>
              <a:cxn ang="0">
                <a:pos x="1668283" y="432453"/>
              </a:cxn>
              <a:cxn ang="0">
                <a:pos x="1774357" y="517821"/>
              </a:cxn>
              <a:cxn ang="0">
                <a:pos x="1754293" y="542986"/>
              </a:cxn>
              <a:cxn ang="0">
                <a:pos x="1765571" y="541062"/>
              </a:cxn>
              <a:cxn ang="0">
                <a:pos x="1793954" y="679095"/>
              </a:cxn>
              <a:cxn ang="0">
                <a:pos x="1868456" y="793064"/>
              </a:cxn>
              <a:cxn ang="0">
                <a:pos x="1841598" y="810797"/>
              </a:cxn>
              <a:cxn ang="0">
                <a:pos x="1852918" y="812452"/>
              </a:cxn>
              <a:cxn ang="0">
                <a:pos x="1837257" y="952500"/>
              </a:cxn>
              <a:cxn ang="0">
                <a:pos x="1872894" y="1083913"/>
              </a:cxn>
              <a:cxn ang="0">
                <a:pos x="1839837" y="1093040"/>
              </a:cxn>
              <a:cxn ang="0">
                <a:pos x="1868455" y="1111936"/>
              </a:cxn>
              <a:cxn ang="0">
                <a:pos x="1793954" y="1225905"/>
              </a:cxn>
              <a:cxn ang="0">
                <a:pos x="1787238" y="1361898"/>
              </a:cxn>
              <a:cxn ang="0">
                <a:pos x="1755085" y="1360458"/>
              </a:cxn>
              <a:cxn ang="0">
                <a:pos x="1763271" y="1368451"/>
              </a:cxn>
              <a:cxn ang="0">
                <a:pos x="1668282" y="1472547"/>
              </a:cxn>
              <a:cxn ang="0">
                <a:pos x="1619872" y="1599810"/>
              </a:cxn>
              <a:cxn ang="0">
                <a:pos x="1589738" y="1588505"/>
              </a:cxn>
              <a:cxn ang="0">
                <a:pos x="1595053" y="1598635"/>
              </a:cxn>
              <a:cxn ang="0">
                <a:pos x="1472546" y="1668283"/>
              </a:cxn>
              <a:cxn ang="0">
                <a:pos x="1387178" y="1774357"/>
              </a:cxn>
              <a:cxn ang="0">
                <a:pos x="1362013" y="1754293"/>
              </a:cxn>
              <a:cxn ang="0">
                <a:pos x="1363937" y="1765571"/>
              </a:cxn>
              <a:cxn ang="0">
                <a:pos x="1225904" y="1793954"/>
              </a:cxn>
              <a:cxn ang="0">
                <a:pos x="1111936" y="1868456"/>
              </a:cxn>
              <a:cxn ang="0">
                <a:pos x="1094203" y="1841599"/>
              </a:cxn>
              <a:cxn ang="0">
                <a:pos x="1092548" y="1852918"/>
              </a:cxn>
              <a:cxn ang="0">
                <a:pos x="952499" y="1837257"/>
              </a:cxn>
              <a:cxn ang="0">
                <a:pos x="812451" y="1852918"/>
              </a:cxn>
              <a:cxn ang="0">
                <a:pos x="810797" y="1841598"/>
              </a:cxn>
              <a:cxn ang="0">
                <a:pos x="793063" y="1868456"/>
              </a:cxn>
              <a:cxn ang="0">
                <a:pos x="679094" y="1793954"/>
              </a:cxn>
              <a:cxn ang="0">
                <a:pos x="541061" y="1765571"/>
              </a:cxn>
              <a:cxn ang="0">
                <a:pos x="542985" y="1754293"/>
              </a:cxn>
              <a:cxn ang="0">
                <a:pos x="517820" y="1774357"/>
              </a:cxn>
              <a:cxn ang="0">
                <a:pos x="432452" y="1668282"/>
              </a:cxn>
              <a:cxn ang="0">
                <a:pos x="309945" y="1598635"/>
              </a:cxn>
              <a:cxn ang="0">
                <a:pos x="313897" y="1591101"/>
              </a:cxn>
              <a:cxn ang="0">
                <a:pos x="306364" y="1595054"/>
              </a:cxn>
              <a:cxn ang="0">
                <a:pos x="236715" y="1472547"/>
              </a:cxn>
              <a:cxn ang="0">
                <a:pos x="141727" y="1368451"/>
              </a:cxn>
              <a:cxn ang="0">
                <a:pos x="147815" y="1362506"/>
              </a:cxn>
              <a:cxn ang="0">
                <a:pos x="139427" y="1363937"/>
              </a:cxn>
              <a:cxn ang="0">
                <a:pos x="111045" y="1225904"/>
              </a:cxn>
              <a:cxn ang="0">
                <a:pos x="36543" y="1111936"/>
              </a:cxn>
              <a:cxn ang="0">
                <a:pos x="63401" y="1094203"/>
              </a:cxn>
              <a:cxn ang="0">
                <a:pos x="52082" y="1092548"/>
              </a:cxn>
              <a:cxn ang="0">
                <a:pos x="67742" y="952500"/>
              </a:cxn>
              <a:cxn ang="0">
                <a:pos x="52082" y="812452"/>
              </a:cxn>
              <a:cxn ang="0">
                <a:pos x="63401" y="810797"/>
              </a:cxn>
              <a:cxn ang="0">
                <a:pos x="36543" y="793063"/>
              </a:cxn>
              <a:cxn ang="0">
                <a:pos x="111045" y="679095"/>
              </a:cxn>
              <a:cxn ang="0">
                <a:pos x="139427" y="541062"/>
              </a:cxn>
              <a:cxn ang="0">
                <a:pos x="147815" y="542493"/>
              </a:cxn>
              <a:cxn ang="0">
                <a:pos x="141727" y="536549"/>
              </a:cxn>
              <a:cxn ang="0">
                <a:pos x="236716" y="432453"/>
              </a:cxn>
              <a:cxn ang="0">
                <a:pos x="306364" y="309946"/>
              </a:cxn>
              <a:cxn ang="0">
                <a:pos x="313898" y="313899"/>
              </a:cxn>
              <a:cxn ang="0">
                <a:pos x="309946" y="306365"/>
              </a:cxn>
              <a:cxn ang="0">
                <a:pos x="432453" y="236717"/>
              </a:cxn>
              <a:cxn ang="0">
                <a:pos x="536548" y="141728"/>
              </a:cxn>
              <a:cxn ang="0">
                <a:pos x="542493" y="147815"/>
              </a:cxn>
              <a:cxn ang="0">
                <a:pos x="541061" y="139429"/>
              </a:cxn>
              <a:cxn ang="0">
                <a:pos x="679095" y="111046"/>
              </a:cxn>
              <a:cxn ang="0">
                <a:pos x="793063" y="36544"/>
              </a:cxn>
              <a:cxn ang="0">
                <a:pos x="811116" y="63886"/>
              </a:cxn>
              <a:cxn ang="0">
                <a:pos x="811712" y="54872"/>
              </a:cxn>
              <a:cxn ang="0">
                <a:pos x="867561" y="575"/>
              </a:cxn>
            </a:cxnLst>
            <a:rect l="0" t="0" r="0" b="0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向上箭头_3 714"/>
          <p:cNvSpPr/>
          <p:nvPr/>
        </p:nvSpPr>
        <p:spPr bwMode="auto">
          <a:xfrm rot="10620000" flipH="1" flipV="1">
            <a:off x="2285048" y="3800864"/>
            <a:ext cx="469447" cy="673564"/>
          </a:xfrm>
          <a:custGeom>
            <a:avLst/>
            <a:gdLst>
              <a:gd name="T0" fmla="*/ 0 w 2860172"/>
              <a:gd name="T1" fmla="*/ 0 h 2023853"/>
              <a:gd name="T2" fmla="*/ 2860172 w 2860172"/>
              <a:gd name="T3" fmla="*/ 2023853 h 2023853"/>
            </a:gdLst>
            <a:ahLst/>
            <a:cxnLst>
              <a:cxn ang="0">
                <a:pos x="2723651" y="817"/>
              </a:cxn>
              <a:cxn ang="0">
                <a:pos x="2826935" y="33337"/>
              </a:cxn>
              <a:cxn ang="0">
                <a:pos x="2829774" y="35326"/>
              </a:cxn>
              <a:cxn ang="0">
                <a:pos x="2849613" y="185007"/>
              </a:cxn>
              <a:cxn ang="0">
                <a:pos x="2807494" y="326285"/>
              </a:cxn>
              <a:cxn ang="0">
                <a:pos x="2480152" y="1326140"/>
              </a:cxn>
              <a:cxn ang="0">
                <a:pos x="2479216" y="1322755"/>
              </a:cxn>
              <a:cxn ang="0">
                <a:pos x="2348905" y="1721466"/>
              </a:cxn>
              <a:cxn ang="0">
                <a:pos x="2280556" y="1058272"/>
              </a:cxn>
              <a:cxn ang="0">
                <a:pos x="2226338" y="1103673"/>
              </a:cxn>
              <a:cxn ang="0">
                <a:pos x="0" y="2023853"/>
              </a:cxn>
              <a:cxn ang="0">
                <a:pos x="1702841" y="735848"/>
              </a:cxn>
              <a:cxn ang="0">
                <a:pos x="1811294" y="575004"/>
              </a:cxn>
              <a:cxn ang="0">
                <a:pos x="1151281" y="506068"/>
              </a:cxn>
              <a:cxn ang="0">
                <a:pos x="2640411" y="20803"/>
              </a:cxn>
              <a:cxn ang="0">
                <a:pos x="2675299" y="10454"/>
              </a:cxn>
              <a:cxn ang="0">
                <a:pos x="2723651" y="817"/>
              </a:cxn>
            </a:cxnLst>
            <a:rect l="T0" t="T1" r="T2" b="T3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33CC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2627784" y="476672"/>
            <a:ext cx="3491880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c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4000" b="1" dirty="0">
                <a:latin typeface="Comic Sans MS" panose="030F0702030302020204" pitchFamily="66" charset="0"/>
              </a:rPr>
              <a:t>nf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4000" b="1" dirty="0">
                <a:latin typeface="Comic Sans MS" panose="030F0702030302020204" pitchFamily="66" charset="0"/>
              </a:rPr>
              <a:t>s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000" b="1" dirty="0">
                <a:latin typeface="Comic Sans MS" panose="030F0702030302020204" pitchFamily="66" charset="0"/>
              </a:rPr>
              <a:t>d</a:t>
            </a:r>
            <a:r>
              <a:rPr lang="en-US" altLang="zh-CN" sz="4000" b="1" dirty="0">
                <a:latin typeface="Adobe Garamond Pro Bold" pitchFamily="2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Adobe Garamond Pro Bold" pitchFamily="2" charset="0"/>
                <a:ea typeface="宋体" panose="02010600030101010101" pitchFamily="2" charset="-122"/>
              </a:rPr>
              <a:t>困惑的</a:t>
            </a:r>
            <a:r>
              <a:rPr lang="zh-CN" altLang="en-US" sz="3200" b="1" dirty="0">
                <a:latin typeface="Adobe Garamond Pro Bold" pitchFamily="2" charset="0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22" name="Group 14"/>
          <p:cNvGrpSpPr/>
          <p:nvPr/>
        </p:nvGrpSpPr>
        <p:grpSpPr bwMode="auto">
          <a:xfrm>
            <a:off x="0" y="2564904"/>
            <a:ext cx="5116512" cy="990600"/>
            <a:chOff x="-4902" y="-70"/>
            <a:chExt cx="7200" cy="1320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-4902" y="-70"/>
              <a:ext cx="7200" cy="132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 cap="rnd" cmpd="sng">
              <a:solidFill>
                <a:srgbClr val="FF0000"/>
              </a:solidFill>
              <a:prstDash val="sysDot"/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800" dirty="0">
                  <a:latin typeface="幼圆" panose="02010509060101010101" pitchFamily="1" charset="-122"/>
                  <a:ea typeface="幼圆" panose="02010509060101010101" pitchFamily="1" charset="-122"/>
                </a:rPr>
                <a:t>   升调可表示“不确定”哦！</a:t>
              </a:r>
            </a:p>
          </p:txBody>
        </p: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0971831">
              <a:off x="-4805" y="-29"/>
              <a:ext cx="579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流程图: 联系 17"/>
          <p:cNvSpPr>
            <a:spLocks noChangeArrowheads="1"/>
          </p:cNvSpPr>
          <p:nvPr/>
        </p:nvSpPr>
        <p:spPr bwMode="auto">
          <a:xfrm>
            <a:off x="7379865" y="1988840"/>
            <a:ext cx="144463" cy="144463"/>
          </a:xfrm>
          <a:prstGeom prst="flowChartConnector">
            <a:avLst/>
          </a:prstGeom>
          <a:solidFill>
            <a:srgbClr val="C00000"/>
          </a:solidFill>
          <a:ln w="9525" cmpd="sng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向上箭头_3 714"/>
          <p:cNvSpPr/>
          <p:nvPr/>
        </p:nvSpPr>
        <p:spPr bwMode="auto">
          <a:xfrm rot="10620000" flipH="1" flipV="1">
            <a:off x="7973680" y="1424599"/>
            <a:ext cx="469447" cy="673564"/>
          </a:xfrm>
          <a:custGeom>
            <a:avLst/>
            <a:gdLst>
              <a:gd name="T0" fmla="*/ 0 w 2860172"/>
              <a:gd name="T1" fmla="*/ 0 h 2023853"/>
              <a:gd name="T2" fmla="*/ 2860172 w 2860172"/>
              <a:gd name="T3" fmla="*/ 2023853 h 2023853"/>
            </a:gdLst>
            <a:ahLst/>
            <a:cxnLst>
              <a:cxn ang="0">
                <a:pos x="2723651" y="817"/>
              </a:cxn>
              <a:cxn ang="0">
                <a:pos x="2826935" y="33337"/>
              </a:cxn>
              <a:cxn ang="0">
                <a:pos x="2829774" y="35326"/>
              </a:cxn>
              <a:cxn ang="0">
                <a:pos x="2849613" y="185007"/>
              </a:cxn>
              <a:cxn ang="0">
                <a:pos x="2807494" y="326285"/>
              </a:cxn>
              <a:cxn ang="0">
                <a:pos x="2480152" y="1326140"/>
              </a:cxn>
              <a:cxn ang="0">
                <a:pos x="2479216" y="1322755"/>
              </a:cxn>
              <a:cxn ang="0">
                <a:pos x="2348905" y="1721466"/>
              </a:cxn>
              <a:cxn ang="0">
                <a:pos x="2280556" y="1058272"/>
              </a:cxn>
              <a:cxn ang="0">
                <a:pos x="2226338" y="1103673"/>
              </a:cxn>
              <a:cxn ang="0">
                <a:pos x="0" y="2023853"/>
              </a:cxn>
              <a:cxn ang="0">
                <a:pos x="1702841" y="735848"/>
              </a:cxn>
              <a:cxn ang="0">
                <a:pos x="1811294" y="575004"/>
              </a:cxn>
              <a:cxn ang="0">
                <a:pos x="1151281" y="506068"/>
              </a:cxn>
              <a:cxn ang="0">
                <a:pos x="2640411" y="20803"/>
              </a:cxn>
              <a:cxn ang="0">
                <a:pos x="2675299" y="10454"/>
              </a:cxn>
              <a:cxn ang="0">
                <a:pos x="2723651" y="817"/>
              </a:cxn>
            </a:cxnLst>
            <a:rect l="T0" t="T1" r="T2" b="T3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33CC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3492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Let’s read.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79912" y="6093296"/>
            <a:ext cx="330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don't think so.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 animBg="1"/>
      <p:bldP spid="21512" grpId="0" bldLvl="0" animBg="1"/>
      <p:bldP spid="21514" grpId="0" animBg="1"/>
      <p:bldP spid="21515" grpId="0" bldLvl="0"/>
      <p:bldP spid="25" grpId="0" bldLvl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7201" name="Text Box 33"/>
          <p:cNvSpPr txBox="1"/>
          <p:nvPr/>
        </p:nvSpPr>
        <p:spPr>
          <a:xfrm>
            <a:off x="1814830" y="1254125"/>
            <a:ext cx="4965065" cy="460375"/>
          </a:xfrm>
          <a:prstGeom prst="rect">
            <a:avLst/>
          </a:prstGeom>
          <a:noFill/>
          <a:ln w="5715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A: Whose …is this/</a:t>
            </a:r>
            <a:r>
              <a:rPr lang="en-US" altLang="zh-CN" sz="2400" b="1">
                <a:sym typeface="+mn-ea"/>
              </a:rPr>
              <a:t>are these?</a:t>
            </a:r>
            <a:r>
              <a:rPr lang="en-US" altLang="zh-CN" sz="2400" b="1">
                <a:latin typeface="Arial" panose="020B0604020202020204" pitchFamily="34" charset="0"/>
              </a:rPr>
              <a:t>                    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60"/>
          <p:cNvSpPr txBox="1"/>
          <p:nvPr/>
        </p:nvSpPr>
        <p:spPr>
          <a:xfrm>
            <a:off x="4541257" y="332656"/>
            <a:ext cx="4351223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庆祝五一节日活动结束了，会场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落下</a:t>
            </a:r>
            <a:endParaRPr lang="en-US" altLang="zh-CN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了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物品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，让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我们来找一找失主吧！</a:t>
            </a:r>
          </a:p>
        </p:txBody>
      </p:sp>
      <p:sp>
        <p:nvSpPr>
          <p:cNvPr id="1037" name="TextBox 14"/>
          <p:cNvSpPr txBox="1"/>
          <p:nvPr/>
        </p:nvSpPr>
        <p:spPr>
          <a:xfrm>
            <a:off x="34925" y="68580"/>
            <a:ext cx="4537075" cy="5847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</a:t>
            </a: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guess and talk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 Box 33"/>
          <p:cNvSpPr txBox="1"/>
          <p:nvPr/>
        </p:nvSpPr>
        <p:spPr>
          <a:xfrm>
            <a:off x="1814830" y="5418455"/>
            <a:ext cx="5140325" cy="521970"/>
          </a:xfrm>
          <a:prstGeom prst="rect">
            <a:avLst/>
          </a:prstGeom>
          <a:noFill/>
          <a:ln w="5715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B: </a:t>
            </a:r>
            <a:r>
              <a:rPr lang="en-US" altLang="zh-CN" sz="2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I th</a:t>
            </a:r>
            <a:r>
              <a:rPr lang="en-US" altLang="zh-CN" sz="2800" b="1" dirty="0">
                <a:latin typeface="Comic Sans MS" panose="030F0702030302020204" pitchFamily="66" charset="0"/>
                <a:sym typeface="+mn-ea"/>
              </a:rPr>
              <a:t>i</a:t>
            </a:r>
            <a:r>
              <a:rPr lang="en-US" altLang="zh-CN" sz="2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nk</a:t>
            </a:r>
            <a:r>
              <a:rPr lang="en-US" altLang="zh-CN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(</a:t>
            </a:r>
            <a:r>
              <a:rPr lang="zh-CN" altLang="en-US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想</a:t>
            </a:r>
            <a:r>
              <a:rPr lang="en-US" altLang="zh-CN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)</a:t>
            </a:r>
            <a:r>
              <a:rPr lang="en-US" altLang="zh-CN" sz="2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it's/they're ...'s.</a:t>
            </a:r>
          </a:p>
        </p:txBody>
      </p:sp>
      <p:sp>
        <p:nvSpPr>
          <p:cNvPr id="8" name="矩形 7"/>
          <p:cNvSpPr/>
          <p:nvPr/>
        </p:nvSpPr>
        <p:spPr>
          <a:xfrm>
            <a:off x="2483768" y="4941168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th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a</a:t>
            </a:r>
            <a:r>
              <a:rPr lang="en-US" altLang="zh-CN" sz="28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nk</a:t>
            </a:r>
            <a:endParaRPr lang="zh-CN" altLang="en-US" sz="2800" dirty="0"/>
          </a:p>
        </p:txBody>
      </p:sp>
      <p:pic>
        <p:nvPicPr>
          <p:cNvPr id="10" name="图片 9" descr="微信图片_201905051144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780928"/>
            <a:ext cx="1944216" cy="2592288"/>
          </a:xfrm>
          <a:prstGeom prst="diamond">
            <a:avLst/>
          </a:prstGeom>
        </p:spPr>
      </p:pic>
      <p:pic>
        <p:nvPicPr>
          <p:cNvPr id="11" name="图片 10" descr="微信图片_201905051144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068960"/>
            <a:ext cx="1440160" cy="1920213"/>
          </a:xfrm>
          <a:prstGeom prst="flowChartDisplay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52320" y="63000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3399"/>
                </a:solidFill>
              </a:rPr>
              <a:t>c</a:t>
            </a:r>
            <a:endParaRPr lang="zh-CN" altLang="en-US" dirty="0">
              <a:solidFill>
                <a:srgbClr val="FF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384" y="63000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55576" y="2132856"/>
            <a:ext cx="7629525" cy="2574290"/>
            <a:chOff x="1076" y="3274"/>
            <a:chExt cx="12015" cy="4054"/>
          </a:xfrm>
        </p:grpSpPr>
        <p:grpSp>
          <p:nvGrpSpPr>
            <p:cNvPr id="13" name="组合 12"/>
            <p:cNvGrpSpPr/>
            <p:nvPr/>
          </p:nvGrpSpPr>
          <p:grpSpPr>
            <a:xfrm>
              <a:off x="1076" y="3586"/>
              <a:ext cx="7598" cy="3742"/>
              <a:chOff x="683568" y="2276872"/>
              <a:chExt cx="4824536" cy="2376264"/>
            </a:xfrm>
          </p:grpSpPr>
          <p:pic>
            <p:nvPicPr>
              <p:cNvPr id="9" name="图片 8" descr="微信图片_20190505114332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3568" y="2276872"/>
                <a:ext cx="1656184" cy="2208246"/>
              </a:xfrm>
              <a:prstGeom prst="ellipse">
                <a:avLst/>
              </a:prstGeom>
            </p:spPr>
          </p:pic>
          <p:pic>
            <p:nvPicPr>
              <p:cNvPr id="12" name="图片 11" descr="微信图片_20190505114439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79912" y="2348880"/>
                <a:ext cx="1728192" cy="2304256"/>
              </a:xfrm>
              <a:prstGeom prst="ellipse">
                <a:avLst/>
              </a:prstGeom>
            </p:spPr>
          </p:pic>
        </p:grpSp>
        <p:pic>
          <p:nvPicPr>
            <p:cNvPr id="6" name="图片 5" descr="微信图片_20190505154646"/>
            <p:cNvPicPr>
              <a:picLocks noChangeAspect="1"/>
            </p:cNvPicPr>
            <p:nvPr/>
          </p:nvPicPr>
          <p:blipFill>
            <a:blip r:embed="rId10" cstate="print"/>
            <a:srcRect l="15597"/>
            <a:stretch>
              <a:fillRect/>
            </a:stretch>
          </p:blipFill>
          <p:spPr>
            <a:xfrm>
              <a:off x="10489" y="3274"/>
              <a:ext cx="2603" cy="3234"/>
            </a:xfrm>
            <a:prstGeom prst="ellipse">
              <a:avLst/>
            </a:prstGeom>
          </p:spPr>
        </p:pic>
      </p:grpSp>
      <p:pic>
        <p:nvPicPr>
          <p:cNvPr id="3" name="图片 2" descr="微信图片_201905051546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59370" y="1124744"/>
            <a:ext cx="1484630" cy="1573530"/>
          </a:xfrm>
          <a:prstGeom prst="hexagon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8581390" y="6322060"/>
            <a:ext cx="301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9" name="矩形 18"/>
          <p:cNvSpPr/>
          <p:nvPr/>
        </p:nvSpPr>
        <p:spPr>
          <a:xfrm>
            <a:off x="1115616" y="443711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coat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4283968" y="464384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shirt</a:t>
            </a:r>
            <a:endParaRPr lang="zh-CN" altLang="en-US" b="1" dirty="0"/>
          </a:p>
        </p:txBody>
      </p:sp>
      <p:sp>
        <p:nvSpPr>
          <p:cNvPr id="21" name="矩形 20"/>
          <p:cNvSpPr/>
          <p:nvPr/>
        </p:nvSpPr>
        <p:spPr>
          <a:xfrm>
            <a:off x="6732240" y="40770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trousers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31749" name="Text Box 6"/>
          <p:cNvSpPr txBox="1"/>
          <p:nvPr/>
        </p:nvSpPr>
        <p:spPr>
          <a:xfrm>
            <a:off x="685800" y="990600"/>
            <a:ext cx="755860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Comic Sans MS" panose="030F0702030302020204" pitchFamily="66" charset="0"/>
              </a:rPr>
              <a:t>What's the </a:t>
            </a:r>
            <a:r>
              <a:rPr lang="zh-CN" alt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matter</a:t>
            </a:r>
            <a:r>
              <a:rPr lang="zh-CN" altLang="en-US" sz="4000" b="1" dirty="0" smtClean="0">
                <a:latin typeface="Comic Sans MS" panose="030F0702030302020204" pitchFamily="66" charset="0"/>
              </a:rPr>
              <a:t>?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怎么了？</a:t>
            </a:r>
            <a:endParaRPr lang="zh-CN" alt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51" name="Picture 2" descr="F:\DSH stuff\2015园区赛课\2015市区青年教师赛课素材\4B U6 Whose dress is this Pr3 Kay\unit6\jpg\hu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933056"/>
            <a:ext cx="2746375" cy="274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 12"/>
          <p:cNvSpPr/>
          <p:nvPr/>
        </p:nvSpPr>
        <p:spPr>
          <a:xfrm>
            <a:off x="3779912" y="1700808"/>
            <a:ext cx="1152128" cy="6445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54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2"/>
          <p:cNvSpPr/>
          <p:nvPr/>
        </p:nvSpPr>
        <p:spPr>
          <a:xfrm>
            <a:off x="2699792" y="2280419"/>
            <a:ext cx="947936" cy="6445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5400" cap="flat" cmpd="sng">
            <a:solidFill>
              <a:srgbClr val="89A4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lstStyle/>
          <a:p>
            <a:pPr algn="ctr"/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7417"/>
          <p:cNvSpPr txBox="1"/>
          <p:nvPr/>
        </p:nvSpPr>
        <p:spPr>
          <a:xfrm>
            <a:off x="3851920" y="620688"/>
            <a:ext cx="1189856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 æ 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2420888"/>
            <a:ext cx="5976664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What’s </a:t>
            </a:r>
            <a:r>
              <a:rPr lang="en-US" altLang="zh-CN" sz="3200" b="1" dirty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the matter?</a:t>
            </a:r>
            <a:r>
              <a:rPr lang="zh-CN" altLang="en-US" sz="2800" b="1" dirty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是朋友之间的关切用语。当你看到朋友心情不好或身体有不适时，就可以用</a:t>
            </a:r>
            <a:r>
              <a:rPr lang="en-US" altLang="zh-CN" sz="3200" b="1" dirty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What’s the matter?</a:t>
            </a:r>
            <a:r>
              <a:rPr lang="zh-CN" altLang="en-US" sz="2800" b="1" dirty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询问情况，以示关心</a:t>
            </a:r>
            <a:r>
              <a:rPr lang="zh-CN" altLang="en-US" sz="2800" b="1" dirty="0" smtClean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。还</a:t>
            </a:r>
            <a:r>
              <a:rPr lang="zh-CN" altLang="en-US" sz="2800" b="1" dirty="0">
                <a:solidFill>
                  <a:srgbClr val="3302BE"/>
                </a:solidFill>
                <a:latin typeface="Calibri" panose="020F0502020204030204" charset="0"/>
                <a:ea typeface="宋体" panose="02010600030101010101" pitchFamily="2" charset="-122"/>
              </a:rPr>
              <a:t>可以说What's wrong with you?What's up to you?等等。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o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/>
      <p:bldP spid="13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09075" cy="6788785"/>
          </a:xfrm>
          <a:prstGeom prst="rect">
            <a:avLst/>
          </a:prstGeom>
        </p:spPr>
      </p:pic>
      <p:sp>
        <p:nvSpPr>
          <p:cNvPr id="31749" name="Text Box 6"/>
          <p:cNvSpPr txBox="1"/>
          <p:nvPr/>
        </p:nvSpPr>
        <p:spPr>
          <a:xfrm>
            <a:off x="539552" y="1772816"/>
            <a:ext cx="755860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Comic Sans MS" panose="030F0702030302020204" pitchFamily="66" charset="0"/>
              </a:rPr>
              <a:t>What's the matter</a:t>
            </a:r>
            <a:r>
              <a:rPr lang="zh-CN" altLang="en-US" sz="4000" b="1" dirty="0" smtClean="0">
                <a:latin typeface="Comic Sans MS" panose="030F0702030302020204" pitchFamily="66" charset="0"/>
              </a:rPr>
              <a:t>?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怎么了？</a:t>
            </a:r>
            <a:endParaRPr lang="zh-CN" alt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60056"/>
            <a:ext cx="3646589" cy="30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899592" y="2793122"/>
            <a:ext cx="5468164" cy="1493319"/>
            <a:chOff x="899592" y="2793122"/>
            <a:chExt cx="5468164" cy="1493319"/>
          </a:xfrm>
        </p:grpSpPr>
        <p:pic>
          <p:nvPicPr>
            <p:cNvPr id="31750" name="Picture 17" descr="F:\DSH stuff\2015园区赛课\unit6 5\图片3_副本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056"/>
            <a:stretch>
              <a:fillRect/>
            </a:stretch>
          </p:blipFill>
          <p:spPr>
            <a:xfrm>
              <a:off x="3059832" y="3356993"/>
              <a:ext cx="1080120" cy="929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899592" y="2793122"/>
              <a:ext cx="546816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Bobby’s h</a:t>
              </a:r>
              <a:r>
                <a:rPr lang="en-US" sz="4000" b="1" dirty="0">
                  <a:solidFill>
                    <a:srgbClr val="FF3399"/>
                  </a:solidFill>
                  <a:latin typeface="Comic Sans MS" panose="030F0702030302020204" pitchFamily="66" charset="0"/>
                </a:rPr>
                <a:t>and</a:t>
              </a:r>
              <a:r>
                <a:rPr lang="en-US" sz="40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</a:t>
              </a:r>
              <a:r>
                <a:rPr lang="zh-CN" altLang="en-US" sz="40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_____</a:t>
              </a:r>
              <a:r>
                <a:rPr lang="en-US" sz="40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.</a:t>
              </a:r>
              <a:endParaRPr lang="zh-CN" altLang="en-US" sz="40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4568229" y="2811011"/>
            <a:ext cx="1747594" cy="689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</a:t>
            </a:r>
            <a:r>
              <a:rPr lang="en-US" sz="48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ur</a:t>
            </a:r>
            <a:r>
              <a:rPr lang="en-US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ts</a:t>
            </a:r>
            <a:endParaRPr lang="en-US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971600" y="548680"/>
            <a:ext cx="69127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打开书本，读一读，找一找。</a:t>
            </a:r>
            <a:endParaRPr lang="en-US" altLang="zh-CN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6"/>
          <p:cNvSpPr>
            <a:spLocks noChangeArrowheads="1"/>
          </p:cNvSpPr>
          <p:nvPr/>
        </p:nvSpPr>
        <p:spPr bwMode="auto">
          <a:xfrm>
            <a:off x="6588224" y="2564904"/>
            <a:ext cx="1800200" cy="781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ur</a:t>
            </a: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sday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</a:t>
            </a:r>
            <a:r>
              <a:rPr lang="en-US" sz="28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ts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9457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8129" r:id="rId6" imgW="5792008" imgH="4323810" progId="PBrush">
              <p:embed/>
            </p:oleObj>
          </a:graphicData>
        </a:graphic>
      </p:graphicFrame>
      <p:pic>
        <p:nvPicPr>
          <p:cNvPr id="19458" name="图片 19458" descr="0000_副本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1676400"/>
            <a:ext cx="2417763" cy="4135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0" name="组合 19459"/>
          <p:cNvGrpSpPr/>
          <p:nvPr/>
        </p:nvGrpSpPr>
        <p:grpSpPr>
          <a:xfrm>
            <a:off x="2286000" y="838200"/>
            <a:ext cx="1828800" cy="609600"/>
            <a:chOff x="0" y="0"/>
            <a:chExt cx="2879" cy="960"/>
          </a:xfrm>
        </p:grpSpPr>
        <p:sp>
          <p:nvSpPr>
            <p:cNvPr id="2" name="圆角矩形标注 10"/>
            <p:cNvSpPr/>
            <p:nvPr/>
          </p:nvSpPr>
          <p:spPr>
            <a:xfrm>
              <a:off x="0" y="0"/>
              <a:ext cx="2279" cy="960"/>
            </a:xfrm>
            <a:prstGeom prst="wedgeRoundRectCallout">
              <a:avLst>
                <a:gd name="adj1" fmla="val 46315"/>
                <a:gd name="adj2" fmla="val 176042"/>
                <a:gd name="adj3" fmla="val 16667"/>
              </a:avLst>
            </a:prstGeom>
            <a:solidFill>
              <a:srgbClr val="CCFFCC"/>
            </a:solidFill>
            <a:ln w="476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1" name="TextBox 11"/>
            <p:cNvSpPr txBox="1"/>
            <p:nvPr/>
          </p:nvSpPr>
          <p:spPr>
            <a:xfrm>
              <a:off x="239" y="120"/>
              <a:ext cx="264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0170" tIns="46990" rIns="90170" bIns="46990" anchor="t">
              <a:spAutoFit/>
            </a:bodyPr>
            <a:lstStyle/>
            <a:p>
              <a:r>
                <a:rPr lang="en-US" altLang="zh-CN" sz="2800" b="1" dirty="0">
                  <a:latin typeface="Comic Sans MS" panose="030F0702030302020204" pitchFamily="66" charset="0"/>
                  <a:ea typeface="宋体" panose="02010600030101010101" pitchFamily="2" charset="-122"/>
                  <a:sym typeface="Arial" panose="020B0604020202020204" pitchFamily="34" charset="0"/>
                </a:rPr>
                <a:t>Ouch!</a:t>
              </a:r>
            </a:p>
          </p:txBody>
        </p:sp>
      </p:grpSp>
      <p:sp>
        <p:nvSpPr>
          <p:cNvPr id="19463" name="圆角矩形标注 15"/>
          <p:cNvSpPr/>
          <p:nvPr/>
        </p:nvSpPr>
        <p:spPr>
          <a:xfrm>
            <a:off x="4800600" y="1143000"/>
            <a:ext cx="4038600" cy="609600"/>
          </a:xfrm>
          <a:prstGeom prst="wedgeRoundRectCallout">
            <a:avLst>
              <a:gd name="adj1" fmla="val 8426"/>
              <a:gd name="adj2" fmla="val 154583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lstStyle/>
          <a:p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What's the matter?</a:t>
            </a:r>
            <a:endParaRPr lang="zh-CN" altLang="en-US" b="1" dirty="0">
              <a:latin typeface="Comic Sans MS" panose="030F0702030302020204" pitchFamily="66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464" name="圆角矩形标注 15"/>
          <p:cNvSpPr/>
          <p:nvPr/>
        </p:nvSpPr>
        <p:spPr>
          <a:xfrm>
            <a:off x="2133600" y="5334000"/>
            <a:ext cx="3124200" cy="609600"/>
          </a:xfrm>
          <a:prstGeom prst="wedgeRoundRectCallout">
            <a:avLst>
              <a:gd name="adj1" fmla="val 14352"/>
              <a:gd name="adj2" fmla="val -271245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/>
          <a:lstStyle/>
          <a:p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My hand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hurt</a:t>
            </a:r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s.</a:t>
            </a:r>
          </a:p>
        </p:txBody>
      </p:sp>
      <p:grpSp>
        <p:nvGrpSpPr>
          <p:cNvPr id="19469" name="组合 19468"/>
          <p:cNvGrpSpPr/>
          <p:nvPr/>
        </p:nvGrpSpPr>
        <p:grpSpPr>
          <a:xfrm>
            <a:off x="4572000" y="188640"/>
            <a:ext cx="4091623" cy="610664"/>
            <a:chOff x="0" y="0"/>
            <a:chExt cx="6442" cy="961"/>
          </a:xfrm>
        </p:grpSpPr>
        <p:sp>
          <p:nvSpPr>
            <p:cNvPr id="4" name="AutoShape 9"/>
            <p:cNvSpPr/>
            <p:nvPr/>
          </p:nvSpPr>
          <p:spPr>
            <a:xfrm>
              <a:off x="0" y="0"/>
              <a:ext cx="6120" cy="961"/>
            </a:xfrm>
            <a:prstGeom prst="flowChartAlternateProcess">
              <a:avLst/>
            </a:prstGeom>
            <a:solidFill>
              <a:srgbClr val="FFFF99"/>
            </a:solidFill>
            <a:ln w="28575" cap="rnd" cmpd="sng">
              <a:solidFill>
                <a:srgbClr val="CC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0" name="文本框 19470"/>
            <p:cNvSpPr txBox="1"/>
            <p:nvPr/>
          </p:nvSpPr>
          <p:spPr>
            <a:xfrm>
              <a:off x="375" y="128"/>
              <a:ext cx="606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同桌之间，分角色扮演。</a:t>
              </a: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3492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Let’s follow.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y hand hurts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4" grpId="0" bldLvl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1" y="24591"/>
            <a:ext cx="9109075" cy="6788785"/>
          </a:xfrm>
          <a:prstGeom prst="rect">
            <a:avLst/>
          </a:prstGeom>
        </p:spPr>
      </p:pic>
      <p:sp>
        <p:nvSpPr>
          <p:cNvPr id="23555" name="AutoShape 3"/>
          <p:cNvSpPr/>
          <p:nvPr/>
        </p:nvSpPr>
        <p:spPr>
          <a:xfrm>
            <a:off x="457200" y="304800"/>
            <a:ext cx="8305800" cy="617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6" name="Picture 3" descr="图片12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09600" y="1905000"/>
            <a:ext cx="7848600" cy="3972272"/>
          </a:xfrm>
        </p:spPr>
      </p:pic>
      <p:sp>
        <p:nvSpPr>
          <p:cNvPr id="23557" name="圆角矩形标注 13"/>
          <p:cNvSpPr/>
          <p:nvPr/>
        </p:nvSpPr>
        <p:spPr>
          <a:xfrm>
            <a:off x="1115616" y="1052736"/>
            <a:ext cx="5334000" cy="839788"/>
          </a:xfrm>
          <a:prstGeom prst="wedgeRoundRectCallout">
            <a:avLst>
              <a:gd name="adj1" fmla="val -9667"/>
              <a:gd name="adj2" fmla="val 346066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圆角矩形标注 15"/>
          <p:cNvSpPr/>
          <p:nvPr/>
        </p:nvSpPr>
        <p:spPr>
          <a:xfrm>
            <a:off x="2267744" y="5877272"/>
            <a:ext cx="6096000" cy="685800"/>
          </a:xfrm>
          <a:prstGeom prst="wedgeRoundRectCallout">
            <a:avLst>
              <a:gd name="adj1" fmla="val 8948"/>
              <a:gd name="adj2" fmla="val -229347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TextBox 18"/>
          <p:cNvSpPr txBox="1"/>
          <p:nvPr/>
        </p:nvSpPr>
        <p:spPr>
          <a:xfrm>
            <a:off x="1043608" y="1052736"/>
            <a:ext cx="5562600" cy="703263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Hi! Nice to meet you.</a:t>
            </a:r>
          </a:p>
        </p:txBody>
      </p:sp>
      <p:sp>
        <p:nvSpPr>
          <p:cNvPr id="23560" name="TextBox 19"/>
          <p:cNvSpPr txBox="1"/>
          <p:nvPr/>
        </p:nvSpPr>
        <p:spPr>
          <a:xfrm>
            <a:off x="2195736" y="5877272"/>
            <a:ext cx="66294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Hi! Nice to meet you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sp>
        <p:nvSpPr>
          <p:cNvPr id="20483" name="AutoShape 3"/>
          <p:cNvSpPr/>
          <p:nvPr/>
        </p:nvSpPr>
        <p:spPr>
          <a:xfrm>
            <a:off x="381000" y="304800"/>
            <a:ext cx="8305800" cy="617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7" name="Picture 2" descr="C:\Users\lenovo\Desktop\图片素材\7_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3124200"/>
            <a:ext cx="6172200" cy="285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圆角矩形标注 10"/>
          <p:cNvSpPr/>
          <p:nvPr/>
        </p:nvSpPr>
        <p:spPr>
          <a:xfrm>
            <a:off x="3505200" y="1752600"/>
            <a:ext cx="4800600" cy="1524000"/>
          </a:xfrm>
          <a:prstGeom prst="wedgeRoundRectCallout">
            <a:avLst>
              <a:gd name="adj1" fmla="val -44782"/>
              <a:gd name="adj2" fmla="val 86407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9" name="TextBox 11"/>
          <p:cNvSpPr txBox="1"/>
          <p:nvPr/>
        </p:nvSpPr>
        <p:spPr>
          <a:xfrm>
            <a:off x="3657600" y="18288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What’s this?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90" name="TextBox 12"/>
          <p:cNvSpPr txBox="1"/>
          <p:nvPr/>
        </p:nvSpPr>
        <p:spPr>
          <a:xfrm>
            <a:off x="3657600" y="2438400"/>
            <a:ext cx="4800600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Look! It can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move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123728" y="215677"/>
            <a:ext cx="4608513" cy="98107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Happy reading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1066800"/>
            <a:ext cx="9139238" cy="5486400"/>
            <a:chOff x="0" y="1066800"/>
            <a:chExt cx="9139238" cy="5486400"/>
          </a:xfrm>
        </p:grpSpPr>
        <p:grpSp>
          <p:nvGrpSpPr>
            <p:cNvPr id="10" name="组合 13"/>
            <p:cNvGrpSpPr>
              <a:grpSpLocks/>
            </p:cNvGrpSpPr>
            <p:nvPr/>
          </p:nvGrpSpPr>
          <p:grpSpPr bwMode="auto">
            <a:xfrm rot="330945">
              <a:off x="0" y="1066800"/>
              <a:ext cx="9139238" cy="5486400"/>
              <a:chOff x="6335713" y="765175"/>
              <a:chExt cx="2808287" cy="2376488"/>
            </a:xfrm>
          </p:grpSpPr>
          <p:sp>
            <p:nvSpPr>
              <p:cNvPr id="12" name="云形 7"/>
              <p:cNvSpPr/>
              <p:nvPr/>
            </p:nvSpPr>
            <p:spPr bwMode="auto">
              <a:xfrm>
                <a:off x="6335713" y="765175"/>
                <a:ext cx="2808287" cy="2376488"/>
              </a:xfrm>
              <a:custGeom>
                <a:avLst/>
                <a:gdLst>
                  <a:gd name="T0" fmla="*/ 2805947 w 43200"/>
                  <a:gd name="T1" fmla="*/ 1188244 h 43200"/>
                  <a:gd name="T2" fmla="*/ 1404144 w 43200"/>
                  <a:gd name="T3" fmla="*/ 2373957 h 43200"/>
                  <a:gd name="T4" fmla="*/ 8711 w 43200"/>
                  <a:gd name="T5" fmla="*/ 1188244 h 43200"/>
                  <a:gd name="T6" fmla="*/ 1404144 w 43200"/>
                  <a:gd name="T7" fmla="*/ 135878 h 432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954 w 43200"/>
                  <a:gd name="T13" fmla="*/ 6524 h 43200"/>
                  <a:gd name="T14" fmla="*/ 34174 w 43200"/>
                  <a:gd name="T15" fmla="*/ 34674 h 43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00" h="43200">
                    <a:moveTo>
                      <a:pt x="3900" y="14370"/>
                    </a:moveTo>
                    <a:lnTo>
                      <a:pt x="3899" y="14370"/>
                    </a:lnTo>
                    <a:cubicBezTo>
                      <a:pt x="3858" y="13959"/>
                      <a:pt x="3838" y="13545"/>
                      <a:pt x="3838" y="13131"/>
                    </a:cubicBezTo>
                    <a:cubicBezTo>
                      <a:pt x="3838" y="8055"/>
                      <a:pt x="6861" y="3941"/>
                      <a:pt x="10591" y="3941"/>
                    </a:cubicBezTo>
                    <a:cubicBezTo>
                      <a:pt x="11791" y="3940"/>
                      <a:pt x="12969" y="4376"/>
                      <a:pt x="14005" y="5201"/>
                    </a:cubicBezTo>
                    <a:lnTo>
                      <a:pt x="14005" y="5202"/>
                    </a:lnTo>
                    <a:cubicBezTo>
                      <a:pt x="14930" y="2828"/>
                      <a:pt x="16742" y="1343"/>
                      <a:pt x="18715" y="1344"/>
                    </a:cubicBezTo>
                    <a:cubicBezTo>
                      <a:pt x="20114" y="1344"/>
                      <a:pt x="21458" y="2093"/>
                      <a:pt x="22456" y="3431"/>
                    </a:cubicBezTo>
                    <a:lnTo>
                      <a:pt x="22456" y="3432"/>
                    </a:lnTo>
                    <a:cubicBezTo>
                      <a:pt x="23194" y="1415"/>
                      <a:pt x="24707" y="140"/>
                      <a:pt x="26362" y="141"/>
                    </a:cubicBezTo>
                    <a:cubicBezTo>
                      <a:pt x="27723" y="141"/>
                      <a:pt x="29007" y="1006"/>
                      <a:pt x="29832" y="2481"/>
                    </a:cubicBezTo>
                    <a:lnTo>
                      <a:pt x="29832" y="2480"/>
                    </a:lnTo>
                    <a:cubicBezTo>
                      <a:pt x="30755" y="1002"/>
                      <a:pt x="32110" y="149"/>
                      <a:pt x="33538" y="150"/>
                    </a:cubicBezTo>
                    <a:cubicBezTo>
                      <a:pt x="35888" y="150"/>
                      <a:pt x="37901" y="2435"/>
                      <a:pt x="38318" y="5575"/>
                    </a:cubicBezTo>
                    <a:lnTo>
                      <a:pt x="38317" y="5576"/>
                    </a:lnTo>
                    <a:cubicBezTo>
                      <a:pt x="40639" y="6438"/>
                      <a:pt x="42250" y="9313"/>
                      <a:pt x="42250" y="12594"/>
                    </a:cubicBezTo>
                    <a:cubicBezTo>
                      <a:pt x="42250" y="13579"/>
                      <a:pt x="42103" y="14554"/>
                      <a:pt x="41818" y="15460"/>
                    </a:cubicBezTo>
                    <a:lnTo>
                      <a:pt x="41818" y="15459"/>
                    </a:lnTo>
                    <a:cubicBezTo>
                      <a:pt x="42727" y="17070"/>
                      <a:pt x="43220" y="19044"/>
                      <a:pt x="43220" y="21076"/>
                    </a:cubicBezTo>
                    <a:cubicBezTo>
                      <a:pt x="43220" y="25663"/>
                      <a:pt x="40741" y="29553"/>
                      <a:pt x="37404" y="30203"/>
                    </a:cubicBezTo>
                    <a:lnTo>
                      <a:pt x="37403" y="30202"/>
                    </a:lnTo>
                    <a:cubicBezTo>
                      <a:pt x="37378" y="34523"/>
                      <a:pt x="34795" y="38006"/>
                      <a:pt x="31619" y="38007"/>
                    </a:cubicBezTo>
                    <a:cubicBezTo>
                      <a:pt x="30535" y="38007"/>
                      <a:pt x="29474" y="37593"/>
                      <a:pt x="28555" y="36813"/>
                    </a:cubicBezTo>
                    <a:lnTo>
                      <a:pt x="28556" y="36813"/>
                    </a:lnTo>
                    <a:cubicBezTo>
                      <a:pt x="27694" y="40699"/>
                      <a:pt x="25069" y="43357"/>
                      <a:pt x="22094" y="43358"/>
                    </a:cubicBezTo>
                    <a:cubicBezTo>
                      <a:pt x="19839" y="43358"/>
                      <a:pt x="17733" y="41821"/>
                      <a:pt x="16480" y="39263"/>
                    </a:cubicBezTo>
                    <a:lnTo>
                      <a:pt x="16480" y="39264"/>
                    </a:lnTo>
                    <a:cubicBezTo>
                      <a:pt x="15279" y="40250"/>
                      <a:pt x="13904" y="40770"/>
                      <a:pt x="12503" y="40771"/>
                    </a:cubicBezTo>
                    <a:cubicBezTo>
                      <a:pt x="9735" y="40771"/>
                      <a:pt x="7180" y="38748"/>
                      <a:pt x="5804" y="35469"/>
                    </a:cubicBezTo>
                    <a:lnTo>
                      <a:pt x="5803" y="35469"/>
                    </a:lnTo>
                    <a:cubicBezTo>
                      <a:pt x="5635" y="35496"/>
                      <a:pt x="5465" y="35509"/>
                      <a:pt x="5296" y="35510"/>
                    </a:cubicBezTo>
                    <a:cubicBezTo>
                      <a:pt x="2888" y="35510"/>
                      <a:pt x="936" y="32860"/>
                      <a:pt x="936" y="29592"/>
                    </a:cubicBezTo>
                    <a:cubicBezTo>
                      <a:pt x="935" y="28090"/>
                      <a:pt x="1356" y="26644"/>
                      <a:pt x="2112" y="25547"/>
                    </a:cubicBezTo>
                    <a:lnTo>
                      <a:pt x="2113" y="25547"/>
                    </a:lnTo>
                    <a:cubicBezTo>
                      <a:pt x="781" y="24481"/>
                      <a:pt x="-36" y="22528"/>
                      <a:pt x="-36" y="20418"/>
                    </a:cubicBezTo>
                    <a:cubicBezTo>
                      <a:pt x="-37" y="17370"/>
                      <a:pt x="1647" y="14817"/>
                      <a:pt x="3863" y="14504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lnTo>
                      <a:pt x="4693" y="26177"/>
                    </a:lnTo>
                    <a:cubicBezTo>
                      <a:pt x="4580" y="26189"/>
                      <a:pt x="4468" y="26194"/>
                      <a:pt x="4356" y="26195"/>
                    </a:cubicBezTo>
                    <a:cubicBezTo>
                      <a:pt x="3584" y="26195"/>
                      <a:pt x="2826" y="25913"/>
                      <a:pt x="2160" y="25379"/>
                    </a:cubicBezTo>
                    <a:moveTo>
                      <a:pt x="6928" y="34899"/>
                    </a:moveTo>
                    <a:lnTo>
                      <a:pt x="6927" y="34898"/>
                    </a:lnTo>
                    <a:cubicBezTo>
                      <a:pt x="6572" y="35091"/>
                      <a:pt x="6200" y="35219"/>
                      <a:pt x="5820" y="35280"/>
                    </a:cubicBezTo>
                    <a:moveTo>
                      <a:pt x="16478" y="39090"/>
                    </a:moveTo>
                    <a:lnTo>
                      <a:pt x="16477" y="39090"/>
                    </a:lnTo>
                    <a:cubicBezTo>
                      <a:pt x="16210" y="38544"/>
                      <a:pt x="15986" y="37960"/>
                      <a:pt x="15809" y="37350"/>
                    </a:cubicBezTo>
                    <a:moveTo>
                      <a:pt x="28827" y="34751"/>
                    </a:moveTo>
                    <a:lnTo>
                      <a:pt x="28826" y="34750"/>
                    </a:lnTo>
                    <a:cubicBezTo>
                      <a:pt x="28787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lnTo>
                      <a:pt x="34128" y="22954"/>
                    </a:lnTo>
                    <a:cubicBezTo>
                      <a:pt x="36118" y="24271"/>
                      <a:pt x="37381" y="27017"/>
                      <a:pt x="37381" y="30027"/>
                    </a:cubicBezTo>
                    <a:cubicBezTo>
                      <a:pt x="37381" y="30048"/>
                      <a:pt x="37380" y="30069"/>
                      <a:pt x="37380" y="30090"/>
                    </a:cubicBezTo>
                    <a:moveTo>
                      <a:pt x="41798" y="15354"/>
                    </a:moveTo>
                    <a:lnTo>
                      <a:pt x="41798" y="15354"/>
                    </a:ln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lnTo>
                      <a:pt x="38324" y="5425"/>
                    </a:lnTo>
                    <a:cubicBezTo>
                      <a:pt x="38375" y="5811"/>
                      <a:pt x="38401" y="6202"/>
                      <a:pt x="38401" y="6595"/>
                    </a:cubicBezTo>
                    <a:cubicBezTo>
                      <a:pt x="38401" y="6626"/>
                      <a:pt x="38400" y="6658"/>
                      <a:pt x="38400" y="6690"/>
                    </a:cubicBezTo>
                    <a:moveTo>
                      <a:pt x="29078" y="3952"/>
                    </a:moveTo>
                    <a:lnTo>
                      <a:pt x="29078" y="3952"/>
                    </a:lnTo>
                    <a:cubicBezTo>
                      <a:pt x="29266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lnTo>
                      <a:pt x="22140" y="4719"/>
                    </a:lnTo>
                    <a:cubicBezTo>
                      <a:pt x="22217" y="4238"/>
                      <a:pt x="22338" y="3771"/>
                      <a:pt x="22500" y="3330"/>
                    </a:cubicBezTo>
                    <a:moveTo>
                      <a:pt x="14000" y="5192"/>
                    </a:moveTo>
                    <a:lnTo>
                      <a:pt x="14000" y="5191"/>
                    </a:lnTo>
                    <a:cubicBezTo>
                      <a:pt x="14471" y="5568"/>
                      <a:pt x="14908" y="6020"/>
                      <a:pt x="15299" y="6540"/>
                    </a:cubicBezTo>
                    <a:moveTo>
                      <a:pt x="4127" y="15789"/>
                    </a:moveTo>
                    <a:lnTo>
                      <a:pt x="4127" y="15788"/>
                    </a:lnTo>
                    <a:cubicBezTo>
                      <a:pt x="4024" y="15324"/>
                      <a:pt x="3948" y="14850"/>
                      <a:pt x="3900" y="14369"/>
                    </a:cubicBezTo>
                  </a:path>
                </a:pathLst>
              </a:custGeom>
              <a:solidFill>
                <a:srgbClr val="FFFF00"/>
              </a:solidFill>
              <a:ln w="25400" cap="flat" algn="ctr">
                <a:noFill/>
                <a:prstDash val="solid"/>
                <a:rou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云形 8"/>
              <p:cNvSpPr/>
              <p:nvPr/>
            </p:nvSpPr>
            <p:spPr bwMode="auto">
              <a:xfrm>
                <a:off x="6513489" y="982066"/>
                <a:ext cx="2448287" cy="1935022"/>
              </a:xfrm>
              <a:custGeom>
                <a:avLst/>
                <a:gdLst>
                  <a:gd name="T0" fmla="*/ 2446251 w 43200"/>
                  <a:gd name="T1" fmla="*/ 967560 h 43200"/>
                  <a:gd name="T2" fmla="*/ 1224146 w 43200"/>
                  <a:gd name="T3" fmla="*/ 1933059 h 43200"/>
                  <a:gd name="T4" fmla="*/ 7594 w 43200"/>
                  <a:gd name="T5" fmla="*/ 967560 h 43200"/>
                  <a:gd name="T6" fmla="*/ 1224146 w 43200"/>
                  <a:gd name="T7" fmla="*/ 110642 h 432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954 w 43200"/>
                  <a:gd name="T13" fmla="*/ 6524 h 43200"/>
                  <a:gd name="T14" fmla="*/ 34174 w 43200"/>
                  <a:gd name="T15" fmla="*/ 34674 h 43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00" h="43200">
                    <a:moveTo>
                      <a:pt x="3900" y="14370"/>
                    </a:moveTo>
                    <a:lnTo>
                      <a:pt x="3899" y="14370"/>
                    </a:lnTo>
                    <a:cubicBezTo>
                      <a:pt x="3858" y="13959"/>
                      <a:pt x="3838" y="13545"/>
                      <a:pt x="3838" y="13131"/>
                    </a:cubicBezTo>
                    <a:cubicBezTo>
                      <a:pt x="3838" y="8055"/>
                      <a:pt x="6861" y="3941"/>
                      <a:pt x="10591" y="3941"/>
                    </a:cubicBezTo>
                    <a:cubicBezTo>
                      <a:pt x="11791" y="3940"/>
                      <a:pt x="12969" y="4376"/>
                      <a:pt x="14005" y="5201"/>
                    </a:cubicBezTo>
                    <a:lnTo>
                      <a:pt x="14005" y="5202"/>
                    </a:lnTo>
                    <a:cubicBezTo>
                      <a:pt x="14930" y="2828"/>
                      <a:pt x="16742" y="1343"/>
                      <a:pt x="18715" y="1344"/>
                    </a:cubicBezTo>
                    <a:cubicBezTo>
                      <a:pt x="20114" y="1344"/>
                      <a:pt x="21458" y="2093"/>
                      <a:pt x="22456" y="3431"/>
                    </a:cubicBezTo>
                    <a:lnTo>
                      <a:pt x="22456" y="3432"/>
                    </a:lnTo>
                    <a:cubicBezTo>
                      <a:pt x="23194" y="1415"/>
                      <a:pt x="24707" y="140"/>
                      <a:pt x="26362" y="141"/>
                    </a:cubicBezTo>
                    <a:cubicBezTo>
                      <a:pt x="27723" y="141"/>
                      <a:pt x="29007" y="1006"/>
                      <a:pt x="29832" y="2481"/>
                    </a:cubicBezTo>
                    <a:lnTo>
                      <a:pt x="29832" y="2480"/>
                    </a:lnTo>
                    <a:cubicBezTo>
                      <a:pt x="30755" y="1002"/>
                      <a:pt x="32110" y="149"/>
                      <a:pt x="33538" y="150"/>
                    </a:cubicBezTo>
                    <a:cubicBezTo>
                      <a:pt x="35888" y="150"/>
                      <a:pt x="37901" y="2435"/>
                      <a:pt x="38318" y="5575"/>
                    </a:cubicBezTo>
                    <a:lnTo>
                      <a:pt x="38317" y="5576"/>
                    </a:lnTo>
                    <a:cubicBezTo>
                      <a:pt x="40639" y="6438"/>
                      <a:pt x="42250" y="9313"/>
                      <a:pt x="42250" y="12594"/>
                    </a:cubicBezTo>
                    <a:cubicBezTo>
                      <a:pt x="42250" y="13579"/>
                      <a:pt x="42103" y="14554"/>
                      <a:pt x="41818" y="15460"/>
                    </a:cubicBezTo>
                    <a:lnTo>
                      <a:pt x="41818" y="15459"/>
                    </a:lnTo>
                    <a:cubicBezTo>
                      <a:pt x="42727" y="17070"/>
                      <a:pt x="43220" y="19044"/>
                      <a:pt x="43220" y="21076"/>
                    </a:cubicBezTo>
                    <a:cubicBezTo>
                      <a:pt x="43220" y="25663"/>
                      <a:pt x="40741" y="29553"/>
                      <a:pt x="37404" y="30203"/>
                    </a:cubicBezTo>
                    <a:lnTo>
                      <a:pt x="37403" y="30202"/>
                    </a:lnTo>
                    <a:cubicBezTo>
                      <a:pt x="37378" y="34523"/>
                      <a:pt x="34795" y="38006"/>
                      <a:pt x="31619" y="38007"/>
                    </a:cubicBezTo>
                    <a:cubicBezTo>
                      <a:pt x="30535" y="38007"/>
                      <a:pt x="29474" y="37593"/>
                      <a:pt x="28555" y="36813"/>
                    </a:cubicBezTo>
                    <a:lnTo>
                      <a:pt x="28556" y="36813"/>
                    </a:lnTo>
                    <a:cubicBezTo>
                      <a:pt x="27694" y="40699"/>
                      <a:pt x="25069" y="43357"/>
                      <a:pt x="22094" y="43358"/>
                    </a:cubicBezTo>
                    <a:cubicBezTo>
                      <a:pt x="19839" y="43358"/>
                      <a:pt x="17733" y="41821"/>
                      <a:pt x="16480" y="39263"/>
                    </a:cubicBezTo>
                    <a:lnTo>
                      <a:pt x="16480" y="39264"/>
                    </a:lnTo>
                    <a:cubicBezTo>
                      <a:pt x="15279" y="40250"/>
                      <a:pt x="13904" y="40770"/>
                      <a:pt x="12503" y="40771"/>
                    </a:cubicBezTo>
                    <a:cubicBezTo>
                      <a:pt x="9735" y="40771"/>
                      <a:pt x="7180" y="38748"/>
                      <a:pt x="5804" y="35469"/>
                    </a:cubicBezTo>
                    <a:lnTo>
                      <a:pt x="5803" y="35469"/>
                    </a:lnTo>
                    <a:cubicBezTo>
                      <a:pt x="5635" y="35496"/>
                      <a:pt x="5465" y="35509"/>
                      <a:pt x="5296" y="35510"/>
                    </a:cubicBezTo>
                    <a:cubicBezTo>
                      <a:pt x="2888" y="35510"/>
                      <a:pt x="936" y="32860"/>
                      <a:pt x="936" y="29592"/>
                    </a:cubicBezTo>
                    <a:cubicBezTo>
                      <a:pt x="935" y="28090"/>
                      <a:pt x="1356" y="26644"/>
                      <a:pt x="2112" y="25547"/>
                    </a:cubicBezTo>
                    <a:lnTo>
                      <a:pt x="2113" y="25547"/>
                    </a:lnTo>
                    <a:cubicBezTo>
                      <a:pt x="781" y="24481"/>
                      <a:pt x="-36" y="22528"/>
                      <a:pt x="-36" y="20418"/>
                    </a:cubicBezTo>
                    <a:cubicBezTo>
                      <a:pt x="-37" y="17370"/>
                      <a:pt x="1647" y="14817"/>
                      <a:pt x="3863" y="14504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lnTo>
                      <a:pt x="4693" y="26177"/>
                    </a:lnTo>
                    <a:cubicBezTo>
                      <a:pt x="4580" y="26189"/>
                      <a:pt x="4468" y="26194"/>
                      <a:pt x="4356" y="26195"/>
                    </a:cubicBezTo>
                    <a:cubicBezTo>
                      <a:pt x="3584" y="26195"/>
                      <a:pt x="2826" y="25913"/>
                      <a:pt x="2160" y="25379"/>
                    </a:cubicBezTo>
                    <a:moveTo>
                      <a:pt x="6928" y="34899"/>
                    </a:moveTo>
                    <a:lnTo>
                      <a:pt x="6927" y="34898"/>
                    </a:lnTo>
                    <a:cubicBezTo>
                      <a:pt x="6572" y="35091"/>
                      <a:pt x="6200" y="35219"/>
                      <a:pt x="5820" y="35280"/>
                    </a:cubicBezTo>
                    <a:moveTo>
                      <a:pt x="16478" y="39090"/>
                    </a:moveTo>
                    <a:lnTo>
                      <a:pt x="16477" y="39090"/>
                    </a:lnTo>
                    <a:cubicBezTo>
                      <a:pt x="16210" y="38544"/>
                      <a:pt x="15986" y="37960"/>
                      <a:pt x="15809" y="37350"/>
                    </a:cubicBezTo>
                    <a:moveTo>
                      <a:pt x="28827" y="34751"/>
                    </a:moveTo>
                    <a:lnTo>
                      <a:pt x="28826" y="34750"/>
                    </a:lnTo>
                    <a:cubicBezTo>
                      <a:pt x="28787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lnTo>
                      <a:pt x="34128" y="22954"/>
                    </a:lnTo>
                    <a:cubicBezTo>
                      <a:pt x="36118" y="24271"/>
                      <a:pt x="37381" y="27017"/>
                      <a:pt x="37381" y="30027"/>
                    </a:cubicBezTo>
                    <a:cubicBezTo>
                      <a:pt x="37381" y="30048"/>
                      <a:pt x="37380" y="30069"/>
                      <a:pt x="37380" y="30090"/>
                    </a:cubicBezTo>
                    <a:moveTo>
                      <a:pt x="41798" y="15354"/>
                    </a:moveTo>
                    <a:lnTo>
                      <a:pt x="41798" y="15354"/>
                    </a:ln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lnTo>
                      <a:pt x="38324" y="5425"/>
                    </a:lnTo>
                    <a:cubicBezTo>
                      <a:pt x="38375" y="5811"/>
                      <a:pt x="38401" y="6202"/>
                      <a:pt x="38401" y="6595"/>
                    </a:cubicBezTo>
                    <a:cubicBezTo>
                      <a:pt x="38401" y="6626"/>
                      <a:pt x="38400" y="6658"/>
                      <a:pt x="38400" y="6690"/>
                    </a:cubicBezTo>
                    <a:moveTo>
                      <a:pt x="29078" y="3952"/>
                    </a:moveTo>
                    <a:lnTo>
                      <a:pt x="29078" y="3952"/>
                    </a:lnTo>
                    <a:cubicBezTo>
                      <a:pt x="29266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lnTo>
                      <a:pt x="22140" y="4719"/>
                    </a:lnTo>
                    <a:cubicBezTo>
                      <a:pt x="22217" y="4238"/>
                      <a:pt x="22338" y="3771"/>
                      <a:pt x="22500" y="3330"/>
                    </a:cubicBezTo>
                    <a:moveTo>
                      <a:pt x="14000" y="5192"/>
                    </a:moveTo>
                    <a:lnTo>
                      <a:pt x="14000" y="5191"/>
                    </a:lnTo>
                    <a:cubicBezTo>
                      <a:pt x="14471" y="5568"/>
                      <a:pt x="14908" y="6020"/>
                      <a:pt x="15299" y="6540"/>
                    </a:cubicBezTo>
                    <a:moveTo>
                      <a:pt x="4127" y="15789"/>
                    </a:moveTo>
                    <a:lnTo>
                      <a:pt x="4127" y="15788"/>
                    </a:lnTo>
                    <a:cubicBezTo>
                      <a:pt x="4024" y="15324"/>
                      <a:pt x="3948" y="14850"/>
                      <a:pt x="3900" y="14369"/>
                    </a:cubicBezTo>
                  </a:path>
                </a:pathLst>
              </a:custGeom>
              <a:solidFill>
                <a:schemeClr val="bg1"/>
              </a:solidFill>
              <a:ln w="25400" cap="flat" algn="ctr">
                <a:noFill/>
                <a:prstDash val="solid"/>
                <a:rou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295400" y="2514600"/>
              <a:ext cx="73152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>
                  <a:latin typeface="Comic Sans MS" pitchFamily="66" charset="0"/>
                </a:rPr>
                <a:t>Listen carefully and try to imitate the pronunciation and intonation.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800" b="1" dirty="0" smtClean="0">
                  <a:latin typeface="Comic Sans MS" pitchFamily="66" charset="0"/>
                  <a:ea typeface="楷体_GB2312" pitchFamily="49" charset="-122"/>
                </a:rPr>
                <a:t>      仔</a:t>
              </a:r>
              <a:r>
                <a:rPr lang="zh-CN" altLang="en-US" sz="2800" b="1" dirty="0">
                  <a:latin typeface="Comic Sans MS" pitchFamily="66" charset="0"/>
                  <a:ea typeface="楷体_GB2312" pitchFamily="49" charset="-122"/>
                </a:rPr>
                <a:t>细听，注意模仿语音语调！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sp>
        <p:nvSpPr>
          <p:cNvPr id="21507" name="AutoShape 3"/>
          <p:cNvSpPr/>
          <p:nvPr/>
        </p:nvSpPr>
        <p:spPr>
          <a:xfrm>
            <a:off x="457200" y="304800"/>
            <a:ext cx="8305800" cy="617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8" name="Picture 2" descr="C:\Users\lenovo\Desktop\图片素材\8_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1905000"/>
            <a:ext cx="5105400" cy="345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圆角矩形标注 10"/>
          <p:cNvSpPr/>
          <p:nvPr/>
        </p:nvSpPr>
        <p:spPr>
          <a:xfrm>
            <a:off x="4800600" y="1295400"/>
            <a:ext cx="3657600" cy="1371600"/>
          </a:xfrm>
          <a:prstGeom prst="wedgeRoundRectCallout">
            <a:avLst>
              <a:gd name="adj1" fmla="val -34616"/>
              <a:gd name="adj2" fmla="val 113282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TextBox 11"/>
          <p:cNvSpPr txBox="1"/>
          <p:nvPr/>
        </p:nvSpPr>
        <p:spPr>
          <a:xfrm>
            <a:off x="5029200" y="1371600"/>
            <a:ext cx="3505200" cy="13144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Is this a ball, Sam?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11" name="圆角矩形标注 13"/>
          <p:cNvSpPr/>
          <p:nvPr/>
        </p:nvSpPr>
        <p:spPr>
          <a:xfrm>
            <a:off x="609600" y="3963988"/>
            <a:ext cx="2667000" cy="762000"/>
          </a:xfrm>
          <a:prstGeom prst="wedgeRoundRectCallout">
            <a:avLst>
              <a:gd name="adj1" fmla="val 39495"/>
              <a:gd name="adj2" fmla="val -90208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TextBox 14"/>
          <p:cNvSpPr txBox="1"/>
          <p:nvPr/>
        </p:nvSpPr>
        <p:spPr>
          <a:xfrm>
            <a:off x="685800" y="3962400"/>
            <a:ext cx="25908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I think so.</a:t>
            </a:r>
          </a:p>
        </p:txBody>
      </p:sp>
      <p:sp>
        <p:nvSpPr>
          <p:cNvPr id="21513" name="圆角矩形标注 15"/>
          <p:cNvSpPr/>
          <p:nvPr/>
        </p:nvSpPr>
        <p:spPr>
          <a:xfrm>
            <a:off x="5181600" y="5181600"/>
            <a:ext cx="2819400" cy="685800"/>
          </a:xfrm>
          <a:prstGeom prst="wedgeRoundRectCallout">
            <a:avLst>
              <a:gd name="adj1" fmla="val -41264"/>
              <a:gd name="adj2" fmla="val -133759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TextBox 16"/>
          <p:cNvSpPr txBox="1"/>
          <p:nvPr/>
        </p:nvSpPr>
        <p:spPr>
          <a:xfrm>
            <a:off x="5257800" y="5105400"/>
            <a:ext cx="28194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Let’s play.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123728" y="215677"/>
            <a:ext cx="4608513" cy="98107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Happy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 animBg="1"/>
      <p:bldP spid="21512" grpId="0" bldLvl="0" animBg="1"/>
      <p:bldP spid="215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sp>
        <p:nvSpPr>
          <p:cNvPr id="22531" name="AutoShape 3"/>
          <p:cNvSpPr/>
          <p:nvPr/>
        </p:nvSpPr>
        <p:spPr>
          <a:xfrm>
            <a:off x="467544" y="332656"/>
            <a:ext cx="8305800" cy="617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2" name="Picture 3" descr="C:\Users\lenovo\Desktop\图片素材\9_副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2438400"/>
            <a:ext cx="5715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圆角矩形标注 10"/>
          <p:cNvSpPr/>
          <p:nvPr/>
        </p:nvSpPr>
        <p:spPr>
          <a:xfrm>
            <a:off x="5715000" y="2057400"/>
            <a:ext cx="1752600" cy="839788"/>
          </a:xfrm>
          <a:prstGeom prst="wedgeRoundRectCallout">
            <a:avLst>
              <a:gd name="adj1" fmla="val -65315"/>
              <a:gd name="adj2" fmla="val 115343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TextBox 11"/>
          <p:cNvSpPr txBox="1"/>
          <p:nvPr/>
        </p:nvSpPr>
        <p:spPr>
          <a:xfrm>
            <a:off x="5791200" y="2133600"/>
            <a:ext cx="16764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Ouch!</a:t>
            </a:r>
          </a:p>
        </p:txBody>
      </p:sp>
      <p:sp>
        <p:nvSpPr>
          <p:cNvPr id="22535" name="圆角矩形标注 13"/>
          <p:cNvSpPr/>
          <p:nvPr/>
        </p:nvSpPr>
        <p:spPr>
          <a:xfrm>
            <a:off x="457200" y="1677988"/>
            <a:ext cx="5410944" cy="760412"/>
          </a:xfrm>
          <a:prstGeom prst="wedgeRoundRectCallout">
            <a:avLst>
              <a:gd name="adj1" fmla="val -5019"/>
              <a:gd name="adj2" fmla="val 91250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TextBox 14"/>
          <p:cNvSpPr txBox="1"/>
          <p:nvPr/>
        </p:nvSpPr>
        <p:spPr>
          <a:xfrm>
            <a:off x="457200" y="1676400"/>
            <a:ext cx="555496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What’s the m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tter?</a:t>
            </a:r>
          </a:p>
        </p:txBody>
      </p:sp>
      <p:sp>
        <p:nvSpPr>
          <p:cNvPr id="22537" name="圆角矩形标注 15"/>
          <p:cNvSpPr/>
          <p:nvPr/>
        </p:nvSpPr>
        <p:spPr>
          <a:xfrm>
            <a:off x="5181600" y="4954588"/>
            <a:ext cx="3810000" cy="685800"/>
          </a:xfrm>
          <a:prstGeom prst="wedgeRoundRectCallout">
            <a:avLst>
              <a:gd name="adj1" fmla="val -39301"/>
              <a:gd name="adj2" fmla="val -97463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8" name="TextBox 16"/>
          <p:cNvSpPr txBox="1"/>
          <p:nvPr/>
        </p:nvSpPr>
        <p:spPr>
          <a:xfrm>
            <a:off x="5181600" y="4953000"/>
            <a:ext cx="40386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My hand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hurt</a:t>
            </a:r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2123728" y="215677"/>
            <a:ext cx="4608513" cy="98107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Happy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 Unicode MS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6" grpId="0" animBg="1"/>
      <p:bldP spid="225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1" y="24591"/>
            <a:ext cx="9109075" cy="6788785"/>
          </a:xfrm>
          <a:prstGeom prst="rect">
            <a:avLst/>
          </a:prstGeom>
        </p:spPr>
      </p:pic>
      <p:sp>
        <p:nvSpPr>
          <p:cNvPr id="23555" name="AutoShape 3"/>
          <p:cNvSpPr/>
          <p:nvPr/>
        </p:nvSpPr>
        <p:spPr>
          <a:xfrm>
            <a:off x="457200" y="304800"/>
            <a:ext cx="8305800" cy="617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6" name="Picture 3" descr="图片12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09600" y="1905000"/>
            <a:ext cx="7848600" cy="3048000"/>
          </a:xfrm>
        </p:spPr>
      </p:pic>
      <p:sp>
        <p:nvSpPr>
          <p:cNvPr id="23557" name="圆角矩形标注 13"/>
          <p:cNvSpPr/>
          <p:nvPr/>
        </p:nvSpPr>
        <p:spPr>
          <a:xfrm>
            <a:off x="1143000" y="1676400"/>
            <a:ext cx="5334000" cy="839788"/>
          </a:xfrm>
          <a:prstGeom prst="wedgeRoundRectCallout">
            <a:avLst>
              <a:gd name="adj1" fmla="val -16810"/>
              <a:gd name="adj2" fmla="val 149847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圆角矩形标注 15"/>
          <p:cNvSpPr/>
          <p:nvPr/>
        </p:nvSpPr>
        <p:spPr>
          <a:xfrm>
            <a:off x="2286000" y="5334000"/>
            <a:ext cx="6096000" cy="685800"/>
          </a:xfrm>
          <a:prstGeom prst="wedgeRoundRectCallout">
            <a:avLst>
              <a:gd name="adj1" fmla="val 16917"/>
              <a:gd name="adj2" fmla="val -254347"/>
              <a:gd name="adj3" fmla="val 16667"/>
            </a:avLst>
          </a:prstGeom>
          <a:solidFill>
            <a:srgbClr val="CCFFCC"/>
          </a:solidFill>
          <a:ln w="476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TextBox 18"/>
          <p:cNvSpPr txBox="1"/>
          <p:nvPr/>
        </p:nvSpPr>
        <p:spPr>
          <a:xfrm>
            <a:off x="1219200" y="1752600"/>
            <a:ext cx="5562600" cy="703263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Hi! Nice to meet you.</a:t>
            </a:r>
          </a:p>
        </p:txBody>
      </p:sp>
      <p:sp>
        <p:nvSpPr>
          <p:cNvPr id="23560" name="TextBox 19"/>
          <p:cNvSpPr txBox="1"/>
          <p:nvPr/>
        </p:nvSpPr>
        <p:spPr>
          <a:xfrm>
            <a:off x="2286000" y="5334000"/>
            <a:ext cx="6629400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Hi! Nice to meet you too.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2123728" y="215677"/>
            <a:ext cx="4608513" cy="98107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Happy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591"/>
            <a:ext cx="9109075" cy="6788785"/>
          </a:xfrm>
          <a:prstGeom prst="rect">
            <a:avLst/>
          </a:prstGeom>
        </p:spPr>
      </p:pic>
      <p:pic>
        <p:nvPicPr>
          <p:cNvPr id="163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921" y="2566194"/>
            <a:ext cx="2720975" cy="3167062"/>
          </a:xfrm>
          <a:prstGeom prst="rect">
            <a:avLst/>
          </a:prstGeom>
          <a:noFill/>
          <a:ln w="9525">
            <a:solidFill>
              <a:srgbClr val="A3FBA5"/>
            </a:solidFill>
            <a:miter lim="800000"/>
            <a:headEnd/>
            <a:tailEnd/>
          </a:ln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259632" y="3314997"/>
            <a:ext cx="2160588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Read together.(</a:t>
            </a:r>
            <a:r>
              <a:rPr lang="zh-CN" altLang="en-US" sz="3200" b="1" dirty="0">
                <a:latin typeface="Comic Sans MS" panose="030F0702030302020204" pitchFamily="66" charset="0"/>
              </a:rPr>
              <a:t>齐读</a:t>
            </a:r>
            <a:r>
              <a:rPr lang="en-US" altLang="zh-CN" sz="32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6392" name="AutoShape 16"/>
          <p:cNvSpPr>
            <a:spLocks noChangeArrowheads="1"/>
          </p:cNvSpPr>
          <p:nvPr/>
        </p:nvSpPr>
        <p:spPr bwMode="auto">
          <a:xfrm>
            <a:off x="2339975" y="215677"/>
            <a:ext cx="4608513" cy="981075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8EE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Showing time</a:t>
            </a:r>
          </a:p>
        </p:txBody>
      </p:sp>
      <p:grpSp>
        <p:nvGrpSpPr>
          <p:cNvPr id="5" name="Group 20"/>
          <p:cNvGrpSpPr/>
          <p:nvPr/>
        </p:nvGrpSpPr>
        <p:grpSpPr bwMode="auto">
          <a:xfrm>
            <a:off x="5064373" y="2635919"/>
            <a:ext cx="2592388" cy="2881313"/>
            <a:chOff x="4052" y="2024"/>
            <a:chExt cx="1633" cy="1815"/>
          </a:xfrm>
        </p:grpSpPr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2" y="2024"/>
              <a:ext cx="1633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5"/>
            <p:cNvSpPr txBox="1">
              <a:spLocks noChangeArrowheads="1"/>
            </p:cNvSpPr>
            <p:nvPr/>
          </p:nvSpPr>
          <p:spPr bwMode="auto">
            <a:xfrm>
              <a:off x="4286" y="2342"/>
              <a:ext cx="1180" cy="1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latin typeface="Comic Sans MS" panose="030F0702030302020204" pitchFamily="66" charset="0"/>
                </a:rPr>
                <a:t>Read in roles.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latin typeface="Comic Sans MS" panose="030F0702030302020204" pitchFamily="66" charset="0"/>
                </a:rPr>
                <a:t>(</a:t>
              </a:r>
              <a:r>
                <a:rPr lang="zh-CN" altLang="en-US" sz="2800" b="1" dirty="0">
                  <a:latin typeface="Comic Sans MS" panose="030F0702030302020204" pitchFamily="66" charset="0"/>
                </a:rPr>
                <a:t>分角色读</a:t>
              </a:r>
              <a:r>
                <a:rPr lang="en-US" altLang="zh-CN" sz="2800" b="1" dirty="0">
                  <a:latin typeface="Comic Sans MS" panose="030F0702030302020204" pitchFamily="66" charset="0"/>
                </a:rPr>
                <a:t>)</a:t>
              </a:r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31640" y="1484784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6600FF"/>
                </a:solidFill>
              </a:rPr>
              <a:t>三人一组，选择你喜欢的方式，朗读课</a:t>
            </a:r>
            <a:r>
              <a:rPr lang="zh-CN" altLang="en-US" sz="2800" b="1" dirty="0" smtClean="0">
                <a:solidFill>
                  <a:srgbClr val="6600FF"/>
                </a:solidFill>
              </a:rPr>
              <a:t>文。</a:t>
            </a:r>
            <a:endParaRPr lang="zh-CN" altLang="en-US" sz="28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613"/>
          <a:stretch>
            <a:fillRect/>
          </a:stretch>
        </p:blipFill>
        <p:spPr>
          <a:xfrm>
            <a:off x="0" y="1196975"/>
            <a:ext cx="91440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755576" y="2247900"/>
            <a:ext cx="7874074" cy="685800"/>
            <a:chOff x="192" y="1872"/>
            <a:chExt cx="5232" cy="432"/>
          </a:xfrm>
        </p:grpSpPr>
        <p:sp>
          <p:nvSpPr>
            <p:cNvPr id="14348" name="AutoShape 5"/>
            <p:cNvSpPr/>
            <p:nvPr/>
          </p:nvSpPr>
          <p:spPr>
            <a:xfrm>
              <a:off x="192" y="1872"/>
              <a:ext cx="5232" cy="4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49" name="Line 6"/>
            <p:cNvSpPr/>
            <p:nvPr/>
          </p:nvSpPr>
          <p:spPr>
            <a:xfrm>
              <a:off x="3776" y="1872"/>
              <a:ext cx="0" cy="432"/>
            </a:xfrm>
            <a:prstGeom prst="line">
              <a:avLst/>
            </a:prstGeom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4350" name="Line 7"/>
            <p:cNvSpPr/>
            <p:nvPr/>
          </p:nvSpPr>
          <p:spPr>
            <a:xfrm>
              <a:off x="4304" y="1872"/>
              <a:ext cx="0" cy="432"/>
            </a:xfrm>
            <a:prstGeom prst="line">
              <a:avLst/>
            </a:prstGeom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4351" name="Line 8"/>
            <p:cNvSpPr/>
            <p:nvPr/>
          </p:nvSpPr>
          <p:spPr>
            <a:xfrm>
              <a:off x="4840" y="1872"/>
              <a:ext cx="0" cy="432"/>
            </a:xfrm>
            <a:prstGeom prst="line">
              <a:avLst/>
            </a:prstGeom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4347" name="Text Box 9"/>
          <p:cNvSpPr txBox="1"/>
          <p:nvPr/>
        </p:nvSpPr>
        <p:spPr>
          <a:xfrm>
            <a:off x="827584" y="2420888"/>
            <a:ext cx="372999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Arial" panose="020B0604020202020204" pitchFamily="34" charset="0"/>
              </a:rPr>
              <a:t>I can </a:t>
            </a:r>
            <a:r>
              <a:rPr lang="en-US" altLang="zh-CN" sz="2100" b="1" dirty="0" smtClean="0">
                <a:latin typeface="Arial" panose="020B0604020202020204" pitchFamily="34" charset="0"/>
              </a:rPr>
              <a:t>read  </a:t>
            </a:r>
            <a:r>
              <a:rPr lang="en-US" altLang="zh-CN" sz="2100" b="1" dirty="0">
                <a:latin typeface="Arial" panose="020B0604020202020204" pitchFamily="34" charset="0"/>
              </a:rPr>
              <a:t>the </a:t>
            </a:r>
            <a:r>
              <a:rPr lang="en-US" altLang="zh-CN" sz="2100" b="1" dirty="0" smtClean="0">
                <a:latin typeface="Arial" panose="020B0604020202020204" pitchFamily="34" charset="0"/>
              </a:rPr>
              <a:t>cartoon time.</a:t>
            </a:r>
            <a:endParaRPr lang="en-US" altLang="zh-CN" sz="2100" b="1" i="1" dirty="0">
              <a:latin typeface="Arial" panose="020B0604020202020204" pitchFamily="34" charset="0"/>
            </a:endParaRPr>
          </a:p>
        </p:txBody>
      </p:sp>
      <p:sp>
        <p:nvSpPr>
          <p:cNvPr id="38923" name="AutoShape 11"/>
          <p:cNvSpPr/>
          <p:nvPr/>
        </p:nvSpPr>
        <p:spPr>
          <a:xfrm>
            <a:off x="2051050" y="3500438"/>
            <a:ext cx="5401270" cy="609600"/>
          </a:xfrm>
          <a:prstGeom prst="borderCallout2">
            <a:avLst>
              <a:gd name="adj1" fmla="val 18750"/>
              <a:gd name="adj2" fmla="val -1412"/>
              <a:gd name="adj3" fmla="val 18750"/>
              <a:gd name="adj4" fmla="val -10463"/>
              <a:gd name="adj5" fmla="val -84375"/>
              <a:gd name="adj6" fmla="val -19898"/>
            </a:avLst>
          </a:prstGeom>
          <a:solidFill>
            <a:srgbClr val="FFFF66"/>
          </a:solidFill>
          <a:ln w="28575" cap="rnd" cmpd="sng">
            <a:solidFill>
              <a:srgbClr val="3366FF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我</a:t>
            </a:r>
            <a:r>
              <a:rPr lang="zh-CN" altLang="en-US" sz="2800" dirty="0" smtClean="0">
                <a:latin typeface="Arial" panose="020B0604020202020204" pitchFamily="34" charset="0"/>
                <a:ea typeface="黑体" panose="02010609060101010101" pitchFamily="2" charset="-122"/>
              </a:rPr>
              <a:t>能</a:t>
            </a:r>
            <a:r>
              <a:rPr lang="zh-CN" altLang="en-US" sz="2800" dirty="0" smtClean="0">
                <a:ea typeface="黑体" panose="02010609060101010101" pitchFamily="2" charset="-122"/>
              </a:rPr>
              <a:t>读和表演卡通故事。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8929" name="Rectangle 17"/>
          <p:cNvSpPr/>
          <p:nvPr/>
        </p:nvSpPr>
        <p:spPr>
          <a:xfrm>
            <a:off x="6328122" y="222250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037" name="TextBox 14"/>
          <p:cNvSpPr txBox="1"/>
          <p:nvPr/>
        </p:nvSpPr>
        <p:spPr>
          <a:xfrm>
            <a:off x="17843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7201" name="Text Box 33"/>
          <p:cNvSpPr txBox="1"/>
          <p:nvPr/>
        </p:nvSpPr>
        <p:spPr>
          <a:xfrm>
            <a:off x="2534910" y="1096417"/>
            <a:ext cx="3693274" cy="460375"/>
          </a:xfrm>
          <a:prstGeom prst="rect">
            <a:avLst/>
          </a:prstGeom>
          <a:noFill/>
          <a:ln w="5715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</a:rPr>
              <a:t>A: Whose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cake is this?                    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TextBox 14"/>
          <p:cNvSpPr txBox="1"/>
          <p:nvPr/>
        </p:nvSpPr>
        <p:spPr>
          <a:xfrm>
            <a:off x="34925" y="68580"/>
            <a:ext cx="2664867" cy="5847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</a:t>
            </a: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guess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 descr="B}[AW2WWE{X(1EAFM~XFQ0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7940" y="2186940"/>
            <a:ext cx="3314700" cy="2505075"/>
          </a:xfrm>
          <a:prstGeom prst="heart">
            <a:avLst/>
          </a:prstGeom>
        </p:spPr>
      </p:pic>
      <p:sp>
        <p:nvSpPr>
          <p:cNvPr id="5" name="Text Box 33"/>
          <p:cNvSpPr txBox="1"/>
          <p:nvPr/>
        </p:nvSpPr>
        <p:spPr>
          <a:xfrm>
            <a:off x="2051720" y="5418455"/>
            <a:ext cx="4269338" cy="521970"/>
          </a:xfrm>
          <a:prstGeom prst="rect">
            <a:avLst/>
          </a:prstGeom>
          <a:noFill/>
          <a:ln w="5715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B: </a:t>
            </a:r>
            <a:r>
              <a:rPr lang="en-US" altLang="zh-CN" sz="2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I think</a:t>
            </a:r>
            <a:r>
              <a:rPr lang="en-US" altLang="zh-CN" sz="1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(</a:t>
            </a:r>
            <a:r>
              <a:rPr lang="zh-CN" altLang="en-US" sz="1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想</a:t>
            </a:r>
            <a:r>
              <a:rPr lang="en-US" altLang="zh-CN" sz="1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)</a:t>
            </a:r>
            <a:r>
              <a:rPr lang="en-US" altLang="zh-CN" sz="28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it's 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" y="34925"/>
            <a:ext cx="9109075" cy="6788785"/>
          </a:xfrm>
          <a:prstGeom prst="rect">
            <a:avLst/>
          </a:prstGeom>
        </p:spPr>
      </p:pic>
      <p:sp>
        <p:nvSpPr>
          <p:cNvPr id="1037" name="TextBox 14"/>
          <p:cNvSpPr txBox="1"/>
          <p:nvPr/>
        </p:nvSpPr>
        <p:spPr>
          <a:xfrm>
            <a:off x="17843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4101" name="矩形 5"/>
          <p:cNvSpPr/>
          <p:nvPr/>
        </p:nvSpPr>
        <p:spPr>
          <a:xfrm>
            <a:off x="1114425" y="1115060"/>
            <a:ext cx="6624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、当你想问某样东西是谁的，你可以这样问：</a:t>
            </a:r>
          </a:p>
        </p:txBody>
      </p:sp>
      <p:sp>
        <p:nvSpPr>
          <p:cNvPr id="3" name="矩形 5"/>
          <p:cNvSpPr/>
          <p:nvPr/>
        </p:nvSpPr>
        <p:spPr>
          <a:xfrm>
            <a:off x="1456690" y="1600835"/>
            <a:ext cx="40354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Whose …is this/are these?  </a:t>
            </a:r>
            <a:r>
              <a:rPr lang="en-US" altLang="zh-CN" sz="2400" b="1" dirty="0">
                <a:sym typeface="+mn-ea"/>
              </a:rPr>
              <a:t>    </a:t>
            </a:r>
            <a:endParaRPr lang="zh-CN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1097915" y="2103120"/>
            <a:ext cx="7150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、当你不能确定某样东西是谁的，你可以这样说：</a:t>
            </a:r>
          </a:p>
        </p:txBody>
      </p:sp>
      <p:sp>
        <p:nvSpPr>
          <p:cNvPr id="6" name="矩形 5"/>
          <p:cNvSpPr/>
          <p:nvPr/>
        </p:nvSpPr>
        <p:spPr>
          <a:xfrm>
            <a:off x="1511935" y="2588895"/>
            <a:ext cx="6227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I think it's/the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y'</a:t>
            </a:r>
            <a:r>
              <a:rPr lang="en-US" altLang="zh-CN" sz="24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re ...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 's.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矩形 5"/>
          <p:cNvSpPr/>
          <p:nvPr/>
        </p:nvSpPr>
        <p:spPr>
          <a:xfrm>
            <a:off x="1097914" y="3107690"/>
            <a:ext cx="7650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当你看到朋友心情不好或身体有不适时，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你可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</a:t>
            </a:r>
            <a:endParaRPr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这样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问</a:t>
            </a:r>
            <a:r>
              <a:rPr lang="zh-CN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zh-CN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3670" y="3935730"/>
            <a:ext cx="6227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What's the matter?      </a:t>
            </a:r>
            <a:endParaRPr lang="en-US" altLang="zh-CN" sz="24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1115060" y="4293096"/>
            <a:ext cx="6624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当你身体的某个部位受伤了，可以说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</a:p>
        </p:txBody>
      </p:sp>
      <p:sp>
        <p:nvSpPr>
          <p:cNvPr id="12" name="矩形 11"/>
          <p:cNvSpPr/>
          <p:nvPr/>
        </p:nvSpPr>
        <p:spPr>
          <a:xfrm>
            <a:off x="1478915" y="4725144"/>
            <a:ext cx="6227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My...hurts/hurt.      </a:t>
            </a:r>
            <a:endParaRPr lang="en-US" altLang="zh-CN" sz="24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本框 21514"/>
          <p:cNvSpPr txBox="1"/>
          <p:nvPr/>
        </p:nvSpPr>
        <p:spPr>
          <a:xfrm>
            <a:off x="1130424" y="5157192"/>
            <a:ext cx="32255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、我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想是这样的。</a:t>
            </a:r>
          </a:p>
        </p:txBody>
      </p:sp>
      <p:sp>
        <p:nvSpPr>
          <p:cNvPr id="14" name="文本框 21515"/>
          <p:cNvSpPr txBox="1"/>
          <p:nvPr/>
        </p:nvSpPr>
        <p:spPr>
          <a:xfrm>
            <a:off x="3635896" y="5157192"/>
            <a:ext cx="3276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想不是这样的。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619672" y="5589240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I think so.</a:t>
            </a:r>
            <a:endParaRPr lang="en-US" altLang="zh-CN" sz="2400" b="1" dirty="0">
              <a:solidFill>
                <a:srgbClr val="FF3399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3888" y="5589240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I don’t think so.</a:t>
            </a:r>
            <a:endParaRPr lang="en-US" altLang="zh-CN" sz="2400" b="1" dirty="0">
              <a:solidFill>
                <a:srgbClr val="FF3399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075" cy="6788785"/>
          </a:xfrm>
          <a:prstGeom prst="rect">
            <a:avLst/>
          </a:prstGeom>
        </p:spPr>
      </p:pic>
      <p:sp>
        <p:nvSpPr>
          <p:cNvPr id="55298" name="AutoShape 8"/>
          <p:cNvSpPr/>
          <p:nvPr/>
        </p:nvSpPr>
        <p:spPr>
          <a:xfrm>
            <a:off x="470719" y="404664"/>
            <a:ext cx="3237185" cy="790575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28575" cap="flat" cmpd="sng">
            <a:solidFill>
              <a:schemeClr val="bg1"/>
            </a:solidFill>
            <a:prstDash val="lgDashDotDot"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  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</a:rPr>
              <a:t>Homework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5299" name="Picture 2" descr="speech-bubble-round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10800000">
            <a:off x="192088" y="1098550"/>
            <a:ext cx="9005887" cy="460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Text Box 5"/>
          <p:cNvSpPr txBox="1"/>
          <p:nvPr/>
        </p:nvSpPr>
        <p:spPr>
          <a:xfrm rot="239200">
            <a:off x="250825" y="531865"/>
            <a:ext cx="8905875" cy="422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</a:pPr>
            <a:endParaRPr lang="zh-CN" altLang="en-US" sz="3200" dirty="0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  <a:ea typeface="华文新魏" panose="02010800040101010101" pitchFamily="2" charset="-122"/>
            </a:endParaRPr>
          </a:p>
          <a:p>
            <a:pPr marL="342900" indent="-342900">
              <a:lnSpc>
                <a:spcPct val="125000"/>
              </a:lnSpc>
            </a:pPr>
            <a:r>
              <a:rPr lang="zh-CN" altLang="en-US" sz="260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华文新魏" panose="02010800040101010101" pitchFamily="2" charset="-122"/>
              </a:rPr>
              <a:t>         </a:t>
            </a:r>
            <a:endParaRPr lang="zh-CN" altLang="en-US" sz="26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     </a:t>
            </a:r>
            <a:r>
              <a:rPr lang="zh-CN" altLang="en-US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     To </a:t>
            </a:r>
            <a:r>
              <a:rPr lang="zh-CN" alt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read:</a:t>
            </a:r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 dirty="0">
                <a:latin typeface="Comic Sans MS" panose="030F0702030302020204" pitchFamily="66" charset="0"/>
              </a:rPr>
              <a:t>本单元</a:t>
            </a:r>
            <a:r>
              <a:rPr lang="en-US" altLang="zh-CN" sz="2800" dirty="0">
                <a:latin typeface="Comic Sans MS" panose="030F0702030302020204" pitchFamily="66" charset="0"/>
              </a:rPr>
              <a:t>Sound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time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Rhyme time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pitchFamily="66" charset="0"/>
              </a:rPr>
              <a:t>                            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Cartoon </a:t>
            </a:r>
            <a:r>
              <a:rPr lang="en-US" altLang="zh-CN" sz="2800" dirty="0">
                <a:latin typeface="Comic Sans MS" panose="030F0702030302020204" pitchFamily="66" charset="0"/>
              </a:rPr>
              <a:t>time</a:t>
            </a:r>
            <a:r>
              <a:rPr lang="zh-CN" altLang="en-US" sz="2800" dirty="0">
                <a:latin typeface="Comic Sans MS" panose="030F0702030302020204" pitchFamily="66" charset="0"/>
              </a:rPr>
              <a:t>内容。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     </a:t>
            </a:r>
            <a:r>
              <a:rPr lang="zh-CN" altLang="en-US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   To </a:t>
            </a:r>
            <a:r>
              <a:rPr lang="zh-CN" alt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collect:</a:t>
            </a:r>
            <a:r>
              <a:rPr lang="zh-CN" altLang="en-US" sz="2800" dirty="0">
                <a:latin typeface="Comic Sans MS" panose="030F0702030302020204" pitchFamily="66" charset="0"/>
              </a:rPr>
              <a:t>含有 </a:t>
            </a:r>
            <a:r>
              <a:rPr lang="en-US" altLang="zh-CN" sz="2800" dirty="0">
                <a:latin typeface="Comic Sans MS" panose="030F0702030302020204" pitchFamily="66" charset="0"/>
              </a:rPr>
              <a:t>i /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latin typeface="Comic Sans MS" panose="030F0702030302020204" pitchFamily="66" charset="0"/>
              </a:rPr>
              <a:t>/</a:t>
            </a:r>
            <a:r>
              <a:rPr lang="zh-CN" altLang="en-US" sz="2800" dirty="0">
                <a:latin typeface="Comic Sans MS" panose="030F0702030302020204" pitchFamily="66" charset="0"/>
              </a:rPr>
              <a:t>发音的单词。</a:t>
            </a:r>
          </a:p>
          <a:p>
            <a:pPr marL="342900" indent="-342900"/>
            <a:r>
              <a:rPr lang="zh-CN" alt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           </a:t>
            </a:r>
            <a:r>
              <a:rPr lang="zh-CN" altLang="en-US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 </a:t>
            </a:r>
            <a:r>
              <a:rPr lang="en-US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write</a:t>
            </a:r>
            <a:r>
              <a:rPr lang="zh-CN" altLang="en-US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: 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改编新歌谣并朗诵。</a:t>
            </a:r>
          </a:p>
          <a:p>
            <a:pPr marL="342900" indent="-342900">
              <a:lnSpc>
                <a:spcPct val="150000"/>
              </a:lnSpc>
            </a:pPr>
            <a:endParaRPr lang="zh-CN" altLang="en-US" sz="28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13" name="TextBox 14"/>
          <p:cNvSpPr txBox="1"/>
          <p:nvPr/>
        </p:nvSpPr>
        <p:spPr>
          <a:xfrm>
            <a:off x="17843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14" name="矩形 13"/>
          <p:cNvSpPr/>
          <p:nvPr/>
        </p:nvSpPr>
        <p:spPr>
          <a:xfrm>
            <a:off x="1006021" y="2276872"/>
            <a:ext cx="75264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What do you learn from this lesson?</a:t>
            </a:r>
          </a:p>
          <a:p>
            <a:r>
              <a:rPr lang="en-US" altLang="zh-CN" sz="24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 </a:t>
            </a:r>
          </a:p>
          <a:p>
            <a:r>
              <a:rPr lang="en-US" altLang="zh-CN" sz="2400" b="1" dirty="0" smtClean="0">
                <a:solidFill>
                  <a:srgbClr val="FF3399"/>
                </a:solidFill>
                <a:latin typeface="Comic Sans MS" panose="030F0702030302020204" pitchFamily="66" charset="0"/>
                <a:sym typeface="+mn-ea"/>
              </a:rPr>
              <a:t>            </a:t>
            </a:r>
            <a:r>
              <a:rPr lang="zh-CN" alt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从这节课中你学到了什么？  </a:t>
            </a:r>
            <a:endParaRPr lang="en-US" altLang="zh-CN" sz="20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1037" name="TextBox 14"/>
          <p:cNvSpPr txBox="1"/>
          <p:nvPr/>
        </p:nvSpPr>
        <p:spPr>
          <a:xfrm>
            <a:off x="34925" y="68580"/>
            <a:ext cx="294894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Let's watch.</a:t>
            </a:r>
          </a:p>
        </p:txBody>
      </p:sp>
      <p:sp>
        <p:nvSpPr>
          <p:cNvPr id="12290" name="Text Box 3"/>
          <p:cNvSpPr txBox="1"/>
          <p:nvPr/>
        </p:nvSpPr>
        <p:spPr>
          <a:xfrm>
            <a:off x="3055620" y="461010"/>
            <a:ext cx="52812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CC"/>
                </a:solidFill>
                <a:latin typeface="Arial" panose="020B0604020202020204" pitchFamily="34" charset="0"/>
              </a:rPr>
              <a:t>Whose cake is this?</a:t>
            </a:r>
            <a:endParaRPr lang="en-US" altLang="zh-CN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ontrols>
      <p:control spid="1025" name="ShockwaveFlash1" r:id="rId2" imgW="7276190" imgH="481904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12290" name="Text Box 3"/>
          <p:cNvSpPr txBox="1"/>
          <p:nvPr/>
        </p:nvSpPr>
        <p:spPr>
          <a:xfrm>
            <a:off x="1675130" y="1483995"/>
            <a:ext cx="56743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33CC"/>
                </a:solidFill>
                <a:latin typeface="Arial" panose="020B0604020202020204" pitchFamily="34" charset="0"/>
              </a:rPr>
              <a:t>Whose cake is this?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TextBox 14"/>
          <p:cNvSpPr txBox="1"/>
          <p:nvPr/>
        </p:nvSpPr>
        <p:spPr>
          <a:xfrm>
            <a:off x="34925" y="80010"/>
            <a:ext cx="283972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answer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30375" y="2687320"/>
            <a:ext cx="5674360" cy="1184275"/>
            <a:chOff x="2725" y="4232"/>
            <a:chExt cx="8936" cy="1865"/>
          </a:xfrm>
        </p:grpSpPr>
        <p:sp>
          <p:nvSpPr>
            <p:cNvPr id="1040" name="Text Box 24"/>
            <p:cNvSpPr txBox="1"/>
            <p:nvPr/>
          </p:nvSpPr>
          <p:spPr>
            <a:xfrm>
              <a:off x="4860" y="5469"/>
              <a:ext cx="149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克里斯</a:t>
              </a:r>
            </a:p>
          </p:txBody>
        </p:sp>
        <p:sp>
          <p:nvSpPr>
            <p:cNvPr id="5" name="Text Box 3"/>
            <p:cNvSpPr txBox="1"/>
            <p:nvPr/>
          </p:nvSpPr>
          <p:spPr>
            <a:xfrm>
              <a:off x="2725" y="4232"/>
              <a:ext cx="8936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</a:rPr>
                <a:t>Oh, Chris! Oh, Chris!</a:t>
              </a:r>
              <a:endParaRPr lang="en-US" altLang="zh-CN" sz="4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627784" y="3212976"/>
            <a:ext cx="4559374" cy="6192688"/>
            <a:chOff x="0" y="0"/>
            <a:chExt cx="8612" cy="11480"/>
          </a:xfrm>
        </p:grpSpPr>
        <p:pic>
          <p:nvPicPr>
            <p:cNvPr id="9" name="图片 7195" descr="chri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613" cy="11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7196" descr="cake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60000">
              <a:off x="2161" y="2881"/>
              <a:ext cx="4110" cy="54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7197" descr="dd_副本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" y="3601"/>
              <a:ext cx="480" cy="5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7198" descr="dd_副本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1" y="3121"/>
              <a:ext cx="480" cy="5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7199" descr="dd_副本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1" y="3362"/>
              <a:ext cx="480" cy="7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5580112" y="5013176"/>
            <a:ext cx="3454600" cy="1048182"/>
            <a:chOff x="5580112" y="5013176"/>
            <a:chExt cx="3454600" cy="1048182"/>
          </a:xfrm>
        </p:grpSpPr>
        <p:grpSp>
          <p:nvGrpSpPr>
            <p:cNvPr id="16" name="组合 15"/>
            <p:cNvGrpSpPr/>
            <p:nvPr/>
          </p:nvGrpSpPr>
          <p:grpSpPr>
            <a:xfrm>
              <a:off x="5580112" y="5013176"/>
              <a:ext cx="3454600" cy="504056"/>
              <a:chOff x="5580112" y="5013176"/>
              <a:chExt cx="3454600" cy="50405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580112" y="5013176"/>
                <a:ext cx="34546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 smtClean="0">
                    <a:solidFill>
                      <a:srgbClr val="0000FF"/>
                    </a:solidFill>
                  </a:rPr>
                  <a:t>Let’s eat it by the lake.</a:t>
                </a:r>
                <a:endParaRPr lang="en-US" altLang="zh-CN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AutoShape 5"/>
              <p:cNvSpPr/>
              <p:nvPr/>
            </p:nvSpPr>
            <p:spPr>
              <a:xfrm>
                <a:off x="6660232" y="5445224"/>
                <a:ext cx="504056" cy="72008"/>
              </a:xfrm>
              <a:prstGeom prst="curvedUpArrow">
                <a:avLst>
                  <a:gd name="adj1" fmla="val 109670"/>
                  <a:gd name="adj2" fmla="val 219341"/>
                  <a:gd name="adj3" fmla="val 33333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Text Box 9"/>
            <p:cNvSpPr txBox="1"/>
            <p:nvPr/>
          </p:nvSpPr>
          <p:spPr>
            <a:xfrm>
              <a:off x="6516216" y="5661248"/>
              <a:ext cx="697627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连读</a:t>
              </a:r>
              <a:endPara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12290" name="Text Box 3"/>
          <p:cNvSpPr txBox="1"/>
          <p:nvPr/>
        </p:nvSpPr>
        <p:spPr>
          <a:xfrm>
            <a:off x="1675130" y="1196975"/>
            <a:ext cx="567436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33CC"/>
                </a:solidFill>
                <a:latin typeface="Arial" panose="020B0604020202020204" pitchFamily="34" charset="0"/>
              </a:rPr>
              <a:t>Whose cake is this?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</a:rPr>
              <a:t>Oh, Chris! Oh, Chris!</a:t>
            </a:r>
            <a:endParaRPr lang="en-US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5"/>
          <p:cNvSpPr/>
          <p:nvPr/>
        </p:nvSpPr>
        <p:spPr>
          <a:xfrm>
            <a:off x="3348038" y="5300663"/>
            <a:ext cx="792162" cy="144462"/>
          </a:xfrm>
          <a:prstGeom prst="curvedUpArrow">
            <a:avLst>
              <a:gd name="adj1" fmla="val 109670"/>
              <a:gd name="adj2" fmla="val 219341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3" name="Oval 7"/>
          <p:cNvSpPr/>
          <p:nvPr/>
        </p:nvSpPr>
        <p:spPr>
          <a:xfrm>
            <a:off x="4067175" y="115888"/>
            <a:ext cx="4968875" cy="1081087"/>
          </a:xfrm>
          <a:prstGeom prst="ellipse">
            <a:avLst/>
          </a:prstGeom>
          <a:solidFill>
            <a:srgbClr val="99F20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读歌谣时，要注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意节奏和韵律哦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1638300" y="2934335"/>
            <a:ext cx="617855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</a:rPr>
              <a:t>Whose cake is this?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It’s my cake.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</a:rPr>
              <a:t>Let’s eat it by the lake.</a:t>
            </a:r>
          </a:p>
        </p:txBody>
      </p:sp>
      <p:sp>
        <p:nvSpPr>
          <p:cNvPr id="9" name="Oval 7"/>
          <p:cNvSpPr/>
          <p:nvPr/>
        </p:nvSpPr>
        <p:spPr>
          <a:xfrm>
            <a:off x="3931285" y="5487353"/>
            <a:ext cx="4968875" cy="1081087"/>
          </a:xfrm>
          <a:prstGeom prst="ellipse">
            <a:avLst/>
          </a:prstGeom>
          <a:solidFill>
            <a:srgbClr val="99F20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四人一组，读一读。</a:t>
            </a:r>
          </a:p>
        </p:txBody>
      </p:sp>
      <p:sp>
        <p:nvSpPr>
          <p:cNvPr id="25" name="标题 1"/>
          <p:cNvSpPr txBox="1"/>
          <p:nvPr/>
        </p:nvSpPr>
        <p:spPr>
          <a:xfrm>
            <a:off x="48672" y="116106"/>
            <a:ext cx="4106416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rgbClr val="D8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charset="-122"/>
                <a:sym typeface="Arial" panose="020B0604020202020204" pitchFamily="34" charset="0"/>
              </a:rPr>
              <a:t>Rhyme</a:t>
            </a:r>
            <a:r>
              <a:rPr lang="zh-CN" altLang="en-US" sz="4400" b="1" dirty="0">
                <a:solidFill>
                  <a:srgbClr val="D8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charset="-122"/>
                <a:sym typeface="Arial" panose="020B0604020202020204" pitchFamily="34" charset="0"/>
              </a:rPr>
              <a:t> time</a:t>
            </a:r>
          </a:p>
        </p:txBody>
      </p:sp>
      <p:sp>
        <p:nvSpPr>
          <p:cNvPr id="20" name="泪滴形 19"/>
          <p:cNvSpPr/>
          <p:nvPr/>
        </p:nvSpPr>
        <p:spPr>
          <a:xfrm rot="189182">
            <a:off x="425832" y="4611956"/>
            <a:ext cx="1152128" cy="1133324"/>
          </a:xfrm>
          <a:prstGeom prst="teardrop">
            <a:avLst>
              <a:gd name="adj" fmla="val 110084"/>
            </a:avLst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food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7" name="rhyme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83568" y="1052736"/>
            <a:ext cx="304800" cy="304800"/>
          </a:xfrm>
          <a:prstGeom prst="rect">
            <a:avLst/>
          </a:prstGeom>
        </p:spPr>
      </p:pic>
      <p:pic>
        <p:nvPicPr>
          <p:cNvPr id="18" name="U6_Rhyme_0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643464" y="1412776"/>
            <a:ext cx="304800" cy="304800"/>
          </a:xfrm>
          <a:prstGeom prst="rect">
            <a:avLst/>
          </a:prstGeom>
        </p:spPr>
      </p:pic>
      <p:pic>
        <p:nvPicPr>
          <p:cNvPr id="19" name="U6_Rhyme_002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6876256" y="2276872"/>
            <a:ext cx="304800" cy="304800"/>
          </a:xfrm>
          <a:prstGeom prst="rect">
            <a:avLst/>
          </a:prstGeom>
        </p:spPr>
      </p:pic>
      <p:pic>
        <p:nvPicPr>
          <p:cNvPr id="21" name="U6_Rhyme_003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link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6588224" y="3212976"/>
            <a:ext cx="304800" cy="304800"/>
          </a:xfrm>
          <a:prstGeom prst="rect">
            <a:avLst/>
          </a:prstGeom>
        </p:spPr>
      </p:pic>
      <p:pic>
        <p:nvPicPr>
          <p:cNvPr id="22" name="U6_Rhyme_004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link="rId20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788024" y="4149080"/>
            <a:ext cx="304800" cy="304800"/>
          </a:xfrm>
          <a:prstGeom prst="rect">
            <a:avLst/>
          </a:prstGeom>
        </p:spPr>
      </p:pic>
      <p:pic>
        <p:nvPicPr>
          <p:cNvPr id="23" name="U6_Rhyme_00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link="rId2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7164288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7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1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293" grpId="0" animBg="1"/>
      <p:bldP spid="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83568" y="1844824"/>
            <a:ext cx="4896544" cy="2462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dirty="0"/>
              <a:t>Whose gloves are these?</a:t>
            </a: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Oh, </a:t>
            </a:r>
            <a:r>
              <a:rPr lang="en-US" altLang="zh-CN" sz="2200" dirty="0" smtClean="0">
                <a:ea typeface="GungsuhChe" panose="02030609000101010101" pitchFamily="49" charset="-127"/>
              </a:rPr>
              <a:t>Mike! </a:t>
            </a:r>
            <a:r>
              <a:rPr lang="en-US" altLang="zh-CN" sz="2200" dirty="0">
                <a:ea typeface="GungsuhChe" panose="02030609000101010101" pitchFamily="49" charset="-127"/>
              </a:rPr>
              <a:t>Oh, </a:t>
            </a:r>
            <a:r>
              <a:rPr lang="en-US" altLang="zh-CN" sz="2200" dirty="0" smtClean="0">
                <a:ea typeface="GungsuhChe" panose="02030609000101010101" pitchFamily="49" charset="-127"/>
              </a:rPr>
              <a:t>Mike!</a:t>
            </a:r>
            <a:endParaRPr lang="en-US" altLang="zh-CN" sz="2200" dirty="0"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Whose gloves are these?</a:t>
            </a: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They are </a:t>
            </a:r>
            <a:r>
              <a:rPr lang="en-US" altLang="zh-CN" sz="2200" dirty="0" smtClean="0">
                <a:ea typeface="GungsuhChe" panose="02030609000101010101" pitchFamily="49" charset="-127"/>
              </a:rPr>
              <a:t>my</a:t>
            </a:r>
            <a:r>
              <a:rPr lang="en-US" altLang="zh-CN" sz="2200" dirty="0" smtClean="0"/>
              <a:t> gloves</a:t>
            </a:r>
            <a:r>
              <a:rPr lang="en-US" altLang="zh-CN" sz="2200" dirty="0" smtClean="0">
                <a:ea typeface="GungsuhChe" panose="02030609000101010101" pitchFamily="49" charset="-127"/>
              </a:rPr>
              <a:t>. </a:t>
            </a:r>
            <a:r>
              <a:rPr lang="en-US" altLang="zh-CN" sz="2200" dirty="0" smtClean="0">
                <a:solidFill>
                  <a:srgbClr val="FF0000"/>
                </a:solidFill>
                <a:ea typeface="GungsuhChe" panose="02030609000101010101" pitchFamily="49" charset="-127"/>
              </a:rPr>
              <a:t>They are funny. </a:t>
            </a:r>
            <a:endParaRPr lang="en-US" altLang="zh-CN" sz="2200" dirty="0">
              <a:solidFill>
                <a:srgbClr val="FF0000"/>
              </a:solidFill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Let’s try them at the party</a:t>
            </a:r>
            <a:r>
              <a:rPr lang="en-US" altLang="zh-CN" sz="2200" dirty="0" smtClean="0">
                <a:ea typeface="GungsuhChe" panose="02030609000101010101" pitchFamily="49" charset="-127"/>
              </a:rPr>
              <a:t>.</a:t>
            </a:r>
            <a:endParaRPr lang="en-US" altLang="zh-CN" sz="2200" dirty="0">
              <a:ea typeface="GungsuhChe" panose="02030609000101010101" pitchFamily="49" charset="-127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427984" y="4005064"/>
            <a:ext cx="4176464" cy="2439988"/>
          </a:xfrm>
          <a:prstGeom prst="rect">
            <a:avLst/>
          </a:prstGeom>
          <a:solidFill>
            <a:srgbClr val="BAF1AD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dirty="0"/>
              <a:t>Whose car is this?</a:t>
            </a: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Oh, </a:t>
            </a:r>
            <a:r>
              <a:rPr lang="en-US" altLang="zh-CN" sz="2200" dirty="0" smtClean="0">
                <a:ea typeface="GungsuhChe" panose="02030609000101010101" pitchFamily="49" charset="-127"/>
              </a:rPr>
              <a:t>Liu Tao! </a:t>
            </a:r>
            <a:r>
              <a:rPr lang="en-US" altLang="zh-CN" sz="2200" dirty="0">
                <a:ea typeface="GungsuhChe" panose="02030609000101010101" pitchFamily="49" charset="-127"/>
              </a:rPr>
              <a:t>Oh, </a:t>
            </a:r>
            <a:r>
              <a:rPr lang="en-US" altLang="zh-CN" sz="2200" dirty="0" smtClean="0">
                <a:ea typeface="GungsuhChe" panose="02030609000101010101" pitchFamily="49" charset="-127"/>
              </a:rPr>
              <a:t> Liu Tao! </a:t>
            </a:r>
            <a:endParaRPr lang="en-US" altLang="zh-CN" sz="2200" dirty="0"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Whose car is this?</a:t>
            </a: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It’s </a:t>
            </a:r>
            <a:r>
              <a:rPr lang="en-US" altLang="zh-CN" sz="2200" dirty="0" smtClean="0">
                <a:ea typeface="GungsuhChe" panose="02030609000101010101" pitchFamily="49" charset="-127"/>
              </a:rPr>
              <a:t>my car. </a:t>
            </a:r>
            <a:r>
              <a:rPr lang="en-US" altLang="zh-CN" sz="2200" dirty="0" smtClean="0">
                <a:solidFill>
                  <a:srgbClr val="FF0000"/>
                </a:solidFill>
                <a:ea typeface="GungsuhChe" panose="02030609000101010101" pitchFamily="49" charset="-127"/>
              </a:rPr>
              <a:t>It’s nice.</a:t>
            </a:r>
            <a:endParaRPr lang="en-US" altLang="zh-CN" sz="2200" dirty="0">
              <a:solidFill>
                <a:srgbClr val="FF0000"/>
              </a:solidFill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200" dirty="0">
                <a:ea typeface="GungsuhChe" panose="02030609000101010101" pitchFamily="49" charset="-127"/>
              </a:rPr>
              <a:t>Let’s have a toy car </a:t>
            </a:r>
            <a:r>
              <a:rPr lang="en-US" altLang="zh-CN" sz="2200" dirty="0" smtClean="0">
                <a:ea typeface="GungsuhChe" panose="02030609000101010101" pitchFamily="49" charset="-127"/>
              </a:rPr>
              <a:t>match.</a:t>
            </a:r>
            <a:endParaRPr lang="en-US" altLang="zh-CN" sz="2200" dirty="0">
              <a:ea typeface="GungsuhChe" panose="02030609000101010101" pitchFamily="49" charset="-127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2483485" y="692785"/>
            <a:ext cx="4887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试着自己朗诵以下两首歌谣吧！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34925" y="80010"/>
            <a:ext cx="2376835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</a:t>
            </a:r>
            <a:r>
              <a:rPr lang="en-US" altLang="zh-CN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read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泪滴形 20"/>
          <p:cNvSpPr/>
          <p:nvPr/>
        </p:nvSpPr>
        <p:spPr>
          <a:xfrm>
            <a:off x="4211960" y="1772816"/>
            <a:ext cx="1728192" cy="1224136"/>
          </a:xfrm>
          <a:prstGeom prst="teardrop">
            <a:avLst>
              <a:gd name="adj" fmla="val 51656"/>
            </a:avLst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clothes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泪滴形 21"/>
          <p:cNvSpPr/>
          <p:nvPr/>
        </p:nvSpPr>
        <p:spPr>
          <a:xfrm>
            <a:off x="7020272" y="3501008"/>
            <a:ext cx="1584176" cy="963488"/>
          </a:xfrm>
          <a:prstGeom prst="teardrop">
            <a:avLst>
              <a:gd name="adj" fmla="val 61729"/>
            </a:avLst>
          </a:prstGeom>
          <a:solidFill>
            <a:srgbClr val="A3FBA5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toys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619250" y="2133600"/>
            <a:ext cx="6048375" cy="3552825"/>
          </a:xfrm>
          <a:prstGeom prst="rect">
            <a:avLst/>
          </a:prstGeom>
          <a:noFill/>
          <a:ln w="57150" cmpd="thickThin">
            <a:solidFill>
              <a:srgbClr val="990000"/>
            </a:solidFill>
            <a:prstDash val="lgDash"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solidFill>
                  <a:srgbClr val="660066"/>
                </a:solidFill>
              </a:rPr>
              <a:t>   Whose </a:t>
            </a:r>
            <a:r>
              <a:rPr lang="en-US" altLang="zh-CN" sz="4000" u="sng" dirty="0" smtClean="0">
                <a:solidFill>
                  <a:srgbClr val="660066"/>
                </a:solidFill>
              </a:rPr>
              <a:t>                     </a:t>
            </a:r>
            <a:r>
              <a:rPr lang="en-US" altLang="zh-CN" sz="4000" dirty="0" smtClean="0">
                <a:solidFill>
                  <a:srgbClr val="660066"/>
                </a:solidFill>
              </a:rPr>
              <a:t>?</a:t>
            </a:r>
            <a:endParaRPr lang="en-US" altLang="zh-CN" sz="4000" dirty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1000" dirty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663300"/>
                </a:solidFill>
                <a:ea typeface="GungsuhChe" panose="02030609000101010101" pitchFamily="49" charset="-127"/>
              </a:rPr>
              <a:t>Oh, </a:t>
            </a:r>
            <a:r>
              <a:rPr lang="en-US" altLang="zh-CN" sz="2800" u="sng" dirty="0">
                <a:solidFill>
                  <a:srgbClr val="663300"/>
                </a:solidFill>
                <a:ea typeface="GungsuhChe" panose="02030609000101010101" pitchFamily="49" charset="-127"/>
              </a:rPr>
              <a:t>          </a:t>
            </a:r>
            <a:r>
              <a:rPr lang="en-US" altLang="zh-CN" sz="2800" u="sng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           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! </a:t>
            </a:r>
            <a:r>
              <a:rPr lang="en-US" altLang="zh-CN" sz="2800" dirty="0">
                <a:solidFill>
                  <a:srgbClr val="663300"/>
                </a:solidFill>
                <a:ea typeface="GungsuhChe" panose="02030609000101010101" pitchFamily="49" charset="-127"/>
              </a:rPr>
              <a:t>Oh,</a:t>
            </a:r>
            <a:r>
              <a:rPr lang="en-US" altLang="zh-CN" sz="2800" u="sng" dirty="0">
                <a:solidFill>
                  <a:srgbClr val="663300"/>
                </a:solidFill>
                <a:ea typeface="GungsuhChe" panose="02030609000101010101" pitchFamily="49" charset="-127"/>
              </a:rPr>
              <a:t>            </a:t>
            </a:r>
            <a:r>
              <a:rPr lang="en-US" altLang="zh-CN" sz="2800" u="sng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    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!</a:t>
            </a:r>
            <a:endParaRPr lang="en-US" altLang="zh-CN" sz="2800" dirty="0">
              <a:solidFill>
                <a:srgbClr val="663300"/>
              </a:solidFill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663300"/>
                </a:solidFill>
                <a:ea typeface="GungsuhChe" panose="02030609000101010101" pitchFamily="49" charset="-127"/>
              </a:rPr>
              <a:t>Whose </a:t>
            </a:r>
            <a:r>
              <a:rPr lang="en-US" altLang="zh-CN" sz="2800" u="sng" dirty="0">
                <a:solidFill>
                  <a:srgbClr val="663300"/>
                </a:solidFill>
                <a:ea typeface="GungsuhChe" panose="02030609000101010101" pitchFamily="49" charset="-127"/>
              </a:rPr>
              <a:t>          </a:t>
            </a:r>
            <a:r>
              <a:rPr lang="en-US" altLang="zh-CN" sz="2800" u="sng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    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is this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/ are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these?</a:t>
            </a:r>
            <a:endParaRPr lang="en-US" altLang="zh-CN" sz="2800" dirty="0">
              <a:solidFill>
                <a:srgbClr val="663300"/>
              </a:solidFill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663300"/>
                </a:solidFill>
                <a:ea typeface="GungsuhChe" panose="02030609000101010101" pitchFamily="49" charset="-127"/>
              </a:rPr>
              <a:t>  </a:t>
            </a:r>
            <a:r>
              <a:rPr lang="en-US" altLang="zh-CN" sz="2800" u="sng" dirty="0">
                <a:solidFill>
                  <a:srgbClr val="663300"/>
                </a:solidFill>
                <a:ea typeface="GungsuhChe" panose="02030609000101010101" pitchFamily="49" charset="-127"/>
              </a:rPr>
              <a:t>                                         </a:t>
            </a:r>
            <a:r>
              <a:rPr lang="en-US" altLang="zh-CN" sz="2800" u="sng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           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. </a:t>
            </a:r>
            <a:endParaRPr lang="en-US" altLang="zh-CN" sz="2800" dirty="0">
              <a:solidFill>
                <a:srgbClr val="663300"/>
              </a:solidFill>
              <a:ea typeface="GungsuhChe" panose="02030609000101010101" pitchFamily="49" charset="-127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663300"/>
                </a:solidFill>
                <a:ea typeface="GungsuhChe" panose="02030609000101010101" pitchFamily="49" charset="-127"/>
              </a:rPr>
              <a:t>  </a:t>
            </a:r>
            <a:r>
              <a:rPr lang="en-US" altLang="zh-CN" sz="2800" u="sng" dirty="0">
                <a:solidFill>
                  <a:srgbClr val="663300"/>
                </a:solidFill>
                <a:ea typeface="GungsuhChe" panose="02030609000101010101" pitchFamily="49" charset="-127"/>
              </a:rPr>
              <a:t>                                       </a:t>
            </a:r>
            <a:r>
              <a:rPr lang="en-US" altLang="zh-CN" sz="2800" u="sng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               </a:t>
            </a:r>
            <a:r>
              <a:rPr lang="en-US" altLang="zh-CN" sz="2800" dirty="0" smtClean="0">
                <a:solidFill>
                  <a:srgbClr val="663300"/>
                </a:solidFill>
                <a:ea typeface="GungsuhChe" panose="02030609000101010101" pitchFamily="49" charset="-127"/>
              </a:rPr>
              <a:t> </a:t>
            </a:r>
            <a:r>
              <a:rPr lang="en-US" altLang="zh-CN" sz="2800" dirty="0">
                <a:solidFill>
                  <a:srgbClr val="663300"/>
                </a:solidFill>
                <a:ea typeface="GungsuhChe" panose="02030609000101010101" pitchFamily="49" charset="-127"/>
              </a:rPr>
              <a:t>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60078" y="1084674"/>
            <a:ext cx="698433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四人一组，展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开想象，创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作新的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歌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谣写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下来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zh-CN" altLang="en-US" sz="2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一读。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8672" y="116106"/>
            <a:ext cx="4106416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rgbClr val="D8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charset="-122"/>
                <a:sym typeface="Arial" panose="020B0604020202020204" pitchFamily="34" charset="0"/>
              </a:rPr>
              <a:t>Rhyme</a:t>
            </a:r>
            <a:r>
              <a:rPr lang="zh-CN" altLang="en-US" sz="4400" b="1" dirty="0">
                <a:solidFill>
                  <a:srgbClr val="D8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66" charset="0"/>
                <a:ea typeface="微软雅黑" panose="020B0503020204020204" charset="-122"/>
                <a:sym typeface="Arial" panose="020B0604020202020204" pitchFamily="34" charset="0"/>
              </a:rPr>
              <a:t> time</a:t>
            </a:r>
          </a:p>
        </p:txBody>
      </p:sp>
      <p:sp>
        <p:nvSpPr>
          <p:cNvPr id="8" name="泪滴形 7"/>
          <p:cNvSpPr/>
          <p:nvPr/>
        </p:nvSpPr>
        <p:spPr>
          <a:xfrm>
            <a:off x="539552" y="1556792"/>
            <a:ext cx="1152128" cy="1224136"/>
          </a:xfrm>
          <a:prstGeom prst="teardrop">
            <a:avLst>
              <a:gd name="adj" fmla="val 61970"/>
            </a:avLst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food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泪滴形 8"/>
          <p:cNvSpPr/>
          <p:nvPr/>
        </p:nvSpPr>
        <p:spPr>
          <a:xfrm>
            <a:off x="755576" y="5705872"/>
            <a:ext cx="1584176" cy="963488"/>
          </a:xfrm>
          <a:prstGeom prst="teardrop">
            <a:avLst>
              <a:gd name="adj" fmla="val 61729"/>
            </a:avLst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toys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092280" y="1628800"/>
            <a:ext cx="1656184" cy="1152128"/>
          </a:xfrm>
          <a:prstGeom prst="teardrop">
            <a:avLst>
              <a:gd name="adj" fmla="val 51656"/>
            </a:avLst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clothes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泪滴形 10"/>
          <p:cNvSpPr/>
          <p:nvPr/>
        </p:nvSpPr>
        <p:spPr>
          <a:xfrm>
            <a:off x="7236296" y="5229200"/>
            <a:ext cx="1224136" cy="1080120"/>
          </a:xfrm>
          <a:prstGeom prst="teardrop">
            <a:avLst>
              <a:gd name="adj" fmla="val 51656"/>
            </a:avLst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……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051051" y="2492375"/>
            <a:ext cx="4679950" cy="3095625"/>
            <a:chOff x="1292" y="1570"/>
            <a:chExt cx="2948" cy="1950"/>
          </a:xfrm>
        </p:grpSpPr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1292" y="1570"/>
              <a:ext cx="2948" cy="1950"/>
            </a:xfrm>
            <a:prstGeom prst="irregularSeal2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746" y="2356"/>
              <a:ext cx="181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dirty="0">
                  <a:solidFill>
                    <a:srgbClr val="0070C0"/>
                  </a:solidFill>
                  <a:latin typeface="Comic Sans MS" pitchFamily="66" charset="0"/>
                </a:rPr>
                <a:t>Well done!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" y="45085"/>
            <a:ext cx="9109075" cy="6788785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613"/>
          <a:stretch>
            <a:fillRect/>
          </a:stretch>
        </p:blipFill>
        <p:spPr>
          <a:xfrm>
            <a:off x="0" y="1196975"/>
            <a:ext cx="91440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6" name="Group 4"/>
          <p:cNvGrpSpPr/>
          <p:nvPr/>
        </p:nvGrpSpPr>
        <p:grpSpPr>
          <a:xfrm>
            <a:off x="323850" y="2247900"/>
            <a:ext cx="8305800" cy="685800"/>
            <a:chOff x="192" y="1872"/>
            <a:chExt cx="5232" cy="432"/>
          </a:xfrm>
        </p:grpSpPr>
        <p:sp>
          <p:nvSpPr>
            <p:cNvPr id="14348" name="AutoShape 5"/>
            <p:cNvSpPr/>
            <p:nvPr/>
          </p:nvSpPr>
          <p:spPr>
            <a:xfrm>
              <a:off x="192" y="1872"/>
              <a:ext cx="5232" cy="4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49" name="Line 6"/>
            <p:cNvSpPr/>
            <p:nvPr/>
          </p:nvSpPr>
          <p:spPr>
            <a:xfrm>
              <a:off x="3776" y="1872"/>
              <a:ext cx="0" cy="432"/>
            </a:xfrm>
            <a:prstGeom prst="line">
              <a:avLst/>
            </a:prstGeom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4350" name="Line 7"/>
            <p:cNvSpPr/>
            <p:nvPr/>
          </p:nvSpPr>
          <p:spPr>
            <a:xfrm>
              <a:off x="4304" y="1872"/>
              <a:ext cx="0" cy="432"/>
            </a:xfrm>
            <a:prstGeom prst="line">
              <a:avLst/>
            </a:prstGeom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4351" name="Line 8"/>
            <p:cNvSpPr/>
            <p:nvPr/>
          </p:nvSpPr>
          <p:spPr>
            <a:xfrm>
              <a:off x="4840" y="1872"/>
              <a:ext cx="0" cy="432"/>
            </a:xfrm>
            <a:prstGeom prst="line">
              <a:avLst/>
            </a:prstGeom>
            <a:ln w="28575" cap="rnd" cmpd="sng">
              <a:solidFill>
                <a:srgbClr val="3366FF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4347" name="Text Box 9"/>
          <p:cNvSpPr txBox="1"/>
          <p:nvPr/>
        </p:nvSpPr>
        <p:spPr>
          <a:xfrm>
            <a:off x="317500" y="2439988"/>
            <a:ext cx="5622925" cy="412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100" b="1">
                <a:latin typeface="Arial" panose="020B0604020202020204" pitchFamily="34" charset="0"/>
              </a:rPr>
              <a:t>I can say  the rhyme “Whose cake is this?”</a:t>
            </a:r>
            <a:endParaRPr lang="en-US" altLang="zh-CN" sz="2100" b="1" i="1">
              <a:latin typeface="Arial" panose="020B0604020202020204" pitchFamily="34" charset="0"/>
            </a:endParaRPr>
          </a:p>
        </p:txBody>
      </p:sp>
      <p:sp>
        <p:nvSpPr>
          <p:cNvPr id="38923" name="AutoShape 11"/>
          <p:cNvSpPr/>
          <p:nvPr/>
        </p:nvSpPr>
        <p:spPr>
          <a:xfrm>
            <a:off x="2051050" y="3500438"/>
            <a:ext cx="6121400" cy="609600"/>
          </a:xfrm>
          <a:prstGeom prst="borderCallout2">
            <a:avLst>
              <a:gd name="adj1" fmla="val 18750"/>
              <a:gd name="adj2" fmla="val -1412"/>
              <a:gd name="adj3" fmla="val 18750"/>
              <a:gd name="adj4" fmla="val -10463"/>
              <a:gd name="adj5" fmla="val -84375"/>
              <a:gd name="adj6" fmla="val -19898"/>
            </a:avLst>
          </a:prstGeom>
          <a:solidFill>
            <a:srgbClr val="FFFF66"/>
          </a:solidFill>
          <a:ln w="28575" cap="rnd" cmpd="sng">
            <a:solidFill>
              <a:srgbClr val="3366FF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我能说小诗“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Whose cake is this?”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8929" name="Rectangle 17"/>
          <p:cNvSpPr/>
          <p:nvPr/>
        </p:nvSpPr>
        <p:spPr>
          <a:xfrm>
            <a:off x="6228184" y="222250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037" name="TextBox 14"/>
          <p:cNvSpPr txBox="1"/>
          <p:nvPr/>
        </p:nvSpPr>
        <p:spPr>
          <a:xfrm>
            <a:off x="178435" y="151765"/>
            <a:ext cx="249936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can 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1268</Words>
  <Application>Microsoft Office PowerPoint</Application>
  <PresentationFormat>全屏显示(4:3)</PresentationFormat>
  <Paragraphs>201</Paragraphs>
  <Slides>32</Slides>
  <Notes>5</Notes>
  <HiddenSlides>0</HiddenSlides>
  <MMClips>7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默认设计模板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Administrator</cp:lastModifiedBy>
  <cp:revision>533</cp:revision>
  <dcterms:created xsi:type="dcterms:W3CDTF">2014-03-24T01:27:00Z</dcterms:created>
  <dcterms:modified xsi:type="dcterms:W3CDTF">2019-05-06T02:50:28Z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