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504" r:id="rId3"/>
    <p:sldId id="505" r:id="rId4"/>
    <p:sldId id="506" r:id="rId5"/>
    <p:sldId id="507" r:id="rId6"/>
    <p:sldId id="508" r:id="rId7"/>
    <p:sldId id="473" r:id="rId8"/>
    <p:sldId id="474" r:id="rId9"/>
    <p:sldId id="475" r:id="rId10"/>
    <p:sldId id="476" r:id="rId11"/>
    <p:sldId id="478" r:id="rId12"/>
    <p:sldId id="479" r:id="rId13"/>
    <p:sldId id="477" r:id="rId14"/>
    <p:sldId id="480" r:id="rId15"/>
    <p:sldId id="481" r:id="rId16"/>
    <p:sldId id="482" r:id="rId17"/>
    <p:sldId id="483" r:id="rId18"/>
    <p:sldId id="484" r:id="rId19"/>
    <p:sldId id="485" r:id="rId20"/>
    <p:sldId id="486" r:id="rId21"/>
    <p:sldId id="487" r:id="rId22"/>
    <p:sldId id="488" r:id="rId23"/>
    <p:sldId id="509" r:id="rId24"/>
    <p:sldId id="465" r:id="rId25"/>
    <p:sldId id="466" r:id="rId26"/>
    <p:sldId id="467" r:id="rId27"/>
    <p:sldId id="468" r:id="rId28"/>
    <p:sldId id="469" r:id="rId29"/>
    <p:sldId id="470" r:id="rId30"/>
    <p:sldId id="471" r:id="rId31"/>
    <p:sldId id="472" r:id="rId32"/>
    <p:sldId id="510" r:id="rId33"/>
    <p:sldId id="460" r:id="rId34"/>
    <p:sldId id="502" r:id="rId35"/>
    <p:sldId id="463" r:id="rId36"/>
    <p:sldId id="449" r:id="rId37"/>
    <p:sldId id="450" r:id="rId38"/>
    <p:sldId id="451" r:id="rId39"/>
    <p:sldId id="455" r:id="rId40"/>
    <p:sldId id="456" r:id="rId41"/>
    <p:sldId id="464" r:id="rId42"/>
    <p:sldId id="457" r:id="rId43"/>
    <p:sldId id="489" r:id="rId44"/>
    <p:sldId id="499" r:id="rId45"/>
    <p:sldId id="501" r:id="rId46"/>
    <p:sldId id="500" r:id="rId47"/>
    <p:sldId id="497" r:id="rId48"/>
    <p:sldId id="498" r:id="rId49"/>
    <p:sldId id="503" r:id="rId50"/>
    <p:sldId id="490" r:id="rId51"/>
    <p:sldId id="491" r:id="rId52"/>
    <p:sldId id="492" r:id="rId53"/>
    <p:sldId id="493" r:id="rId54"/>
    <p:sldId id="494" r:id="rId55"/>
    <p:sldId id="495" r:id="rId56"/>
    <p:sldId id="496" r:id="rId57"/>
    <p:sldId id="291" r:id="rId58"/>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xmlns="" val="1"/>
      </p:ext>
    </p:extLst>
  </p:showPr>
  <p:clrMru>
    <a:srgbClr val="54823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54"/>
    <p:restoredTop sz="94660"/>
  </p:normalViewPr>
  <p:slideViewPr>
    <p:cSldViewPr snapToGrid="0" showGuides="1">
      <p:cViewPr varScale="1">
        <p:scale>
          <a:sx n="93" d="100"/>
          <a:sy n="93" d="100"/>
        </p:scale>
        <p:origin x="-540" y="-90"/>
      </p:cViewPr>
      <p:guideLst>
        <p:guide orient="horz" pos="2218"/>
        <p:guide pos="384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居民分类</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435C9B26-8B2B-4F02-B7DF-23A7A0EEFA90}">
      <dgm:prSet phldrT="[文本]" custT="1"/>
      <dgm:spPr/>
      <dgm:t>
        <a:bodyPr/>
        <a:lstStyle/>
        <a:p>
          <a:r>
            <a:rPr lang="zh-CN" altLang="en-US" sz="2800" b="1" dirty="0" smtClean="0">
              <a:latin typeface="楷体" pitchFamily="49" charset="-122"/>
              <a:ea typeface="楷体" pitchFamily="49" charset="-122"/>
            </a:rPr>
            <a:t>第三方物资回收公司</a:t>
          </a:r>
          <a:endParaRPr lang="zh-CN" altLang="en-US" sz="2800" b="1" dirty="0">
            <a:latin typeface="楷体" pitchFamily="49" charset="-122"/>
            <a:ea typeface="楷体" pitchFamily="49" charset="-122"/>
          </a:endParaRPr>
        </a:p>
      </dgm:t>
    </dgm:pt>
    <dgm:pt modelId="{18473C34-0CF0-4CE8-AB92-0D377397039F}" type="parTrans" cxnId="{73ED19B1-4CAD-4FFC-9EB1-B4A73BBF7B4F}">
      <dgm:prSet/>
      <dgm:spPr/>
      <dgm:t>
        <a:bodyPr/>
        <a:lstStyle/>
        <a:p>
          <a:endParaRPr lang="zh-CN" altLang="en-US"/>
        </a:p>
      </dgm:t>
    </dgm:pt>
    <dgm:pt modelId="{CD53A58F-7A3F-49BE-A43D-862C5AFA68EE}" type="sibTrans" cxnId="{73ED19B1-4CAD-4FFC-9EB1-B4A73BBF7B4F}">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当场称重积分入卡</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超市消费优惠</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01F51515-571F-42B3-BF56-82226D13B4B3}">
      <dgm:prSet phldrT="[文本]" custT="1"/>
      <dgm:spPr/>
      <dgm:t>
        <a:bodyPr/>
        <a:lstStyle/>
        <a:p>
          <a:r>
            <a:rPr lang="zh-CN" altLang="en-US" sz="2800" b="1" dirty="0" smtClean="0">
              <a:latin typeface="楷体" pitchFamily="49" charset="-122"/>
              <a:ea typeface="楷体" pitchFamily="49" charset="-122"/>
            </a:rPr>
            <a:t>物资公司和超市结账</a:t>
          </a:r>
          <a:endParaRPr lang="zh-CN" altLang="en-US" sz="2800" b="1" dirty="0">
            <a:latin typeface="楷体" pitchFamily="49" charset="-122"/>
            <a:ea typeface="楷体" pitchFamily="49" charset="-122"/>
          </a:endParaRPr>
        </a:p>
      </dgm:t>
    </dgm:pt>
    <dgm:pt modelId="{5EFF657A-5900-4705-AB7F-82EEF9FD6B89}" type="parTrans" cxnId="{A07B57C0-3B5D-4AB9-8CC2-EBCC1887535F}">
      <dgm:prSet/>
      <dgm:spPr/>
      <dgm:t>
        <a:bodyPr/>
        <a:lstStyle/>
        <a:p>
          <a:endParaRPr lang="zh-CN" altLang="en-US"/>
        </a:p>
      </dgm:t>
    </dgm:pt>
    <dgm:pt modelId="{5047F5BD-4CB3-4D6D-98CE-2B1D2E532925}" type="sibTrans" cxnId="{A07B57C0-3B5D-4AB9-8CC2-EBCC1887535F}">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5">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4"/>
      <dgm:spPr/>
      <dgm:t>
        <a:bodyPr/>
        <a:lstStyle/>
        <a:p>
          <a:endParaRPr lang="zh-CN" altLang="en-US"/>
        </a:p>
      </dgm:t>
    </dgm:pt>
    <dgm:pt modelId="{AEB3319C-B081-4347-8160-5AE7D179E214}" type="pres">
      <dgm:prSet presAssocID="{512F0A4D-26C3-4087-BA56-0E50F343F974}" presName="connectorText" presStyleLbl="sibTrans2D1" presStyleIdx="0" presStyleCnt="4"/>
      <dgm:spPr/>
      <dgm:t>
        <a:bodyPr/>
        <a:lstStyle/>
        <a:p>
          <a:endParaRPr lang="zh-CN" altLang="en-US"/>
        </a:p>
      </dgm:t>
    </dgm:pt>
    <dgm:pt modelId="{2BC5D7D2-BC81-4CAA-83E7-B40492DF2227}" type="pres">
      <dgm:prSet presAssocID="{435C9B26-8B2B-4F02-B7DF-23A7A0EEFA90}" presName="node" presStyleLbl="node1" presStyleIdx="1" presStyleCnt="5">
        <dgm:presLayoutVars>
          <dgm:bulletEnabled val="1"/>
        </dgm:presLayoutVars>
      </dgm:prSet>
      <dgm:spPr/>
      <dgm:t>
        <a:bodyPr/>
        <a:lstStyle/>
        <a:p>
          <a:endParaRPr lang="zh-CN" altLang="en-US"/>
        </a:p>
      </dgm:t>
    </dgm:pt>
    <dgm:pt modelId="{511AAD2D-0447-4B05-ACF6-5EFBD0CAE3C1}" type="pres">
      <dgm:prSet presAssocID="{CD53A58F-7A3F-49BE-A43D-862C5AFA68EE}" presName="sibTrans" presStyleLbl="sibTrans2D1" presStyleIdx="1" presStyleCnt="4"/>
      <dgm:spPr/>
      <dgm:t>
        <a:bodyPr/>
        <a:lstStyle/>
        <a:p>
          <a:endParaRPr lang="zh-CN" altLang="en-US"/>
        </a:p>
      </dgm:t>
    </dgm:pt>
    <dgm:pt modelId="{78157068-46FA-443D-8F9F-E12153DE5595}" type="pres">
      <dgm:prSet presAssocID="{CD53A58F-7A3F-49BE-A43D-862C5AFA68EE}" presName="connectorText" presStyleLbl="sibTrans2D1" presStyleIdx="1" presStyleCnt="4"/>
      <dgm:spPr/>
      <dgm:t>
        <a:bodyPr/>
        <a:lstStyle/>
        <a:p>
          <a:endParaRPr lang="zh-CN" altLang="en-US"/>
        </a:p>
      </dgm:t>
    </dgm:pt>
    <dgm:pt modelId="{699E3C6D-5E6D-4A14-B736-2F283D8F0BFA}" type="pres">
      <dgm:prSet presAssocID="{1E008BCE-7804-4C59-9A59-43693A1FA80F}" presName="node" presStyleLbl="node1" presStyleIdx="2" presStyleCnt="5">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2" presStyleCnt="4"/>
      <dgm:spPr/>
      <dgm:t>
        <a:bodyPr/>
        <a:lstStyle/>
        <a:p>
          <a:endParaRPr lang="zh-CN" altLang="en-US"/>
        </a:p>
      </dgm:t>
    </dgm:pt>
    <dgm:pt modelId="{2864B6A8-2408-455A-915D-A352081AFE3A}" type="pres">
      <dgm:prSet presAssocID="{3849C88A-89DF-483C-9908-B96B3AE30C49}" presName="connectorText" presStyleLbl="sibTrans2D1" presStyleIdx="2" presStyleCnt="4"/>
      <dgm:spPr/>
      <dgm:t>
        <a:bodyPr/>
        <a:lstStyle/>
        <a:p>
          <a:endParaRPr lang="zh-CN" altLang="en-US"/>
        </a:p>
      </dgm:t>
    </dgm:pt>
    <dgm:pt modelId="{970C626E-BEB7-4358-AE7E-D79983D8F6A4}" type="pres">
      <dgm:prSet presAssocID="{12569C86-E094-4504-9015-4C4D3489428B}" presName="node" presStyleLbl="node1" presStyleIdx="3" presStyleCnt="5">
        <dgm:presLayoutVars>
          <dgm:bulletEnabled val="1"/>
        </dgm:presLayoutVars>
      </dgm:prSet>
      <dgm:spPr/>
      <dgm:t>
        <a:bodyPr/>
        <a:lstStyle/>
        <a:p>
          <a:endParaRPr lang="zh-CN" altLang="en-US"/>
        </a:p>
      </dgm:t>
    </dgm:pt>
    <dgm:pt modelId="{266D154D-EE87-4EEF-82DD-A14763CA0434}" type="pres">
      <dgm:prSet presAssocID="{F3A0ED20-B0F9-4872-A4CD-061D3FD468C6}" presName="sibTrans" presStyleLbl="sibTrans2D1" presStyleIdx="3" presStyleCnt="4"/>
      <dgm:spPr/>
      <dgm:t>
        <a:bodyPr/>
        <a:lstStyle/>
        <a:p>
          <a:endParaRPr lang="zh-CN" altLang="en-US"/>
        </a:p>
      </dgm:t>
    </dgm:pt>
    <dgm:pt modelId="{4933B118-0F25-4514-B299-6CDFBB3B70A8}" type="pres">
      <dgm:prSet presAssocID="{F3A0ED20-B0F9-4872-A4CD-061D3FD468C6}" presName="connectorText" presStyleLbl="sibTrans2D1" presStyleIdx="3" presStyleCnt="4"/>
      <dgm:spPr/>
      <dgm:t>
        <a:bodyPr/>
        <a:lstStyle/>
        <a:p>
          <a:endParaRPr lang="zh-CN" altLang="en-US"/>
        </a:p>
      </dgm:t>
    </dgm:pt>
    <dgm:pt modelId="{49128F57-A230-485C-9A5F-37AAC6A8CBBE}" type="pres">
      <dgm:prSet presAssocID="{01F51515-571F-42B3-BF56-82226D13B4B3}" presName="node" presStyleLbl="node1" presStyleIdx="4" presStyleCnt="5">
        <dgm:presLayoutVars>
          <dgm:bulletEnabled val="1"/>
        </dgm:presLayoutVars>
      </dgm:prSet>
      <dgm:spPr/>
      <dgm:t>
        <a:bodyPr/>
        <a:lstStyle/>
        <a:p>
          <a:endParaRPr lang="zh-CN" altLang="en-US"/>
        </a:p>
      </dgm:t>
    </dgm:pt>
  </dgm:ptLst>
  <dgm:cxnLst>
    <dgm:cxn modelId="{4D0B5638-655D-4DB4-8BDA-71EB440B161C}" srcId="{94A9E861-270D-40A5-864E-2C7B6CDF8C61}" destId="{12569C86-E094-4504-9015-4C4D3489428B}" srcOrd="3" destOrd="0" parTransId="{04EB1FDD-0C3E-437B-8F74-D79AEB988A19}" sibTransId="{F3A0ED20-B0F9-4872-A4CD-061D3FD468C6}"/>
    <dgm:cxn modelId="{D071CFA3-CAE0-4853-B312-542A1BEDC1A8}" type="presOf" srcId="{F3A0ED20-B0F9-4872-A4CD-061D3FD468C6}" destId="{4933B118-0F25-4514-B299-6CDFBB3B70A8}" srcOrd="1" destOrd="0" presId="urn:microsoft.com/office/officeart/2005/8/layout/process5"/>
    <dgm:cxn modelId="{A5727A54-47A4-493B-880C-84948DB36C42}" type="presOf" srcId="{512F0A4D-26C3-4087-BA56-0E50F343F974}" destId="{AEB3319C-B081-4347-8160-5AE7D179E214}" srcOrd="1" destOrd="0" presId="urn:microsoft.com/office/officeart/2005/8/layout/process5"/>
    <dgm:cxn modelId="{720032E6-2325-40E5-A86A-EE3C04BC9894}" type="presOf" srcId="{E00EA1C0-22B3-4BB0-87B7-C4FDAE23072A}" destId="{AFF25F62-73AA-47D2-A0D4-2F4B26EC2C79}" srcOrd="0" destOrd="0" presId="urn:microsoft.com/office/officeart/2005/8/layout/process5"/>
    <dgm:cxn modelId="{38809B13-AB3D-453C-B615-3A99BED2DAEF}" type="presOf" srcId="{12569C86-E094-4504-9015-4C4D3489428B}" destId="{970C626E-BEB7-4358-AE7E-D79983D8F6A4}" srcOrd="0" destOrd="0" presId="urn:microsoft.com/office/officeart/2005/8/layout/process5"/>
    <dgm:cxn modelId="{A4A2BF95-4E01-4215-BA6C-257C2B522A3C}" type="presOf" srcId="{435C9B26-8B2B-4F02-B7DF-23A7A0EEFA90}" destId="{2BC5D7D2-BC81-4CAA-83E7-B40492DF2227}" srcOrd="0"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73ED19B1-4CAD-4FFC-9EB1-B4A73BBF7B4F}" srcId="{94A9E861-270D-40A5-864E-2C7B6CDF8C61}" destId="{435C9B26-8B2B-4F02-B7DF-23A7A0EEFA90}" srcOrd="1" destOrd="0" parTransId="{18473C34-0CF0-4CE8-AB92-0D377397039F}" sibTransId="{CD53A58F-7A3F-49BE-A43D-862C5AFA68EE}"/>
    <dgm:cxn modelId="{A07B57C0-3B5D-4AB9-8CC2-EBCC1887535F}" srcId="{94A9E861-270D-40A5-864E-2C7B6CDF8C61}" destId="{01F51515-571F-42B3-BF56-82226D13B4B3}" srcOrd="4" destOrd="0" parTransId="{5EFF657A-5900-4705-AB7F-82EEF9FD6B89}" sibTransId="{5047F5BD-4CB3-4D6D-98CE-2B1D2E532925}"/>
    <dgm:cxn modelId="{25CE6FB6-7793-4A20-90F8-3F9693126482}" srcId="{94A9E861-270D-40A5-864E-2C7B6CDF8C61}" destId="{1E008BCE-7804-4C59-9A59-43693A1FA80F}" srcOrd="2" destOrd="0" parTransId="{315844CC-CC73-438D-A099-D0CF8FFC6FE5}" sibTransId="{3849C88A-89DF-483C-9908-B96B3AE30C49}"/>
    <dgm:cxn modelId="{B66BD259-7BE2-4C44-B3A8-5C210796E409}" type="presOf" srcId="{F3A0ED20-B0F9-4872-A4CD-061D3FD468C6}" destId="{266D154D-EE87-4EEF-82DD-A14763CA0434}" srcOrd="0" destOrd="0" presId="urn:microsoft.com/office/officeart/2005/8/layout/process5"/>
    <dgm:cxn modelId="{D13CC207-0C18-471F-B584-908ADD8759C1}" type="presOf" srcId="{01F51515-571F-42B3-BF56-82226D13B4B3}" destId="{49128F57-A230-485C-9A5F-37AAC6A8CBBE}" srcOrd="0" destOrd="0" presId="urn:microsoft.com/office/officeart/2005/8/layout/process5"/>
    <dgm:cxn modelId="{542CB3E9-0EF1-4D5C-B6AE-49C54F5191BB}" type="presOf" srcId="{3849C88A-89DF-483C-9908-B96B3AE30C49}" destId="{F3B363E9-DD4D-4DD9-8FD0-36C0F5C50AD0}" srcOrd="0" destOrd="0" presId="urn:microsoft.com/office/officeart/2005/8/layout/process5"/>
    <dgm:cxn modelId="{69915341-76A0-4E69-9AF5-02B6E9A69312}" type="presOf" srcId="{94A9E861-270D-40A5-864E-2C7B6CDF8C61}" destId="{DFD4C89B-2C10-4F38-84C4-70A77B6B253E}" srcOrd="0" destOrd="0" presId="urn:microsoft.com/office/officeart/2005/8/layout/process5"/>
    <dgm:cxn modelId="{97D00EC7-8667-4C19-BA66-D5BA8EB3BB06}" type="presOf" srcId="{512F0A4D-26C3-4087-BA56-0E50F343F974}" destId="{DDD80DFB-6E0A-4DDF-80CA-6E7042082FBB}" srcOrd="0" destOrd="0" presId="urn:microsoft.com/office/officeart/2005/8/layout/process5"/>
    <dgm:cxn modelId="{21C06028-08FF-4B45-BFD9-1DF6790D09BD}" type="presOf" srcId="{CD53A58F-7A3F-49BE-A43D-862C5AFA68EE}" destId="{511AAD2D-0447-4B05-ACF6-5EFBD0CAE3C1}" srcOrd="0" destOrd="0" presId="urn:microsoft.com/office/officeart/2005/8/layout/process5"/>
    <dgm:cxn modelId="{94B6C739-9A0E-4095-8119-E06C045A6CE0}" type="presOf" srcId="{1E008BCE-7804-4C59-9A59-43693A1FA80F}" destId="{699E3C6D-5E6D-4A14-B736-2F283D8F0BFA}" srcOrd="0" destOrd="0" presId="urn:microsoft.com/office/officeart/2005/8/layout/process5"/>
    <dgm:cxn modelId="{2E08FA2F-7E52-4429-BE13-798D6E9179C1}" type="presOf" srcId="{CD53A58F-7A3F-49BE-A43D-862C5AFA68EE}" destId="{78157068-46FA-443D-8F9F-E12153DE5595}" srcOrd="1" destOrd="0" presId="urn:microsoft.com/office/officeart/2005/8/layout/process5"/>
    <dgm:cxn modelId="{0E905161-1989-4DBF-8FAC-C94DFDCB8D45}" type="presOf" srcId="{3849C88A-89DF-483C-9908-B96B3AE30C49}" destId="{2864B6A8-2408-455A-915D-A352081AFE3A}" srcOrd="1" destOrd="0" presId="urn:microsoft.com/office/officeart/2005/8/layout/process5"/>
    <dgm:cxn modelId="{276122F5-B471-4534-9B5E-462E75FA9882}" type="presParOf" srcId="{DFD4C89B-2C10-4F38-84C4-70A77B6B253E}" destId="{AFF25F62-73AA-47D2-A0D4-2F4B26EC2C79}" srcOrd="0" destOrd="0" presId="urn:microsoft.com/office/officeart/2005/8/layout/process5"/>
    <dgm:cxn modelId="{EBD74601-9B45-4D27-8CAC-6E0AC68C74E1}" type="presParOf" srcId="{DFD4C89B-2C10-4F38-84C4-70A77B6B253E}" destId="{DDD80DFB-6E0A-4DDF-80CA-6E7042082FBB}" srcOrd="1" destOrd="0" presId="urn:microsoft.com/office/officeart/2005/8/layout/process5"/>
    <dgm:cxn modelId="{5DADD742-75F9-4012-B25B-35FCD4B7CDC3}" type="presParOf" srcId="{DDD80DFB-6E0A-4DDF-80CA-6E7042082FBB}" destId="{AEB3319C-B081-4347-8160-5AE7D179E214}" srcOrd="0" destOrd="0" presId="urn:microsoft.com/office/officeart/2005/8/layout/process5"/>
    <dgm:cxn modelId="{17F6DC0B-CDDF-46A9-B8BA-D72D27A88908}" type="presParOf" srcId="{DFD4C89B-2C10-4F38-84C4-70A77B6B253E}" destId="{2BC5D7D2-BC81-4CAA-83E7-B40492DF2227}" srcOrd="2" destOrd="0" presId="urn:microsoft.com/office/officeart/2005/8/layout/process5"/>
    <dgm:cxn modelId="{217F7A7B-80E9-4699-87A8-CEA72AC265BC}" type="presParOf" srcId="{DFD4C89B-2C10-4F38-84C4-70A77B6B253E}" destId="{511AAD2D-0447-4B05-ACF6-5EFBD0CAE3C1}" srcOrd="3" destOrd="0" presId="urn:microsoft.com/office/officeart/2005/8/layout/process5"/>
    <dgm:cxn modelId="{B2657B54-78C4-4105-8098-70F7AF449EAA}" type="presParOf" srcId="{511AAD2D-0447-4B05-ACF6-5EFBD0CAE3C1}" destId="{78157068-46FA-443D-8F9F-E12153DE5595}" srcOrd="0" destOrd="0" presId="urn:microsoft.com/office/officeart/2005/8/layout/process5"/>
    <dgm:cxn modelId="{00CB339F-860E-4935-8E0A-7D18E9BCB32F}" type="presParOf" srcId="{DFD4C89B-2C10-4F38-84C4-70A77B6B253E}" destId="{699E3C6D-5E6D-4A14-B736-2F283D8F0BFA}" srcOrd="4" destOrd="0" presId="urn:microsoft.com/office/officeart/2005/8/layout/process5"/>
    <dgm:cxn modelId="{A5AAAAD7-15BE-4639-953F-2C5926F995D8}" type="presParOf" srcId="{DFD4C89B-2C10-4F38-84C4-70A77B6B253E}" destId="{F3B363E9-DD4D-4DD9-8FD0-36C0F5C50AD0}" srcOrd="5" destOrd="0" presId="urn:microsoft.com/office/officeart/2005/8/layout/process5"/>
    <dgm:cxn modelId="{8CBAA41C-8877-4002-ADB0-F0478470CE3E}" type="presParOf" srcId="{F3B363E9-DD4D-4DD9-8FD0-36C0F5C50AD0}" destId="{2864B6A8-2408-455A-915D-A352081AFE3A}" srcOrd="0" destOrd="0" presId="urn:microsoft.com/office/officeart/2005/8/layout/process5"/>
    <dgm:cxn modelId="{3822E721-680F-4E97-B351-425568BD5223}" type="presParOf" srcId="{DFD4C89B-2C10-4F38-84C4-70A77B6B253E}" destId="{970C626E-BEB7-4358-AE7E-D79983D8F6A4}" srcOrd="6" destOrd="0" presId="urn:microsoft.com/office/officeart/2005/8/layout/process5"/>
    <dgm:cxn modelId="{8D915ED9-EF9B-4DFF-9701-72618E181CFA}" type="presParOf" srcId="{DFD4C89B-2C10-4F38-84C4-70A77B6B253E}" destId="{266D154D-EE87-4EEF-82DD-A14763CA0434}" srcOrd="7" destOrd="0" presId="urn:microsoft.com/office/officeart/2005/8/layout/process5"/>
    <dgm:cxn modelId="{F757BC60-E4A9-4A4D-9236-DFD2C908C2AF}" type="presParOf" srcId="{266D154D-EE87-4EEF-82DD-A14763CA0434}" destId="{4933B118-0F25-4514-B299-6CDFBB3B70A8}" srcOrd="0" destOrd="0" presId="urn:microsoft.com/office/officeart/2005/8/layout/process5"/>
    <dgm:cxn modelId="{D74F7176-C354-4810-8ECC-990F01A5D02E}" type="presParOf" srcId="{DFD4C89B-2C10-4F38-84C4-70A77B6B253E}" destId="{49128F57-A230-485C-9A5F-37AAC6A8CBBE}" srcOrd="8"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指导员二次分类</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挂桶车清运到垃圾中转站</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焚烧发电</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3" custScaleX="77810" custScaleY="89548" custLinFactNeighborX="-387" custLinFactNeighborY="5809">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2"/>
      <dgm:spPr/>
      <dgm:t>
        <a:bodyPr/>
        <a:lstStyle/>
        <a:p>
          <a:endParaRPr lang="zh-CN" altLang="en-US"/>
        </a:p>
      </dgm:t>
    </dgm:pt>
    <dgm:pt modelId="{AEB3319C-B081-4347-8160-5AE7D179E214}" type="pres">
      <dgm:prSet presAssocID="{512F0A4D-26C3-4087-BA56-0E50F343F974}" presName="connectorText" presStyleLbl="sibTrans2D1" presStyleIdx="0" presStyleCnt="2"/>
      <dgm:spPr/>
      <dgm:t>
        <a:bodyPr/>
        <a:lstStyle/>
        <a:p>
          <a:endParaRPr lang="zh-CN" altLang="en-US"/>
        </a:p>
      </dgm:t>
    </dgm:pt>
    <dgm:pt modelId="{699E3C6D-5E6D-4A14-B736-2F283D8F0BFA}" type="pres">
      <dgm:prSet presAssocID="{1E008BCE-7804-4C59-9A59-43693A1FA80F}" presName="node" presStyleLbl="node1" presStyleIdx="1" presStyleCnt="3" custScaleX="79601" custScaleY="86312" custLinFactNeighborY="5809">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1" presStyleCnt="2"/>
      <dgm:spPr/>
      <dgm:t>
        <a:bodyPr/>
        <a:lstStyle/>
        <a:p>
          <a:endParaRPr lang="zh-CN" altLang="en-US"/>
        </a:p>
      </dgm:t>
    </dgm:pt>
    <dgm:pt modelId="{2864B6A8-2408-455A-915D-A352081AFE3A}" type="pres">
      <dgm:prSet presAssocID="{3849C88A-89DF-483C-9908-B96B3AE30C49}" presName="connectorText" presStyleLbl="sibTrans2D1" presStyleIdx="1" presStyleCnt="2"/>
      <dgm:spPr/>
      <dgm:t>
        <a:bodyPr/>
        <a:lstStyle/>
        <a:p>
          <a:endParaRPr lang="zh-CN" altLang="en-US"/>
        </a:p>
      </dgm:t>
    </dgm:pt>
    <dgm:pt modelId="{970C626E-BEB7-4358-AE7E-D79983D8F6A4}" type="pres">
      <dgm:prSet presAssocID="{12569C86-E094-4504-9015-4C4D3489428B}" presName="node" presStyleLbl="node1" presStyleIdx="2" presStyleCnt="3" custLinFactNeighborX="-43760" custLinFactNeighborY="-29044">
        <dgm:presLayoutVars>
          <dgm:bulletEnabled val="1"/>
        </dgm:presLayoutVars>
      </dgm:prSet>
      <dgm:spPr/>
      <dgm:t>
        <a:bodyPr/>
        <a:lstStyle/>
        <a:p>
          <a:endParaRPr lang="zh-CN" altLang="en-US"/>
        </a:p>
      </dgm:t>
    </dgm:pt>
  </dgm:ptLst>
  <dgm:cxnLst>
    <dgm:cxn modelId="{9B33DF17-DD94-42BE-B3D7-C7449102DB85}" type="presOf" srcId="{3849C88A-89DF-483C-9908-B96B3AE30C49}" destId="{2864B6A8-2408-455A-915D-A352081AFE3A}" srcOrd="1" destOrd="0" presId="urn:microsoft.com/office/officeart/2005/8/layout/process5"/>
    <dgm:cxn modelId="{AC57D2F6-7DD1-48AD-B8B6-7F5FBDA4D80A}" type="presOf" srcId="{94A9E861-270D-40A5-864E-2C7B6CDF8C61}" destId="{DFD4C89B-2C10-4F38-84C4-70A77B6B253E}" srcOrd="0" destOrd="0" presId="urn:microsoft.com/office/officeart/2005/8/layout/process5"/>
    <dgm:cxn modelId="{1E634774-258A-429E-85FB-4B7FACA6C9FF}" type="presOf" srcId="{3849C88A-89DF-483C-9908-B96B3AE30C49}" destId="{F3B363E9-DD4D-4DD9-8FD0-36C0F5C50AD0}" srcOrd="0" destOrd="0" presId="urn:microsoft.com/office/officeart/2005/8/layout/process5"/>
    <dgm:cxn modelId="{DE9BD54B-B282-4D1C-9C59-445A93D4BE27}" type="presOf" srcId="{512F0A4D-26C3-4087-BA56-0E50F343F974}" destId="{DDD80DFB-6E0A-4DDF-80CA-6E7042082FBB}" srcOrd="0" destOrd="0" presId="urn:microsoft.com/office/officeart/2005/8/layout/process5"/>
    <dgm:cxn modelId="{6FC10DF9-8987-4C97-9C85-314631C48E58}" type="presOf" srcId="{12569C86-E094-4504-9015-4C4D3489428B}" destId="{970C626E-BEB7-4358-AE7E-D79983D8F6A4}" srcOrd="0" destOrd="0" presId="urn:microsoft.com/office/officeart/2005/8/layout/process5"/>
    <dgm:cxn modelId="{4D0B5638-655D-4DB4-8BDA-71EB440B161C}" srcId="{94A9E861-270D-40A5-864E-2C7B6CDF8C61}" destId="{12569C86-E094-4504-9015-4C4D3489428B}" srcOrd="2" destOrd="0" parTransId="{04EB1FDD-0C3E-437B-8F74-D79AEB988A19}" sibTransId="{F3A0ED20-B0F9-4872-A4CD-061D3FD468C6}"/>
    <dgm:cxn modelId="{25CE6FB6-7793-4A20-90F8-3F9693126482}" srcId="{94A9E861-270D-40A5-864E-2C7B6CDF8C61}" destId="{1E008BCE-7804-4C59-9A59-43693A1FA80F}" srcOrd="1" destOrd="0" parTransId="{315844CC-CC73-438D-A099-D0CF8FFC6FE5}" sibTransId="{3849C88A-89DF-483C-9908-B96B3AE30C49}"/>
    <dgm:cxn modelId="{30680ABB-2233-4217-BA1A-99D6BB60ED57}" type="presOf" srcId="{E00EA1C0-22B3-4BB0-87B7-C4FDAE23072A}" destId="{AFF25F62-73AA-47D2-A0D4-2F4B26EC2C79}" srcOrd="0" destOrd="0" presId="urn:microsoft.com/office/officeart/2005/8/layout/process5"/>
    <dgm:cxn modelId="{D33D6A61-FB1E-4EBB-B17B-8D85C34CA4AD}" type="presOf" srcId="{1E008BCE-7804-4C59-9A59-43693A1FA80F}" destId="{699E3C6D-5E6D-4A14-B736-2F283D8F0BFA}" srcOrd="0" destOrd="0" presId="urn:microsoft.com/office/officeart/2005/8/layout/process5"/>
    <dgm:cxn modelId="{95C9AE36-EBAD-40B3-BC0B-41C95F73E582}" type="presOf" srcId="{512F0A4D-26C3-4087-BA56-0E50F343F974}" destId="{AEB3319C-B081-4347-8160-5AE7D179E214}" srcOrd="1"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DD5026C2-7A0D-4D95-BAFF-E881991FFECB}" type="presParOf" srcId="{DFD4C89B-2C10-4F38-84C4-70A77B6B253E}" destId="{AFF25F62-73AA-47D2-A0D4-2F4B26EC2C79}" srcOrd="0" destOrd="0" presId="urn:microsoft.com/office/officeart/2005/8/layout/process5"/>
    <dgm:cxn modelId="{3800CB65-BA28-4D4C-93C1-19187803833D}" type="presParOf" srcId="{DFD4C89B-2C10-4F38-84C4-70A77B6B253E}" destId="{DDD80DFB-6E0A-4DDF-80CA-6E7042082FBB}" srcOrd="1" destOrd="0" presId="urn:microsoft.com/office/officeart/2005/8/layout/process5"/>
    <dgm:cxn modelId="{F3D0A99D-0992-42B9-8F0A-4E1E556C45DB}" type="presParOf" srcId="{DDD80DFB-6E0A-4DDF-80CA-6E7042082FBB}" destId="{AEB3319C-B081-4347-8160-5AE7D179E214}" srcOrd="0" destOrd="0" presId="urn:microsoft.com/office/officeart/2005/8/layout/process5"/>
    <dgm:cxn modelId="{9CCC26B1-81E1-4965-AF37-A12BA3780717}" type="presParOf" srcId="{DFD4C89B-2C10-4F38-84C4-70A77B6B253E}" destId="{699E3C6D-5E6D-4A14-B736-2F283D8F0BFA}" srcOrd="2" destOrd="0" presId="urn:microsoft.com/office/officeart/2005/8/layout/process5"/>
    <dgm:cxn modelId="{FBEB947B-B7B9-4F86-BF03-F7B5D88038EE}" type="presParOf" srcId="{DFD4C89B-2C10-4F38-84C4-70A77B6B253E}" destId="{F3B363E9-DD4D-4DD9-8FD0-36C0F5C50AD0}" srcOrd="3" destOrd="0" presId="urn:microsoft.com/office/officeart/2005/8/layout/process5"/>
    <dgm:cxn modelId="{7C6FB805-BBA0-40D5-AE62-A886C83A6B5D}" type="presParOf" srcId="{F3B363E9-DD4D-4DD9-8FD0-36C0F5C50AD0}" destId="{2864B6A8-2408-455A-915D-A352081AFE3A}" srcOrd="0" destOrd="0" presId="urn:microsoft.com/office/officeart/2005/8/layout/process5"/>
    <dgm:cxn modelId="{297A2521-EFF9-450A-8BAB-3ABC7D6B03AA}" type="presParOf" srcId="{DFD4C89B-2C10-4F38-84C4-70A77B6B253E}" destId="{970C626E-BEB7-4358-AE7E-D79983D8F6A4}" srcOrd="4"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4E2C1C-E6D6-4532-8063-8E9AA8C434F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1D9C3405-E80A-4EE2-96F1-B72A795A708E}">
      <dgm:prSet phldrT="[文本]" custT="1"/>
      <dgm:spPr/>
      <dgm:t>
        <a:bodyPr/>
        <a:lstStyle/>
        <a:p>
          <a:r>
            <a:rPr lang="zh-CN" altLang="en-US" sz="3600" b="1" dirty="0" smtClean="0">
              <a:latin typeface="楷体" pitchFamily="49" charset="-122"/>
              <a:ea typeface="楷体" pitchFamily="49" charset="-122"/>
            </a:rPr>
            <a:t>楼道内投放</a:t>
          </a:r>
          <a:endParaRPr lang="zh-CN" altLang="en-US" sz="3600" b="1" dirty="0">
            <a:latin typeface="楷体" pitchFamily="49" charset="-122"/>
            <a:ea typeface="楷体" pitchFamily="49" charset="-122"/>
          </a:endParaRPr>
        </a:p>
      </dgm:t>
    </dgm:pt>
    <dgm:pt modelId="{ADEA993D-6B7D-4B59-AF7E-C5632C92EBBE}" type="parTrans" cxnId="{3FC05A75-5876-425F-A3FE-C2D73AA90CC1}">
      <dgm:prSet/>
      <dgm:spPr/>
      <dgm:t>
        <a:bodyPr/>
        <a:lstStyle/>
        <a:p>
          <a:endParaRPr lang="zh-CN" altLang="en-US"/>
        </a:p>
      </dgm:t>
    </dgm:pt>
    <dgm:pt modelId="{82F78A7B-2BBA-4FDD-96F3-311C2A2AA219}" type="sibTrans" cxnId="{3FC05A75-5876-425F-A3FE-C2D73AA90CC1}">
      <dgm:prSet/>
      <dgm:spPr/>
      <dgm:t>
        <a:bodyPr/>
        <a:lstStyle/>
        <a:p>
          <a:endParaRPr lang="zh-CN" altLang="en-US"/>
        </a:p>
      </dgm:t>
    </dgm:pt>
    <dgm:pt modelId="{FBBDFC66-B01B-4B62-89E4-8826D459ECB0}">
      <dgm:prSet phldrT="[文本]" custT="1"/>
      <dgm:spPr/>
      <dgm:t>
        <a:bodyPr/>
        <a:lstStyle/>
        <a:p>
          <a:r>
            <a:rPr lang="zh-CN" altLang="en-US" sz="3600" b="1" dirty="0" smtClean="0">
              <a:latin typeface="楷体" pitchFamily="49" charset="-122"/>
              <a:ea typeface="楷体" pitchFamily="49" charset="-122"/>
            </a:rPr>
            <a:t>保洁收运至分类亭</a:t>
          </a:r>
          <a:endParaRPr lang="zh-CN" altLang="en-US" sz="3600" b="1" dirty="0">
            <a:latin typeface="楷体" pitchFamily="49" charset="-122"/>
            <a:ea typeface="楷体" pitchFamily="49" charset="-122"/>
          </a:endParaRPr>
        </a:p>
      </dgm:t>
    </dgm:pt>
    <dgm:pt modelId="{1AECAEC9-FA10-4C0E-838F-1390F215DF3A}" type="parTrans" cxnId="{6B01158E-421B-42EF-AF64-E30BEC0492B3}">
      <dgm:prSet/>
      <dgm:spPr/>
      <dgm:t>
        <a:bodyPr/>
        <a:lstStyle/>
        <a:p>
          <a:endParaRPr lang="zh-CN" altLang="en-US"/>
        </a:p>
      </dgm:t>
    </dgm:pt>
    <dgm:pt modelId="{A98ACE3B-6DC4-4463-896D-02FFF25E477C}" type="sibTrans" cxnId="{6B01158E-421B-42EF-AF64-E30BEC0492B3}">
      <dgm:prSet/>
      <dgm:spPr/>
      <dgm:t>
        <a:bodyPr/>
        <a:lstStyle/>
        <a:p>
          <a:endParaRPr lang="zh-CN" altLang="en-US"/>
        </a:p>
      </dgm:t>
    </dgm:pt>
    <dgm:pt modelId="{980434E3-5B56-4BF7-B678-FFA0A6FACE55}">
      <dgm:prSet phldrT="[文本]" custT="1"/>
      <dgm:spPr/>
      <dgm:t>
        <a:bodyPr/>
        <a:lstStyle/>
        <a:p>
          <a:r>
            <a:rPr lang="zh-CN" altLang="en-US" sz="3200" b="1" dirty="0" smtClean="0">
              <a:latin typeface="楷体" pitchFamily="49" charset="-122"/>
              <a:ea typeface="楷体" pitchFamily="49" charset="-122"/>
            </a:rPr>
            <a:t>区环卫统一清运无害化处理</a:t>
          </a:r>
          <a:endParaRPr lang="zh-CN" altLang="en-US" sz="3200" b="1" dirty="0">
            <a:latin typeface="楷体" pitchFamily="49" charset="-122"/>
            <a:ea typeface="楷体" pitchFamily="49" charset="-122"/>
          </a:endParaRPr>
        </a:p>
      </dgm:t>
    </dgm:pt>
    <dgm:pt modelId="{0B7ACD07-405A-4D67-8099-C64B9DC2676D}" type="parTrans" cxnId="{94D727DA-77FF-4901-B190-9624859F917D}">
      <dgm:prSet/>
      <dgm:spPr/>
      <dgm:t>
        <a:bodyPr/>
        <a:lstStyle/>
        <a:p>
          <a:endParaRPr lang="zh-CN" altLang="en-US"/>
        </a:p>
      </dgm:t>
    </dgm:pt>
    <dgm:pt modelId="{D0599D27-C0BE-4A24-8BD5-5FE0A69A5B5E}" type="sibTrans" cxnId="{94D727DA-77FF-4901-B190-9624859F917D}">
      <dgm:prSet/>
      <dgm:spPr/>
      <dgm:t>
        <a:bodyPr/>
        <a:lstStyle/>
        <a:p>
          <a:endParaRPr lang="zh-CN" altLang="en-US"/>
        </a:p>
      </dgm:t>
    </dgm:pt>
    <dgm:pt modelId="{FF4CF1BB-246B-4E9E-AB03-D2ADED406762}" type="pres">
      <dgm:prSet presAssocID="{824E2C1C-E6D6-4532-8063-8E9AA8C434FB}" presName="arrowDiagram" presStyleCnt="0">
        <dgm:presLayoutVars>
          <dgm:chMax val="5"/>
          <dgm:dir/>
          <dgm:resizeHandles val="exact"/>
        </dgm:presLayoutVars>
      </dgm:prSet>
      <dgm:spPr/>
      <dgm:t>
        <a:bodyPr/>
        <a:lstStyle/>
        <a:p>
          <a:endParaRPr lang="zh-CN" altLang="en-US"/>
        </a:p>
      </dgm:t>
    </dgm:pt>
    <dgm:pt modelId="{50FF18AF-2534-4228-9E34-8F5984CE14BB}" type="pres">
      <dgm:prSet presAssocID="{824E2C1C-E6D6-4532-8063-8E9AA8C434FB}" presName="arrow" presStyleLbl="bgShp" presStyleIdx="0" presStyleCnt="1"/>
      <dgm:spPr/>
    </dgm:pt>
    <dgm:pt modelId="{5762EA7E-9D44-469B-9141-3B82AF35D7FE}" type="pres">
      <dgm:prSet presAssocID="{824E2C1C-E6D6-4532-8063-8E9AA8C434FB}" presName="arrowDiagram3" presStyleCnt="0"/>
      <dgm:spPr/>
    </dgm:pt>
    <dgm:pt modelId="{C22AE1E9-41FB-449C-9640-B5121C43EB4A}" type="pres">
      <dgm:prSet presAssocID="{1D9C3405-E80A-4EE2-96F1-B72A795A708E}" presName="bullet3a" presStyleLbl="node1" presStyleIdx="0" presStyleCnt="3"/>
      <dgm:spPr/>
    </dgm:pt>
    <dgm:pt modelId="{6B97A72B-3404-49C3-A0F7-91F4D5FF911D}" type="pres">
      <dgm:prSet presAssocID="{1D9C3405-E80A-4EE2-96F1-B72A795A708E}" presName="textBox3a" presStyleLbl="revTx" presStyleIdx="0" presStyleCnt="3">
        <dgm:presLayoutVars>
          <dgm:bulletEnabled val="1"/>
        </dgm:presLayoutVars>
      </dgm:prSet>
      <dgm:spPr/>
      <dgm:t>
        <a:bodyPr/>
        <a:lstStyle/>
        <a:p>
          <a:endParaRPr lang="zh-CN" altLang="en-US"/>
        </a:p>
      </dgm:t>
    </dgm:pt>
    <dgm:pt modelId="{C7FDE84B-547E-4306-B6D2-99866D8227D8}" type="pres">
      <dgm:prSet presAssocID="{FBBDFC66-B01B-4B62-89E4-8826D459ECB0}" presName="bullet3b" presStyleLbl="node1" presStyleIdx="1" presStyleCnt="3"/>
      <dgm:spPr/>
    </dgm:pt>
    <dgm:pt modelId="{7DFB5D99-308C-42AC-816D-72E89997F1F0}" type="pres">
      <dgm:prSet presAssocID="{FBBDFC66-B01B-4B62-89E4-8826D459ECB0}" presName="textBox3b" presStyleLbl="revTx" presStyleIdx="1" presStyleCnt="3">
        <dgm:presLayoutVars>
          <dgm:bulletEnabled val="1"/>
        </dgm:presLayoutVars>
      </dgm:prSet>
      <dgm:spPr/>
      <dgm:t>
        <a:bodyPr/>
        <a:lstStyle/>
        <a:p>
          <a:endParaRPr lang="zh-CN" altLang="en-US"/>
        </a:p>
      </dgm:t>
    </dgm:pt>
    <dgm:pt modelId="{56D9B655-8B3D-4921-BC1C-9FCCCBE25831}" type="pres">
      <dgm:prSet presAssocID="{980434E3-5B56-4BF7-B678-FFA0A6FACE55}" presName="bullet3c" presStyleLbl="node1" presStyleIdx="2" presStyleCnt="3"/>
      <dgm:spPr/>
    </dgm:pt>
    <dgm:pt modelId="{03F8B599-CA68-4D60-965A-D5AE30F9D066}" type="pres">
      <dgm:prSet presAssocID="{980434E3-5B56-4BF7-B678-FFA0A6FACE55}" presName="textBox3c" presStyleLbl="revTx" presStyleIdx="2" presStyleCnt="3">
        <dgm:presLayoutVars>
          <dgm:bulletEnabled val="1"/>
        </dgm:presLayoutVars>
      </dgm:prSet>
      <dgm:spPr/>
      <dgm:t>
        <a:bodyPr/>
        <a:lstStyle/>
        <a:p>
          <a:endParaRPr lang="zh-CN" altLang="en-US"/>
        </a:p>
      </dgm:t>
    </dgm:pt>
  </dgm:ptLst>
  <dgm:cxnLst>
    <dgm:cxn modelId="{4BA8911E-43AF-4434-B263-DC041E85D20D}" type="presOf" srcId="{FBBDFC66-B01B-4B62-89E4-8826D459ECB0}" destId="{7DFB5D99-308C-42AC-816D-72E89997F1F0}" srcOrd="0" destOrd="0" presId="urn:microsoft.com/office/officeart/2005/8/layout/arrow2"/>
    <dgm:cxn modelId="{28BC069D-83C1-4496-BF99-106E0F9E1774}" type="presOf" srcId="{824E2C1C-E6D6-4532-8063-8E9AA8C434FB}" destId="{FF4CF1BB-246B-4E9E-AB03-D2ADED406762}" srcOrd="0" destOrd="0" presId="urn:microsoft.com/office/officeart/2005/8/layout/arrow2"/>
    <dgm:cxn modelId="{2CA064CC-2FDD-4008-9CB6-19C9CD041D67}" type="presOf" srcId="{980434E3-5B56-4BF7-B678-FFA0A6FACE55}" destId="{03F8B599-CA68-4D60-965A-D5AE30F9D066}" srcOrd="0" destOrd="0" presId="urn:microsoft.com/office/officeart/2005/8/layout/arrow2"/>
    <dgm:cxn modelId="{94D727DA-77FF-4901-B190-9624859F917D}" srcId="{824E2C1C-E6D6-4532-8063-8E9AA8C434FB}" destId="{980434E3-5B56-4BF7-B678-FFA0A6FACE55}" srcOrd="2" destOrd="0" parTransId="{0B7ACD07-405A-4D67-8099-C64B9DC2676D}" sibTransId="{D0599D27-C0BE-4A24-8BD5-5FE0A69A5B5E}"/>
    <dgm:cxn modelId="{3FC05A75-5876-425F-A3FE-C2D73AA90CC1}" srcId="{824E2C1C-E6D6-4532-8063-8E9AA8C434FB}" destId="{1D9C3405-E80A-4EE2-96F1-B72A795A708E}" srcOrd="0" destOrd="0" parTransId="{ADEA993D-6B7D-4B59-AF7E-C5632C92EBBE}" sibTransId="{82F78A7B-2BBA-4FDD-96F3-311C2A2AA219}"/>
    <dgm:cxn modelId="{6B01158E-421B-42EF-AF64-E30BEC0492B3}" srcId="{824E2C1C-E6D6-4532-8063-8E9AA8C434FB}" destId="{FBBDFC66-B01B-4B62-89E4-8826D459ECB0}" srcOrd="1" destOrd="0" parTransId="{1AECAEC9-FA10-4C0E-838F-1390F215DF3A}" sibTransId="{A98ACE3B-6DC4-4463-896D-02FFF25E477C}"/>
    <dgm:cxn modelId="{353F3251-4403-47C1-97A8-EEFE9E63E67D}" type="presOf" srcId="{1D9C3405-E80A-4EE2-96F1-B72A795A708E}" destId="{6B97A72B-3404-49C3-A0F7-91F4D5FF911D}" srcOrd="0" destOrd="0" presId="urn:microsoft.com/office/officeart/2005/8/layout/arrow2"/>
    <dgm:cxn modelId="{C83FE886-D405-4A74-94FE-C87A1EA8B56E}" type="presParOf" srcId="{FF4CF1BB-246B-4E9E-AB03-D2ADED406762}" destId="{50FF18AF-2534-4228-9E34-8F5984CE14BB}" srcOrd="0" destOrd="0" presId="urn:microsoft.com/office/officeart/2005/8/layout/arrow2"/>
    <dgm:cxn modelId="{D0CAF1C9-9E73-43FA-B29D-FA667BBB8AB3}" type="presParOf" srcId="{FF4CF1BB-246B-4E9E-AB03-D2ADED406762}" destId="{5762EA7E-9D44-469B-9141-3B82AF35D7FE}" srcOrd="1" destOrd="0" presId="urn:microsoft.com/office/officeart/2005/8/layout/arrow2"/>
    <dgm:cxn modelId="{5D025D49-8E12-4BCB-BB90-4798F5C0E9B0}" type="presParOf" srcId="{5762EA7E-9D44-469B-9141-3B82AF35D7FE}" destId="{C22AE1E9-41FB-449C-9640-B5121C43EB4A}" srcOrd="0" destOrd="0" presId="urn:microsoft.com/office/officeart/2005/8/layout/arrow2"/>
    <dgm:cxn modelId="{1CED1A0C-BF8A-4DD3-A12A-E7721D82EB3F}" type="presParOf" srcId="{5762EA7E-9D44-469B-9141-3B82AF35D7FE}" destId="{6B97A72B-3404-49C3-A0F7-91F4D5FF911D}" srcOrd="1" destOrd="0" presId="urn:microsoft.com/office/officeart/2005/8/layout/arrow2"/>
    <dgm:cxn modelId="{8CCCA8BA-3545-4B54-93ED-85103BC904E0}" type="presParOf" srcId="{5762EA7E-9D44-469B-9141-3B82AF35D7FE}" destId="{C7FDE84B-547E-4306-B6D2-99866D8227D8}" srcOrd="2" destOrd="0" presId="urn:microsoft.com/office/officeart/2005/8/layout/arrow2"/>
    <dgm:cxn modelId="{C39F7175-2C86-4C0F-ADE9-D7763FE496F9}" type="presParOf" srcId="{5762EA7E-9D44-469B-9141-3B82AF35D7FE}" destId="{7DFB5D99-308C-42AC-816D-72E89997F1F0}" srcOrd="3" destOrd="0" presId="urn:microsoft.com/office/officeart/2005/8/layout/arrow2"/>
    <dgm:cxn modelId="{EB14AE39-A9A5-487E-AE46-1E49C14CCFD4}" type="presParOf" srcId="{5762EA7E-9D44-469B-9141-3B82AF35D7FE}" destId="{56D9B655-8B3D-4921-BC1C-9FCCCBE25831}" srcOrd="4" destOrd="0" presId="urn:microsoft.com/office/officeart/2005/8/layout/arrow2"/>
    <dgm:cxn modelId="{FD9C5A22-FBE4-42BA-98E1-6B74E63F4EC9}" type="presParOf" srcId="{5762EA7E-9D44-469B-9141-3B82AF35D7FE}" destId="{03F8B599-CA68-4D60-965A-D5AE30F9D066}"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A9E861-270D-40A5-864E-2C7B6CDF8C6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CN" altLang="en-US"/>
        </a:p>
      </dgm:t>
    </dgm:pt>
    <dgm:pt modelId="{E00EA1C0-22B3-4BB0-87B7-C4FDAE23072A}">
      <dgm:prSet phldrT="[文本]" custT="1"/>
      <dgm:spPr/>
      <dgm:t>
        <a:bodyPr/>
        <a:lstStyle/>
        <a:p>
          <a:r>
            <a:rPr lang="zh-CN" altLang="en-US" sz="3200" b="1" dirty="0" smtClean="0">
              <a:latin typeface="楷体" pitchFamily="49" charset="-122"/>
              <a:ea typeface="楷体" pitchFamily="49" charset="-122"/>
            </a:rPr>
            <a:t>农村有机垃圾</a:t>
          </a:r>
          <a:endParaRPr lang="zh-CN" altLang="en-US" sz="3200" b="1" dirty="0">
            <a:latin typeface="楷体" pitchFamily="49" charset="-122"/>
            <a:ea typeface="楷体" pitchFamily="49" charset="-122"/>
          </a:endParaRPr>
        </a:p>
      </dgm:t>
    </dgm:pt>
    <dgm:pt modelId="{787EFE30-46C4-4EBA-B4C9-CEF46AF40199}" type="parTrans" cxnId="{5D4F4D6A-18EB-400B-A2BB-760FFF7186F8}">
      <dgm:prSet/>
      <dgm:spPr/>
      <dgm:t>
        <a:bodyPr/>
        <a:lstStyle/>
        <a:p>
          <a:endParaRPr lang="zh-CN" altLang="en-US"/>
        </a:p>
      </dgm:t>
    </dgm:pt>
    <dgm:pt modelId="{512F0A4D-26C3-4087-BA56-0E50F343F974}" type="sibTrans" cxnId="{5D4F4D6A-18EB-400B-A2BB-760FFF7186F8}">
      <dgm:prSet/>
      <dgm:spPr/>
      <dgm:t>
        <a:bodyPr/>
        <a:lstStyle/>
        <a:p>
          <a:endParaRPr lang="zh-CN" altLang="en-US"/>
        </a:p>
      </dgm:t>
    </dgm:pt>
    <dgm:pt modelId="{1E008BCE-7804-4C59-9A59-43693A1FA80F}">
      <dgm:prSet phldrT="[文本]" custT="1"/>
      <dgm:spPr/>
      <dgm:t>
        <a:bodyPr/>
        <a:lstStyle/>
        <a:p>
          <a:r>
            <a:rPr lang="zh-CN" altLang="en-US" sz="3200" b="1" dirty="0" smtClean="0">
              <a:latin typeface="楷体" pitchFamily="49" charset="-122"/>
              <a:ea typeface="楷体" pitchFamily="49" charset="-122"/>
            </a:rPr>
            <a:t>厌氧池堆肥</a:t>
          </a:r>
          <a:endParaRPr lang="zh-CN" altLang="en-US" sz="3200" b="1" dirty="0">
            <a:latin typeface="楷体" pitchFamily="49" charset="-122"/>
            <a:ea typeface="楷体" pitchFamily="49" charset="-122"/>
          </a:endParaRPr>
        </a:p>
      </dgm:t>
    </dgm:pt>
    <dgm:pt modelId="{315844CC-CC73-438D-A099-D0CF8FFC6FE5}" type="parTrans" cxnId="{25CE6FB6-7793-4A20-90F8-3F9693126482}">
      <dgm:prSet/>
      <dgm:spPr/>
      <dgm:t>
        <a:bodyPr/>
        <a:lstStyle/>
        <a:p>
          <a:endParaRPr lang="zh-CN" altLang="en-US"/>
        </a:p>
      </dgm:t>
    </dgm:pt>
    <dgm:pt modelId="{3849C88A-89DF-483C-9908-B96B3AE30C49}" type="sibTrans" cxnId="{25CE6FB6-7793-4A20-90F8-3F9693126482}">
      <dgm:prSet/>
      <dgm:spPr/>
      <dgm:t>
        <a:bodyPr/>
        <a:lstStyle/>
        <a:p>
          <a:endParaRPr lang="zh-CN" altLang="en-US"/>
        </a:p>
      </dgm:t>
    </dgm:pt>
    <dgm:pt modelId="{12569C86-E094-4504-9015-4C4D3489428B}">
      <dgm:prSet phldrT="[文本]" custT="1"/>
      <dgm:spPr/>
      <dgm:t>
        <a:bodyPr/>
        <a:lstStyle/>
        <a:p>
          <a:r>
            <a:rPr lang="zh-CN" altLang="en-US" sz="3200" b="1" dirty="0" smtClean="0">
              <a:latin typeface="楷体" pitchFamily="49" charset="-122"/>
              <a:ea typeface="楷体" pitchFamily="49" charset="-122"/>
            </a:rPr>
            <a:t>肥料还田</a:t>
          </a:r>
          <a:endParaRPr lang="zh-CN" altLang="en-US" sz="3200" b="1" dirty="0">
            <a:latin typeface="楷体" pitchFamily="49" charset="-122"/>
            <a:ea typeface="楷体" pitchFamily="49" charset="-122"/>
          </a:endParaRPr>
        </a:p>
      </dgm:t>
    </dgm:pt>
    <dgm:pt modelId="{04EB1FDD-0C3E-437B-8F74-D79AEB988A19}" type="parTrans" cxnId="{4D0B5638-655D-4DB4-8BDA-71EB440B161C}">
      <dgm:prSet/>
      <dgm:spPr/>
      <dgm:t>
        <a:bodyPr/>
        <a:lstStyle/>
        <a:p>
          <a:endParaRPr lang="zh-CN" altLang="en-US"/>
        </a:p>
      </dgm:t>
    </dgm:pt>
    <dgm:pt modelId="{F3A0ED20-B0F9-4872-A4CD-061D3FD468C6}" type="sibTrans" cxnId="{4D0B5638-655D-4DB4-8BDA-71EB440B161C}">
      <dgm:prSet/>
      <dgm:spPr/>
      <dgm:t>
        <a:bodyPr/>
        <a:lstStyle/>
        <a:p>
          <a:endParaRPr lang="zh-CN" altLang="en-US"/>
        </a:p>
      </dgm:t>
    </dgm:pt>
    <dgm:pt modelId="{DFD4C89B-2C10-4F38-84C4-70A77B6B253E}" type="pres">
      <dgm:prSet presAssocID="{94A9E861-270D-40A5-864E-2C7B6CDF8C61}" presName="diagram" presStyleCnt="0">
        <dgm:presLayoutVars>
          <dgm:dir/>
          <dgm:resizeHandles val="exact"/>
        </dgm:presLayoutVars>
      </dgm:prSet>
      <dgm:spPr/>
      <dgm:t>
        <a:bodyPr/>
        <a:lstStyle/>
        <a:p>
          <a:endParaRPr lang="zh-CN" altLang="en-US"/>
        </a:p>
      </dgm:t>
    </dgm:pt>
    <dgm:pt modelId="{AFF25F62-73AA-47D2-A0D4-2F4B26EC2C79}" type="pres">
      <dgm:prSet presAssocID="{E00EA1C0-22B3-4BB0-87B7-C4FDAE23072A}" presName="node" presStyleLbl="node1" presStyleIdx="0" presStyleCnt="3" custScaleX="47088" custScaleY="47091" custLinFactNeighborX="-49526" custLinFactNeighborY="45826">
        <dgm:presLayoutVars>
          <dgm:bulletEnabled val="1"/>
        </dgm:presLayoutVars>
      </dgm:prSet>
      <dgm:spPr/>
      <dgm:t>
        <a:bodyPr/>
        <a:lstStyle/>
        <a:p>
          <a:endParaRPr lang="zh-CN" altLang="en-US"/>
        </a:p>
      </dgm:t>
    </dgm:pt>
    <dgm:pt modelId="{DDD80DFB-6E0A-4DDF-80CA-6E7042082FBB}" type="pres">
      <dgm:prSet presAssocID="{512F0A4D-26C3-4087-BA56-0E50F343F974}" presName="sibTrans" presStyleLbl="sibTrans2D1" presStyleIdx="0" presStyleCnt="2"/>
      <dgm:spPr/>
      <dgm:t>
        <a:bodyPr/>
        <a:lstStyle/>
        <a:p>
          <a:endParaRPr lang="zh-CN" altLang="en-US"/>
        </a:p>
      </dgm:t>
    </dgm:pt>
    <dgm:pt modelId="{AEB3319C-B081-4347-8160-5AE7D179E214}" type="pres">
      <dgm:prSet presAssocID="{512F0A4D-26C3-4087-BA56-0E50F343F974}" presName="connectorText" presStyleLbl="sibTrans2D1" presStyleIdx="0" presStyleCnt="2"/>
      <dgm:spPr/>
      <dgm:t>
        <a:bodyPr/>
        <a:lstStyle/>
        <a:p>
          <a:endParaRPr lang="zh-CN" altLang="en-US"/>
        </a:p>
      </dgm:t>
    </dgm:pt>
    <dgm:pt modelId="{699E3C6D-5E6D-4A14-B736-2F283D8F0BFA}" type="pres">
      <dgm:prSet presAssocID="{1E008BCE-7804-4C59-9A59-43693A1FA80F}" presName="node" presStyleLbl="node1" presStyleIdx="1" presStyleCnt="3" custScaleX="50196" custScaleY="47574" custLinFactNeighborX="-46466" custLinFactNeighborY="45578">
        <dgm:presLayoutVars>
          <dgm:bulletEnabled val="1"/>
        </dgm:presLayoutVars>
      </dgm:prSet>
      <dgm:spPr/>
      <dgm:t>
        <a:bodyPr/>
        <a:lstStyle/>
        <a:p>
          <a:endParaRPr lang="zh-CN" altLang="en-US"/>
        </a:p>
      </dgm:t>
    </dgm:pt>
    <dgm:pt modelId="{F3B363E9-DD4D-4DD9-8FD0-36C0F5C50AD0}" type="pres">
      <dgm:prSet presAssocID="{3849C88A-89DF-483C-9908-B96B3AE30C49}" presName="sibTrans" presStyleLbl="sibTrans2D1" presStyleIdx="1" presStyleCnt="2"/>
      <dgm:spPr/>
      <dgm:t>
        <a:bodyPr/>
        <a:lstStyle/>
        <a:p>
          <a:endParaRPr lang="zh-CN" altLang="en-US"/>
        </a:p>
      </dgm:t>
    </dgm:pt>
    <dgm:pt modelId="{2864B6A8-2408-455A-915D-A352081AFE3A}" type="pres">
      <dgm:prSet presAssocID="{3849C88A-89DF-483C-9908-B96B3AE30C49}" presName="connectorText" presStyleLbl="sibTrans2D1" presStyleIdx="1" presStyleCnt="2"/>
      <dgm:spPr/>
      <dgm:t>
        <a:bodyPr/>
        <a:lstStyle/>
        <a:p>
          <a:endParaRPr lang="zh-CN" altLang="en-US"/>
        </a:p>
      </dgm:t>
    </dgm:pt>
    <dgm:pt modelId="{970C626E-BEB7-4358-AE7E-D79983D8F6A4}" type="pres">
      <dgm:prSet presAssocID="{12569C86-E094-4504-9015-4C4D3489428B}" presName="node" presStyleLbl="node1" presStyleIdx="2" presStyleCnt="3" custScaleX="49746" custScaleY="47705" custLinFactNeighborX="10172" custLinFactNeighborY="-69024">
        <dgm:presLayoutVars>
          <dgm:bulletEnabled val="1"/>
        </dgm:presLayoutVars>
      </dgm:prSet>
      <dgm:spPr/>
      <dgm:t>
        <a:bodyPr/>
        <a:lstStyle/>
        <a:p>
          <a:endParaRPr lang="zh-CN" altLang="en-US"/>
        </a:p>
      </dgm:t>
    </dgm:pt>
  </dgm:ptLst>
  <dgm:cxnLst>
    <dgm:cxn modelId="{6FDD2875-F3E1-4A50-B220-82D20C30527C}" type="presOf" srcId="{94A9E861-270D-40A5-864E-2C7B6CDF8C61}" destId="{DFD4C89B-2C10-4F38-84C4-70A77B6B253E}" srcOrd="0" destOrd="0" presId="urn:microsoft.com/office/officeart/2005/8/layout/process5"/>
    <dgm:cxn modelId="{D4F69F1F-C67F-47C9-8CA9-300B321EBD1F}" type="presOf" srcId="{512F0A4D-26C3-4087-BA56-0E50F343F974}" destId="{DDD80DFB-6E0A-4DDF-80CA-6E7042082FBB}" srcOrd="0" destOrd="0" presId="urn:microsoft.com/office/officeart/2005/8/layout/process5"/>
    <dgm:cxn modelId="{A9547CB5-13EB-4CDC-9039-56056F984B21}" type="presOf" srcId="{512F0A4D-26C3-4087-BA56-0E50F343F974}" destId="{AEB3319C-B081-4347-8160-5AE7D179E214}" srcOrd="1" destOrd="0" presId="urn:microsoft.com/office/officeart/2005/8/layout/process5"/>
    <dgm:cxn modelId="{4D0B5638-655D-4DB4-8BDA-71EB440B161C}" srcId="{94A9E861-270D-40A5-864E-2C7B6CDF8C61}" destId="{12569C86-E094-4504-9015-4C4D3489428B}" srcOrd="2" destOrd="0" parTransId="{04EB1FDD-0C3E-437B-8F74-D79AEB988A19}" sibTransId="{F3A0ED20-B0F9-4872-A4CD-061D3FD468C6}"/>
    <dgm:cxn modelId="{1A9F052D-8E1F-45A3-8A88-28BD43DCE40A}" type="presOf" srcId="{1E008BCE-7804-4C59-9A59-43693A1FA80F}" destId="{699E3C6D-5E6D-4A14-B736-2F283D8F0BFA}" srcOrd="0" destOrd="0" presId="urn:microsoft.com/office/officeart/2005/8/layout/process5"/>
    <dgm:cxn modelId="{25CE6FB6-7793-4A20-90F8-3F9693126482}" srcId="{94A9E861-270D-40A5-864E-2C7B6CDF8C61}" destId="{1E008BCE-7804-4C59-9A59-43693A1FA80F}" srcOrd="1" destOrd="0" parTransId="{315844CC-CC73-438D-A099-D0CF8FFC6FE5}" sibTransId="{3849C88A-89DF-483C-9908-B96B3AE30C49}"/>
    <dgm:cxn modelId="{B7617581-D91C-4C7A-9191-A17963B7F583}" type="presOf" srcId="{3849C88A-89DF-483C-9908-B96B3AE30C49}" destId="{2864B6A8-2408-455A-915D-A352081AFE3A}" srcOrd="1" destOrd="0" presId="urn:microsoft.com/office/officeart/2005/8/layout/process5"/>
    <dgm:cxn modelId="{5D4F4D6A-18EB-400B-A2BB-760FFF7186F8}" srcId="{94A9E861-270D-40A5-864E-2C7B6CDF8C61}" destId="{E00EA1C0-22B3-4BB0-87B7-C4FDAE23072A}" srcOrd="0" destOrd="0" parTransId="{787EFE30-46C4-4EBA-B4C9-CEF46AF40199}" sibTransId="{512F0A4D-26C3-4087-BA56-0E50F343F974}"/>
    <dgm:cxn modelId="{1EDD8DF5-96A4-486A-8405-8F446DE3E539}" type="presOf" srcId="{12569C86-E094-4504-9015-4C4D3489428B}" destId="{970C626E-BEB7-4358-AE7E-D79983D8F6A4}" srcOrd="0" destOrd="0" presId="urn:microsoft.com/office/officeart/2005/8/layout/process5"/>
    <dgm:cxn modelId="{46F3CEC7-2AEF-4D8A-ABFA-18C296D6D2BA}" type="presOf" srcId="{E00EA1C0-22B3-4BB0-87B7-C4FDAE23072A}" destId="{AFF25F62-73AA-47D2-A0D4-2F4B26EC2C79}" srcOrd="0" destOrd="0" presId="urn:microsoft.com/office/officeart/2005/8/layout/process5"/>
    <dgm:cxn modelId="{DB28A763-90DA-4B6F-9A86-E05C9C12054F}" type="presOf" srcId="{3849C88A-89DF-483C-9908-B96B3AE30C49}" destId="{F3B363E9-DD4D-4DD9-8FD0-36C0F5C50AD0}" srcOrd="0" destOrd="0" presId="urn:microsoft.com/office/officeart/2005/8/layout/process5"/>
    <dgm:cxn modelId="{495ACE85-899B-4072-9823-0D618F995FB6}" type="presParOf" srcId="{DFD4C89B-2C10-4F38-84C4-70A77B6B253E}" destId="{AFF25F62-73AA-47D2-A0D4-2F4B26EC2C79}" srcOrd="0" destOrd="0" presId="urn:microsoft.com/office/officeart/2005/8/layout/process5"/>
    <dgm:cxn modelId="{B8CA9705-662A-4E35-A4DC-7FDD318FA6EB}" type="presParOf" srcId="{DFD4C89B-2C10-4F38-84C4-70A77B6B253E}" destId="{DDD80DFB-6E0A-4DDF-80CA-6E7042082FBB}" srcOrd="1" destOrd="0" presId="urn:microsoft.com/office/officeart/2005/8/layout/process5"/>
    <dgm:cxn modelId="{D0BD10E3-405F-45AC-B471-3A34A28D571C}" type="presParOf" srcId="{DDD80DFB-6E0A-4DDF-80CA-6E7042082FBB}" destId="{AEB3319C-B081-4347-8160-5AE7D179E214}" srcOrd="0" destOrd="0" presId="urn:microsoft.com/office/officeart/2005/8/layout/process5"/>
    <dgm:cxn modelId="{1560F890-EA0F-4196-97B5-4716F461EC0A}" type="presParOf" srcId="{DFD4C89B-2C10-4F38-84C4-70A77B6B253E}" destId="{699E3C6D-5E6D-4A14-B736-2F283D8F0BFA}" srcOrd="2" destOrd="0" presId="urn:microsoft.com/office/officeart/2005/8/layout/process5"/>
    <dgm:cxn modelId="{DE9D1CD5-6409-4341-ADF2-05BCF23FCE2E}" type="presParOf" srcId="{DFD4C89B-2C10-4F38-84C4-70A77B6B253E}" destId="{F3B363E9-DD4D-4DD9-8FD0-36C0F5C50AD0}" srcOrd="3" destOrd="0" presId="urn:microsoft.com/office/officeart/2005/8/layout/process5"/>
    <dgm:cxn modelId="{2F977436-55C8-4920-A86C-D48F04C93410}" type="presParOf" srcId="{F3B363E9-DD4D-4DD9-8FD0-36C0F5C50AD0}" destId="{2864B6A8-2408-455A-915D-A352081AFE3A}" srcOrd="0" destOrd="0" presId="urn:microsoft.com/office/officeart/2005/8/layout/process5"/>
    <dgm:cxn modelId="{3C4F69B7-1BA7-4C84-8464-BFAB262D7A62}" type="presParOf" srcId="{DFD4C89B-2C10-4F38-84C4-70A77B6B253E}" destId="{970C626E-BEB7-4358-AE7E-D79983D8F6A4}" srcOrd="4"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pPr lvl="0" algn="r" eaLnBrk="1" hangingPunct="1"/>
              <a:t>‹#›</a:t>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a:solidFill>
              <a:srgbClr val="000000">
                <a:alpha val="100000"/>
              </a:srgbClr>
            </a:solidFill>
            <a:miter lim="800000"/>
          </a:ln>
        </p:spPr>
      </p:sp>
      <p:sp>
        <p:nvSpPr>
          <p:cNvPr id="30723"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946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pPr lvl="0" algn="r" eaLnBrk="1" hangingPunct="1"/>
              <a:t>1</a:t>
            </a:fld>
            <a:endParaRPr lang="zh-CN" altLang="en-US"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a:solidFill>
              <a:srgbClr val="000000">
                <a:alpha val="100000"/>
              </a:srgbClr>
            </a:solidFill>
            <a:miter lim="800000"/>
          </a:ln>
        </p:spPr>
      </p:sp>
      <p:sp>
        <p:nvSpPr>
          <p:cNvPr id="53251"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970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solidFill>
                  <a:srgbClr val="000000"/>
                </a:solidFill>
                <a:latin typeface="Calibri" panose="020F0502020204030204" pitchFamily="34" charset="0"/>
              </a:rPr>
              <a:pPr lvl="0" algn="r" eaLnBrk="1" hangingPunct="1"/>
              <a:t>33</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a:solidFill>
              <a:srgbClr val="000000">
                <a:alpha val="100000"/>
              </a:srgbClr>
            </a:solidFill>
            <a:miter lim="800000"/>
          </a:ln>
        </p:spPr>
      </p:sp>
      <p:sp>
        <p:nvSpPr>
          <p:cNvPr id="57347"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34820" name="灯片编号占位符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zh-CN" altLang="en-US" sz="1200" dirty="0">
                <a:latin typeface="Calibri" panose="020F0502020204030204" pitchFamily="34" charset="0"/>
              </a:rPr>
              <a:pPr lvl="0" algn="r" eaLnBrk="1" hangingPunct="1"/>
              <a:t>57</a:t>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p:sp>
      <p:sp>
        <p:nvSpPr>
          <p:cNvPr id="116739" name="备注占位符 2"/>
          <p:cNvSpPr>
            <a:spLocks noGrp="1"/>
          </p:cNvSpPr>
          <p:nvPr>
            <p:ph type="body" idx="1"/>
          </p:nvPr>
        </p:nvSpPr>
        <p:spPr>
          <a:noFill/>
        </p:spPr>
        <p:txBody>
          <a:bodyPr/>
          <a:lstStyle/>
          <a:p>
            <a:endParaRPr lang="zh-CN" altLang="en-US" smtClean="0"/>
          </a:p>
        </p:txBody>
      </p:sp>
      <p:sp>
        <p:nvSpPr>
          <p:cNvPr id="116740" name="灯片编号占位符 3"/>
          <p:cNvSpPr>
            <a:spLocks noGrp="1"/>
          </p:cNvSpPr>
          <p:nvPr>
            <p:ph type="sldNum" sz="quarter" idx="5"/>
          </p:nvPr>
        </p:nvSpPr>
        <p:spPr>
          <a:noFill/>
          <a:ln>
            <a:miter lim="800000"/>
            <a:headEnd/>
            <a:tailEnd/>
          </a:ln>
        </p:spPr>
        <p:txBody>
          <a:bodyPr/>
          <a:lstStyle/>
          <a:p>
            <a:fld id="{73629894-5CED-4E5B-B0D4-6925182A8DAA}" type="slidenum">
              <a:rPr lang="en-US" altLang="zh-CN" smtClean="0"/>
              <a:pPr/>
              <a:t>24</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p:sp>
      <p:sp>
        <p:nvSpPr>
          <p:cNvPr id="117763" name="备注占位符 2"/>
          <p:cNvSpPr>
            <a:spLocks noGrp="1"/>
          </p:cNvSpPr>
          <p:nvPr>
            <p:ph type="body" idx="1"/>
          </p:nvPr>
        </p:nvSpPr>
        <p:spPr>
          <a:noFill/>
        </p:spPr>
        <p:txBody>
          <a:bodyPr/>
          <a:lstStyle/>
          <a:p>
            <a:endParaRPr lang="zh-CN" altLang="en-US" smtClean="0"/>
          </a:p>
        </p:txBody>
      </p:sp>
      <p:sp>
        <p:nvSpPr>
          <p:cNvPr id="117764" name="灯片编号占位符 3"/>
          <p:cNvSpPr>
            <a:spLocks noGrp="1"/>
          </p:cNvSpPr>
          <p:nvPr>
            <p:ph type="sldNum" sz="quarter" idx="5"/>
          </p:nvPr>
        </p:nvSpPr>
        <p:spPr>
          <a:noFill/>
          <a:ln>
            <a:miter lim="800000"/>
            <a:headEnd/>
            <a:tailEnd/>
          </a:ln>
        </p:spPr>
        <p:txBody>
          <a:bodyPr/>
          <a:lstStyle/>
          <a:p>
            <a:fld id="{EE866D6F-365B-42F1-B3DD-48637A1682C5}" type="slidenum">
              <a:rPr lang="en-US" altLang="zh-CN" smtClean="0"/>
              <a:pPr/>
              <a:t>25</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幻灯片图像占位符 1"/>
          <p:cNvSpPr>
            <a:spLocks noGrp="1" noRot="1" noChangeAspect="1" noTextEdit="1"/>
          </p:cNvSpPr>
          <p:nvPr>
            <p:ph type="sldImg"/>
          </p:nvPr>
        </p:nvSpPr>
        <p:spPr/>
      </p:sp>
      <p:sp>
        <p:nvSpPr>
          <p:cNvPr id="118787" name="备注占位符 2"/>
          <p:cNvSpPr>
            <a:spLocks noGrp="1"/>
          </p:cNvSpPr>
          <p:nvPr>
            <p:ph type="body" idx="1"/>
          </p:nvPr>
        </p:nvSpPr>
        <p:spPr>
          <a:noFill/>
        </p:spPr>
        <p:txBody>
          <a:bodyPr/>
          <a:lstStyle/>
          <a:p>
            <a:endParaRPr lang="zh-CN" altLang="en-US" smtClean="0"/>
          </a:p>
        </p:txBody>
      </p:sp>
      <p:sp>
        <p:nvSpPr>
          <p:cNvPr id="118788" name="灯片编号占位符 3"/>
          <p:cNvSpPr>
            <a:spLocks noGrp="1"/>
          </p:cNvSpPr>
          <p:nvPr>
            <p:ph type="sldNum" sz="quarter" idx="5"/>
          </p:nvPr>
        </p:nvSpPr>
        <p:spPr>
          <a:noFill/>
          <a:ln>
            <a:miter lim="800000"/>
            <a:headEnd/>
            <a:tailEnd/>
          </a:ln>
        </p:spPr>
        <p:txBody>
          <a:bodyPr/>
          <a:lstStyle/>
          <a:p>
            <a:fld id="{F3CDA501-55FF-4A3D-9592-3AE2C9516DE2}" type="slidenum">
              <a:rPr lang="en-US" altLang="zh-CN" smtClean="0"/>
              <a:pPr/>
              <a:t>26</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TextEdit="1"/>
          </p:cNvSpPr>
          <p:nvPr>
            <p:ph type="sldImg"/>
          </p:nvPr>
        </p:nvSpPr>
        <p:spPr/>
      </p:sp>
      <p:sp>
        <p:nvSpPr>
          <p:cNvPr id="119811" name="备注占位符 2"/>
          <p:cNvSpPr>
            <a:spLocks noGrp="1"/>
          </p:cNvSpPr>
          <p:nvPr>
            <p:ph type="body" idx="1"/>
          </p:nvPr>
        </p:nvSpPr>
        <p:spPr>
          <a:noFill/>
        </p:spPr>
        <p:txBody>
          <a:bodyPr/>
          <a:lstStyle/>
          <a:p>
            <a:endParaRPr lang="zh-CN" altLang="en-US" smtClean="0"/>
          </a:p>
        </p:txBody>
      </p:sp>
      <p:sp>
        <p:nvSpPr>
          <p:cNvPr id="119812" name="灯片编号占位符 3"/>
          <p:cNvSpPr>
            <a:spLocks noGrp="1"/>
          </p:cNvSpPr>
          <p:nvPr>
            <p:ph type="sldNum" sz="quarter" idx="5"/>
          </p:nvPr>
        </p:nvSpPr>
        <p:spPr>
          <a:noFill/>
          <a:ln>
            <a:miter lim="800000"/>
            <a:headEnd/>
            <a:tailEnd/>
          </a:ln>
        </p:spPr>
        <p:txBody>
          <a:bodyPr/>
          <a:lstStyle/>
          <a:p>
            <a:fld id="{173BAAEB-DDD5-4138-9DA3-AD07FA34C218}" type="slidenum">
              <a:rPr lang="en-US" altLang="zh-CN" smtClean="0"/>
              <a:pPr/>
              <a:t>27</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TextEdit="1"/>
          </p:cNvSpPr>
          <p:nvPr>
            <p:ph type="sldImg"/>
          </p:nvPr>
        </p:nvSpPr>
        <p:spPr/>
      </p:sp>
      <p:sp>
        <p:nvSpPr>
          <p:cNvPr id="120835" name="备注占位符 2"/>
          <p:cNvSpPr>
            <a:spLocks noGrp="1"/>
          </p:cNvSpPr>
          <p:nvPr>
            <p:ph type="body" idx="1"/>
          </p:nvPr>
        </p:nvSpPr>
        <p:spPr>
          <a:noFill/>
        </p:spPr>
        <p:txBody>
          <a:bodyPr/>
          <a:lstStyle/>
          <a:p>
            <a:endParaRPr lang="zh-CN" altLang="en-US" smtClean="0"/>
          </a:p>
        </p:txBody>
      </p:sp>
      <p:sp>
        <p:nvSpPr>
          <p:cNvPr id="120836" name="灯片编号占位符 3"/>
          <p:cNvSpPr>
            <a:spLocks noGrp="1"/>
          </p:cNvSpPr>
          <p:nvPr>
            <p:ph type="sldNum" sz="quarter" idx="5"/>
          </p:nvPr>
        </p:nvSpPr>
        <p:spPr>
          <a:noFill/>
          <a:ln>
            <a:miter lim="800000"/>
            <a:headEnd/>
            <a:tailEnd/>
          </a:ln>
        </p:spPr>
        <p:txBody>
          <a:bodyPr/>
          <a:lstStyle/>
          <a:p>
            <a:fld id="{2A94CF4E-6C07-4BFC-9FAC-3AF4F93220B5}" type="slidenum">
              <a:rPr lang="en-US" altLang="zh-CN" smtClean="0"/>
              <a:pPr/>
              <a:t>28</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p:sp>
      <p:sp>
        <p:nvSpPr>
          <p:cNvPr id="121859" name="备注占位符 2"/>
          <p:cNvSpPr>
            <a:spLocks noGrp="1"/>
          </p:cNvSpPr>
          <p:nvPr>
            <p:ph type="body" idx="1"/>
          </p:nvPr>
        </p:nvSpPr>
        <p:spPr>
          <a:noFill/>
        </p:spPr>
        <p:txBody>
          <a:bodyPr/>
          <a:lstStyle/>
          <a:p>
            <a:endParaRPr lang="zh-CN" altLang="en-US" smtClean="0"/>
          </a:p>
        </p:txBody>
      </p:sp>
      <p:sp>
        <p:nvSpPr>
          <p:cNvPr id="121860" name="灯片编号占位符 3"/>
          <p:cNvSpPr>
            <a:spLocks noGrp="1"/>
          </p:cNvSpPr>
          <p:nvPr>
            <p:ph type="sldNum" sz="quarter" idx="5"/>
          </p:nvPr>
        </p:nvSpPr>
        <p:spPr>
          <a:noFill/>
          <a:ln>
            <a:miter lim="800000"/>
            <a:headEnd/>
            <a:tailEnd/>
          </a:ln>
        </p:spPr>
        <p:txBody>
          <a:bodyPr/>
          <a:lstStyle/>
          <a:p>
            <a:fld id="{708E5498-1FF6-45CA-8F0A-7053337EDE3A}" type="slidenum">
              <a:rPr lang="en-US" altLang="zh-CN" smtClean="0"/>
              <a:pPr/>
              <a:t>29</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p:sp>
      <p:sp>
        <p:nvSpPr>
          <p:cNvPr id="122883" name="备注占位符 2"/>
          <p:cNvSpPr>
            <a:spLocks noGrp="1"/>
          </p:cNvSpPr>
          <p:nvPr>
            <p:ph type="body" idx="1"/>
          </p:nvPr>
        </p:nvSpPr>
        <p:spPr>
          <a:noFill/>
        </p:spPr>
        <p:txBody>
          <a:bodyPr/>
          <a:lstStyle/>
          <a:p>
            <a:endParaRPr lang="zh-CN" altLang="en-US" smtClean="0"/>
          </a:p>
        </p:txBody>
      </p:sp>
      <p:sp>
        <p:nvSpPr>
          <p:cNvPr id="122884" name="灯片编号占位符 3"/>
          <p:cNvSpPr>
            <a:spLocks noGrp="1"/>
          </p:cNvSpPr>
          <p:nvPr>
            <p:ph type="sldNum" sz="quarter" idx="5"/>
          </p:nvPr>
        </p:nvSpPr>
        <p:spPr>
          <a:noFill/>
          <a:ln>
            <a:miter lim="800000"/>
            <a:headEnd/>
            <a:tailEnd/>
          </a:ln>
        </p:spPr>
        <p:txBody>
          <a:bodyPr/>
          <a:lstStyle/>
          <a:p>
            <a:fld id="{B086F723-55E4-40E3-A4EB-345850FF9CA4}" type="slidenum">
              <a:rPr lang="en-US" altLang="zh-CN" smtClean="0"/>
              <a:pPr/>
              <a:t>30</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p:cNvSpPr>
            <a:spLocks noGrp="1" noRot="1" noChangeAspect="1" noTextEdit="1"/>
          </p:cNvSpPr>
          <p:nvPr>
            <p:ph type="sldImg"/>
          </p:nvPr>
        </p:nvSpPr>
        <p:spPr/>
      </p:sp>
      <p:sp>
        <p:nvSpPr>
          <p:cNvPr id="123907" name="备注占位符 2"/>
          <p:cNvSpPr>
            <a:spLocks noGrp="1"/>
          </p:cNvSpPr>
          <p:nvPr>
            <p:ph type="body" idx="1"/>
          </p:nvPr>
        </p:nvSpPr>
        <p:spPr>
          <a:noFill/>
        </p:spPr>
        <p:txBody>
          <a:bodyPr/>
          <a:lstStyle/>
          <a:p>
            <a:endParaRPr lang="zh-CN" altLang="en-US" smtClean="0"/>
          </a:p>
        </p:txBody>
      </p:sp>
      <p:sp>
        <p:nvSpPr>
          <p:cNvPr id="123908" name="灯片编号占位符 3"/>
          <p:cNvSpPr>
            <a:spLocks noGrp="1"/>
          </p:cNvSpPr>
          <p:nvPr>
            <p:ph type="sldNum" sz="quarter" idx="5"/>
          </p:nvPr>
        </p:nvSpPr>
        <p:spPr>
          <a:noFill/>
          <a:ln>
            <a:miter lim="800000"/>
            <a:headEnd/>
            <a:tailEnd/>
          </a:ln>
        </p:spPr>
        <p:txBody>
          <a:bodyPr/>
          <a:lstStyle/>
          <a:p>
            <a:fld id="{7CA3230F-4555-422B-97DB-EFA5C71FFA1A}" type="slidenum">
              <a:rPr lang="en-US" altLang="zh-CN" smtClean="0"/>
              <a:pPr/>
              <a:t>31</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4"/>
          <p:cNvPicPr>
            <a:picLocks noChangeAspect="1"/>
          </p:cNvPicPr>
          <p:nvPr userDrawn="1"/>
        </p:nvPicPr>
        <p:blipFill>
          <a:blip r:embed="rId2" cstate="print">
            <a:lum bright="70001" contrast="-70000"/>
          </a:blip>
          <a:srcRect r="30315" b="4445"/>
          <a:stretch>
            <a:fillRect/>
          </a:stretch>
        </p:blipFill>
        <p:spPr>
          <a:xfrm>
            <a:off x="9336088" y="152400"/>
            <a:ext cx="2855912" cy="6553200"/>
          </a:xfrm>
          <a:prstGeom prst="rect">
            <a:avLst/>
          </a:prstGeom>
          <a:noFill/>
          <a:ln w="9525">
            <a:noFill/>
          </a:ln>
        </p:spPr>
      </p:pic>
      <p:pic>
        <p:nvPicPr>
          <p:cNvPr id="5" name="图片 3"/>
          <p:cNvPicPr>
            <a:picLocks noChangeAspect="1"/>
          </p:cNvPicPr>
          <p:nvPr userDrawn="1"/>
        </p:nvPicPr>
        <p:blipFill>
          <a:blip r:embed="rId3" cstate="print">
            <a:lum bright="70001" contrast="-70000"/>
          </a:blip>
          <a:srcRect l="30315" t="4445"/>
          <a:stretch>
            <a:fillRect/>
          </a:stretch>
        </p:blipFill>
        <p:spPr>
          <a:xfrm>
            <a:off x="0" y="152400"/>
            <a:ext cx="2855913" cy="6553200"/>
          </a:xfrm>
          <a:prstGeom prst="rect">
            <a:avLst/>
          </a:prstGeom>
          <a:noFill/>
          <a:ln w="9525">
            <a:noFill/>
          </a:ln>
        </p:spPr>
      </p:pic>
      <p:pic>
        <p:nvPicPr>
          <p:cNvPr id="4" name="图片 2"/>
          <p:cNvPicPr>
            <a:picLocks noChangeAspect="1"/>
          </p:cNvPicPr>
          <p:nvPr userDrawn="1"/>
        </p:nvPicPr>
        <p:blipFill>
          <a:blip r:embed="rId4" cstate="print"/>
          <a:srcRect l="33974" t="6831" r="36026" b="52858"/>
          <a:stretch>
            <a:fillRect/>
          </a:stretch>
        </p:blipFill>
        <p:spPr>
          <a:xfrm>
            <a:off x="2855913" y="336550"/>
            <a:ext cx="1608137" cy="960438"/>
          </a:xfrm>
          <a:prstGeom prst="rect">
            <a:avLst/>
          </a:prstGeom>
          <a:noFill/>
          <a:ln w="9525">
            <a:noFill/>
          </a:ln>
        </p:spPr>
      </p:pic>
      <p:pic>
        <p:nvPicPr>
          <p:cNvPr id="3" name="图片 1"/>
          <p:cNvPicPr>
            <a:picLocks noChangeAspect="1"/>
          </p:cNvPicPr>
          <p:nvPr userDrawn="1"/>
        </p:nvPicPr>
        <p:blipFill>
          <a:blip r:embed="rId5" cstate="print"/>
          <a:srcRect l="36026" t="6831" r="33974" b="52858"/>
          <a:stretch>
            <a:fillRect/>
          </a:stretch>
        </p:blipFill>
        <p:spPr>
          <a:xfrm>
            <a:off x="7727950" y="336550"/>
            <a:ext cx="1608138" cy="960438"/>
          </a:xfrm>
          <a:prstGeom prst="rect">
            <a:avLst/>
          </a:prstGeom>
          <a:noFill/>
          <a:ln w="9525">
            <a:noFill/>
          </a:ln>
        </p:spPr>
      </p:pic>
      <p:sp>
        <p:nvSpPr>
          <p:cNvPr id="2" name="标题 1"/>
          <p:cNvSpPr>
            <a:spLocks noGrp="1"/>
          </p:cNvSpPr>
          <p:nvPr>
            <p:ph type="title"/>
          </p:nvPr>
        </p:nvSpPr>
        <p:spPr>
          <a:xfrm>
            <a:off x="4464784" y="526406"/>
            <a:ext cx="3262432" cy="424732"/>
          </a:xfrm>
          <a:prstGeom prst="rect">
            <a:avLst/>
          </a:prstGeom>
          <a:noFill/>
        </p:spPr>
        <p:txBody>
          <a:bodyPr wrap="none" rtlCol="0">
            <a:spAutoFit/>
          </a:bodyPr>
          <a:lstStyle>
            <a:lvl1pPr algn="ctr">
              <a:defRPr lang="zh-CN" altLang="en-US" sz="2400">
                <a:solidFill>
                  <a:schemeClr val="accent6">
                    <a:lumMod val="75000"/>
                  </a:schemeClr>
                </a:solidFill>
                <a:latin typeface="+mn-lt"/>
                <a:ea typeface="+mn-ea"/>
                <a:cs typeface="+mn-cs"/>
              </a:defRPr>
            </a:lvl1pPr>
          </a:lstStyle>
          <a:p>
            <a:pPr lvl="0"/>
            <a:r>
              <a:rPr lang="zh-CN" altLang="en-US" smtClean="0"/>
              <a:t>单击此处编辑母版标题样式</a:t>
            </a:r>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1+#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pPr/>
              <a:t>2018-11-27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3.xml"/><Relationship Id="rId7" Type="http://schemas.openxmlformats.org/officeDocument/2006/relationships/image" Target="../media/image3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7.jpe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stretch>
            <a:fillRect/>
          </a:stretch>
        </p:blipFill>
        <p:spPr>
          <a:xfrm>
            <a:off x="7048500" y="0"/>
            <a:ext cx="5143500" cy="6858000"/>
          </a:xfrm>
          <a:prstGeom prst="rect">
            <a:avLst/>
          </a:prstGeom>
          <a:noFill/>
          <a:ln w="9525">
            <a:noFill/>
          </a:ln>
        </p:spPr>
      </p:pic>
      <p:pic>
        <p:nvPicPr>
          <p:cNvPr id="56" name="图片 55"/>
          <p:cNvPicPr>
            <a:picLocks noChangeAspect="1"/>
          </p:cNvPicPr>
          <p:nvPr/>
        </p:nvPicPr>
        <p:blipFill>
          <a:blip r:embed="rId5" cstate="print"/>
          <a:srcRect l="2917" t="6094" r="67084" b="53595"/>
          <a:stretch>
            <a:fillRect/>
          </a:stretch>
        </p:blipFill>
        <p:spPr>
          <a:xfrm>
            <a:off x="434975" y="1981200"/>
            <a:ext cx="3657600" cy="2184400"/>
          </a:xfrm>
          <a:prstGeom prst="rect">
            <a:avLst/>
          </a:prstGeom>
          <a:noFill/>
          <a:ln w="9525">
            <a:noFill/>
          </a:ln>
        </p:spPr>
      </p:pic>
      <p:grpSp>
        <p:nvGrpSpPr>
          <p:cNvPr id="2" name="组合 56"/>
          <p:cNvGrpSpPr/>
          <p:nvPr/>
        </p:nvGrpSpPr>
        <p:grpSpPr>
          <a:xfrm>
            <a:off x="2535238" y="1516063"/>
            <a:ext cx="7494587" cy="3146425"/>
            <a:chOff x="3268775" y="1382484"/>
            <a:chExt cx="7494475" cy="3147060"/>
          </a:xfrm>
        </p:grpSpPr>
        <p:cxnSp>
          <p:nvCxnSpPr>
            <p:cNvPr id="58" name="直接连接符 57"/>
            <p:cNvCxnSpPr/>
            <p:nvPr/>
          </p:nvCxnSpPr>
          <p:spPr>
            <a:xfrm>
              <a:off x="3268775" y="1311159"/>
              <a:ext cx="7370650" cy="0"/>
            </a:xfrm>
            <a:prstGeom prst="line">
              <a:avLst/>
            </a:prstGeom>
            <a:noFill/>
            <a:ln w="19050" cap="rnd" cmpd="sng" algn="ctr">
              <a:gradFill flip="none" rotWithShape="1">
                <a:gsLst>
                  <a:gs pos="0">
                    <a:srgbClr val="548235">
                      <a:alpha val="0"/>
                    </a:srgbClr>
                  </a:gs>
                  <a:gs pos="31000">
                    <a:srgbClr val="548235"/>
                  </a:gs>
                </a:gsLst>
                <a:lin ang="10800000" scaled="1"/>
                <a:tileRect/>
              </a:gradFill>
              <a:prstDash val="solid"/>
              <a:miter lim="800000"/>
            </a:ln>
            <a:effectLst/>
          </p:spPr>
        </p:cxnSp>
        <p:grpSp>
          <p:nvGrpSpPr>
            <p:cNvPr id="2057" name="组合 58"/>
            <p:cNvGrpSpPr/>
            <p:nvPr/>
          </p:nvGrpSpPr>
          <p:grpSpPr>
            <a:xfrm>
              <a:off x="3268775" y="1382484"/>
              <a:ext cx="0" cy="3147060"/>
              <a:chOff x="3268775" y="1382484"/>
              <a:chExt cx="0" cy="3147060"/>
            </a:xfrm>
          </p:grpSpPr>
          <p:cxnSp>
            <p:nvCxnSpPr>
              <p:cNvPr id="2059" name="直接连接符 60"/>
              <p:cNvCxnSpPr/>
              <p:nvPr/>
            </p:nvCxnSpPr>
            <p:spPr>
              <a:xfrm>
                <a:off x="3268775" y="1382484"/>
                <a:ext cx="0" cy="857250"/>
              </a:xfrm>
              <a:prstGeom prst="line">
                <a:avLst/>
              </a:prstGeom>
              <a:ln w="19050" cap="rnd" cmpd="sng">
                <a:solidFill>
                  <a:srgbClr val="548235"/>
                </a:solidFill>
                <a:prstDash val="solid"/>
                <a:miter/>
                <a:headEnd type="none" w="med" len="med"/>
                <a:tailEnd type="none" w="med" len="med"/>
              </a:ln>
            </p:spPr>
          </p:cxnSp>
          <p:cxnSp>
            <p:nvCxnSpPr>
              <p:cNvPr id="2060" name="直接连接符 61"/>
              <p:cNvCxnSpPr/>
              <p:nvPr/>
            </p:nvCxnSpPr>
            <p:spPr>
              <a:xfrm>
                <a:off x="3268775" y="2327840"/>
                <a:ext cx="0" cy="35719"/>
              </a:xfrm>
              <a:prstGeom prst="line">
                <a:avLst/>
              </a:prstGeom>
              <a:ln w="19050" cap="rnd" cmpd="sng">
                <a:solidFill>
                  <a:srgbClr val="548235"/>
                </a:solidFill>
                <a:prstDash val="solid"/>
                <a:miter/>
                <a:headEnd type="none" w="med" len="med"/>
                <a:tailEnd type="none" w="med" len="med"/>
              </a:ln>
            </p:spPr>
          </p:cxnSp>
          <p:cxnSp>
            <p:nvCxnSpPr>
              <p:cNvPr id="2061" name="直接连接符 62"/>
              <p:cNvCxnSpPr/>
              <p:nvPr/>
            </p:nvCxnSpPr>
            <p:spPr>
              <a:xfrm>
                <a:off x="3268775" y="2490380"/>
                <a:ext cx="0" cy="101779"/>
              </a:xfrm>
              <a:prstGeom prst="line">
                <a:avLst/>
              </a:prstGeom>
              <a:ln w="19050" cap="rnd" cmpd="sng">
                <a:solidFill>
                  <a:srgbClr val="548235"/>
                </a:solidFill>
                <a:prstDash val="solid"/>
                <a:miter/>
                <a:headEnd type="none" w="med" len="med"/>
                <a:tailEnd type="none" w="med" len="med"/>
              </a:ln>
            </p:spPr>
          </p:cxnSp>
          <p:cxnSp>
            <p:nvCxnSpPr>
              <p:cNvPr id="2062" name="直接连接符 63"/>
              <p:cNvCxnSpPr/>
              <p:nvPr/>
            </p:nvCxnSpPr>
            <p:spPr>
              <a:xfrm>
                <a:off x="3268775" y="2668974"/>
                <a:ext cx="0" cy="44629"/>
              </a:xfrm>
              <a:prstGeom prst="line">
                <a:avLst/>
              </a:prstGeom>
              <a:ln w="19050" cap="rnd" cmpd="sng">
                <a:solidFill>
                  <a:srgbClr val="548235"/>
                </a:solidFill>
                <a:prstDash val="solid"/>
                <a:miter/>
                <a:headEnd type="none" w="med" len="med"/>
                <a:tailEnd type="none" w="med" len="med"/>
              </a:ln>
            </p:spPr>
          </p:cxnSp>
          <p:cxnSp>
            <p:nvCxnSpPr>
              <p:cNvPr id="2063" name="直接连接符 64"/>
              <p:cNvCxnSpPr/>
              <p:nvPr/>
            </p:nvCxnSpPr>
            <p:spPr>
              <a:xfrm>
                <a:off x="3268775" y="2821374"/>
                <a:ext cx="0" cy="116066"/>
              </a:xfrm>
              <a:prstGeom prst="line">
                <a:avLst/>
              </a:prstGeom>
              <a:ln w="19050" cap="rnd" cmpd="sng">
                <a:solidFill>
                  <a:srgbClr val="548235"/>
                </a:solidFill>
                <a:prstDash val="solid"/>
                <a:miter/>
                <a:headEnd type="none" w="med" len="med"/>
                <a:tailEnd type="none" w="med" len="med"/>
              </a:ln>
            </p:spPr>
          </p:cxnSp>
          <p:cxnSp>
            <p:nvCxnSpPr>
              <p:cNvPr id="2064" name="直接连接符 65"/>
              <p:cNvCxnSpPr/>
              <p:nvPr/>
            </p:nvCxnSpPr>
            <p:spPr>
              <a:xfrm>
                <a:off x="3268775" y="3101747"/>
                <a:ext cx="0" cy="78581"/>
              </a:xfrm>
              <a:prstGeom prst="line">
                <a:avLst/>
              </a:prstGeom>
              <a:ln w="19050" cap="rnd" cmpd="sng">
                <a:solidFill>
                  <a:srgbClr val="548235"/>
                </a:solidFill>
                <a:prstDash val="solid"/>
                <a:miter/>
                <a:headEnd type="none" w="med" len="med"/>
                <a:tailEnd type="none" w="med" len="med"/>
              </a:ln>
            </p:spPr>
          </p:cxnSp>
          <p:cxnSp>
            <p:nvCxnSpPr>
              <p:cNvPr id="2065" name="直接连接符 66"/>
              <p:cNvCxnSpPr/>
              <p:nvPr/>
            </p:nvCxnSpPr>
            <p:spPr>
              <a:xfrm>
                <a:off x="3268775" y="3263672"/>
                <a:ext cx="0" cy="1265872"/>
              </a:xfrm>
              <a:prstGeom prst="line">
                <a:avLst/>
              </a:prstGeom>
              <a:ln w="19050" cap="rnd" cmpd="sng">
                <a:solidFill>
                  <a:srgbClr val="548235"/>
                </a:solidFill>
                <a:prstDash val="solid"/>
                <a:miter/>
                <a:headEnd type="none" w="med" len="med"/>
                <a:tailEnd type="none" w="med" len="med"/>
              </a:ln>
            </p:spPr>
          </p:cxnSp>
        </p:grpSp>
        <p:cxnSp>
          <p:nvCxnSpPr>
            <p:cNvPr id="60" name="直接连接符 59"/>
            <p:cNvCxnSpPr/>
            <p:nvPr/>
          </p:nvCxnSpPr>
          <p:spPr>
            <a:xfrm>
              <a:off x="3268775" y="4457329"/>
              <a:ext cx="7494475" cy="0"/>
            </a:xfrm>
            <a:prstGeom prst="line">
              <a:avLst/>
            </a:prstGeom>
            <a:noFill/>
            <a:ln w="19050" cap="rnd" cmpd="sng" algn="ctr">
              <a:gradFill flip="none" rotWithShape="1">
                <a:gsLst>
                  <a:gs pos="6000">
                    <a:srgbClr val="548235">
                      <a:alpha val="0"/>
                    </a:srgbClr>
                  </a:gs>
                  <a:gs pos="31000">
                    <a:srgbClr val="548235"/>
                  </a:gs>
                </a:gsLst>
                <a:lin ang="10800000" scaled="1"/>
                <a:tileRect/>
              </a:gradFill>
              <a:prstDash val="solid"/>
              <a:miter lim="800000"/>
            </a:ln>
            <a:effectLst/>
          </p:spPr>
        </p:cxnSp>
      </p:grpSp>
      <p:sp>
        <p:nvSpPr>
          <p:cNvPr id="70" name="文本框 69"/>
          <p:cNvSpPr txBox="1"/>
          <p:nvPr/>
        </p:nvSpPr>
        <p:spPr>
          <a:xfrm>
            <a:off x="2592591" y="1704003"/>
            <a:ext cx="6583681" cy="1107996"/>
          </a:xfrm>
          <a:prstGeom prst="rect">
            <a:avLst/>
          </a:prstGeom>
          <a:noFill/>
        </p:spPr>
        <p:txBody>
          <a:bodyPr wrap="square">
            <a:spAutoFit/>
          </a:bodyPr>
          <a:lstStyle/>
          <a:p>
            <a:pPr marR="0" algn="ctr" defTabSz="914400" fontAlgn="auto">
              <a:spcBef>
                <a:spcPts val="0"/>
              </a:spcBef>
              <a:spcAft>
                <a:spcPts val="0"/>
              </a:spcAft>
              <a:buClrTx/>
              <a:buSzTx/>
              <a:buFontTx/>
              <a:buNone/>
              <a:defRPr/>
            </a:pPr>
            <a:r>
              <a:rPr kumimoji="0" lang="en-US" altLang="zh-CN" sz="6600" b="1" kern="1200" cap="none" spc="0" normalizeH="0" baseline="0" noProof="0" dirty="0">
                <a:solidFill>
                  <a:schemeClr val="accent6"/>
                </a:solidFill>
                <a:latin typeface="黑体" pitchFamily="49" charset="-122"/>
                <a:ea typeface="黑体" pitchFamily="49" charset="-122"/>
              </a:rPr>
              <a:t>  </a:t>
            </a:r>
            <a:r>
              <a:rPr kumimoji="0" lang="zh-CN" altLang="en-US" sz="5400" b="1" kern="1200" cap="none" spc="0" normalizeH="0" baseline="0" noProof="0" dirty="0">
                <a:solidFill>
                  <a:schemeClr val="accent6"/>
                </a:solidFill>
                <a:latin typeface="黑体" pitchFamily="49" charset="-122"/>
                <a:ea typeface="黑体" pitchFamily="49" charset="-122"/>
              </a:rPr>
              <a:t>垃圾分</a:t>
            </a:r>
            <a:r>
              <a:rPr kumimoji="0" lang="zh-CN" altLang="en-US" sz="5400" b="1" kern="1200" cap="none" spc="0" normalizeH="0" baseline="0" noProof="0" dirty="0" smtClean="0">
                <a:solidFill>
                  <a:schemeClr val="accent6"/>
                </a:solidFill>
                <a:latin typeface="黑体" pitchFamily="49" charset="-122"/>
                <a:ea typeface="黑体" pitchFamily="49" charset="-122"/>
              </a:rPr>
              <a:t>类工作培训</a:t>
            </a:r>
            <a:endParaRPr kumimoji="0" lang="zh-CN" altLang="en-US" sz="5400" b="1" kern="1200" cap="none" spc="0" normalizeH="0" baseline="0" noProof="0" dirty="0">
              <a:solidFill>
                <a:schemeClr val="accent6"/>
              </a:solidFill>
              <a:latin typeface="黑体" pitchFamily="49" charset="-122"/>
              <a:ea typeface="黑体" pitchFamily="49" charset="-122"/>
            </a:endParaRPr>
          </a:p>
        </p:txBody>
      </p:sp>
      <p:sp>
        <p:nvSpPr>
          <p:cNvPr id="72" name="文本框 71"/>
          <p:cNvSpPr txBox="1"/>
          <p:nvPr/>
        </p:nvSpPr>
        <p:spPr>
          <a:xfrm>
            <a:off x="5515721" y="3234541"/>
            <a:ext cx="3348579" cy="553998"/>
          </a:xfrm>
          <a:prstGeom prst="rect">
            <a:avLst/>
          </a:prstGeom>
          <a:noFill/>
          <a:ln w="9525">
            <a:noFill/>
          </a:ln>
        </p:spPr>
        <p:txBody>
          <a:bodyPr wrap="square">
            <a:spAutoFit/>
          </a:bodyPr>
          <a:lstStyle/>
          <a:p>
            <a:r>
              <a:rPr lang="zh-CN" altLang="en-US" sz="3000" b="1" dirty="0" smtClean="0">
                <a:solidFill>
                  <a:srgbClr val="3E6128"/>
                </a:solidFill>
                <a:latin typeface="微软雅黑" pitchFamily="34" charset="-122"/>
                <a:ea typeface="微软雅黑" pitchFamily="34" charset="-122"/>
              </a:rPr>
              <a:t>薛家</a:t>
            </a:r>
            <a:r>
              <a:rPr lang="zh-CN" altLang="en-US" sz="3000" b="1" dirty="0" smtClean="0">
                <a:solidFill>
                  <a:srgbClr val="3E6128"/>
                </a:solidFill>
                <a:latin typeface="微软雅黑" pitchFamily="34" charset="-122"/>
                <a:ea typeface="微软雅黑" pitchFamily="34" charset="-122"/>
              </a:rPr>
              <a:t>镇道德讲堂</a:t>
            </a:r>
            <a:endParaRPr lang="en-US" altLang="zh-CN" sz="3000" b="1" dirty="0">
              <a:solidFill>
                <a:srgbClr val="3E6128"/>
              </a:solidFill>
              <a:latin typeface="微软雅黑" pitchFamily="34" charset="-122"/>
              <a:ea typeface="微软雅黑" pitchFamily="34" charset="-122"/>
            </a:endParaRPr>
          </a:p>
        </p:txBody>
      </p:sp>
      <p:pic>
        <p:nvPicPr>
          <p:cNvPr id="76" name="图片 75">
            <a:hlinkClick r:id="" action="ppaction://media"/>
          </p:cNvPr>
          <p:cNvPicPr>
            <a:picLocks noRot="1" noChangeAspect="1"/>
          </p:cNvPicPr>
          <p:nvPr>
            <a:videoFile r:link="rId1"/>
          </p:nvPr>
        </p:nvPicPr>
        <p:blipFill>
          <a:blip r:embed="rId6" cstate="print"/>
          <a:stretch>
            <a:fillRect/>
          </a:stretch>
        </p:blipFill>
        <p:spPr>
          <a:xfrm>
            <a:off x="-93662" y="-711200"/>
            <a:ext cx="609600" cy="60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6"/>
                                        </p:tgtEl>
                                      </p:cBhvr>
                                    </p:cmd>
                                  </p:childTnLst>
                                </p:cTn>
                              </p:par>
                            </p:childTnLst>
                          </p:cTn>
                        </p:par>
                        <p:par>
                          <p:cTn id="7" fill="hold">
                            <p:stCondLst>
                              <p:cond delay="0"/>
                            </p:stCondLst>
                            <p:childTnLst>
                              <p:par>
                                <p:cTn id="8" presetID="2" presetClass="entr" presetSubtype="2" decel="10000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fill="hold"/>
                                        <p:tgtEl>
                                          <p:spTgt spid="4"/>
                                        </p:tgtEl>
                                        <p:attrNameLst>
                                          <p:attrName>ppt_x</p:attrName>
                                        </p:attrNameLst>
                                      </p:cBhvr>
                                      <p:tavLst>
                                        <p:tav tm="0">
                                          <p:val>
                                            <p:strVal val="1+#ppt_w/2"/>
                                          </p:val>
                                        </p:tav>
                                        <p:tav tm="100000">
                                          <p:val>
                                            <p:strVal val="#ppt_x"/>
                                          </p:val>
                                        </p:tav>
                                      </p:tavLst>
                                    </p:anim>
                                    <p:anim calcmode="lin" valueType="num">
                                      <p:cBhvr additive="base">
                                        <p:cTn id="11" dur="75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additive="base">
                                        <p:cTn id="14" dur="1000" fill="hold"/>
                                        <p:tgtEl>
                                          <p:spTgt spid="56"/>
                                        </p:tgtEl>
                                        <p:attrNameLst>
                                          <p:attrName>ppt_x</p:attrName>
                                        </p:attrNameLst>
                                      </p:cBhvr>
                                      <p:tavLst>
                                        <p:tav tm="0">
                                          <p:val>
                                            <p:strVal val="0-#ppt_w/2"/>
                                          </p:val>
                                        </p:tav>
                                        <p:tav tm="100000">
                                          <p:val>
                                            <p:strVal val="#ppt_x"/>
                                          </p:val>
                                        </p:tav>
                                      </p:tavLst>
                                    </p:anim>
                                    <p:anim calcmode="lin" valueType="num">
                                      <p:cBhvr additive="base">
                                        <p:cTn id="15" dur="1000" fill="hold"/>
                                        <p:tgtEl>
                                          <p:spTgt spid="56"/>
                                        </p:tgtEl>
                                        <p:attrNameLst>
                                          <p:attrName>ppt_y</p:attrName>
                                        </p:attrNameLst>
                                      </p:cBhvr>
                                      <p:tavLst>
                                        <p:tav tm="0">
                                          <p:val>
                                            <p:strVal val="#ppt_y"/>
                                          </p:val>
                                        </p:tav>
                                        <p:tav tm="100000">
                                          <p:val>
                                            <p:strVal val="#ppt_y"/>
                                          </p:val>
                                        </p:tav>
                                      </p:tavLst>
                                    </p:anim>
                                  </p:childTnLst>
                                </p:cTn>
                              </p:par>
                              <p:par>
                                <p:cTn id="16" presetID="22" presetClass="entr" presetSubtype="8" fill="hold"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1750"/>
                            </p:stCondLst>
                            <p:childTnLst>
                              <p:par>
                                <p:cTn id="20" presetID="45" presetClass="entr" presetSubtype="0" fill="hold" grpId="0" nodeType="afterEffect">
                                  <p:stCondLst>
                                    <p:cond delay="0"/>
                                  </p:stCondLst>
                                  <p:iterate type="lt">
                                    <p:tmPct val="20000"/>
                                  </p:iterate>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anim calcmode="lin" valueType="num">
                                      <p:cBhvr>
                                        <p:cTn id="23" dur="500" fill="hold"/>
                                        <p:tgtEl>
                                          <p:spTgt spid="72"/>
                                        </p:tgtEl>
                                        <p:attrNameLst>
                                          <p:attrName>ppt_w</p:attrName>
                                        </p:attrNameLst>
                                      </p:cBhvr>
                                      <p:tavLst>
                                        <p:tav tm="0" fmla="#ppt_w*sin(2.5*pi*$)">
                                          <p:val>
                                            <p:fltVal val="0"/>
                                          </p:val>
                                        </p:tav>
                                        <p:tav tm="100000">
                                          <p:val>
                                            <p:fltVal val="1"/>
                                          </p:val>
                                        </p:tav>
                                      </p:tavLst>
                                    </p:anim>
                                    <p:anim calcmode="lin" valueType="num">
                                      <p:cBhvr>
                                        <p:cTn id="24" dur="500" fill="hold"/>
                                        <p:tgtEl>
                                          <p:spTgt spid="72"/>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500"/>
                                  </p:stCondLst>
                                  <p:iterate type="lt">
                                    <p:tmPct val="15000"/>
                                  </p:iterate>
                                  <p:childTnLst>
                                    <p:set>
                                      <p:cBhvr>
                                        <p:cTn id="26" dur="1" fill="hold">
                                          <p:stCondLst>
                                            <p:cond delay="0"/>
                                          </p:stCondLst>
                                        </p:cTn>
                                        <p:tgtEl>
                                          <p:spTgt spid="70"/>
                                        </p:tgtEl>
                                        <p:attrNameLst>
                                          <p:attrName>style.visibility</p:attrName>
                                        </p:attrNameLst>
                                      </p:cBhvr>
                                      <p:to>
                                        <p:strVal val="visible"/>
                                      </p:to>
                                    </p:set>
                                    <p:animEffect transition="in" filter="fade">
                                      <p:cBhvr>
                                        <p:cTn id="27" dur="750"/>
                                        <p:tgtEl>
                                          <p:spTgt spid="70"/>
                                        </p:tgtEl>
                                      </p:cBhvr>
                                    </p:animEffect>
                                    <p:anim calcmode="lin" valueType="num">
                                      <p:cBhvr>
                                        <p:cTn id="28" dur="750" fill="hold"/>
                                        <p:tgtEl>
                                          <p:spTgt spid="70"/>
                                        </p:tgtEl>
                                        <p:attrNameLst>
                                          <p:attrName>ppt_w</p:attrName>
                                        </p:attrNameLst>
                                      </p:cBhvr>
                                      <p:tavLst>
                                        <p:tav tm="0" fmla="#ppt_w*sin(2.5*pi*$)">
                                          <p:val>
                                            <p:fltVal val="0"/>
                                          </p:val>
                                        </p:tav>
                                        <p:tav tm="100000">
                                          <p:val>
                                            <p:fltVal val="1"/>
                                          </p:val>
                                        </p:tav>
                                      </p:tavLst>
                                    </p:anim>
                                    <p:anim calcmode="lin" valueType="num">
                                      <p:cBhvr>
                                        <p:cTn id="29" dur="750" fill="hold"/>
                                        <p:tgtEl>
                                          <p:spTgt spid="70"/>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250"/>
                                  </p:stCondLst>
                                  <p:iterate type="lt">
                                    <p:tmPct val="0"/>
                                  </p:iterate>
                                  <p:childTnLst>
                                    <p:animScale>
                                      <p:cBhvr>
                                        <p:cTn id="31" dur="100" fill="hold"/>
                                        <p:tgtEl>
                                          <p:spTgt spid="70"/>
                                        </p:tgtEl>
                                      </p:cBhvr>
                                      <p:by x="500000" y="500000"/>
                                    </p:animScale>
                                  </p:childTnLst>
                                </p:cTn>
                              </p:par>
                              <p:par>
                                <p:cTn id="32" presetID="6" presetClass="emph" presetSubtype="0" fill="hold" grpId="2" nodeType="withEffect">
                                  <p:stCondLst>
                                    <p:cond delay="500"/>
                                  </p:stCondLst>
                                  <p:iterate type="lt">
                                    <p:tmPct val="15000"/>
                                  </p:iterate>
                                  <p:childTnLst>
                                    <p:animScale>
                                      <p:cBhvr>
                                        <p:cTn id="33" dur="750" fill="hold"/>
                                        <p:tgtEl>
                                          <p:spTgt spid="70"/>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4" repeatCount="indefinite" fill="hold" display="0">
                  <p:stCondLst>
                    <p:cond delay="indefinite"/>
                  </p:stCondLst>
                  <p:endCondLst>
                    <p:cond evt="onStopAudio" delay="0">
                      <p:tgtEl>
                        <p:sldTgt/>
                      </p:tgtEl>
                    </p:cond>
                  </p:endCondLst>
                </p:cTn>
                <p:tgtEl>
                  <p:spTgt spid="76"/>
                </p:tgtEl>
              </p:cMediaNode>
            </p:video>
          </p:childTnLst>
        </p:cTn>
      </p:par>
    </p:tnLst>
    <p:bldLst>
      <p:bldP spid="70" grpId="0"/>
      <p:bldP spid="70" grpId="1"/>
      <p:bldP spid="70" grpId="2"/>
      <p:bldP spid="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4098" name="Picture 2" descr="C:\Users\Administrator\Desktop\垃圾分类\8.jpg"/>
          <p:cNvPicPr>
            <a:picLocks noChangeAspect="1" noChangeArrowheads="1"/>
          </p:cNvPicPr>
          <p:nvPr/>
        </p:nvPicPr>
        <p:blipFill>
          <a:blip r:embed="rId2" cstate="print"/>
          <a:srcRect/>
          <a:stretch>
            <a:fillRect/>
          </a:stretch>
        </p:blipFill>
        <p:spPr bwMode="auto">
          <a:xfrm>
            <a:off x="2499000" y="1198178"/>
            <a:ext cx="7117966" cy="474531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7170" name="Picture 2" descr="21-1G222094502G4"/>
          <p:cNvPicPr>
            <a:picLocks noChangeAspect="1" noChangeArrowheads="1"/>
          </p:cNvPicPr>
          <p:nvPr/>
        </p:nvPicPr>
        <p:blipFill>
          <a:blip r:embed="rId2" cstate="print"/>
          <a:srcRect/>
          <a:stretch>
            <a:fillRect/>
          </a:stretch>
        </p:blipFill>
        <p:spPr bwMode="auto">
          <a:xfrm>
            <a:off x="1277007" y="1229711"/>
            <a:ext cx="7236373" cy="4818828"/>
          </a:xfrm>
          <a:prstGeom prst="rect">
            <a:avLst/>
          </a:prstGeom>
          <a:noFill/>
          <a:ln w="9525">
            <a:noFill/>
            <a:miter lim="800000"/>
            <a:headEnd/>
            <a:tailEnd/>
          </a:ln>
        </p:spPr>
      </p:pic>
      <p:sp>
        <p:nvSpPr>
          <p:cNvPr id="5" name="TextBox 4"/>
          <p:cNvSpPr txBox="1"/>
          <p:nvPr/>
        </p:nvSpPr>
        <p:spPr>
          <a:xfrm>
            <a:off x="8954814" y="1560786"/>
            <a:ext cx="2459420" cy="2862322"/>
          </a:xfrm>
          <a:prstGeom prst="rect">
            <a:avLst/>
          </a:prstGeom>
          <a:noFill/>
        </p:spPr>
        <p:txBody>
          <a:bodyPr wrap="square" rtlCol="0">
            <a:spAutoFit/>
          </a:bodyPr>
          <a:lstStyle/>
          <a:p>
            <a:r>
              <a:rPr lang="zh-CN" altLang="zh-CN" dirty="0" smtClean="0"/>
              <a:t>保加利亚</a:t>
            </a:r>
            <a:r>
              <a:rPr lang="en-US" altLang="zh-CN" dirty="0" err="1" smtClean="0"/>
              <a:t>Krichim</a:t>
            </a:r>
            <a:r>
              <a:rPr lang="zh-CN" altLang="zh-CN" dirty="0" smtClean="0"/>
              <a:t>镇附近的</a:t>
            </a:r>
            <a:r>
              <a:rPr lang="en-US" altLang="zh-CN" dirty="0" err="1" smtClean="0"/>
              <a:t>Vacha</a:t>
            </a:r>
            <a:r>
              <a:rPr lang="zh-CN" altLang="zh-CN" dirty="0" smtClean="0"/>
              <a:t>大坝上堆满了废弃的塑料瓶和其他垃圾。据非营利性组织海洋保护协会</a:t>
            </a:r>
            <a:r>
              <a:rPr lang="en-US" altLang="zh-CN" dirty="0" smtClean="0"/>
              <a:t>Ocean Conservancy</a:t>
            </a:r>
            <a:r>
              <a:rPr lang="zh-CN" altLang="zh-CN" dirty="0" smtClean="0"/>
              <a:t>，诸如瓶子和塑料袋等一次性塑料容器是在海滩附近发现</a:t>
            </a:r>
            <a:r>
              <a:rPr lang="en-US" altLang="zh-CN" dirty="0" smtClean="0"/>
              <a:t>“</a:t>
            </a:r>
            <a:r>
              <a:rPr lang="zh-CN" altLang="zh-CN" dirty="0" smtClean="0"/>
              <a:t>最多的垃圾</a:t>
            </a:r>
            <a:r>
              <a:rPr lang="en-US" altLang="zh-CN" dirty="0" smtClean="0"/>
              <a:t>”</a:t>
            </a:r>
            <a:r>
              <a:rPr lang="zh-CN" altLang="zh-CN" dirty="0" smtClean="0"/>
              <a:t>。</a:t>
            </a:r>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6146" name="Picture 2" descr="21-1G222094525111"/>
          <p:cNvPicPr>
            <a:picLocks noChangeAspect="1" noChangeArrowheads="1"/>
          </p:cNvPicPr>
          <p:nvPr/>
        </p:nvPicPr>
        <p:blipFill>
          <a:blip r:embed="rId2" cstate="print"/>
          <a:srcRect/>
          <a:stretch>
            <a:fillRect/>
          </a:stretch>
        </p:blipFill>
        <p:spPr bwMode="auto">
          <a:xfrm>
            <a:off x="1513488" y="1166649"/>
            <a:ext cx="6826469" cy="4554496"/>
          </a:xfrm>
          <a:prstGeom prst="rect">
            <a:avLst/>
          </a:prstGeom>
          <a:noFill/>
          <a:ln w="9525">
            <a:noFill/>
            <a:miter lim="800000"/>
            <a:headEnd/>
            <a:tailEnd/>
          </a:ln>
        </p:spPr>
      </p:pic>
      <p:sp>
        <p:nvSpPr>
          <p:cNvPr id="5" name="TextBox 4"/>
          <p:cNvSpPr txBox="1"/>
          <p:nvPr/>
        </p:nvSpPr>
        <p:spPr>
          <a:xfrm>
            <a:off x="9176273" y="2065468"/>
            <a:ext cx="2226833" cy="2308324"/>
          </a:xfrm>
          <a:prstGeom prst="rect">
            <a:avLst/>
          </a:prstGeom>
          <a:noFill/>
        </p:spPr>
        <p:txBody>
          <a:bodyPr wrap="square" rtlCol="0">
            <a:spAutoFit/>
          </a:bodyPr>
          <a:lstStyle/>
          <a:p>
            <a:r>
              <a:rPr lang="en-US" altLang="zh-CN" dirty="0" smtClean="0"/>
              <a:t>2012年7月30日，一名男子在菲律宾马尼拉马尼拉湾收集塑料和其他可回收材料。</a:t>
            </a:r>
            <a:r>
              <a:rPr lang="en-US" altLang="zh-CN" dirty="0" err="1" smtClean="0"/>
              <a:t>废弃塑料管理不善是造成海洋塑料危机的主要原因</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垃圾对动物的危害</a:t>
            </a:r>
            <a:endParaRPr lang="zh-CN" altLang="en-US" sz="3200" b="1" dirty="0"/>
          </a:p>
        </p:txBody>
      </p:sp>
      <p:pic>
        <p:nvPicPr>
          <p:cNvPr id="5122" name="Picture 2" descr="C:\Users\Administrator\Desktop\垃圾分类\7.jpg"/>
          <p:cNvPicPr>
            <a:picLocks noChangeAspect="1" noChangeArrowheads="1"/>
          </p:cNvPicPr>
          <p:nvPr/>
        </p:nvPicPr>
        <p:blipFill>
          <a:blip r:embed="rId2" cstate="print"/>
          <a:srcRect/>
          <a:stretch>
            <a:fillRect/>
          </a:stretch>
        </p:blipFill>
        <p:spPr bwMode="auto">
          <a:xfrm>
            <a:off x="2306583" y="1429297"/>
            <a:ext cx="7184259" cy="463207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垃圾对动物的危害</a:t>
            </a:r>
            <a:endParaRPr lang="zh-CN" altLang="en-US" sz="3200" b="1" dirty="0"/>
          </a:p>
        </p:txBody>
      </p:sp>
      <p:pic>
        <p:nvPicPr>
          <p:cNvPr id="8194" name="Picture 2" descr="21-1G222095412S0"/>
          <p:cNvPicPr>
            <a:picLocks noChangeAspect="1" noChangeArrowheads="1"/>
          </p:cNvPicPr>
          <p:nvPr/>
        </p:nvPicPr>
        <p:blipFill>
          <a:blip r:embed="rId2" cstate="print"/>
          <a:srcRect/>
          <a:stretch>
            <a:fillRect/>
          </a:stretch>
        </p:blipFill>
        <p:spPr bwMode="auto">
          <a:xfrm>
            <a:off x="1718442" y="1261241"/>
            <a:ext cx="7362496" cy="4881257"/>
          </a:xfrm>
          <a:prstGeom prst="rect">
            <a:avLst/>
          </a:prstGeom>
          <a:noFill/>
          <a:ln w="9525">
            <a:noFill/>
            <a:miter lim="800000"/>
            <a:headEnd/>
            <a:tailEnd/>
          </a:ln>
        </p:spPr>
      </p:pic>
      <p:sp>
        <p:nvSpPr>
          <p:cNvPr id="5" name="TextBox 4"/>
          <p:cNvSpPr txBox="1"/>
          <p:nvPr/>
        </p:nvSpPr>
        <p:spPr>
          <a:xfrm>
            <a:off x="9348952" y="1876097"/>
            <a:ext cx="1749972" cy="1200329"/>
          </a:xfrm>
          <a:prstGeom prst="rect">
            <a:avLst/>
          </a:prstGeom>
          <a:noFill/>
        </p:spPr>
        <p:txBody>
          <a:bodyPr wrap="square" rtlCol="0">
            <a:spAutoFit/>
          </a:bodyPr>
          <a:lstStyle/>
          <a:p>
            <a:r>
              <a:rPr lang="zh-CN" altLang="zh-CN" dirty="0" smtClean="0"/>
              <a:t>被塑料袋缠住鳃的柠檬鲨。</a:t>
            </a:r>
            <a:r>
              <a:rPr lang="en-US" altLang="zh-CN" dirty="0" smtClean="0"/>
              <a:t>(</a:t>
            </a:r>
            <a:r>
              <a:rPr lang="zh-CN" altLang="zh-CN" dirty="0" smtClean="0"/>
              <a:t>摄于巴哈马群岛附近</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6" name="Rectangle 3"/>
          <p:cNvSpPr txBox="1">
            <a:spLocks noChangeArrowheads="1"/>
          </p:cNvSpPr>
          <p:nvPr/>
        </p:nvSpPr>
        <p:spPr>
          <a:xfrm>
            <a:off x="1836682" y="1702676"/>
            <a:ext cx="6629400" cy="3505200"/>
          </a:xfrm>
          <a:prstGeom prst="rect">
            <a:avLst/>
          </a:prstGeom>
        </p:spPr>
        <p:txBody>
          <a:bodyPr/>
          <a:lstStyle/>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侵占土地</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污染土壤</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污染水体</a:t>
            </a:r>
          </a:p>
          <a:p>
            <a:pPr marL="228600" marR="0" lvl="0" indent="-228600" algn="l" defTabSz="914400" rtl="0" eaLnBrk="1" fontAlgn="base" latinLnBrk="0" hangingPunct="1">
              <a:lnSpc>
                <a:spcPct val="140000"/>
              </a:lnSpc>
              <a:spcBef>
                <a:spcPts val="1000"/>
              </a:spcBef>
              <a:spcAft>
                <a:spcPct val="0"/>
              </a:spcAft>
              <a:buClrTx/>
              <a:buSzTx/>
              <a:buFont typeface="Arial" panose="020B0604020202020204" pitchFamily="34" charset="0"/>
              <a:buChar char="•"/>
              <a:tabLst/>
              <a:defRPr/>
            </a:pPr>
            <a:r>
              <a:rPr kumimoji="0" lang="zh-CN" altLang="en-US" sz="2800" b="1" i="0" u="none" strike="noStrike" kern="1200" cap="none" spc="0" normalizeH="0" baseline="0" noProof="0" smtClean="0">
                <a:ln>
                  <a:noFill/>
                </a:ln>
                <a:solidFill>
                  <a:schemeClr val="tx1"/>
                </a:solidFill>
                <a:effectLst/>
                <a:uLnTx/>
                <a:uFillTx/>
                <a:latin typeface="+mn-lt"/>
                <a:ea typeface="楷体_GB2312" pitchFamily="49" charset="-122"/>
                <a:cs typeface="+mn-cs"/>
              </a:rPr>
              <a:t>污染大气</a:t>
            </a:r>
            <a:endParaRPr kumimoji="0" lang="en-US" altLang="zh-CN" sz="2800" b="1" i="0" u="none" strike="noStrike" kern="1200" cap="none" spc="0" normalizeH="0" baseline="0" noProof="0" dirty="0" smtClean="0">
              <a:ln>
                <a:noFill/>
              </a:ln>
              <a:solidFill>
                <a:schemeClr val="tx1"/>
              </a:solidFill>
              <a:effectLst/>
              <a:uLnTx/>
              <a:uFillTx/>
              <a:latin typeface="+mn-lt"/>
              <a:ea typeface="楷体_GB2312" pitchFamily="49" charset="-122"/>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3"/>
          <p:cNvSpPr txBox="1">
            <a:spLocks noChangeArrowheads="1"/>
          </p:cNvSpPr>
          <p:nvPr/>
        </p:nvSpPr>
        <p:spPr>
          <a:xfrm>
            <a:off x="1229711" y="1479330"/>
            <a:ext cx="9553903" cy="3797300"/>
          </a:xfrm>
          <a:prstGeom prst="rect">
            <a:avLst/>
          </a:prstGeom>
        </p:spPr>
        <p:txBody>
          <a:bodyPr/>
          <a:lstStyle/>
          <a:p>
            <a:pPr marL="228600" marR="0" lvl="0" indent="-228600" algn="l" defTabSz="914400" rtl="0" eaLnBrk="1" fontAlgn="base" latinLnBrk="0" hangingPunct="1">
              <a:lnSpc>
                <a:spcPct val="90000"/>
              </a:lnSpc>
              <a:spcBef>
                <a:spcPts val="1000"/>
              </a:spcBef>
              <a:spcAft>
                <a:spcPct val="0"/>
              </a:spcAft>
              <a:buClrTx/>
              <a:buSzTx/>
              <a:tabLst/>
              <a:defRPr/>
            </a:pP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垃圾挤占了宝贵的土地资源和生存空间。</a:t>
            </a:r>
          </a:p>
          <a:p>
            <a:pPr marL="228600" marR="0" lvl="0" indent="-228600" algn="l" defTabSz="914400" rtl="0" eaLnBrk="1" fontAlgn="base" latinLnBrk="0" hangingPunct="1">
              <a:lnSpc>
                <a:spcPct val="90000"/>
              </a:lnSpc>
              <a:spcBef>
                <a:spcPts val="1000"/>
              </a:spcBef>
              <a:spcAft>
                <a:spcPct val="0"/>
              </a:spcAft>
              <a:buClrTx/>
              <a:buSzTx/>
              <a:tabLst/>
              <a:defRPr/>
            </a:pP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目前，全国垃圾堆存侵占土地面积高达</a:t>
            </a:r>
            <a:r>
              <a:rPr kumimoji="0" lang="en-US" altLang="zh-CN"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5</a:t>
            </a:r>
            <a:r>
              <a:rPr kumimoji="0" lang="zh-CN" altLang="en-US" sz="36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亿平方米。</a:t>
            </a:r>
          </a:p>
          <a:p>
            <a:pPr>
              <a:lnSpc>
                <a:spcPct val="110000"/>
              </a:lnSpc>
            </a:pPr>
            <a:r>
              <a:rPr lang="zh-CN" altLang="en-US" sz="3600" dirty="0" smtClean="0">
                <a:latin typeface="楷体_GB2312" pitchFamily="49" charset="-122"/>
                <a:ea typeface="楷体_GB2312" pitchFamily="49" charset="-122"/>
              </a:rPr>
              <a:t>大量垃圾中的有害物质随雨水进入土壤，使土壤中的有害物质超标，栽种在这类土壤中的植物，其有害物质含量也会超标。</a:t>
            </a:r>
          </a:p>
          <a:p>
            <a:pPr>
              <a:lnSpc>
                <a:spcPct val="110000"/>
              </a:lnSpc>
            </a:pPr>
            <a:r>
              <a:rPr lang="zh-CN" altLang="en-US" sz="3600" dirty="0" smtClean="0">
                <a:latin typeface="楷体_GB2312" pitchFamily="49" charset="-122"/>
                <a:ea typeface="楷体_GB2312" pitchFamily="49" charset="-122"/>
              </a:rPr>
              <a:t>一旦重金属进入土壤，就可能在那里存留数千年。</a:t>
            </a:r>
            <a:endParaRPr lang="en-US" altLang="zh-CN" sz="3600" dirty="0" smtClean="0">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1027"/>
          <p:cNvSpPr txBox="1">
            <a:spLocks noChangeArrowheads="1"/>
          </p:cNvSpPr>
          <p:nvPr/>
        </p:nvSpPr>
        <p:spPr>
          <a:xfrm>
            <a:off x="2393731" y="1392621"/>
            <a:ext cx="7620000" cy="44196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垃圾在堆放腐败过程中，还会产生病原微生物和大量的酸性和碱性有机污染物，并会将垃圾中的有毒重金属溶解出来。</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任意堆放的话，在雨水的作用下，它们被带入水体，会造成地表水或地下水的严重污染，影响水生生物的生存和水资源的利用。 </a:t>
            </a:r>
            <a:endParaRPr kumimoji="0" lang="en-US" altLang="zh-CN" sz="2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垃圾对人类的危害</a:t>
            </a:r>
            <a:endParaRPr lang="zh-CN" altLang="en-US" sz="3200" b="1" dirty="0"/>
          </a:p>
        </p:txBody>
      </p:sp>
      <p:sp>
        <p:nvSpPr>
          <p:cNvPr id="3" name="Rectangle 3"/>
          <p:cNvSpPr txBox="1">
            <a:spLocks noChangeArrowheads="1"/>
          </p:cNvSpPr>
          <p:nvPr/>
        </p:nvSpPr>
        <p:spPr>
          <a:xfrm>
            <a:off x="2417380" y="1579179"/>
            <a:ext cx="7467600" cy="4572000"/>
          </a:xfrm>
          <a:prstGeom prst="rect">
            <a:avLst/>
          </a:prstGeom>
        </p:spPr>
        <p:txBody>
          <a:bodyPr/>
          <a:lstStyle/>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细小固体废物会随风飞扬，加重大气污染。</a:t>
            </a:r>
          </a:p>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在大量垃圾露天堆放的场区臭气熏天，老鼠成灾，蚊蝇孳生。</a:t>
            </a:r>
          </a:p>
          <a:p>
            <a:pPr marL="228600" marR="0" lvl="0" indent="-228600" algn="l" defTabSz="914400" rtl="0" eaLnBrk="1" fontAlgn="base" latinLnBrk="0" hangingPunct="1">
              <a:lnSpc>
                <a:spcPct val="11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还有大量氨、硫化物等有害气体向大气释放，仅有机挥发性气体就多达 </a:t>
            </a:r>
            <a:r>
              <a:rPr kumimoji="0" lang="en-US" altLang="zh-CN"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100</a:t>
            </a:r>
            <a:r>
              <a:rPr kumimoji="0" lang="zh-CN" altLang="en-US" sz="2800" b="0"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多种，其中含有许多致癌致畸物。</a:t>
            </a:r>
            <a:endParaRPr kumimoji="0" lang="en-US" altLang="zh-CN" sz="4000" b="0" i="0" u="none" strike="noStrike" kern="1200" cap="none" spc="0" normalizeH="0" baseline="0" noProof="0" dirty="0" smtClean="0">
              <a:ln>
                <a:noFill/>
              </a:ln>
              <a:solidFill>
                <a:schemeClr val="tx1"/>
              </a:solidFill>
              <a:effectLst/>
              <a:uLnTx/>
              <a:uFillTx/>
              <a:latin typeface="+mn-lt"/>
              <a:ea typeface="楷体_GB2312" pitchFamily="49" charset="-122"/>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源头减量</a:t>
            </a:r>
            <a:endParaRPr lang="zh-CN" altLang="en-US" sz="3200" b="1" dirty="0"/>
          </a:p>
        </p:txBody>
      </p:sp>
      <p:grpSp>
        <p:nvGrpSpPr>
          <p:cNvPr id="4" name="Group 37"/>
          <p:cNvGrpSpPr>
            <a:grpSpLocks/>
          </p:cNvGrpSpPr>
          <p:nvPr/>
        </p:nvGrpSpPr>
        <p:grpSpPr bwMode="auto">
          <a:xfrm>
            <a:off x="3438306" y="1992969"/>
            <a:ext cx="5584825" cy="3322637"/>
            <a:chOff x="864" y="1200"/>
            <a:chExt cx="3518" cy="2093"/>
          </a:xfrm>
        </p:grpSpPr>
        <p:sp>
          <p:nvSpPr>
            <p:cNvPr id="5" name="Rectangle 5"/>
            <p:cNvSpPr>
              <a:spLocks noChangeArrowheads="1"/>
            </p:cNvSpPr>
            <p:nvPr/>
          </p:nvSpPr>
          <p:spPr bwMode="gray">
            <a:xfrm>
              <a:off x="864" y="1373"/>
              <a:ext cx="2362" cy="453"/>
            </a:xfrm>
            <a:prstGeom prst="rect">
              <a:avLst/>
            </a:prstGeom>
            <a:gradFill rotWithShape="1">
              <a:gsLst>
                <a:gs pos="0">
                  <a:srgbClr val="001773">
                    <a:alpha val="43999"/>
                  </a:srgbClr>
                </a:gs>
                <a:gs pos="100000">
                  <a:srgbClr val="E98931"/>
                </a:gs>
              </a:gsLst>
              <a:lin ang="0" scaled="1"/>
            </a:gradFill>
            <a:ln w="9525" algn="ctr">
              <a:noFill/>
              <a:miter lim="800000"/>
              <a:headEnd/>
              <a:tailEnd/>
            </a:ln>
          </p:spPr>
          <p:txBody>
            <a:bodyPr wrap="none" anchor="ctr"/>
            <a:lstStyle/>
            <a:p>
              <a:endParaRPr lang="zh-CN" altLang="en-US">
                <a:ea typeface="宋体" charset="-122"/>
              </a:endParaRPr>
            </a:p>
          </p:txBody>
        </p:sp>
        <p:grpSp>
          <p:nvGrpSpPr>
            <p:cNvPr id="6" name="Group 7"/>
            <p:cNvGrpSpPr>
              <a:grpSpLocks/>
            </p:cNvGrpSpPr>
            <p:nvPr/>
          </p:nvGrpSpPr>
          <p:grpSpPr bwMode="auto">
            <a:xfrm>
              <a:off x="2916" y="1200"/>
              <a:ext cx="635" cy="635"/>
              <a:chOff x="2016" y="1920"/>
              <a:chExt cx="1680" cy="1680"/>
            </a:xfrm>
          </p:grpSpPr>
          <p:sp>
            <p:nvSpPr>
              <p:cNvPr id="20" name="Oval 8"/>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w="9525">
                <a:noFill/>
                <a:round/>
                <a:headEnd/>
                <a:tailEnd/>
              </a:ln>
            </p:spPr>
            <p:txBody>
              <a:bodyPr wrap="none" anchor="ctr"/>
              <a:lstStyle/>
              <a:p>
                <a:endParaRPr lang="zh-CN" altLang="en-US">
                  <a:ea typeface="宋体" charset="-122"/>
                </a:endParaRPr>
              </a:p>
            </p:txBody>
          </p:sp>
          <p:sp>
            <p:nvSpPr>
              <p:cNvPr id="21" name="Freeform 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w="0">
                <a:noFill/>
                <a:round/>
                <a:headEnd/>
                <a:tailEnd/>
              </a:ln>
            </p:spPr>
            <p:txBody>
              <a:bodyPr/>
              <a:lstStyle/>
              <a:p>
                <a:endParaRPr lang="zh-CN" altLang="en-US">
                  <a:ea typeface="宋体" charset="-122"/>
                </a:endParaRPr>
              </a:p>
            </p:txBody>
          </p:sp>
        </p:grpSp>
        <p:sp>
          <p:nvSpPr>
            <p:cNvPr id="7" name="Text Box 10"/>
            <p:cNvSpPr txBox="1">
              <a:spLocks noChangeArrowheads="1"/>
            </p:cNvSpPr>
            <p:nvPr/>
          </p:nvSpPr>
          <p:spPr bwMode="gray">
            <a:xfrm>
              <a:off x="3104" y="1383"/>
              <a:ext cx="265" cy="288"/>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A</a:t>
              </a:r>
            </a:p>
          </p:txBody>
        </p:sp>
        <p:sp>
          <p:nvSpPr>
            <p:cNvPr id="8" name="Text Box 11"/>
            <p:cNvSpPr txBox="1">
              <a:spLocks noChangeArrowheads="1"/>
            </p:cNvSpPr>
            <p:nvPr/>
          </p:nvSpPr>
          <p:spPr bwMode="gray">
            <a:xfrm>
              <a:off x="912" y="1440"/>
              <a:ext cx="1946" cy="365"/>
            </a:xfrm>
            <a:prstGeom prst="rect">
              <a:avLst/>
            </a:prstGeom>
            <a:noFill/>
            <a:ln w="9525">
              <a:noFill/>
              <a:miter lim="800000"/>
              <a:headEnd/>
              <a:tailEnd/>
            </a:ln>
          </p:spPr>
          <p:txBody>
            <a:bodyPr>
              <a:spAutoFit/>
            </a:bodyPr>
            <a:lstStyle/>
            <a:p>
              <a:pPr algn="r" eaLnBrk="0" hangingPunct="0"/>
              <a:r>
                <a:rPr lang="zh-CN" altLang="en-US" sz="3200" b="1" dirty="0">
                  <a:latin typeface="楷体_GB2312" pitchFamily="49" charset="-122"/>
                  <a:ea typeface="楷体_GB2312" pitchFamily="49" charset="-122"/>
                </a:rPr>
                <a:t>少用一次性产品</a:t>
              </a:r>
              <a:r>
                <a:rPr lang="zh-CN" altLang="en-US" sz="2400" dirty="0">
                  <a:latin typeface="楷体_GB2312" pitchFamily="49" charset="-122"/>
                  <a:ea typeface="楷体_GB2312" pitchFamily="49" charset="-122"/>
                </a:rPr>
                <a:t> </a:t>
              </a:r>
              <a:endParaRPr lang="en-US" altLang="zh-CN" sz="2400" dirty="0">
                <a:latin typeface="楷体_GB2312" pitchFamily="49" charset="-122"/>
                <a:ea typeface="楷体_GB2312" pitchFamily="49" charset="-122"/>
              </a:endParaRPr>
            </a:p>
          </p:txBody>
        </p:sp>
        <p:sp>
          <p:nvSpPr>
            <p:cNvPr id="9" name="Rectangle 13"/>
            <p:cNvSpPr>
              <a:spLocks noChangeArrowheads="1"/>
            </p:cNvSpPr>
            <p:nvPr/>
          </p:nvSpPr>
          <p:spPr bwMode="gray">
            <a:xfrm>
              <a:off x="866" y="2117"/>
              <a:ext cx="2534" cy="453"/>
            </a:xfrm>
            <a:prstGeom prst="rect">
              <a:avLst/>
            </a:prstGeom>
            <a:gradFill rotWithShape="1">
              <a:gsLst>
                <a:gs pos="0">
                  <a:srgbClr val="013997">
                    <a:alpha val="43999"/>
                  </a:srgbClr>
                </a:gs>
                <a:gs pos="100000">
                  <a:srgbClr val="418AEB"/>
                </a:gs>
              </a:gsLst>
              <a:lin ang="0" scaled="1"/>
            </a:gradFill>
            <a:ln w="9525" algn="ctr">
              <a:noFill/>
              <a:miter lim="800000"/>
              <a:headEnd/>
              <a:tailEnd/>
            </a:ln>
          </p:spPr>
          <p:txBody>
            <a:bodyPr wrap="none" anchor="ctr"/>
            <a:lstStyle/>
            <a:p>
              <a:endParaRPr lang="zh-CN" altLang="en-US">
                <a:ea typeface="宋体" charset="-122"/>
              </a:endParaRPr>
            </a:p>
          </p:txBody>
        </p:sp>
        <p:grpSp>
          <p:nvGrpSpPr>
            <p:cNvPr id="10" name="Group 15"/>
            <p:cNvGrpSpPr>
              <a:grpSpLocks/>
            </p:cNvGrpSpPr>
            <p:nvPr/>
          </p:nvGrpSpPr>
          <p:grpSpPr bwMode="auto">
            <a:xfrm>
              <a:off x="3208" y="1958"/>
              <a:ext cx="635" cy="634"/>
              <a:chOff x="2016" y="1920"/>
              <a:chExt cx="1680" cy="1680"/>
            </a:xfrm>
          </p:grpSpPr>
          <p:sp>
            <p:nvSpPr>
              <p:cNvPr id="18" name="Oval 16"/>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w="9525">
                <a:noFill/>
                <a:round/>
                <a:headEnd/>
                <a:tailEnd/>
              </a:ln>
            </p:spPr>
            <p:txBody>
              <a:bodyPr wrap="none" anchor="ctr"/>
              <a:lstStyle/>
              <a:p>
                <a:endParaRPr lang="zh-CN" altLang="en-US">
                  <a:ea typeface="宋体" charset="-122"/>
                </a:endParaRPr>
              </a:p>
            </p:txBody>
          </p:sp>
          <p:sp>
            <p:nvSpPr>
              <p:cNvPr id="19" name="Freeform 1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w="0">
                <a:noFill/>
                <a:round/>
                <a:headEnd/>
                <a:tailEnd/>
              </a:ln>
            </p:spPr>
            <p:txBody>
              <a:bodyPr/>
              <a:lstStyle/>
              <a:p>
                <a:endParaRPr lang="zh-CN" altLang="en-US">
                  <a:ea typeface="宋体" charset="-122"/>
                </a:endParaRPr>
              </a:p>
            </p:txBody>
          </p:sp>
        </p:grpSp>
        <p:sp>
          <p:nvSpPr>
            <p:cNvPr id="11" name="Text Box 18"/>
            <p:cNvSpPr txBox="1">
              <a:spLocks noChangeArrowheads="1"/>
            </p:cNvSpPr>
            <p:nvPr/>
          </p:nvSpPr>
          <p:spPr bwMode="gray">
            <a:xfrm>
              <a:off x="3405" y="2130"/>
              <a:ext cx="263" cy="287"/>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B</a:t>
              </a:r>
            </a:p>
          </p:txBody>
        </p:sp>
        <p:sp>
          <p:nvSpPr>
            <p:cNvPr id="12" name="Text Box 19"/>
            <p:cNvSpPr txBox="1">
              <a:spLocks noChangeArrowheads="1"/>
            </p:cNvSpPr>
            <p:nvPr/>
          </p:nvSpPr>
          <p:spPr bwMode="gray">
            <a:xfrm>
              <a:off x="930" y="2160"/>
              <a:ext cx="2215" cy="365"/>
            </a:xfrm>
            <a:prstGeom prst="rect">
              <a:avLst/>
            </a:prstGeom>
            <a:noFill/>
            <a:ln w="9525">
              <a:noFill/>
              <a:miter lim="800000"/>
              <a:headEnd/>
              <a:tailEnd/>
            </a:ln>
          </p:spPr>
          <p:txBody>
            <a:bodyPr>
              <a:spAutoFit/>
            </a:bodyPr>
            <a:lstStyle/>
            <a:p>
              <a:pPr algn="r" eaLnBrk="0" hangingPunct="0"/>
              <a:r>
                <a:rPr lang="zh-CN" altLang="en-US" sz="3200" b="1">
                  <a:latin typeface="楷体_GB2312" pitchFamily="49" charset="-122"/>
                  <a:ea typeface="楷体_GB2312" pitchFamily="49" charset="-122"/>
                </a:rPr>
                <a:t>延长产品使用寿命</a:t>
              </a:r>
              <a:r>
                <a:rPr lang="zh-CN" altLang="en-US" sz="2400">
                  <a:latin typeface="楷体_GB2312" pitchFamily="49" charset="-122"/>
                  <a:ea typeface="楷体_GB2312" pitchFamily="49" charset="-122"/>
                </a:rPr>
                <a:t> </a:t>
              </a:r>
              <a:endParaRPr lang="en-US" altLang="zh-CN" sz="2400">
                <a:latin typeface="楷体_GB2312" pitchFamily="49" charset="-122"/>
                <a:ea typeface="楷体_GB2312" pitchFamily="49" charset="-122"/>
              </a:endParaRPr>
            </a:p>
          </p:txBody>
        </p:sp>
        <p:sp>
          <p:nvSpPr>
            <p:cNvPr id="13" name="Rectangle 21"/>
            <p:cNvSpPr>
              <a:spLocks noChangeArrowheads="1"/>
            </p:cNvSpPr>
            <p:nvPr/>
          </p:nvSpPr>
          <p:spPr bwMode="gray">
            <a:xfrm>
              <a:off x="867" y="2826"/>
              <a:ext cx="3223" cy="454"/>
            </a:xfrm>
            <a:prstGeom prst="rect">
              <a:avLst/>
            </a:prstGeom>
            <a:gradFill rotWithShape="1">
              <a:gsLst>
                <a:gs pos="0">
                  <a:srgbClr val="013997">
                    <a:alpha val="43999"/>
                  </a:srgbClr>
                </a:gs>
                <a:gs pos="100000">
                  <a:srgbClr val="9942E0"/>
                </a:gs>
              </a:gsLst>
              <a:lin ang="0" scaled="1"/>
            </a:gradFill>
            <a:ln w="9525" algn="ctr">
              <a:noFill/>
              <a:miter lim="800000"/>
              <a:headEnd/>
              <a:tailEnd/>
            </a:ln>
          </p:spPr>
          <p:txBody>
            <a:bodyPr wrap="none" anchor="ctr"/>
            <a:lstStyle/>
            <a:p>
              <a:endParaRPr lang="zh-CN" altLang="en-US">
                <a:ea typeface="宋体" charset="-122"/>
              </a:endParaRPr>
            </a:p>
          </p:txBody>
        </p:sp>
        <p:sp>
          <p:nvSpPr>
            <p:cNvPr id="14" name="Oval 24"/>
            <p:cNvSpPr>
              <a:spLocks noChangeArrowheads="1"/>
            </p:cNvSpPr>
            <p:nvPr/>
          </p:nvSpPr>
          <p:spPr bwMode="gray">
            <a:xfrm>
              <a:off x="3747" y="2658"/>
              <a:ext cx="635" cy="635"/>
            </a:xfrm>
            <a:prstGeom prst="ellipse">
              <a:avLst/>
            </a:prstGeom>
            <a:gradFill rotWithShape="1">
              <a:gsLst>
                <a:gs pos="0">
                  <a:srgbClr val="9966FF"/>
                </a:gs>
                <a:gs pos="100000">
                  <a:srgbClr val="25193E"/>
                </a:gs>
              </a:gsLst>
              <a:lin ang="5400000" scaled="1"/>
            </a:gradFill>
            <a:ln w="9525">
              <a:noFill/>
              <a:round/>
              <a:headEnd/>
              <a:tailEnd/>
            </a:ln>
          </p:spPr>
          <p:txBody>
            <a:bodyPr wrap="none" anchor="ctr"/>
            <a:lstStyle/>
            <a:p>
              <a:endParaRPr lang="zh-CN" altLang="en-US">
                <a:ea typeface="宋体" charset="-122"/>
              </a:endParaRPr>
            </a:p>
          </p:txBody>
        </p:sp>
        <p:sp>
          <p:nvSpPr>
            <p:cNvPr id="15" name="Freeform 25"/>
            <p:cNvSpPr>
              <a:spLocks/>
            </p:cNvSpPr>
            <p:nvPr/>
          </p:nvSpPr>
          <p:spPr bwMode="gray">
            <a:xfrm>
              <a:off x="3819" y="2660"/>
              <a:ext cx="484" cy="24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w="0">
              <a:noFill/>
              <a:round/>
              <a:headEnd/>
              <a:tailEnd/>
            </a:ln>
          </p:spPr>
          <p:txBody>
            <a:bodyPr/>
            <a:lstStyle/>
            <a:p>
              <a:endParaRPr lang="zh-CN" altLang="en-US">
                <a:ea typeface="宋体" charset="-122"/>
              </a:endParaRPr>
            </a:p>
          </p:txBody>
        </p:sp>
        <p:sp>
          <p:nvSpPr>
            <p:cNvPr id="16" name="Text Box 26"/>
            <p:cNvSpPr txBox="1">
              <a:spLocks noChangeArrowheads="1"/>
            </p:cNvSpPr>
            <p:nvPr/>
          </p:nvSpPr>
          <p:spPr bwMode="gray">
            <a:xfrm>
              <a:off x="3948" y="2829"/>
              <a:ext cx="255" cy="288"/>
            </a:xfrm>
            <a:prstGeom prst="rect">
              <a:avLst/>
            </a:prstGeom>
            <a:noFill/>
            <a:ln w="9525" algn="ctr">
              <a:noFill/>
              <a:miter lim="800000"/>
              <a:headEnd/>
              <a:tailEnd/>
            </a:ln>
            <a:effectLst/>
          </p:spPr>
          <p:txBody>
            <a:bodyPr wrap="none">
              <a:spAutoFit/>
            </a:bodyPr>
            <a:lstStyle/>
            <a:p>
              <a:pPr algn="ctr" eaLnBrk="0" hangingPunct="0">
                <a:defRPr/>
              </a:pPr>
              <a:r>
                <a:rPr lang="en-US" altLang="zh-CN" sz="2400" b="1">
                  <a:solidFill>
                    <a:srgbClr val="000000"/>
                  </a:solidFill>
                  <a:effectLst>
                    <a:outerShdw blurRad="38100" dist="38100" dir="2700000" algn="tl">
                      <a:srgbClr val="FFFFFF"/>
                    </a:outerShdw>
                  </a:effectLst>
                  <a:latin typeface="Verdana" pitchFamily="34" charset="0"/>
                  <a:ea typeface="宋体" pitchFamily="2" charset="-122"/>
                </a:rPr>
                <a:t>C</a:t>
              </a:r>
            </a:p>
          </p:txBody>
        </p:sp>
        <p:sp>
          <p:nvSpPr>
            <p:cNvPr id="17" name="Text Box 27"/>
            <p:cNvSpPr txBox="1">
              <a:spLocks noChangeArrowheads="1"/>
            </p:cNvSpPr>
            <p:nvPr/>
          </p:nvSpPr>
          <p:spPr bwMode="gray">
            <a:xfrm>
              <a:off x="915" y="2841"/>
              <a:ext cx="2743" cy="365"/>
            </a:xfrm>
            <a:prstGeom prst="rect">
              <a:avLst/>
            </a:prstGeom>
            <a:noFill/>
            <a:ln w="9525">
              <a:noFill/>
              <a:miter lim="800000"/>
              <a:headEnd/>
              <a:tailEnd/>
            </a:ln>
          </p:spPr>
          <p:txBody>
            <a:bodyPr>
              <a:spAutoFit/>
            </a:bodyPr>
            <a:lstStyle/>
            <a:p>
              <a:pPr algn="r" eaLnBrk="0" hangingPunct="0"/>
              <a:r>
                <a:rPr lang="zh-CN" altLang="en-US" sz="3200" b="1">
                  <a:ea typeface="楷体_GB2312" pitchFamily="49" charset="-122"/>
                </a:rPr>
                <a:t>对过度包装产品说“不”</a:t>
              </a:r>
              <a:r>
                <a:rPr lang="zh-CN" altLang="en-US">
                  <a:ea typeface="宋体" charset="-122"/>
                </a:rPr>
                <a:t> </a:t>
              </a:r>
              <a:endParaRPr lang="en-US" altLang="zh-CN">
                <a:ea typeface="宋体" charset="-122"/>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9" name="Picture 5"/>
          <p:cNvPicPr>
            <a:picLocks noChangeAspect="1" noChangeArrowheads="1"/>
          </p:cNvPicPr>
          <p:nvPr/>
        </p:nvPicPr>
        <p:blipFill>
          <a:blip r:embed="rId2" cstate="print"/>
          <a:srcRect/>
          <a:stretch>
            <a:fillRect/>
          </a:stretch>
        </p:blipFill>
        <p:spPr bwMode="auto">
          <a:xfrm>
            <a:off x="3614793" y="0"/>
            <a:ext cx="5023597" cy="676001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源头减量</a:t>
            </a:r>
            <a:endParaRPr lang="zh-CN" altLang="en-US" sz="3200" b="1" dirty="0"/>
          </a:p>
        </p:txBody>
      </p:sp>
      <p:pic>
        <p:nvPicPr>
          <p:cNvPr id="3" name="Picture 7" descr="1118993719981"/>
          <p:cNvPicPr>
            <a:picLocks noChangeAspect="1" noChangeArrowheads="1"/>
          </p:cNvPicPr>
          <p:nvPr/>
        </p:nvPicPr>
        <p:blipFill>
          <a:blip r:embed="rId2" cstate="print"/>
          <a:srcRect/>
          <a:stretch>
            <a:fillRect/>
          </a:stretch>
        </p:blipFill>
        <p:spPr bwMode="auto">
          <a:xfrm>
            <a:off x="3218793" y="1208690"/>
            <a:ext cx="5257800" cy="3714750"/>
          </a:xfrm>
          <a:prstGeom prst="rect">
            <a:avLst/>
          </a:prstGeom>
          <a:noFill/>
          <a:ln w="9525">
            <a:noFill/>
            <a:miter lim="800000"/>
            <a:headEnd/>
            <a:tailEnd/>
          </a:ln>
        </p:spPr>
      </p:pic>
      <p:sp>
        <p:nvSpPr>
          <p:cNvPr id="4" name="Rectangle 8"/>
          <p:cNvSpPr>
            <a:spLocks noChangeArrowheads="1"/>
          </p:cNvSpPr>
          <p:nvPr/>
        </p:nvSpPr>
        <p:spPr bwMode="auto">
          <a:xfrm>
            <a:off x="1899581" y="5161565"/>
            <a:ext cx="8305800" cy="1133475"/>
          </a:xfrm>
          <a:prstGeom prst="rect">
            <a:avLst/>
          </a:prstGeom>
          <a:noFill/>
          <a:ln w="9525">
            <a:noFill/>
            <a:miter lim="800000"/>
            <a:headEnd/>
            <a:tailEnd/>
          </a:ln>
        </p:spPr>
        <p:txBody>
          <a:bodyPr>
            <a:spAutoFit/>
          </a:bodyPr>
          <a:lstStyle/>
          <a:p>
            <a:pPr>
              <a:lnSpc>
                <a:spcPct val="90000"/>
              </a:lnSpc>
              <a:spcBef>
                <a:spcPct val="20000"/>
              </a:spcBef>
              <a:buClr>
                <a:schemeClr val="tx2"/>
              </a:buClr>
              <a:buSzPct val="115000"/>
              <a:buFont typeface="Wingdings" pitchFamily="2" charset="2"/>
              <a:buNone/>
            </a:pPr>
            <a:r>
              <a:rPr lang="zh-CN" altLang="en-US" sz="2400">
                <a:latin typeface="楷体_GB2312" pitchFamily="49" charset="-122"/>
                <a:ea typeface="楷体_GB2312" pitchFamily="49" charset="-122"/>
              </a:rPr>
              <a:t>  </a:t>
            </a:r>
            <a:r>
              <a:rPr lang="zh-CN" altLang="en-US" sz="2400" b="1">
                <a:latin typeface="楷体_GB2312" pitchFamily="49" charset="-122"/>
                <a:ea typeface="楷体_GB2312" pitchFamily="49" charset="-122"/>
              </a:rPr>
              <a:t>就一次性筷子而言，一株生长了</a:t>
            </a:r>
            <a:r>
              <a:rPr lang="en-US" altLang="zh-CN" sz="2400" b="1">
                <a:solidFill>
                  <a:srgbClr val="FC3232"/>
                </a:solidFill>
                <a:latin typeface="楷体_GB2312" pitchFamily="49" charset="-122"/>
                <a:ea typeface="楷体_GB2312" pitchFamily="49" charset="-122"/>
              </a:rPr>
              <a:t>20</a:t>
            </a:r>
            <a:r>
              <a:rPr lang="zh-CN" altLang="en-US" sz="2400" b="1">
                <a:latin typeface="楷体_GB2312" pitchFamily="49" charset="-122"/>
                <a:ea typeface="楷体_GB2312" pitchFamily="49" charset="-122"/>
              </a:rPr>
              <a:t>年大树，仅能制成</a:t>
            </a:r>
            <a:r>
              <a:rPr lang="en-US" altLang="zh-CN" sz="2400" b="1">
                <a:solidFill>
                  <a:srgbClr val="FC3232"/>
                </a:solidFill>
                <a:latin typeface="楷体_GB2312" pitchFamily="49" charset="-122"/>
                <a:ea typeface="楷体_GB2312" pitchFamily="49" charset="-122"/>
              </a:rPr>
              <a:t>6000</a:t>
            </a:r>
            <a:r>
              <a:rPr lang="zh-CN" altLang="en-US" sz="2400" b="1">
                <a:solidFill>
                  <a:srgbClr val="FC3232"/>
                </a:solidFill>
                <a:latin typeface="楷体_GB2312" pitchFamily="49" charset="-122"/>
                <a:ea typeface="楷体_GB2312" pitchFamily="49" charset="-122"/>
              </a:rPr>
              <a:t>－</a:t>
            </a:r>
            <a:r>
              <a:rPr lang="en-US" altLang="zh-CN" sz="2400" b="1">
                <a:solidFill>
                  <a:srgbClr val="FC3232"/>
                </a:solidFill>
                <a:latin typeface="楷体_GB2312" pitchFamily="49" charset="-122"/>
                <a:ea typeface="楷体_GB2312" pitchFamily="49" charset="-122"/>
              </a:rPr>
              <a:t>8000</a:t>
            </a:r>
            <a:r>
              <a:rPr lang="zh-CN" altLang="en-US" sz="2400" b="1">
                <a:solidFill>
                  <a:srgbClr val="FC3232"/>
                </a:solidFill>
                <a:latin typeface="楷体_GB2312" pitchFamily="49" charset="-122"/>
                <a:ea typeface="楷体_GB2312" pitchFamily="49" charset="-122"/>
              </a:rPr>
              <a:t>双</a:t>
            </a:r>
            <a:r>
              <a:rPr lang="zh-CN" altLang="en-US" sz="2400" b="1">
                <a:latin typeface="楷体_GB2312" pitchFamily="49" charset="-122"/>
                <a:ea typeface="楷体_GB2312" pitchFamily="49" charset="-122"/>
              </a:rPr>
              <a:t>筷子。中国现在每年生产大约</a:t>
            </a:r>
            <a:r>
              <a:rPr lang="en-US" altLang="zh-CN" sz="2400" b="1">
                <a:solidFill>
                  <a:srgbClr val="FC3232"/>
                </a:solidFill>
                <a:latin typeface="楷体_GB2312" pitchFamily="49" charset="-122"/>
                <a:ea typeface="楷体_GB2312" pitchFamily="49" charset="-122"/>
              </a:rPr>
              <a:t>450</a:t>
            </a:r>
            <a:r>
              <a:rPr lang="zh-CN" altLang="en-US" sz="2400" b="1">
                <a:solidFill>
                  <a:srgbClr val="FC3232"/>
                </a:solidFill>
                <a:latin typeface="楷体_GB2312" pitchFamily="49" charset="-122"/>
                <a:ea typeface="楷体_GB2312" pitchFamily="49" charset="-122"/>
              </a:rPr>
              <a:t>亿双</a:t>
            </a:r>
            <a:r>
              <a:rPr lang="zh-CN" altLang="en-US" sz="2400" b="1">
                <a:latin typeface="楷体_GB2312" pitchFamily="49" charset="-122"/>
                <a:ea typeface="楷体_GB2312" pitchFamily="49" charset="-122"/>
              </a:rPr>
              <a:t>一次性筷子，需要砍伐</a:t>
            </a:r>
            <a:r>
              <a:rPr lang="en-US" altLang="zh-CN" sz="2400" b="1">
                <a:solidFill>
                  <a:srgbClr val="FC3232"/>
                </a:solidFill>
                <a:latin typeface="楷体_GB2312" pitchFamily="49" charset="-122"/>
                <a:ea typeface="楷体_GB2312" pitchFamily="49" charset="-122"/>
              </a:rPr>
              <a:t>2500</a:t>
            </a:r>
            <a:r>
              <a:rPr lang="zh-CN" altLang="en-US" sz="2400" b="1">
                <a:solidFill>
                  <a:srgbClr val="FC3232"/>
                </a:solidFill>
                <a:latin typeface="楷体_GB2312" pitchFamily="49" charset="-122"/>
                <a:ea typeface="楷体_GB2312" pitchFamily="49" charset="-122"/>
              </a:rPr>
              <a:t>万</a:t>
            </a:r>
            <a:r>
              <a:rPr lang="zh-CN" altLang="en-US" sz="2400" b="1">
                <a:latin typeface="楷体_GB2312" pitchFamily="49" charset="-122"/>
                <a:ea typeface="楷体_GB2312" pitchFamily="49" charset="-122"/>
              </a:rPr>
              <a:t>棵树。</a:t>
            </a:r>
            <a:r>
              <a:rPr lang="zh-CN" altLang="en-US" sz="2800">
                <a:latin typeface="楷体_GB2312" pitchFamily="49" charset="-122"/>
                <a:ea typeface="楷体_GB2312" pitchFamily="49" charset="-122"/>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垃圾分类</a:t>
            </a:r>
            <a:endParaRPr lang="zh-CN" altLang="en-US" sz="3200" b="1" dirty="0"/>
          </a:p>
        </p:txBody>
      </p:sp>
      <p:sp>
        <p:nvSpPr>
          <p:cNvPr id="5" name="Rectangle 3"/>
          <p:cNvSpPr txBox="1">
            <a:spLocks noChangeArrowheads="1"/>
          </p:cNvSpPr>
          <p:nvPr/>
        </p:nvSpPr>
        <p:spPr>
          <a:xfrm>
            <a:off x="2246586" y="1347951"/>
            <a:ext cx="7924800" cy="44958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4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rPr>
              <a:t>所谓垃圾分类收集是指垃圾按其可处置的性能或利用价值而分别收集的方式，其目的是为资源回收和后续处置带来便利。</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altLang="zh-CN" sz="4800" b="0" i="0" u="none" strike="noStrike" kern="1200" cap="none" spc="0" normalizeH="0" baseline="0" noProof="0" dirty="0" smtClean="0">
              <a:ln>
                <a:noFill/>
              </a:ln>
              <a:solidFill>
                <a:schemeClr val="tx1"/>
              </a:solidFill>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变废为宝</a:t>
            </a:r>
            <a:endParaRPr lang="zh-CN" altLang="en-US" sz="3200" b="1" dirty="0"/>
          </a:p>
        </p:txBody>
      </p:sp>
      <p:sp>
        <p:nvSpPr>
          <p:cNvPr id="4" name="Rectangle 3"/>
          <p:cNvSpPr txBox="1">
            <a:spLocks noChangeArrowheads="1"/>
          </p:cNvSpPr>
          <p:nvPr/>
        </p:nvSpPr>
        <p:spPr>
          <a:xfrm>
            <a:off x="2243958" y="1116725"/>
            <a:ext cx="7848600" cy="4800600"/>
          </a:xfrm>
          <a:prstGeom prst="rect">
            <a:avLst/>
          </a:prstGeom>
        </p:spPr>
        <p:txBody>
          <a:body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据调查，城市生活垃圾进行分类后，</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30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％是可以利用的资源。</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吨废纸可以再生</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80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吨优质纸张，节约</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立方天然木材，比等量生产好纸减少污染</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74%</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吨废塑料可以提炼</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700</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公斤无铅汽油；</a:t>
            </a: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每回收</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1</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吨废钢铁</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可炼好钢</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0.9</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吨</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可减少</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75%</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的空气污染、</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97%</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的水污染和固体废物</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比用矿石炼钢节约冶炼费</a:t>
            </a:r>
            <a:r>
              <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rPr>
              <a:t>47%</a:t>
            </a:r>
            <a:r>
              <a:rPr kumimoji="0" lang="zh-CN" altLang="en-US" sz="2800" b="0" i="0" u="none" strike="noStrike" kern="1200" cap="none" spc="0" normalizeH="0" baseline="0" noProof="0" dirty="0" smtClean="0">
                <a:ln>
                  <a:noFill/>
                </a:ln>
                <a:effectLst/>
                <a:uLnTx/>
                <a:uFillTx/>
                <a:latin typeface="楷体_GB2312" pitchFamily="49" charset="-122"/>
                <a:ea typeface="楷体_GB2312" pitchFamily="49" charset="-122"/>
                <a:cs typeface="+mn-cs"/>
              </a:rPr>
              <a:t>。 </a:t>
            </a:r>
            <a:endParaRPr kumimoji="0" lang="en-US" altLang="zh-CN" sz="2800" b="0" i="0" u="none" strike="noStrike" kern="1200" cap="none" spc="0" normalizeH="0" baseline="0" noProof="0" dirty="0" smtClean="0">
              <a:ln>
                <a:noFill/>
              </a:ln>
              <a:effectLst/>
              <a:uLnTx/>
              <a:uFillTx/>
              <a:latin typeface="楷体_GB2312" pitchFamily="49" charset="-122"/>
              <a:ea typeface="楷体_GB2312" pitchFamily="49" charset="-122"/>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5008" y="2408994"/>
            <a:ext cx="6417142" cy="840230"/>
          </a:xfrm>
        </p:spPr>
        <p:txBody>
          <a:bodyPr/>
          <a:lstStyle/>
          <a:p>
            <a:r>
              <a:rPr lang="zh-CN" altLang="en-US" sz="5400" b="1" dirty="0" smtClean="0"/>
              <a:t>如何进行垃圾分类？</a:t>
            </a:r>
            <a:endParaRPr lang="zh-CN" altLang="en-US" sz="54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28675"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28678"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28680"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28681"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sp>
        <p:nvSpPr>
          <p:cNvPr id="28677" name="Rectangle 9"/>
          <p:cNvSpPr>
            <a:spLocks noChangeArrowheads="1"/>
          </p:cNvSpPr>
          <p:nvPr/>
        </p:nvSpPr>
        <p:spPr bwMode="auto">
          <a:xfrm>
            <a:off x="1143001" y="1293812"/>
            <a:ext cx="10477500" cy="3965578"/>
          </a:xfrm>
          <a:prstGeom prst="rect">
            <a:avLst/>
          </a:prstGeom>
          <a:noFill/>
          <a:ln w="9525">
            <a:noFill/>
            <a:miter lim="800000"/>
            <a:headEnd/>
            <a:tailEnd/>
          </a:ln>
        </p:spPr>
        <p:txBody>
          <a:bodyPr lIns="117226" tIns="58613" rIns="117226" bIns="58613" anchor="ctr">
            <a:spAutoFit/>
          </a:bodyPr>
          <a:lstStyle/>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生活垃圾的类别：</a:t>
            </a:r>
            <a:r>
              <a:rPr lang="zh-CN" altLang="en-US" sz="3100" dirty="0">
                <a:latin typeface="黑体" pitchFamily="49" charset="-122"/>
                <a:ea typeface="黑体" pitchFamily="49" charset="-122"/>
                <a:cs typeface="Times New Roman" pitchFamily="18" charset="0"/>
              </a:rPr>
              <a:t>日常生活垃圾、餐厨废弃物、建筑垃圾、大件垃圾等几大类。</a:t>
            </a:r>
            <a:endParaRPr lang="en-US" altLang="zh-CN" sz="3100" dirty="0">
              <a:latin typeface="黑体" pitchFamily="49" charset="-122"/>
              <a:ea typeface="黑体" pitchFamily="49" charset="-122"/>
              <a:cs typeface="Times New Roman" pitchFamily="18" charset="0"/>
            </a:endParaRPr>
          </a:p>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◆大分流：</a:t>
            </a:r>
            <a:r>
              <a:rPr lang="zh-CN" altLang="en-US" sz="3100" dirty="0">
                <a:latin typeface="黑体" pitchFamily="49" charset="-122"/>
                <a:ea typeface="黑体" pitchFamily="49" charset="-122"/>
                <a:cs typeface="Times New Roman" pitchFamily="18" charset="0"/>
              </a:rPr>
              <a:t>餐厨废弃物、建筑垃圾、大件垃圾等正逐步实现专项大分流；</a:t>
            </a:r>
            <a:endParaRPr lang="en-US" altLang="zh-CN" sz="3100" dirty="0">
              <a:latin typeface="黑体" pitchFamily="49" charset="-122"/>
              <a:ea typeface="黑体" pitchFamily="49" charset="-122"/>
              <a:cs typeface="Times New Roman" pitchFamily="18" charset="0"/>
            </a:endParaRPr>
          </a:p>
          <a:p>
            <a:pPr indent="521005" latinLnBrk="1">
              <a:lnSpc>
                <a:spcPts val="4487"/>
              </a:lnSpc>
              <a:spcBef>
                <a:spcPts val="1538"/>
              </a:spcBef>
            </a:pPr>
            <a:r>
              <a:rPr lang="zh-CN" altLang="en-US" sz="3100" dirty="0">
                <a:solidFill>
                  <a:srgbClr val="FF0000"/>
                </a:solidFill>
                <a:latin typeface="黑体" pitchFamily="49" charset="-122"/>
                <a:ea typeface="黑体" pitchFamily="49" charset="-122"/>
                <a:cs typeface="Times New Roman" pitchFamily="18" charset="0"/>
              </a:rPr>
              <a:t> ◆细分类：</a:t>
            </a:r>
            <a:r>
              <a:rPr lang="zh-CN" altLang="en-US" sz="3100" dirty="0">
                <a:latin typeface="黑体" pitchFamily="49" charset="-122"/>
                <a:ea typeface="黑体" pitchFamily="49" charset="-122"/>
                <a:cs typeface="Times New Roman" pitchFamily="18" charset="0"/>
              </a:rPr>
              <a:t>日常生活垃圾根据成分构成、产生量、区域属性以及处理方式的不同进行细分类。</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29699"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29703"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29705"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29706"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sp>
        <p:nvSpPr>
          <p:cNvPr id="29701" name="Rectangle 9"/>
          <p:cNvSpPr>
            <a:spLocks noChangeArrowheads="1"/>
          </p:cNvSpPr>
          <p:nvPr/>
        </p:nvSpPr>
        <p:spPr bwMode="auto">
          <a:xfrm>
            <a:off x="857251" y="1097334"/>
            <a:ext cx="5334000" cy="605684"/>
          </a:xfrm>
          <a:prstGeom prst="rect">
            <a:avLst/>
          </a:prstGeom>
          <a:noFill/>
          <a:ln w="9525">
            <a:noFill/>
            <a:miter lim="800000"/>
            <a:headEnd/>
            <a:tailEnd/>
          </a:ln>
        </p:spPr>
        <p:txBody>
          <a:bodyPr lIns="117226" tIns="58613" rIns="117226" bIns="58613" anchor="ctr">
            <a:spAutoFit/>
          </a:bodyPr>
          <a:lstStyle/>
          <a:p>
            <a:pPr indent="521005" latinLnBrk="1">
              <a:lnSpc>
                <a:spcPts val="3846"/>
              </a:lnSpc>
              <a:spcBef>
                <a:spcPts val="1538"/>
              </a:spcBef>
            </a:pPr>
            <a:r>
              <a:rPr lang="zh-CN" altLang="en-US" sz="3600" dirty="0">
                <a:solidFill>
                  <a:srgbClr val="FF0000"/>
                </a:solidFill>
                <a:latin typeface="黑体" pitchFamily="49" charset="-122"/>
                <a:ea typeface="黑体" pitchFamily="49" charset="-122"/>
                <a:cs typeface="Times New Roman" pitchFamily="18" charset="0"/>
              </a:rPr>
              <a:t>细分类</a:t>
            </a:r>
            <a:r>
              <a:rPr lang="en-US" altLang="zh-CN" sz="3600" dirty="0">
                <a:solidFill>
                  <a:srgbClr val="FF0000"/>
                </a:solidFill>
                <a:latin typeface="黑体" pitchFamily="49" charset="-122"/>
                <a:ea typeface="黑体" pitchFamily="49" charset="-122"/>
                <a:cs typeface="Times New Roman" pitchFamily="18" charset="0"/>
              </a:rPr>
              <a:t>—</a:t>
            </a:r>
            <a:r>
              <a:rPr lang="zh-CN" altLang="en-US" sz="3600" dirty="0">
                <a:solidFill>
                  <a:srgbClr val="FF0000"/>
                </a:solidFill>
                <a:latin typeface="黑体" pitchFamily="49" charset="-122"/>
                <a:ea typeface="黑体" pitchFamily="49" charset="-122"/>
                <a:cs typeface="Times New Roman" pitchFamily="18" charset="0"/>
              </a:rPr>
              <a:t>分类方法</a:t>
            </a:r>
            <a:endParaRPr lang="zh-CN" altLang="en-US" sz="2600" dirty="0">
              <a:latin typeface="黑体" pitchFamily="49" charset="-122"/>
              <a:ea typeface="黑体" pitchFamily="49" charset="-122"/>
              <a:cs typeface="Times New Roman" pitchFamily="18" charset="0"/>
            </a:endParaRPr>
          </a:p>
        </p:txBody>
      </p:sp>
      <p:pic>
        <p:nvPicPr>
          <p:cNvPr id="29702" name="Picture 3"/>
          <p:cNvPicPr>
            <a:picLocks noChangeAspect="1" noChangeArrowheads="1"/>
          </p:cNvPicPr>
          <p:nvPr/>
        </p:nvPicPr>
        <p:blipFill>
          <a:blip r:embed="rId3" cstate="print"/>
          <a:srcRect/>
          <a:stretch>
            <a:fillRect/>
          </a:stretch>
        </p:blipFill>
        <p:spPr bwMode="auto">
          <a:xfrm>
            <a:off x="637118" y="1979296"/>
            <a:ext cx="10983383" cy="4278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0723"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sp>
        <p:nvSpPr>
          <p:cNvPr id="11" name="Rectangle 9"/>
          <p:cNvSpPr>
            <a:spLocks noChangeArrowheads="1"/>
          </p:cNvSpPr>
          <p:nvPr/>
        </p:nvSpPr>
        <p:spPr bwMode="auto">
          <a:xfrm>
            <a:off x="666712" y="1829296"/>
            <a:ext cx="762005" cy="344235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spAutoFit/>
          </a:bodyPr>
          <a:lstStyle/>
          <a:p>
            <a:pPr latinLnBrk="1">
              <a:lnSpc>
                <a:spcPct val="150000"/>
              </a:lnSpc>
              <a:spcBef>
                <a:spcPts val="0"/>
              </a:spcBef>
              <a:defRPr/>
            </a:pPr>
            <a:r>
              <a:rPr lang="zh-CN"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cs typeface="Times New Roman" pitchFamily="18" charset="0"/>
              </a:rPr>
              <a:t>分类标识</a:t>
            </a: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cs typeface="Times New Roman" pitchFamily="18" charset="0"/>
            </a:endParaRPr>
          </a:p>
        </p:txBody>
      </p:sp>
      <p:pic>
        <p:nvPicPr>
          <p:cNvPr id="30725" name="图片 11"/>
          <p:cNvPicPr>
            <a:picLocks noChangeAspect="1" noChangeArrowheads="1"/>
          </p:cNvPicPr>
          <p:nvPr/>
        </p:nvPicPr>
        <p:blipFill>
          <a:blip r:embed="rId3" cstate="print"/>
          <a:srcRect/>
          <a:stretch>
            <a:fillRect/>
          </a:stretch>
        </p:blipFill>
        <p:spPr bwMode="auto">
          <a:xfrm>
            <a:off x="2095500" y="1200150"/>
            <a:ext cx="2381251" cy="2400300"/>
          </a:xfrm>
          <a:prstGeom prst="rect">
            <a:avLst/>
          </a:prstGeom>
          <a:noFill/>
          <a:ln w="9525">
            <a:noFill/>
            <a:miter lim="800000"/>
            <a:headEnd/>
            <a:tailEnd/>
          </a:ln>
        </p:spPr>
      </p:pic>
      <p:pic>
        <p:nvPicPr>
          <p:cNvPr id="30726" name="图片 12"/>
          <p:cNvPicPr>
            <a:picLocks noChangeAspect="1" noChangeArrowheads="1"/>
          </p:cNvPicPr>
          <p:nvPr/>
        </p:nvPicPr>
        <p:blipFill>
          <a:blip r:embed="rId4" cstate="print"/>
          <a:srcRect/>
          <a:stretch>
            <a:fillRect/>
          </a:stretch>
        </p:blipFill>
        <p:spPr bwMode="auto">
          <a:xfrm>
            <a:off x="4762500" y="2743200"/>
            <a:ext cx="2667000" cy="2657476"/>
          </a:xfrm>
          <a:prstGeom prst="rect">
            <a:avLst/>
          </a:prstGeom>
          <a:noFill/>
          <a:ln w="9525">
            <a:noFill/>
            <a:miter lim="800000"/>
            <a:headEnd/>
            <a:tailEnd/>
          </a:ln>
        </p:spPr>
      </p:pic>
      <p:pic>
        <p:nvPicPr>
          <p:cNvPr id="30727" name="图片 13"/>
          <p:cNvPicPr>
            <a:picLocks noChangeAspect="1" noChangeArrowheads="1"/>
          </p:cNvPicPr>
          <p:nvPr/>
        </p:nvPicPr>
        <p:blipFill>
          <a:blip r:embed="rId5" cstate="print"/>
          <a:srcRect/>
          <a:stretch>
            <a:fillRect/>
          </a:stretch>
        </p:blipFill>
        <p:spPr bwMode="auto">
          <a:xfrm>
            <a:off x="2095500" y="3771900"/>
            <a:ext cx="2381251" cy="2486026"/>
          </a:xfrm>
          <a:prstGeom prst="rect">
            <a:avLst/>
          </a:prstGeom>
          <a:noFill/>
          <a:ln w="9525">
            <a:noFill/>
            <a:miter lim="800000"/>
            <a:headEnd/>
            <a:tailEnd/>
          </a:ln>
        </p:spPr>
      </p:pic>
      <p:pic>
        <p:nvPicPr>
          <p:cNvPr id="30728" name="图片 14"/>
          <p:cNvPicPr>
            <a:picLocks noChangeAspect="1" noChangeArrowheads="1"/>
          </p:cNvPicPr>
          <p:nvPr/>
        </p:nvPicPr>
        <p:blipFill>
          <a:blip r:embed="rId6" cstate="print"/>
          <a:srcRect/>
          <a:stretch>
            <a:fillRect/>
          </a:stretch>
        </p:blipFill>
        <p:spPr bwMode="auto">
          <a:xfrm>
            <a:off x="7715251" y="1285876"/>
            <a:ext cx="2476500" cy="2571750"/>
          </a:xfrm>
          <a:prstGeom prst="rect">
            <a:avLst/>
          </a:prstGeom>
          <a:noFill/>
          <a:ln w="9525">
            <a:noFill/>
            <a:miter lim="800000"/>
            <a:headEnd/>
            <a:tailEnd/>
          </a:ln>
        </p:spPr>
      </p:pic>
      <p:pic>
        <p:nvPicPr>
          <p:cNvPr id="30729" name="图片 15"/>
          <p:cNvPicPr>
            <a:picLocks noChangeAspect="1" noChangeArrowheads="1"/>
          </p:cNvPicPr>
          <p:nvPr/>
        </p:nvPicPr>
        <p:blipFill>
          <a:blip r:embed="rId7" cstate="print"/>
          <a:srcRect/>
          <a:stretch>
            <a:fillRect/>
          </a:stretch>
        </p:blipFill>
        <p:spPr bwMode="auto">
          <a:xfrm>
            <a:off x="7715252" y="4029076"/>
            <a:ext cx="2381249" cy="23145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1747"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1750"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1752"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1753"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1749" name="Picture 2"/>
          <p:cNvPicPr>
            <a:picLocks noChangeAspect="1" noChangeArrowheads="1"/>
          </p:cNvPicPr>
          <p:nvPr/>
        </p:nvPicPr>
        <p:blipFill>
          <a:blip r:embed="rId3" cstate="print"/>
          <a:srcRect/>
          <a:stretch>
            <a:fillRect/>
          </a:stretch>
        </p:blipFill>
        <p:spPr bwMode="auto">
          <a:xfrm>
            <a:off x="0" y="883921"/>
            <a:ext cx="1216871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2771"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2774"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2776"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2777"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2773" name="Picture 2"/>
          <p:cNvPicPr>
            <a:picLocks noChangeAspect="1" noChangeArrowheads="1"/>
          </p:cNvPicPr>
          <p:nvPr/>
        </p:nvPicPr>
        <p:blipFill>
          <a:blip r:embed="rId3" cstate="print"/>
          <a:srcRect/>
          <a:stretch>
            <a:fillRect/>
          </a:stretch>
        </p:blipFill>
        <p:spPr bwMode="auto">
          <a:xfrm>
            <a:off x="0" y="857251"/>
            <a:ext cx="12192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3795"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3798"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3800"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3801"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3797" name="Picture 2"/>
          <p:cNvPicPr>
            <a:picLocks noChangeAspect="1" noChangeArrowheads="1"/>
          </p:cNvPicPr>
          <p:nvPr/>
        </p:nvPicPr>
        <p:blipFill>
          <a:blip r:embed="rId3" cstate="print"/>
          <a:srcRect/>
          <a:stretch>
            <a:fillRect/>
          </a:stretch>
        </p:blipFill>
        <p:spPr bwMode="auto">
          <a:xfrm>
            <a:off x="0" y="857251"/>
            <a:ext cx="1216871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80339" y="526406"/>
            <a:ext cx="2031325" cy="590931"/>
          </a:xfrm>
        </p:spPr>
        <p:txBody>
          <a:bodyPr/>
          <a:lstStyle/>
          <a:p>
            <a:r>
              <a:rPr lang="zh-CN" altLang="en-US" sz="3600" dirty="0" smtClean="0"/>
              <a:t>主要任务</a:t>
            </a:r>
            <a:endParaRPr lang="zh-CN" altLang="en-US" sz="3600" dirty="0"/>
          </a:p>
        </p:txBody>
      </p:sp>
      <p:sp>
        <p:nvSpPr>
          <p:cNvPr id="3" name="TextBox 2"/>
          <p:cNvSpPr txBox="1"/>
          <p:nvPr/>
        </p:nvSpPr>
        <p:spPr>
          <a:xfrm>
            <a:off x="1734206" y="1213945"/>
            <a:ext cx="9002111" cy="2585323"/>
          </a:xfrm>
          <a:prstGeom prst="rect">
            <a:avLst/>
          </a:prstGeom>
          <a:noFill/>
        </p:spPr>
        <p:txBody>
          <a:bodyPr wrap="square" rtlCol="0">
            <a:spAutoFit/>
          </a:bodyPr>
          <a:lstStyle/>
          <a:p>
            <a:r>
              <a:rPr lang="zh-CN" altLang="zh-CN" sz="2400" b="1" dirty="0" smtClean="0"/>
              <a:t>（一）以点带面，加大生活垃圾分类试点覆盖面。</a:t>
            </a:r>
            <a:r>
              <a:rPr lang="zh-CN" altLang="zh-CN" sz="2400" dirty="0" smtClean="0"/>
              <a:t>加大试点工作力度，逐步覆盖到全区各级各类学校，尤其对非重点学校、低年级学生进行重点关注和引导。先易后难、循序渐进，形成由点串线、从线到面的工作推动次序。加强对各学校开展生活垃圾分类减量工作的监督、检查和考核，把对减量的成效同安全文明校园和绿色校园等先进评比挂钩。</a:t>
            </a:r>
          </a:p>
          <a:p>
            <a:endParaRPr lang="zh-CN" altLang="en-US" dirty="0"/>
          </a:p>
        </p:txBody>
      </p:sp>
      <p:sp>
        <p:nvSpPr>
          <p:cNvPr id="4" name="TextBox 3"/>
          <p:cNvSpPr txBox="1"/>
          <p:nvPr/>
        </p:nvSpPr>
        <p:spPr>
          <a:xfrm>
            <a:off x="1718441" y="3736428"/>
            <a:ext cx="8450317" cy="1938992"/>
          </a:xfrm>
          <a:prstGeom prst="rect">
            <a:avLst/>
          </a:prstGeom>
          <a:noFill/>
        </p:spPr>
        <p:txBody>
          <a:bodyPr wrap="square" rtlCol="0">
            <a:spAutoFit/>
          </a:bodyPr>
          <a:lstStyle/>
          <a:p>
            <a:r>
              <a:rPr lang="zh-CN" altLang="zh-CN" sz="2400" b="1" dirty="0" smtClean="0"/>
              <a:t>（二）突出重点，推动垃圾源头减量管理</a:t>
            </a:r>
            <a:r>
              <a:rPr lang="zh-CN" altLang="zh-CN" sz="2400" dirty="0" smtClean="0"/>
              <a:t>。生活垃圾分类和垃圾源头并重。通过宣传教育，倡导文明习惯，努力从源头上减少垃圾产生，细化有关无纸化办公、教材循环使用的措施，广泛深入开展节约教育，拒绝浪费，力争在食堂餐厨垃圾、校园绿化垃圾和班级师生生活垃圾减量上有所突破。</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4819"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4822"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4824"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4825"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4821" name="Picture 2"/>
          <p:cNvPicPr>
            <a:picLocks noChangeAspect="1" noChangeArrowheads="1"/>
          </p:cNvPicPr>
          <p:nvPr/>
        </p:nvPicPr>
        <p:blipFill>
          <a:blip r:embed="rId3" cstate="print"/>
          <a:srcRect/>
          <a:stretch>
            <a:fillRect/>
          </a:stretch>
        </p:blipFill>
        <p:spPr bwMode="auto">
          <a:xfrm>
            <a:off x="0" y="857251"/>
            <a:ext cx="121666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idx="4294967295"/>
          </p:nvPr>
        </p:nvSpPr>
        <p:spPr>
          <a:xfrm>
            <a:off x="666751" y="175261"/>
            <a:ext cx="10972800" cy="331470"/>
          </a:xfrm>
          <a:prstGeom prst="rect">
            <a:avLst/>
          </a:prstGeom>
        </p:spPr>
        <p:txBody>
          <a:bodyPr lIns="117226" tIns="58613" rIns="117226" bIns="58613"/>
          <a:lstStyle/>
          <a:p>
            <a:pPr eaLnBrk="1" hangingPunct="1"/>
            <a:r>
              <a:rPr lang="zh-CN" altLang="en-US" sz="4100" dirty="0" smtClean="0">
                <a:latin typeface="黑体" pitchFamily="49" charset="-122"/>
                <a:ea typeface="黑体" pitchFamily="49" charset="-122"/>
              </a:rPr>
              <a:t>分类目录</a:t>
            </a:r>
            <a:endParaRPr lang="zh-CN" altLang="ko-KR" sz="4100" dirty="0" smtClean="0">
              <a:latin typeface="黑体" pitchFamily="49" charset="-122"/>
              <a:ea typeface="黑体" pitchFamily="49" charset="-122"/>
            </a:endParaRPr>
          </a:p>
        </p:txBody>
      </p:sp>
      <p:sp>
        <p:nvSpPr>
          <p:cNvPr id="35843" name="矩形 3"/>
          <p:cNvSpPr>
            <a:spLocks noChangeArrowheads="1"/>
          </p:cNvSpPr>
          <p:nvPr/>
        </p:nvSpPr>
        <p:spPr bwMode="auto">
          <a:xfrm>
            <a:off x="7440084" y="6553200"/>
            <a:ext cx="336128" cy="333814"/>
          </a:xfrm>
          <a:prstGeom prst="rect">
            <a:avLst/>
          </a:prstGeom>
          <a:noFill/>
          <a:ln w="9525">
            <a:noFill/>
            <a:miter lim="800000"/>
            <a:headEnd/>
            <a:tailEnd/>
          </a:ln>
        </p:spPr>
        <p:txBody>
          <a:bodyPr wrap="none" lIns="117226" tIns="58613" rIns="117226" bIns="58613">
            <a:spAutoFit/>
          </a:bodyPr>
          <a:lstStyle/>
          <a:p>
            <a:pPr eaLnBrk="1" latinLnBrk="1" hangingPunct="1"/>
            <a:r>
              <a:rPr lang="zh-CN" altLang="en-US" sz="1400" dirty="0">
                <a:solidFill>
                  <a:srgbClr val="414141"/>
                </a:solidFill>
              </a:rPr>
              <a:t>  </a:t>
            </a:r>
          </a:p>
        </p:txBody>
      </p:sp>
      <p:grpSp>
        <p:nvGrpSpPr>
          <p:cNvPr id="2" name="Group 7"/>
          <p:cNvGrpSpPr>
            <a:grpSpLocks/>
          </p:cNvGrpSpPr>
          <p:nvPr/>
        </p:nvGrpSpPr>
        <p:grpSpPr bwMode="auto">
          <a:xfrm>
            <a:off x="2205568" y="1373506"/>
            <a:ext cx="6049433" cy="487680"/>
            <a:chOff x="60698" y="18130"/>
            <a:chExt cx="5303457" cy="574854"/>
          </a:xfrm>
        </p:grpSpPr>
        <p:sp>
          <p:nvSpPr>
            <p:cNvPr id="35846" name="AutoShape 51"/>
            <p:cNvSpPr>
              <a:spLocks noChangeArrowheads="1"/>
            </p:cNvSpPr>
            <p:nvPr/>
          </p:nvSpPr>
          <p:spPr bwMode="auto">
            <a:xfrm>
              <a:off x="1076118" y="176773"/>
              <a:ext cx="4288037" cy="416211"/>
            </a:xfrm>
            <a:prstGeom prst="roundRect">
              <a:avLst>
                <a:gd name="adj" fmla="val 50000"/>
              </a:avLst>
            </a:prstGeom>
            <a:gradFill rotWithShape="1">
              <a:gsLst>
                <a:gs pos="0">
                  <a:srgbClr val="FFFFFF">
                    <a:alpha val="37999"/>
                  </a:srgbClr>
                </a:gs>
                <a:gs pos="100000">
                  <a:srgbClr val="767676">
                    <a:alpha val="0"/>
                  </a:srgbClr>
                </a:gs>
              </a:gsLst>
              <a:lin ang="5400000" scaled="1"/>
            </a:gradFill>
            <a:ln w="9525">
              <a:noFill/>
              <a:round/>
              <a:headEnd/>
              <a:tailEnd/>
            </a:ln>
          </p:spPr>
          <p:txBody>
            <a:bodyPr wrap="none" lIns="342000" tIns="190800" anchor="ctr"/>
            <a:lstStyle/>
            <a:p>
              <a:pPr eaLnBrk="1" latinLnBrk="1" hangingPunct="1"/>
              <a:endParaRPr lang="ko-KR" altLang="en-US"/>
            </a:p>
          </p:txBody>
        </p:sp>
        <p:grpSp>
          <p:nvGrpSpPr>
            <p:cNvPr id="3" name="Group 12"/>
            <p:cNvGrpSpPr>
              <a:grpSpLocks/>
            </p:cNvGrpSpPr>
            <p:nvPr/>
          </p:nvGrpSpPr>
          <p:grpSpPr bwMode="auto">
            <a:xfrm>
              <a:off x="60698" y="18130"/>
              <a:ext cx="1029496" cy="343691"/>
              <a:chOff x="122237" y="36512"/>
              <a:chExt cx="2073275" cy="692150"/>
            </a:xfrm>
          </p:grpSpPr>
          <p:sp>
            <p:nvSpPr>
              <p:cNvPr id="35848" name="Oval 55"/>
              <p:cNvSpPr>
                <a:spLocks noChangeArrowheads="1"/>
              </p:cNvSpPr>
              <p:nvPr/>
            </p:nvSpPr>
            <p:spPr bwMode="auto">
              <a:xfrm>
                <a:off x="457646" y="288963"/>
                <a:ext cx="388505" cy="385834"/>
              </a:xfrm>
              <a:prstGeom prst="ellipse">
                <a:avLst/>
              </a:prstGeom>
              <a:gradFill rotWithShape="1">
                <a:gsLst>
                  <a:gs pos="0">
                    <a:schemeClr val="bg1"/>
                  </a:gs>
                  <a:gs pos="100000">
                    <a:srgbClr val="67ABF5">
                      <a:alpha val="0"/>
                    </a:srgbClr>
                  </a:gs>
                </a:gsLst>
                <a:path path="shape">
                  <a:fillToRect l="50000" t="50000" r="50000" b="50000"/>
                </a:path>
              </a:gradFill>
              <a:ln w="9525">
                <a:noFill/>
                <a:round/>
                <a:headEnd/>
                <a:tailEnd/>
              </a:ln>
            </p:spPr>
            <p:txBody>
              <a:bodyPr wrap="none" anchor="ctr"/>
              <a:lstStyle/>
              <a:p>
                <a:pPr eaLnBrk="1" latinLnBrk="1" hangingPunct="1"/>
                <a:endParaRPr lang="ko-KR" altLang="en-US"/>
              </a:p>
            </p:txBody>
          </p:sp>
          <p:sp>
            <p:nvSpPr>
              <p:cNvPr id="35849" name="Freeform 56"/>
              <p:cNvSpPr>
                <a:spLocks/>
              </p:cNvSpPr>
              <p:nvPr/>
            </p:nvSpPr>
            <p:spPr bwMode="auto">
              <a:xfrm>
                <a:off x="122237" y="36512"/>
                <a:ext cx="2073275" cy="692150"/>
              </a:xfrm>
              <a:custGeom>
                <a:avLst/>
                <a:gdLst>
                  <a:gd name="T0" fmla="*/ 0 w 4756"/>
                  <a:gd name="T1" fmla="*/ 2147483647 h 1576"/>
                  <a:gd name="T2" fmla="*/ 2147483647 w 4756"/>
                  <a:gd name="T3" fmla="*/ 2147483647 h 1576"/>
                  <a:gd name="T4" fmla="*/ 2147483647 w 4756"/>
                  <a:gd name="T5" fmla="*/ 2147483647 h 1576"/>
                  <a:gd name="T6" fmla="*/ 2147483647 w 4756"/>
                  <a:gd name="T7" fmla="*/ 2147483647 h 1576"/>
                  <a:gd name="T8" fmla="*/ 2147483647 w 4756"/>
                  <a:gd name="T9" fmla="*/ 2147483647 h 1576"/>
                  <a:gd name="T10" fmla="*/ 2147483647 w 4756"/>
                  <a:gd name="T11" fmla="*/ 2147483647 h 1576"/>
                  <a:gd name="T12" fmla="*/ 2147483647 w 4756"/>
                  <a:gd name="T13" fmla="*/ 2147483647 h 1576"/>
                  <a:gd name="T14" fmla="*/ 2147483647 w 4756"/>
                  <a:gd name="T15" fmla="*/ 2147483647 h 1576"/>
                  <a:gd name="T16" fmla="*/ 2147483647 w 4756"/>
                  <a:gd name="T17" fmla="*/ 2147483647 h 1576"/>
                  <a:gd name="T18" fmla="*/ 2147483647 w 4756"/>
                  <a:gd name="T19" fmla="*/ 2147483647 h 1576"/>
                  <a:gd name="T20" fmla="*/ 2147483647 w 4756"/>
                  <a:gd name="T21" fmla="*/ 2147483647 h 1576"/>
                  <a:gd name="T22" fmla="*/ 2147483647 w 4756"/>
                  <a:gd name="T23" fmla="*/ 2147483647 h 1576"/>
                  <a:gd name="T24" fmla="*/ 2147483647 w 4756"/>
                  <a:gd name="T25" fmla="*/ 2147483647 h 1576"/>
                  <a:gd name="T26" fmla="*/ 2147483647 w 4756"/>
                  <a:gd name="T27" fmla="*/ 2147483647 h 1576"/>
                  <a:gd name="T28" fmla="*/ 2147483647 w 4756"/>
                  <a:gd name="T29" fmla="*/ 2147483647 h 1576"/>
                  <a:gd name="T30" fmla="*/ 2147483647 w 4756"/>
                  <a:gd name="T31" fmla="*/ 2147483647 h 1576"/>
                  <a:gd name="T32" fmla="*/ 2147483647 w 4756"/>
                  <a:gd name="T33" fmla="*/ 2147483647 h 1576"/>
                  <a:gd name="T34" fmla="*/ 2147483647 w 4756"/>
                  <a:gd name="T35" fmla="*/ 2147483647 h 1576"/>
                  <a:gd name="T36" fmla="*/ 2147483647 w 4756"/>
                  <a:gd name="T37" fmla="*/ 2147483647 h 1576"/>
                  <a:gd name="T38" fmla="*/ 2147483647 w 4756"/>
                  <a:gd name="T39" fmla="*/ 2147483647 h 1576"/>
                  <a:gd name="T40" fmla="*/ 2147483647 w 4756"/>
                  <a:gd name="T41" fmla="*/ 2147483647 h 1576"/>
                  <a:gd name="T42" fmla="*/ 2147483647 w 4756"/>
                  <a:gd name="T43" fmla="*/ 2147483647 h 1576"/>
                  <a:gd name="T44" fmla="*/ 2147483647 w 4756"/>
                  <a:gd name="T45" fmla="*/ 2147483647 h 1576"/>
                  <a:gd name="T46" fmla="*/ 2147483647 w 4756"/>
                  <a:gd name="T47" fmla="*/ 2147483647 h 1576"/>
                  <a:gd name="T48" fmla="*/ 2147483647 w 4756"/>
                  <a:gd name="T49" fmla="*/ 0 h 1576"/>
                  <a:gd name="T50" fmla="*/ 2147483647 w 4756"/>
                  <a:gd name="T51" fmla="*/ 2147483647 h 1576"/>
                  <a:gd name="T52" fmla="*/ 2147483647 w 4756"/>
                  <a:gd name="T53" fmla="*/ 2147483647 h 1576"/>
                  <a:gd name="T54" fmla="*/ 2147483647 w 4756"/>
                  <a:gd name="T55" fmla="*/ 2147483647 h 1576"/>
                  <a:gd name="T56" fmla="*/ 2147483647 w 4756"/>
                  <a:gd name="T57" fmla="*/ 2147483647 h 1576"/>
                  <a:gd name="T58" fmla="*/ 2147483647 w 4756"/>
                  <a:gd name="T59" fmla="*/ 2147483647 h 1576"/>
                  <a:gd name="T60" fmla="*/ 2147483647 w 4756"/>
                  <a:gd name="T61" fmla="*/ 2147483647 h 1576"/>
                  <a:gd name="T62" fmla="*/ 2147483647 w 4756"/>
                  <a:gd name="T63" fmla="*/ 2147483647 h 1576"/>
                  <a:gd name="T64" fmla="*/ 2147483647 w 4756"/>
                  <a:gd name="T65" fmla="*/ 2147483647 h 1576"/>
                  <a:gd name="T66" fmla="*/ 2147483647 w 4756"/>
                  <a:gd name="T67" fmla="*/ 2147483647 h 1576"/>
                  <a:gd name="T68" fmla="*/ 2147483647 w 4756"/>
                  <a:gd name="T69" fmla="*/ 2147483647 h 1576"/>
                  <a:gd name="T70" fmla="*/ 2147483647 w 4756"/>
                  <a:gd name="T71" fmla="*/ 2147483647 h 1576"/>
                  <a:gd name="T72" fmla="*/ 2147483647 w 4756"/>
                  <a:gd name="T73" fmla="*/ 2147483647 h 1576"/>
                  <a:gd name="T74" fmla="*/ 2147483647 w 4756"/>
                  <a:gd name="T75" fmla="*/ 2147483647 h 1576"/>
                  <a:gd name="T76" fmla="*/ 2147483647 w 4756"/>
                  <a:gd name="T77" fmla="*/ 2147483647 h 1576"/>
                  <a:gd name="T78" fmla="*/ 2147483647 w 4756"/>
                  <a:gd name="T79" fmla="*/ 2147483647 h 1576"/>
                  <a:gd name="T80" fmla="*/ 2147483647 w 4756"/>
                  <a:gd name="T81" fmla="*/ 2147483647 h 1576"/>
                  <a:gd name="T82" fmla="*/ 2147483647 w 4756"/>
                  <a:gd name="T83" fmla="*/ 2147483647 h 1576"/>
                  <a:gd name="T84" fmla="*/ 2147483647 w 4756"/>
                  <a:gd name="T85" fmla="*/ 2147483647 h 1576"/>
                  <a:gd name="T86" fmla="*/ 2147483647 w 4756"/>
                  <a:gd name="T87" fmla="*/ 2147483647 h 1576"/>
                  <a:gd name="T88" fmla="*/ 2147483647 w 4756"/>
                  <a:gd name="T89" fmla="*/ 2147483647 h 1576"/>
                  <a:gd name="T90" fmla="*/ 2147483647 w 4756"/>
                  <a:gd name="T91" fmla="*/ 2147483647 h 1576"/>
                  <a:gd name="T92" fmla="*/ 2147483647 w 4756"/>
                  <a:gd name="T93" fmla="*/ 2147483647 h 1576"/>
                  <a:gd name="T94" fmla="*/ 2147483647 w 4756"/>
                  <a:gd name="T95" fmla="*/ 2147483647 h 1576"/>
                  <a:gd name="T96" fmla="*/ 2147483647 w 4756"/>
                  <a:gd name="T97" fmla="*/ 2147483647 h 15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56"/>
                  <a:gd name="T148" fmla="*/ 0 h 1576"/>
                  <a:gd name="T149" fmla="*/ 4756 w 4756"/>
                  <a:gd name="T150" fmla="*/ 1576 h 15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gs>
                  <a:gs pos="100000">
                    <a:srgbClr val="767676">
                      <a:alpha val="0"/>
                    </a:srgbClr>
                  </a:gs>
                </a:gsLst>
                <a:lin ang="5400000" scaled="1"/>
              </a:gradFill>
              <a:ln w="9525">
                <a:noFill/>
                <a:round/>
                <a:headEnd/>
                <a:tailEnd/>
              </a:ln>
            </p:spPr>
            <p:txBody>
              <a:bodyPr/>
              <a:lstStyle/>
              <a:p>
                <a:endParaRPr lang="zh-CN" altLang="en-US"/>
              </a:p>
            </p:txBody>
          </p:sp>
        </p:grpSp>
      </p:grpSp>
      <p:pic>
        <p:nvPicPr>
          <p:cNvPr id="35845" name="Picture 2"/>
          <p:cNvPicPr>
            <a:picLocks noChangeAspect="1" noChangeArrowheads="1"/>
          </p:cNvPicPr>
          <p:nvPr/>
        </p:nvPicPr>
        <p:blipFill>
          <a:blip r:embed="rId3" cstate="print"/>
          <a:srcRect/>
          <a:stretch>
            <a:fillRect/>
          </a:stretch>
        </p:blipFill>
        <p:spPr bwMode="auto">
          <a:xfrm>
            <a:off x="0" y="857251"/>
            <a:ext cx="12192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5008" y="2408994"/>
            <a:ext cx="6417142" cy="840230"/>
          </a:xfrm>
        </p:spPr>
        <p:txBody>
          <a:bodyPr/>
          <a:lstStyle/>
          <a:p>
            <a:r>
              <a:rPr lang="zh-CN" altLang="en-US" sz="5400" b="1" dirty="0" smtClean="0"/>
              <a:t>各种垃圾去哪儿了？</a:t>
            </a:r>
            <a:endParaRPr lang="zh-CN" altLang="en-US" sz="54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4403466" y="579438"/>
            <a:ext cx="3467616" cy="535531"/>
          </a:xfrm>
        </p:spPr>
        <p:txBody>
          <a:bodyPr wrap="none" rtlCol="0">
            <a:sp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schemeClr val="accent6">
                    <a:lumMod val="75000"/>
                  </a:schemeClr>
                </a:solidFill>
                <a:effectLst/>
                <a:uLnTx/>
                <a:uFillTx/>
                <a:latin typeface="+mn-lt"/>
                <a:ea typeface="+mn-ea"/>
                <a:cs typeface="+mn-cs"/>
              </a:rPr>
              <a:t>可回收物收集流程</a:t>
            </a:r>
          </a:p>
        </p:txBody>
      </p:sp>
      <p:sp>
        <p:nvSpPr>
          <p:cNvPr id="8" name="圆角矩形 7"/>
          <p:cNvSpPr/>
          <p:nvPr/>
        </p:nvSpPr>
        <p:spPr>
          <a:xfrm>
            <a:off x="1233488" y="1530350"/>
            <a:ext cx="2159000"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0" name="TextBox 8"/>
          <p:cNvSpPr txBox="1"/>
          <p:nvPr/>
        </p:nvSpPr>
        <p:spPr>
          <a:xfrm>
            <a:off x="1297325" y="1627188"/>
            <a:ext cx="2031326" cy="646331"/>
          </a:xfrm>
          <a:prstGeom prst="rect">
            <a:avLst/>
          </a:prstGeom>
          <a:noFill/>
          <a:ln w="9525">
            <a:noFill/>
          </a:ln>
        </p:spPr>
        <p:txBody>
          <a:bodyPr wrap="none">
            <a:spAutoFit/>
          </a:bodyPr>
          <a:lstStyle/>
          <a:p>
            <a:pPr algn="ctr"/>
            <a:r>
              <a:rPr lang="zh-CN" altLang="en-US" dirty="0" smtClean="0">
                <a:latin typeface="宋体" panose="02010600030101010101" pitchFamily="2" charset="-122"/>
              </a:rPr>
              <a:t>分类指导员号召</a:t>
            </a:r>
            <a:endParaRPr lang="en-US" altLang="zh-CN" dirty="0" smtClean="0">
              <a:latin typeface="宋体" panose="02010600030101010101" pitchFamily="2" charset="-122"/>
            </a:endParaRPr>
          </a:p>
          <a:p>
            <a:pPr algn="ctr"/>
            <a:r>
              <a:rPr lang="zh-CN" altLang="en-US" dirty="0" smtClean="0">
                <a:latin typeface="宋体" panose="02010600030101010101" pitchFamily="2" charset="-122"/>
              </a:rPr>
              <a:t>居民参加垃</a:t>
            </a:r>
            <a:r>
              <a:rPr lang="zh-CN" altLang="en-US" dirty="0">
                <a:latin typeface="宋体" panose="02010600030101010101" pitchFamily="2" charset="-122"/>
              </a:rPr>
              <a:t>圾分</a:t>
            </a:r>
            <a:r>
              <a:rPr lang="zh-CN" altLang="en-US" dirty="0" smtClean="0">
                <a:latin typeface="宋体" panose="02010600030101010101" pitchFamily="2" charset="-122"/>
              </a:rPr>
              <a:t>类</a:t>
            </a:r>
            <a:endParaRPr lang="zh-CN" altLang="en-US" dirty="0">
              <a:latin typeface="宋体" panose="02010600030101010101" pitchFamily="2" charset="-122"/>
            </a:endParaRPr>
          </a:p>
        </p:txBody>
      </p:sp>
      <p:sp>
        <p:nvSpPr>
          <p:cNvPr id="17" name="圆角矩形 16"/>
          <p:cNvSpPr/>
          <p:nvPr/>
        </p:nvSpPr>
        <p:spPr>
          <a:xfrm>
            <a:off x="4543425" y="1524000"/>
            <a:ext cx="2357438"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2" name="TextBox 17"/>
          <p:cNvSpPr txBox="1"/>
          <p:nvPr/>
        </p:nvSpPr>
        <p:spPr>
          <a:xfrm>
            <a:off x="4586288" y="1609725"/>
            <a:ext cx="2262187" cy="922338"/>
          </a:xfrm>
          <a:prstGeom prst="rect">
            <a:avLst/>
          </a:prstGeom>
          <a:noFill/>
          <a:ln w="9525">
            <a:noFill/>
          </a:ln>
        </p:spPr>
        <p:txBody>
          <a:bodyPr wrap="none">
            <a:spAutoFit/>
          </a:bodyPr>
          <a:lstStyle/>
          <a:p>
            <a:pPr algn="ctr"/>
            <a:r>
              <a:rPr lang="zh-CN" altLang="en-US" dirty="0">
                <a:latin typeface="Arial" panose="020B0604020202020204" pitchFamily="34" charset="0"/>
              </a:rPr>
              <a:t>居民自行按照标准垃</a:t>
            </a:r>
            <a:endParaRPr lang="en-US" altLang="zh-CN" dirty="0">
              <a:latin typeface="Arial" panose="020B0604020202020204" pitchFamily="34" charset="0"/>
            </a:endParaRPr>
          </a:p>
          <a:p>
            <a:pPr algn="ctr"/>
            <a:r>
              <a:rPr lang="zh-CN" altLang="en-US" dirty="0">
                <a:latin typeface="Arial" panose="020B0604020202020204" pitchFamily="34" charset="0"/>
              </a:rPr>
              <a:t>圾分类</a:t>
            </a:r>
            <a:r>
              <a:rPr lang="zh-CN" altLang="en-US" dirty="0" smtClean="0">
                <a:latin typeface="Arial" panose="020B0604020202020204" pitchFamily="34" charset="0"/>
              </a:rPr>
              <a:t>，进</a:t>
            </a:r>
            <a:r>
              <a:rPr lang="zh-CN" altLang="en-US" dirty="0">
                <a:latin typeface="Arial" panose="020B0604020202020204" pitchFamily="34" charset="0"/>
              </a:rPr>
              <a:t>行垃</a:t>
            </a:r>
            <a:endParaRPr lang="en-US" altLang="zh-CN" dirty="0">
              <a:latin typeface="Arial" panose="020B0604020202020204" pitchFamily="34" charset="0"/>
            </a:endParaRPr>
          </a:p>
          <a:p>
            <a:pPr algn="ctr"/>
            <a:r>
              <a:rPr lang="zh-CN" altLang="en-US" dirty="0">
                <a:latin typeface="Arial" panose="020B0604020202020204" pitchFamily="34" charset="0"/>
              </a:rPr>
              <a:t>圾称重兑换积分卡</a:t>
            </a:r>
          </a:p>
        </p:txBody>
      </p:sp>
      <p:cxnSp>
        <p:nvCxnSpPr>
          <p:cNvPr id="24" name="直接箭头连接符 23"/>
          <p:cNvCxnSpPr/>
          <p:nvPr/>
        </p:nvCxnSpPr>
        <p:spPr>
          <a:xfrm>
            <a:off x="3551238" y="2084388"/>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8045450" y="1527175"/>
            <a:ext cx="2357438"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5" name="TextBox 25"/>
          <p:cNvSpPr txBox="1"/>
          <p:nvPr/>
        </p:nvSpPr>
        <p:spPr>
          <a:xfrm>
            <a:off x="8088313" y="1762125"/>
            <a:ext cx="2262187" cy="646113"/>
          </a:xfrm>
          <a:prstGeom prst="rect">
            <a:avLst/>
          </a:prstGeom>
          <a:noFill/>
          <a:ln w="9525">
            <a:noFill/>
          </a:ln>
        </p:spPr>
        <p:txBody>
          <a:bodyPr wrap="none">
            <a:spAutoFit/>
          </a:bodyPr>
          <a:lstStyle/>
          <a:p>
            <a:pPr algn="ctr"/>
            <a:r>
              <a:rPr lang="zh-CN" altLang="en-US" dirty="0">
                <a:latin typeface="Arial" panose="020B0604020202020204" pitchFamily="34" charset="0"/>
              </a:rPr>
              <a:t>居民可使用积分卡在</a:t>
            </a:r>
            <a:endParaRPr lang="en-US" altLang="zh-CN" dirty="0">
              <a:latin typeface="Arial" panose="020B0604020202020204" pitchFamily="34" charset="0"/>
            </a:endParaRPr>
          </a:p>
          <a:p>
            <a:pPr algn="ctr"/>
            <a:r>
              <a:rPr lang="zh-CN" altLang="en-US" dirty="0">
                <a:latin typeface="Arial" panose="020B0604020202020204" pitchFamily="34" charset="0"/>
              </a:rPr>
              <a:t>超市进行消费</a:t>
            </a:r>
          </a:p>
        </p:txBody>
      </p:sp>
      <p:cxnSp>
        <p:nvCxnSpPr>
          <p:cNvPr id="27" name="直接箭头连接符 26"/>
          <p:cNvCxnSpPr/>
          <p:nvPr/>
        </p:nvCxnSpPr>
        <p:spPr>
          <a:xfrm>
            <a:off x="7053263" y="2087563"/>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709448" y="4246563"/>
            <a:ext cx="2900855" cy="1104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88" name="TextBox 28"/>
          <p:cNvSpPr txBox="1"/>
          <p:nvPr/>
        </p:nvSpPr>
        <p:spPr>
          <a:xfrm>
            <a:off x="1059351" y="4468813"/>
            <a:ext cx="2492990" cy="646331"/>
          </a:xfrm>
          <a:prstGeom prst="rect">
            <a:avLst/>
          </a:prstGeom>
          <a:noFill/>
          <a:ln w="9525">
            <a:noFill/>
          </a:ln>
        </p:spPr>
        <p:txBody>
          <a:bodyPr wrap="none">
            <a:spAutoFit/>
          </a:bodyPr>
          <a:lstStyle/>
          <a:p>
            <a:pPr algn="ctr"/>
            <a:r>
              <a:rPr lang="zh-CN" altLang="en-US" dirty="0">
                <a:latin typeface="Arial" panose="020B0604020202020204" pitchFamily="34" charset="0"/>
              </a:rPr>
              <a:t>第三方公</a:t>
            </a:r>
            <a:r>
              <a:rPr lang="zh-CN" altLang="en-US" dirty="0" smtClean="0">
                <a:latin typeface="Arial" panose="020B0604020202020204" pitchFamily="34" charset="0"/>
              </a:rPr>
              <a:t>司在小区内</a:t>
            </a:r>
            <a:endParaRPr lang="en-US" altLang="zh-CN" dirty="0" smtClean="0">
              <a:latin typeface="Arial" panose="020B0604020202020204" pitchFamily="34" charset="0"/>
            </a:endParaRPr>
          </a:p>
          <a:p>
            <a:pPr algn="ctr"/>
            <a:r>
              <a:rPr lang="zh-CN" altLang="en-US" dirty="0" smtClean="0">
                <a:latin typeface="Arial" panose="020B0604020202020204" pitchFamily="34" charset="0"/>
              </a:rPr>
              <a:t>定时定点定人收集称重</a:t>
            </a:r>
            <a:endParaRPr lang="en-US" altLang="zh-CN" dirty="0" smtClean="0">
              <a:latin typeface="Arial" panose="020B0604020202020204" pitchFamily="34" charset="0"/>
            </a:endParaRPr>
          </a:p>
        </p:txBody>
      </p:sp>
      <p:cxnSp>
        <p:nvCxnSpPr>
          <p:cNvPr id="30" name="直接箭头连接符 29"/>
          <p:cNvCxnSpPr/>
          <p:nvPr/>
        </p:nvCxnSpPr>
        <p:spPr>
          <a:xfrm>
            <a:off x="3554413" y="4799013"/>
            <a:ext cx="839788" cy="1588"/>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a:xfrm>
            <a:off x="4578350" y="4238625"/>
            <a:ext cx="2159000" cy="1106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1" name="TextBox 31"/>
          <p:cNvSpPr txBox="1"/>
          <p:nvPr/>
        </p:nvSpPr>
        <p:spPr>
          <a:xfrm>
            <a:off x="4643438" y="4471988"/>
            <a:ext cx="2030412" cy="647700"/>
          </a:xfrm>
          <a:prstGeom prst="rect">
            <a:avLst/>
          </a:prstGeom>
          <a:noFill/>
          <a:ln w="9525">
            <a:noFill/>
          </a:ln>
        </p:spPr>
        <p:txBody>
          <a:bodyPr wrap="none">
            <a:spAutoFit/>
          </a:bodyPr>
          <a:lstStyle/>
          <a:p>
            <a:pPr algn="ctr"/>
            <a:r>
              <a:rPr lang="zh-CN" altLang="en-US" dirty="0">
                <a:latin typeface="Arial" panose="020B0604020202020204" pitchFamily="34" charset="0"/>
              </a:rPr>
              <a:t>第三方公司对垃圾</a:t>
            </a:r>
            <a:endParaRPr lang="en-US" altLang="zh-CN" dirty="0">
              <a:latin typeface="Arial" panose="020B0604020202020204" pitchFamily="34" charset="0"/>
            </a:endParaRPr>
          </a:p>
          <a:p>
            <a:pPr algn="ctr"/>
            <a:r>
              <a:rPr lang="zh-CN" altLang="en-US" dirty="0">
                <a:latin typeface="Arial" panose="020B0604020202020204" pitchFamily="34" charset="0"/>
              </a:rPr>
              <a:t>进行二次分类</a:t>
            </a:r>
          </a:p>
        </p:txBody>
      </p:sp>
      <p:cxnSp>
        <p:nvCxnSpPr>
          <p:cNvPr id="43" name="直接箭头连接符 42"/>
          <p:cNvCxnSpPr/>
          <p:nvPr/>
        </p:nvCxnSpPr>
        <p:spPr>
          <a:xfrm flipV="1">
            <a:off x="6878638" y="393382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圆角矩形 43"/>
          <p:cNvSpPr/>
          <p:nvPr/>
        </p:nvSpPr>
        <p:spPr>
          <a:xfrm>
            <a:off x="8059738" y="3148013"/>
            <a:ext cx="262572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4" name="TextBox 45"/>
          <p:cNvSpPr txBox="1"/>
          <p:nvPr/>
        </p:nvSpPr>
        <p:spPr>
          <a:xfrm>
            <a:off x="8059738" y="3189288"/>
            <a:ext cx="2530475" cy="369887"/>
          </a:xfrm>
          <a:prstGeom prst="rect">
            <a:avLst/>
          </a:prstGeom>
          <a:noFill/>
          <a:ln w="9525">
            <a:noFill/>
          </a:ln>
        </p:spPr>
        <p:txBody>
          <a:bodyPr wrap="none">
            <a:spAutoFit/>
          </a:bodyPr>
          <a:lstStyle/>
          <a:p>
            <a:r>
              <a:rPr lang="zh-CN" altLang="en-US" dirty="0">
                <a:latin typeface="Arial" panose="020B0604020202020204" pitchFamily="34" charset="0"/>
              </a:rPr>
              <a:t>废金属 </a:t>
            </a:r>
            <a:r>
              <a:rPr lang="en-US" altLang="zh-CN" dirty="0">
                <a:latin typeface="Arial" panose="020B0604020202020204" pitchFamily="34" charset="0"/>
              </a:rPr>
              <a:t>- </a:t>
            </a:r>
            <a:r>
              <a:rPr lang="zh-CN" altLang="en-US" dirty="0">
                <a:latin typeface="Arial" panose="020B0604020202020204" pitchFamily="34" charset="0"/>
              </a:rPr>
              <a:t>废金属加工厂</a:t>
            </a:r>
            <a:r>
              <a:rPr lang="en-US" altLang="zh-CN" dirty="0">
                <a:latin typeface="Arial" panose="020B0604020202020204" pitchFamily="34" charset="0"/>
              </a:rPr>
              <a:t> </a:t>
            </a:r>
            <a:endParaRPr lang="zh-CN" altLang="en-US" dirty="0">
              <a:latin typeface="Arial" panose="020B0604020202020204" pitchFamily="34" charset="0"/>
            </a:endParaRPr>
          </a:p>
        </p:txBody>
      </p:sp>
      <p:sp>
        <p:nvSpPr>
          <p:cNvPr id="47" name="圆角矩形 46"/>
          <p:cNvSpPr/>
          <p:nvPr/>
        </p:nvSpPr>
        <p:spPr>
          <a:xfrm>
            <a:off x="8062913" y="3714750"/>
            <a:ext cx="262255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6" name="TextBox 47"/>
          <p:cNvSpPr txBox="1"/>
          <p:nvPr/>
        </p:nvSpPr>
        <p:spPr>
          <a:xfrm>
            <a:off x="8062913" y="3757613"/>
            <a:ext cx="2005012" cy="368300"/>
          </a:xfrm>
          <a:prstGeom prst="rect">
            <a:avLst/>
          </a:prstGeom>
          <a:noFill/>
          <a:ln w="9525">
            <a:noFill/>
          </a:ln>
        </p:spPr>
        <p:txBody>
          <a:bodyPr wrap="none">
            <a:spAutoFit/>
          </a:bodyPr>
          <a:lstStyle/>
          <a:p>
            <a:r>
              <a:rPr lang="zh-CN" altLang="en-US" dirty="0">
                <a:latin typeface="Arial" panose="020B0604020202020204" pitchFamily="34" charset="0"/>
              </a:rPr>
              <a:t>玻璃 </a:t>
            </a:r>
            <a:r>
              <a:rPr lang="en-US" altLang="zh-CN" dirty="0">
                <a:latin typeface="Arial" panose="020B0604020202020204" pitchFamily="34" charset="0"/>
              </a:rPr>
              <a:t>- </a:t>
            </a:r>
            <a:r>
              <a:rPr lang="zh-CN" altLang="en-US" dirty="0">
                <a:latin typeface="Arial" panose="020B0604020202020204" pitchFamily="34" charset="0"/>
              </a:rPr>
              <a:t>玻璃加工厂</a:t>
            </a:r>
          </a:p>
        </p:txBody>
      </p:sp>
      <p:sp>
        <p:nvSpPr>
          <p:cNvPr id="49" name="圆角矩形 48"/>
          <p:cNvSpPr/>
          <p:nvPr/>
        </p:nvSpPr>
        <p:spPr>
          <a:xfrm>
            <a:off x="8066088" y="4270375"/>
            <a:ext cx="261937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598" name="TextBox 49"/>
          <p:cNvSpPr txBox="1"/>
          <p:nvPr/>
        </p:nvSpPr>
        <p:spPr>
          <a:xfrm>
            <a:off x="8066088" y="4313238"/>
            <a:ext cx="1941512" cy="369887"/>
          </a:xfrm>
          <a:prstGeom prst="rect">
            <a:avLst/>
          </a:prstGeom>
          <a:noFill/>
          <a:ln w="9525">
            <a:noFill/>
          </a:ln>
        </p:spPr>
        <p:txBody>
          <a:bodyPr wrap="none">
            <a:spAutoFit/>
          </a:bodyPr>
          <a:lstStyle/>
          <a:p>
            <a:r>
              <a:rPr lang="zh-CN" altLang="en-US" dirty="0">
                <a:latin typeface="Arial" panose="020B0604020202020204" pitchFamily="34" charset="0"/>
              </a:rPr>
              <a:t>废纸</a:t>
            </a:r>
            <a:r>
              <a:rPr lang="en-US" altLang="zh-CN" dirty="0">
                <a:latin typeface="Arial" panose="020B0604020202020204" pitchFamily="34" charset="0"/>
              </a:rPr>
              <a:t>- </a:t>
            </a:r>
            <a:r>
              <a:rPr lang="zh-CN" altLang="en-US" dirty="0">
                <a:latin typeface="Arial" panose="020B0604020202020204" pitchFamily="34" charset="0"/>
              </a:rPr>
              <a:t>废纸加工厂</a:t>
            </a:r>
          </a:p>
        </p:txBody>
      </p:sp>
      <p:sp>
        <p:nvSpPr>
          <p:cNvPr id="52" name="圆角矩形 51"/>
          <p:cNvSpPr/>
          <p:nvPr/>
        </p:nvSpPr>
        <p:spPr>
          <a:xfrm>
            <a:off x="8083550" y="4851400"/>
            <a:ext cx="2627313"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0" name="TextBox 52"/>
          <p:cNvSpPr txBox="1"/>
          <p:nvPr/>
        </p:nvSpPr>
        <p:spPr>
          <a:xfrm>
            <a:off x="8083550" y="4894263"/>
            <a:ext cx="1941513" cy="369887"/>
          </a:xfrm>
          <a:prstGeom prst="rect">
            <a:avLst/>
          </a:prstGeom>
          <a:noFill/>
          <a:ln w="9525">
            <a:noFill/>
          </a:ln>
        </p:spPr>
        <p:txBody>
          <a:bodyPr wrap="none">
            <a:spAutoFit/>
          </a:bodyPr>
          <a:lstStyle/>
          <a:p>
            <a:r>
              <a:rPr lang="zh-CN" altLang="en-US" dirty="0">
                <a:latin typeface="Arial" panose="020B0604020202020204" pitchFamily="34" charset="0"/>
              </a:rPr>
              <a:t>塑料</a:t>
            </a:r>
            <a:r>
              <a:rPr lang="en-US" altLang="zh-CN" dirty="0">
                <a:latin typeface="Arial" panose="020B0604020202020204" pitchFamily="34" charset="0"/>
              </a:rPr>
              <a:t>- </a:t>
            </a:r>
            <a:r>
              <a:rPr lang="zh-CN" altLang="en-US" dirty="0">
                <a:latin typeface="Arial" panose="020B0604020202020204" pitchFamily="34" charset="0"/>
              </a:rPr>
              <a:t>塑料加工厂</a:t>
            </a:r>
          </a:p>
        </p:txBody>
      </p:sp>
      <p:sp>
        <p:nvSpPr>
          <p:cNvPr id="54" name="圆角矩形 53"/>
          <p:cNvSpPr/>
          <p:nvPr/>
        </p:nvSpPr>
        <p:spPr>
          <a:xfrm>
            <a:off x="8088313" y="5419725"/>
            <a:ext cx="2622550"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2" name="TextBox 54"/>
          <p:cNvSpPr txBox="1"/>
          <p:nvPr/>
        </p:nvSpPr>
        <p:spPr>
          <a:xfrm>
            <a:off x="8088313" y="5461000"/>
            <a:ext cx="2005012" cy="369888"/>
          </a:xfrm>
          <a:prstGeom prst="rect">
            <a:avLst/>
          </a:prstGeom>
          <a:noFill/>
          <a:ln w="9525">
            <a:noFill/>
          </a:ln>
        </p:spPr>
        <p:txBody>
          <a:bodyPr wrap="none">
            <a:spAutoFit/>
          </a:bodyPr>
          <a:lstStyle/>
          <a:p>
            <a:r>
              <a:rPr lang="zh-CN" altLang="en-US" dirty="0">
                <a:latin typeface="Arial" panose="020B0604020202020204" pitchFamily="34" charset="0"/>
              </a:rPr>
              <a:t>旧衣物 </a:t>
            </a:r>
            <a:r>
              <a:rPr lang="en-US" altLang="zh-CN" dirty="0">
                <a:latin typeface="Arial" panose="020B0604020202020204" pitchFamily="34" charset="0"/>
              </a:rPr>
              <a:t>- </a:t>
            </a:r>
            <a:r>
              <a:rPr lang="zh-CN" altLang="en-US" dirty="0">
                <a:latin typeface="Arial" panose="020B0604020202020204" pitchFamily="34" charset="0"/>
              </a:rPr>
              <a:t>爱心捐赠</a:t>
            </a:r>
          </a:p>
        </p:txBody>
      </p:sp>
      <p:sp>
        <p:nvSpPr>
          <p:cNvPr id="56" name="圆角矩形 55"/>
          <p:cNvSpPr/>
          <p:nvPr/>
        </p:nvSpPr>
        <p:spPr>
          <a:xfrm>
            <a:off x="8091488" y="5975350"/>
            <a:ext cx="2619375" cy="457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604" name="TextBox 56"/>
          <p:cNvSpPr txBox="1"/>
          <p:nvPr/>
        </p:nvSpPr>
        <p:spPr>
          <a:xfrm>
            <a:off x="8091488" y="6018213"/>
            <a:ext cx="646112" cy="369887"/>
          </a:xfrm>
          <a:prstGeom prst="rect">
            <a:avLst/>
          </a:prstGeom>
          <a:noFill/>
          <a:ln w="9525">
            <a:noFill/>
          </a:ln>
        </p:spPr>
        <p:txBody>
          <a:bodyPr wrap="none">
            <a:spAutoFit/>
          </a:bodyPr>
          <a:lstStyle/>
          <a:p>
            <a:r>
              <a:rPr lang="zh-CN" altLang="en-US" dirty="0">
                <a:latin typeface="Arial" panose="020B0604020202020204" pitchFamily="34" charset="0"/>
              </a:rPr>
              <a:t>其他</a:t>
            </a:r>
          </a:p>
        </p:txBody>
      </p:sp>
      <p:cxnSp>
        <p:nvCxnSpPr>
          <p:cNvPr id="71" name="形状 70"/>
          <p:cNvCxnSpPr/>
          <p:nvPr/>
        </p:nvCxnSpPr>
        <p:spPr>
          <a:xfrm rot="16200000" flipH="1">
            <a:off x="6728619" y="4882356"/>
            <a:ext cx="1449388" cy="1190625"/>
          </a:xfrm>
          <a:prstGeom prst="bentConnector2">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形状 72"/>
          <p:cNvCxnSpPr/>
          <p:nvPr/>
        </p:nvCxnSpPr>
        <p:spPr>
          <a:xfrm rot="5400000" flipH="1" flipV="1">
            <a:off x="6737350" y="3495675"/>
            <a:ext cx="1389063" cy="1147763"/>
          </a:xfrm>
          <a:prstGeom prst="bentConnector2">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V="1">
            <a:off x="6883400" y="451167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6854825" y="508952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V="1">
            <a:off x="6869113" y="5667375"/>
            <a:ext cx="1127125" cy="0"/>
          </a:xfrm>
          <a:prstGeom prst="straightConnector1">
            <a:avLst/>
          </a:prstGeom>
          <a:ln w="19050" cap="rnd">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146" name="Picture 2" descr="E:\城管办2018\环卫\垃圾分类申报\垃圾分类亭.jpg"/>
          <p:cNvPicPr>
            <a:picLocks noChangeAspect="1" noChangeArrowheads="1"/>
          </p:cNvPicPr>
          <p:nvPr/>
        </p:nvPicPr>
        <p:blipFill>
          <a:blip r:embed="rId2" cstate="print"/>
          <a:srcRect/>
          <a:stretch>
            <a:fillRect/>
          </a:stretch>
        </p:blipFill>
        <p:spPr bwMode="auto">
          <a:xfrm>
            <a:off x="1892300" y="362060"/>
            <a:ext cx="7799405" cy="584955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04360" y="526415"/>
            <a:ext cx="3392170" cy="424732"/>
          </a:xfrm>
        </p:spPr>
        <p:txBody>
          <a:bodyPr wrap="square"/>
          <a:lstStyle/>
          <a:p>
            <a:r>
              <a:rPr lang="zh-CN" altLang="en-US" b="1" dirty="0" smtClean="0"/>
              <a:t>第三方公司分类指导员</a:t>
            </a:r>
            <a:endParaRPr b="1" dirty="0"/>
          </a:p>
        </p:txBody>
      </p:sp>
      <p:pic>
        <p:nvPicPr>
          <p:cNvPr id="20" name="图片 20" descr="IMG_3554"/>
          <p:cNvPicPr>
            <a:picLocks noChangeAspect="1"/>
          </p:cNvPicPr>
          <p:nvPr/>
        </p:nvPicPr>
        <p:blipFill>
          <a:blip r:embed="rId2" cstate="print"/>
          <a:stretch>
            <a:fillRect/>
          </a:stretch>
        </p:blipFill>
        <p:spPr>
          <a:xfrm>
            <a:off x="1973580" y="1354455"/>
            <a:ext cx="3709670" cy="2638425"/>
          </a:xfrm>
          <a:prstGeom prst="rect">
            <a:avLst/>
          </a:prstGeom>
          <a:effectLst>
            <a:glow rad="101600">
              <a:schemeClr val="accent1">
                <a:satMod val="175000"/>
                <a:alpha val="40000"/>
              </a:schemeClr>
            </a:glow>
          </a:effectLst>
        </p:spPr>
      </p:pic>
      <p:pic>
        <p:nvPicPr>
          <p:cNvPr id="19" name="图片 19" descr="IMG_3550"/>
          <p:cNvPicPr>
            <a:picLocks noChangeAspect="1"/>
          </p:cNvPicPr>
          <p:nvPr/>
        </p:nvPicPr>
        <p:blipFill>
          <a:blip r:embed="rId3" cstate="print"/>
          <a:stretch>
            <a:fillRect/>
          </a:stretch>
        </p:blipFill>
        <p:spPr>
          <a:xfrm>
            <a:off x="6817360" y="1354455"/>
            <a:ext cx="3516630" cy="2637790"/>
          </a:xfrm>
          <a:prstGeom prst="rect">
            <a:avLst/>
          </a:prstGeom>
          <a:effectLst>
            <a:glow rad="101600">
              <a:schemeClr val="accent1">
                <a:satMod val="175000"/>
                <a:alpha val="40000"/>
              </a:schemeClr>
            </a:glow>
          </a:effectLst>
        </p:spPr>
      </p:pic>
      <p:pic>
        <p:nvPicPr>
          <p:cNvPr id="18" name="图片 18" descr="IMG_3549"/>
          <p:cNvPicPr>
            <a:picLocks noChangeAspect="1"/>
          </p:cNvPicPr>
          <p:nvPr/>
        </p:nvPicPr>
        <p:blipFill>
          <a:blip r:embed="rId4" cstate="print"/>
          <a:stretch>
            <a:fillRect/>
          </a:stretch>
        </p:blipFill>
        <p:spPr>
          <a:xfrm>
            <a:off x="1591945" y="4105275"/>
            <a:ext cx="3450590" cy="2558415"/>
          </a:xfrm>
          <a:prstGeom prst="rect">
            <a:avLst/>
          </a:prstGeom>
          <a:effectLst>
            <a:glow rad="101600">
              <a:schemeClr val="accent1">
                <a:satMod val="175000"/>
                <a:alpha val="40000"/>
              </a:schemeClr>
            </a:glow>
          </a:effectLst>
        </p:spPr>
      </p:pic>
      <p:pic>
        <p:nvPicPr>
          <p:cNvPr id="16" name="图片 16" descr="IMG_3547"/>
          <p:cNvPicPr>
            <a:picLocks noChangeAspect="1"/>
          </p:cNvPicPr>
          <p:nvPr/>
        </p:nvPicPr>
        <p:blipFill>
          <a:blip r:embed="rId5" cstate="print"/>
          <a:stretch>
            <a:fillRect/>
          </a:stretch>
        </p:blipFill>
        <p:spPr>
          <a:xfrm>
            <a:off x="5981700" y="4105275"/>
            <a:ext cx="3449320" cy="2558415"/>
          </a:xfrm>
          <a:prstGeom prst="rect">
            <a:avLst/>
          </a:prstGeom>
          <a:effectLst>
            <a:glow rad="101600">
              <a:schemeClr val="accent1">
                <a:satMod val="175000"/>
                <a:alpha val="40000"/>
              </a:schemeClr>
            </a:glo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480131"/>
          </a:xfrm>
        </p:spPr>
        <p:txBody>
          <a:bodyPr wrap="square"/>
          <a:lstStyle/>
          <a:p>
            <a:pPr algn="ctr"/>
            <a:r>
              <a:rPr lang="zh-CN" altLang="en-US" sz="2800" b="1" dirty="0" smtClean="0"/>
              <a:t>完整的可回收物收运体系</a:t>
            </a:r>
            <a:endParaRPr lang="zh-CN" altLang="en-US" sz="2800" b="1" dirty="0"/>
          </a:p>
        </p:txBody>
      </p:sp>
      <p:sp>
        <p:nvSpPr>
          <p:cNvPr id="8" name="圆角矩形 7"/>
          <p:cNvSpPr/>
          <p:nvPr/>
        </p:nvSpPr>
        <p:spPr>
          <a:xfrm>
            <a:off x="4749421" y="3657600"/>
            <a:ext cx="5909480" cy="1869743"/>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aphicFrame>
        <p:nvGraphicFramePr>
          <p:cNvPr id="6" name="图示 5"/>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其他垃圾收运体系</a:t>
            </a:r>
            <a:endParaRPr lang="zh-CN" altLang="en-US" sz="3200" b="1" dirty="0"/>
          </a:p>
        </p:txBody>
      </p:sp>
      <p:graphicFrame>
        <p:nvGraphicFramePr>
          <p:cNvPr id="6" name="图示 5"/>
          <p:cNvGraphicFramePr/>
          <p:nvPr/>
        </p:nvGraphicFramePr>
        <p:xfrm>
          <a:off x="2332251" y="121098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有毒有害垃圾收运体系</a:t>
            </a:r>
            <a:endParaRPr lang="zh-CN" altLang="en-US" sz="3200" b="1" dirty="0"/>
          </a:p>
        </p:txBody>
      </p:sp>
      <p:graphicFrame>
        <p:nvGraphicFramePr>
          <p:cNvPr id="4" name="图示 3"/>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dministrator\Desktop\微信图片_20171220153902.jpg"/>
          <p:cNvPicPr>
            <a:picLocks noChangeAspect="1" noChangeArrowheads="1"/>
          </p:cNvPicPr>
          <p:nvPr/>
        </p:nvPicPr>
        <p:blipFill>
          <a:blip r:embed="rId7" cstate="print"/>
          <a:srcRect/>
          <a:stretch>
            <a:fillRect/>
          </a:stretch>
        </p:blipFill>
        <p:spPr bwMode="auto">
          <a:xfrm>
            <a:off x="439225" y="3187356"/>
            <a:ext cx="2430585" cy="1367204"/>
          </a:xfrm>
          <a:prstGeom prst="rect">
            <a:avLst/>
          </a:prstGeom>
          <a:noFill/>
        </p:spPr>
      </p:pic>
      <p:pic>
        <p:nvPicPr>
          <p:cNvPr id="7" name="图片 14" descr="IMG_3452"/>
          <p:cNvPicPr>
            <a:picLocks noChangeAspect="1"/>
          </p:cNvPicPr>
          <p:nvPr/>
        </p:nvPicPr>
        <p:blipFill>
          <a:blip r:embed="rId8" cstate="print"/>
          <a:stretch>
            <a:fillRect/>
          </a:stretch>
        </p:blipFill>
        <p:spPr>
          <a:xfrm>
            <a:off x="3104298" y="1310185"/>
            <a:ext cx="2192067" cy="1568270"/>
          </a:xfrm>
          <a:prstGeom prst="rect">
            <a:avLst/>
          </a:prstGeom>
          <a:effectLst>
            <a:glow rad="101600">
              <a:schemeClr val="accent1">
                <a:satMod val="175000"/>
                <a:alpha val="40000"/>
              </a:schemeClr>
            </a:glow>
          </a:effectLst>
        </p:spPr>
      </p:pic>
      <p:pic>
        <p:nvPicPr>
          <p:cNvPr id="1027" name="Picture 3" descr="C:\Users\Administrator\Personal\Tencent Files\119454326\Image\C2C\157680F9D0AF11353CFDB7EB67344427.png"/>
          <p:cNvPicPr>
            <a:picLocks noChangeAspect="1" noChangeArrowheads="1"/>
          </p:cNvPicPr>
          <p:nvPr/>
        </p:nvPicPr>
        <p:blipFill>
          <a:blip r:embed="rId9" cstate="print"/>
          <a:srcRect/>
          <a:stretch>
            <a:fillRect/>
          </a:stretch>
        </p:blipFill>
        <p:spPr bwMode="auto">
          <a:xfrm>
            <a:off x="7383440" y="3862316"/>
            <a:ext cx="3337332" cy="250299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Administrator\Desktop\F9F156858579B62C4A30A9E0F7C0B51A.png"/>
          <p:cNvPicPr>
            <a:picLocks noChangeAspect="1" noChangeArrowheads="1"/>
          </p:cNvPicPr>
          <p:nvPr/>
        </p:nvPicPr>
        <p:blipFill>
          <a:blip r:embed="rId2" cstate="print"/>
          <a:srcRect/>
          <a:stretch>
            <a:fillRect/>
          </a:stretch>
        </p:blipFill>
        <p:spPr bwMode="auto">
          <a:xfrm>
            <a:off x="927235" y="1033266"/>
            <a:ext cx="10236634" cy="50906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TextBox 2"/>
          <p:cNvSpPr txBox="1"/>
          <p:nvPr/>
        </p:nvSpPr>
        <p:spPr>
          <a:xfrm>
            <a:off x="1434663" y="948690"/>
            <a:ext cx="9254358" cy="4801314"/>
          </a:xfrm>
          <a:prstGeom prst="rect">
            <a:avLst/>
          </a:prstGeom>
          <a:noFill/>
        </p:spPr>
        <p:txBody>
          <a:bodyPr wrap="square" rtlCol="0">
            <a:spAutoFit/>
          </a:bodyPr>
          <a:lstStyle/>
          <a:p>
            <a:r>
              <a:rPr lang="zh-CN" altLang="zh-CN" sz="2400" b="1" dirty="0" smtClean="0"/>
              <a:t>（三）家校联动，社区辐射，确保垃圾分类减量工作深入人心</a:t>
            </a:r>
            <a:r>
              <a:rPr lang="zh-CN" altLang="zh-CN" sz="2400" dirty="0" smtClean="0"/>
              <a:t>。</a:t>
            </a:r>
          </a:p>
          <a:p>
            <a:r>
              <a:rPr lang="en-US" altLang="zh-CN" sz="2400" b="1" dirty="0" smtClean="0"/>
              <a:t>1.</a:t>
            </a:r>
            <a:r>
              <a:rPr lang="zh-CN" altLang="zh-CN" sz="2400" b="1" dirty="0" smtClean="0"/>
              <a:t>家校互动，一名学生带动一个家庭。</a:t>
            </a:r>
            <a:r>
              <a:rPr lang="zh-CN" altLang="zh-CN" sz="2400" dirty="0" smtClean="0"/>
              <a:t>各校通过开展家庭知识竞赛、“小手牵大手”等系列活动，将学校教育的成果转化为对家庭的影响和要求，自觉投身到垃圾分类行动之中。</a:t>
            </a:r>
          </a:p>
          <a:p>
            <a:r>
              <a:rPr lang="en-US" altLang="zh-CN" sz="2400" b="1" dirty="0" smtClean="0"/>
              <a:t>2.</a:t>
            </a:r>
            <a:r>
              <a:rPr lang="zh-CN" altLang="zh-CN" sz="2400" b="1" dirty="0" smtClean="0"/>
              <a:t>社区联动，开展学校与家庭、社区的垃圾分类达标共建。</a:t>
            </a:r>
            <a:r>
              <a:rPr lang="zh-CN" altLang="zh-CN" sz="2400" dirty="0" smtClean="0"/>
              <a:t>组织学校带领学生深入社区，宣传和开展各类生活垃圾分类实践活动，通过学生倡导节约、环保、低碳的生活理念，推广生活垃圾分类处理经验做法，共同提高社会生活垃圾分类处理的质量和水平。</a:t>
            </a:r>
          </a:p>
          <a:p>
            <a:r>
              <a:rPr lang="en-US" altLang="zh-CN" sz="2400" b="1" dirty="0" smtClean="0"/>
              <a:t>3.</a:t>
            </a:r>
            <a:r>
              <a:rPr lang="zh-CN" altLang="zh-CN" sz="2400" b="1" dirty="0" smtClean="0"/>
              <a:t>志愿行动，让师生成为垃圾分类的践行者。</a:t>
            </a:r>
            <a:r>
              <a:rPr lang="zh-CN" altLang="zh-CN" sz="2400" dirty="0" smtClean="0"/>
              <a:t>组建教师和高年级学生志愿者队伍，积极参与学校、社区垃圾分类的宣传和实践。努力推动全民参与、人人动手的生活垃圾分类减量社会氛围，不断夯实“美丽校园”、“美丽常州”建设成果。</a:t>
            </a:r>
          </a:p>
          <a:p>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有机垃圾收运体系</a:t>
            </a:r>
            <a:endParaRPr lang="zh-CN" altLang="en-US" sz="3200" b="1" dirty="0"/>
          </a:p>
        </p:txBody>
      </p:sp>
      <p:graphicFrame>
        <p:nvGraphicFramePr>
          <p:cNvPr id="6" name="图示 5"/>
          <p:cNvGraphicFramePr/>
          <p:nvPr/>
        </p:nvGraphicFramePr>
        <p:xfrm>
          <a:off x="1282890" y="996288"/>
          <a:ext cx="10126638" cy="586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丁家有机垃圾厌氧池</a:t>
            </a:r>
            <a:endParaRPr lang="zh-CN" altLang="en-US" sz="3200" b="1" dirty="0"/>
          </a:p>
        </p:txBody>
      </p:sp>
      <p:pic>
        <p:nvPicPr>
          <p:cNvPr id="2050" name="Picture 2" descr="C:\Users\Administrator\Desktop\IMG_7059.JPG"/>
          <p:cNvPicPr>
            <a:picLocks noChangeAspect="1" noChangeArrowheads="1"/>
          </p:cNvPicPr>
          <p:nvPr/>
        </p:nvPicPr>
        <p:blipFill>
          <a:blip r:embed="rId2" cstate="print"/>
          <a:srcRect/>
          <a:stretch>
            <a:fillRect/>
          </a:stretch>
        </p:blipFill>
        <p:spPr bwMode="auto">
          <a:xfrm>
            <a:off x="1092200" y="1828800"/>
            <a:ext cx="4402667" cy="3302000"/>
          </a:xfrm>
          <a:prstGeom prst="rect">
            <a:avLst/>
          </a:prstGeom>
          <a:noFill/>
        </p:spPr>
      </p:pic>
      <p:pic>
        <p:nvPicPr>
          <p:cNvPr id="2051" name="Picture 3" descr="C:\Users\Administrator\Desktop\IMG_7456.JPG"/>
          <p:cNvPicPr>
            <a:picLocks noChangeAspect="1" noChangeArrowheads="1"/>
          </p:cNvPicPr>
          <p:nvPr/>
        </p:nvPicPr>
        <p:blipFill>
          <a:blip r:embed="rId3" cstate="print"/>
          <a:srcRect/>
          <a:stretch>
            <a:fillRect/>
          </a:stretch>
        </p:blipFill>
        <p:spPr bwMode="auto">
          <a:xfrm>
            <a:off x="6045200" y="1879600"/>
            <a:ext cx="4343400" cy="3257550"/>
          </a:xfrm>
          <a:prstGeom prst="rect">
            <a:avLst/>
          </a:prstGeom>
          <a:noFill/>
        </p:spPr>
      </p:pic>
      <p:sp>
        <p:nvSpPr>
          <p:cNvPr id="8" name="TextBox 7"/>
          <p:cNvSpPr txBox="1"/>
          <p:nvPr/>
        </p:nvSpPr>
        <p:spPr>
          <a:xfrm>
            <a:off x="2388358" y="5445457"/>
            <a:ext cx="2852382" cy="523220"/>
          </a:xfrm>
          <a:prstGeom prst="rect">
            <a:avLst/>
          </a:prstGeom>
          <a:noFill/>
        </p:spPr>
        <p:txBody>
          <a:bodyPr wrap="square" rtlCol="0">
            <a:spAutoFit/>
          </a:bodyPr>
          <a:lstStyle/>
          <a:p>
            <a:r>
              <a:rPr lang="zh-CN" altLang="en-US" sz="2800" b="1" dirty="0" smtClean="0">
                <a:latin typeface="楷体" pitchFamily="49" charset="-122"/>
                <a:ea typeface="楷体" pitchFamily="49" charset="-122"/>
              </a:rPr>
              <a:t>选址建设</a:t>
            </a:r>
            <a:endParaRPr lang="zh-CN" altLang="en-US" sz="2800" b="1" dirty="0">
              <a:latin typeface="楷体" pitchFamily="49" charset="-122"/>
              <a:ea typeface="楷体" pitchFamily="49" charset="-122"/>
            </a:endParaRPr>
          </a:p>
        </p:txBody>
      </p:sp>
      <p:sp>
        <p:nvSpPr>
          <p:cNvPr id="9" name="TextBox 8"/>
          <p:cNvSpPr txBox="1"/>
          <p:nvPr/>
        </p:nvSpPr>
        <p:spPr>
          <a:xfrm>
            <a:off x="7522191" y="5475027"/>
            <a:ext cx="2852382" cy="523220"/>
          </a:xfrm>
          <a:prstGeom prst="rect">
            <a:avLst/>
          </a:prstGeom>
          <a:noFill/>
        </p:spPr>
        <p:txBody>
          <a:bodyPr wrap="square" rtlCol="0">
            <a:spAutoFit/>
          </a:bodyPr>
          <a:lstStyle/>
          <a:p>
            <a:r>
              <a:rPr lang="zh-CN" altLang="en-US" sz="2800" b="1" dirty="0" smtClean="0">
                <a:latin typeface="楷体" pitchFamily="49" charset="-122"/>
                <a:ea typeface="楷体" pitchFamily="49" charset="-122"/>
              </a:rPr>
              <a:t>建设完成</a:t>
            </a:r>
            <a:endParaRPr lang="zh-CN" altLang="en-US" sz="2800" b="1"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有机垃圾收运体系</a:t>
            </a:r>
            <a:endParaRPr lang="zh-CN" altLang="en-US" sz="3200" b="1" dirty="0"/>
          </a:p>
        </p:txBody>
      </p:sp>
      <p:pic>
        <p:nvPicPr>
          <p:cNvPr id="88065" name="Picture 1" descr="C:\Users\Administrator\Personal\Tencent Files\119454326\Image\C2C\49B20D1FA83FDDF17B7F3CFD0E3BDEA4.png"/>
          <p:cNvPicPr>
            <a:picLocks noChangeAspect="1" noChangeArrowheads="1"/>
          </p:cNvPicPr>
          <p:nvPr/>
        </p:nvPicPr>
        <p:blipFill>
          <a:blip r:embed="rId2" cstate="print"/>
          <a:srcRect/>
          <a:stretch>
            <a:fillRect/>
          </a:stretch>
        </p:blipFill>
        <p:spPr bwMode="auto">
          <a:xfrm rot="5400000">
            <a:off x="5813949" y="2088111"/>
            <a:ext cx="4235450" cy="3178175"/>
          </a:xfrm>
          <a:prstGeom prst="rect">
            <a:avLst/>
          </a:prstGeom>
          <a:noFill/>
        </p:spPr>
      </p:pic>
      <p:pic>
        <p:nvPicPr>
          <p:cNvPr id="88066" name="Picture 2" descr="C:\Users\Administrator\Personal\Tencent Files\119454326\Image\C2C\50C893FCB4CB0702DC0EAB8E18F80FC9.png"/>
          <p:cNvPicPr>
            <a:picLocks noChangeAspect="1" noChangeArrowheads="1"/>
          </p:cNvPicPr>
          <p:nvPr/>
        </p:nvPicPr>
        <p:blipFill>
          <a:blip r:embed="rId3" cstate="print"/>
          <a:srcRect/>
          <a:stretch>
            <a:fillRect/>
          </a:stretch>
        </p:blipFill>
        <p:spPr bwMode="auto">
          <a:xfrm rot="5400000">
            <a:off x="2279178" y="2115406"/>
            <a:ext cx="4235450" cy="3178175"/>
          </a:xfrm>
          <a:prstGeom prst="rect">
            <a:avLst/>
          </a:prstGeom>
          <a:noFill/>
        </p:spPr>
      </p:pic>
      <p:sp>
        <p:nvSpPr>
          <p:cNvPr id="7" name="TextBox 6"/>
          <p:cNvSpPr txBox="1"/>
          <p:nvPr/>
        </p:nvSpPr>
        <p:spPr>
          <a:xfrm>
            <a:off x="3357349" y="6018663"/>
            <a:ext cx="5786651" cy="461665"/>
          </a:xfrm>
          <a:prstGeom prst="rect">
            <a:avLst/>
          </a:prstGeom>
          <a:noFill/>
        </p:spPr>
        <p:txBody>
          <a:bodyPr wrap="square" rtlCol="0">
            <a:spAutoFit/>
          </a:bodyPr>
          <a:lstStyle/>
          <a:p>
            <a:r>
              <a:rPr lang="zh-CN" altLang="en-US" sz="2400" b="1" dirty="0" smtClean="0">
                <a:latin typeface="楷体" pitchFamily="49" charset="-122"/>
                <a:ea typeface="楷体" pitchFamily="49" charset="-122"/>
              </a:rPr>
              <a:t>每个月有机垃圾收运量约为</a:t>
            </a:r>
            <a:r>
              <a:rPr lang="en-US" altLang="zh-CN" sz="2400" b="1" dirty="0" smtClean="0">
                <a:latin typeface="楷体" pitchFamily="49" charset="-122"/>
                <a:ea typeface="楷体" pitchFamily="49" charset="-122"/>
              </a:rPr>
              <a:t>470</a:t>
            </a:r>
            <a:r>
              <a:rPr lang="zh-CN" altLang="en-US" sz="2400" b="1" dirty="0" smtClean="0">
                <a:latin typeface="楷体" pitchFamily="49" charset="-122"/>
                <a:ea typeface="楷体" pitchFamily="49" charset="-122"/>
              </a:rPr>
              <a:t>公斤左右</a:t>
            </a:r>
            <a:endParaRPr lang="zh-CN" altLang="en-US" sz="2400" b="1"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233679" y="920544"/>
            <a:ext cx="5724644" cy="590931"/>
          </a:xfrm>
        </p:spPr>
        <p:txBody>
          <a:bodyPr/>
          <a:lstStyle/>
          <a:p>
            <a:r>
              <a:rPr lang="zh-CN" altLang="zh-CN" sz="3600" dirty="0" smtClean="0"/>
              <a:t>有机垃圾资源化利用示意图</a:t>
            </a:r>
            <a:endParaRPr lang="zh-CN" altLang="en-US" sz="3600" dirty="0"/>
          </a:p>
        </p:txBody>
      </p:sp>
      <p:pic>
        <p:nvPicPr>
          <p:cNvPr id="10" name="图片 9"/>
          <p:cNvPicPr/>
          <p:nvPr/>
        </p:nvPicPr>
        <p:blipFill>
          <a:blip r:embed="rId2" cstate="print"/>
          <a:srcRect/>
          <a:stretch>
            <a:fillRect/>
          </a:stretch>
        </p:blipFill>
        <p:spPr bwMode="auto">
          <a:xfrm>
            <a:off x="1614487" y="1430760"/>
            <a:ext cx="9169127" cy="4623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098" name="Picture 2" descr="E:\城管办2018\照片\垃圾分类照片\硬件设备\可回收物专用收集车.jpg"/>
          <p:cNvPicPr>
            <a:picLocks noChangeAspect="1" noChangeArrowheads="1"/>
          </p:cNvPicPr>
          <p:nvPr/>
        </p:nvPicPr>
        <p:blipFill>
          <a:blip r:embed="rId2" cstate="print"/>
          <a:srcRect/>
          <a:stretch>
            <a:fillRect/>
          </a:stretch>
        </p:blipFill>
        <p:spPr bwMode="auto">
          <a:xfrm>
            <a:off x="0" y="0"/>
            <a:ext cx="7399283" cy="4792717"/>
          </a:xfrm>
          <a:prstGeom prst="rect">
            <a:avLst/>
          </a:prstGeom>
          <a:noFill/>
        </p:spPr>
      </p:pic>
      <p:pic>
        <p:nvPicPr>
          <p:cNvPr id="4099" name="Picture 3" descr="E:\城管办2018\照片\垃圾分类照片\硬件设备\可回收物定点收集.jpg"/>
          <p:cNvPicPr>
            <a:picLocks noChangeAspect="1" noChangeArrowheads="1"/>
          </p:cNvPicPr>
          <p:nvPr/>
        </p:nvPicPr>
        <p:blipFill>
          <a:blip r:embed="rId3" cstate="print"/>
          <a:srcRect/>
          <a:stretch>
            <a:fillRect/>
          </a:stretch>
        </p:blipFill>
        <p:spPr bwMode="auto">
          <a:xfrm>
            <a:off x="6558455" y="2632840"/>
            <a:ext cx="5633545" cy="422515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074" name="Picture 2" descr="E:\城管办2018\环卫\垃圾分类申报\易腐垃圾集中收运.jpg"/>
          <p:cNvPicPr>
            <a:picLocks noChangeAspect="1" noChangeArrowheads="1"/>
          </p:cNvPicPr>
          <p:nvPr/>
        </p:nvPicPr>
        <p:blipFill>
          <a:blip r:embed="rId2" cstate="print"/>
          <a:srcRect/>
          <a:stretch>
            <a:fillRect/>
          </a:stretch>
        </p:blipFill>
        <p:spPr bwMode="auto">
          <a:xfrm>
            <a:off x="394139" y="453152"/>
            <a:ext cx="4966137" cy="5974965"/>
          </a:xfrm>
          <a:prstGeom prst="rect">
            <a:avLst/>
          </a:prstGeom>
          <a:noFill/>
        </p:spPr>
      </p:pic>
      <p:pic>
        <p:nvPicPr>
          <p:cNvPr id="3075" name="Picture 3" descr="E:\城管办2018\照片\垃圾分类照片\硬件设备\有机易腐垃圾收运车.JPG"/>
          <p:cNvPicPr>
            <a:picLocks noChangeAspect="1" noChangeArrowheads="1"/>
          </p:cNvPicPr>
          <p:nvPr/>
        </p:nvPicPr>
        <p:blipFill>
          <a:blip r:embed="rId3" cstate="print"/>
          <a:srcRect/>
          <a:stretch>
            <a:fillRect/>
          </a:stretch>
        </p:blipFill>
        <p:spPr bwMode="auto">
          <a:xfrm>
            <a:off x="5434506" y="520754"/>
            <a:ext cx="6074322" cy="455574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122" name="Picture 2" descr="E:\城管办2018\照片\垃圾分类照片\硬件设备\餐厨废弃物收运车（大型5吨）.png"/>
          <p:cNvPicPr>
            <a:picLocks noChangeAspect="1" noChangeArrowheads="1"/>
          </p:cNvPicPr>
          <p:nvPr/>
        </p:nvPicPr>
        <p:blipFill>
          <a:blip r:embed="rId2" cstate="print"/>
          <a:srcRect/>
          <a:stretch>
            <a:fillRect/>
          </a:stretch>
        </p:blipFill>
        <p:spPr bwMode="auto">
          <a:xfrm>
            <a:off x="1700705" y="912266"/>
            <a:ext cx="9466263" cy="432593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2050" name="Picture 2" descr="E:\城管办2018\环卫\垃圾分类申报\绿化垃圾处理.jpg"/>
          <p:cNvPicPr>
            <a:picLocks noChangeAspect="1" noChangeArrowheads="1"/>
          </p:cNvPicPr>
          <p:nvPr/>
        </p:nvPicPr>
        <p:blipFill>
          <a:blip r:embed="rId2" cstate="print"/>
          <a:srcRect/>
          <a:stretch>
            <a:fillRect/>
          </a:stretch>
        </p:blipFill>
        <p:spPr bwMode="auto">
          <a:xfrm>
            <a:off x="1435044" y="1056946"/>
            <a:ext cx="9144000" cy="4572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6" name="Picture 2" descr="E:\城管办2018\环卫\垃圾分类申报\餐厨废弃物收运车（小型）.jpg"/>
          <p:cNvPicPr>
            <a:picLocks noChangeAspect="1" noChangeArrowheads="1"/>
          </p:cNvPicPr>
          <p:nvPr/>
        </p:nvPicPr>
        <p:blipFill>
          <a:blip r:embed="rId2" cstate="print"/>
          <a:srcRect/>
          <a:stretch>
            <a:fillRect/>
          </a:stretch>
        </p:blipFill>
        <p:spPr bwMode="auto">
          <a:xfrm>
            <a:off x="1429434" y="598439"/>
            <a:ext cx="4387116" cy="5845428"/>
          </a:xfrm>
          <a:prstGeom prst="rect">
            <a:avLst/>
          </a:prstGeom>
          <a:noFill/>
        </p:spPr>
      </p:pic>
      <p:pic>
        <p:nvPicPr>
          <p:cNvPr id="1027" name="Picture 3" descr="E:\城管办2018\环卫\垃圾分类申报\餐厨废弃物收运车2（小型）.jpg"/>
          <p:cNvPicPr>
            <a:picLocks noChangeAspect="1" noChangeArrowheads="1"/>
          </p:cNvPicPr>
          <p:nvPr/>
        </p:nvPicPr>
        <p:blipFill>
          <a:blip r:embed="rId3" cstate="print"/>
          <a:srcRect/>
          <a:stretch>
            <a:fillRect/>
          </a:stretch>
        </p:blipFill>
        <p:spPr bwMode="auto">
          <a:xfrm>
            <a:off x="6190648" y="551300"/>
            <a:ext cx="4388014" cy="584662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TextBox 2"/>
          <p:cNvSpPr txBox="1"/>
          <p:nvPr/>
        </p:nvSpPr>
        <p:spPr>
          <a:xfrm>
            <a:off x="1968649" y="2506532"/>
            <a:ext cx="8380207" cy="861774"/>
          </a:xfrm>
          <a:prstGeom prst="rect">
            <a:avLst/>
          </a:prstGeom>
          <a:noFill/>
        </p:spPr>
        <p:txBody>
          <a:bodyPr wrap="square" rtlCol="0">
            <a:spAutoFit/>
          </a:bodyPr>
          <a:lstStyle/>
          <a:p>
            <a:r>
              <a:rPr lang="zh-CN" altLang="en-US" sz="5000" b="1" dirty="0" smtClean="0">
                <a:latin typeface="黑体" pitchFamily="49" charset="-122"/>
                <a:ea typeface="黑体" pitchFamily="49" charset="-122"/>
              </a:rPr>
              <a:t>国外垃圾分类的经验和模式</a:t>
            </a:r>
            <a:endParaRPr lang="zh-CN" altLang="en-US" sz="5000" b="1" dirty="0">
              <a:latin typeface="黑体" pitchFamily="49" charset="-122"/>
              <a:ea typeface="黑体"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07627" y="332769"/>
            <a:ext cx="1826142" cy="535531"/>
          </a:xfrm>
        </p:spPr>
        <p:txBody>
          <a:bodyPr/>
          <a:lstStyle/>
          <a:p>
            <a:r>
              <a:rPr lang="zh-CN" altLang="en-US" sz="3200" dirty="0" smtClean="0"/>
              <a:t>实施步骤</a:t>
            </a:r>
            <a:endParaRPr lang="zh-CN" altLang="en-US" sz="3200" dirty="0"/>
          </a:p>
        </p:txBody>
      </p:sp>
      <p:sp>
        <p:nvSpPr>
          <p:cNvPr id="3" name="TextBox 2"/>
          <p:cNvSpPr txBox="1"/>
          <p:nvPr/>
        </p:nvSpPr>
        <p:spPr>
          <a:xfrm>
            <a:off x="1813035" y="1024759"/>
            <a:ext cx="9585434" cy="5293757"/>
          </a:xfrm>
          <a:prstGeom prst="rect">
            <a:avLst/>
          </a:prstGeom>
          <a:noFill/>
        </p:spPr>
        <p:txBody>
          <a:bodyPr wrap="square" rtlCol="0">
            <a:spAutoFit/>
          </a:bodyPr>
          <a:lstStyle/>
          <a:p>
            <a:r>
              <a:rPr lang="en-US" altLang="zh-CN" sz="2000" b="1" dirty="0" smtClean="0"/>
              <a:t>1</a:t>
            </a:r>
            <a:r>
              <a:rPr lang="zh-CN" altLang="zh-CN" sz="2000" b="1" dirty="0" smtClean="0"/>
              <a:t>．</a:t>
            </a:r>
            <a:r>
              <a:rPr lang="zh-CN" altLang="en-US" sz="2000" b="1" dirty="0" smtClean="0"/>
              <a:t>基础设施。</a:t>
            </a:r>
            <a:r>
              <a:rPr lang="en-US" altLang="zh-CN" sz="2000" dirty="0" smtClean="0"/>
              <a:t>2018</a:t>
            </a:r>
            <a:r>
              <a:rPr lang="zh-CN" altLang="zh-CN" sz="2000" dirty="0" smtClean="0"/>
              <a:t>年</a:t>
            </a:r>
            <a:r>
              <a:rPr lang="en-US" altLang="zh-CN" sz="2000" dirty="0" smtClean="0"/>
              <a:t>10</a:t>
            </a:r>
            <a:r>
              <a:rPr lang="zh-CN" altLang="zh-CN" sz="2000" dirty="0" smtClean="0"/>
              <a:t>月起各镇、街道初步形成生活垃圾分类投放、分类收运和处置的实施体系，属地环卫部门全面掌握本地区范围内学校生活垃圾设施的现状、布局情况，并做好指导与督促工作。</a:t>
            </a:r>
          </a:p>
          <a:p>
            <a:r>
              <a:rPr lang="en-US" altLang="zh-CN" sz="2000" b="1" dirty="0" smtClean="0"/>
              <a:t>2. </a:t>
            </a:r>
            <a:r>
              <a:rPr lang="zh-CN" altLang="zh-CN" sz="2000" b="1" dirty="0" smtClean="0"/>
              <a:t>落实课程，</a:t>
            </a:r>
            <a:r>
              <a:rPr lang="zh-CN" altLang="zh-CN" sz="2000" dirty="0" smtClean="0"/>
              <a:t>开设垃圾分类环保教育课程。鼓励全区教育系统各级学校，开发设计校本实践课程，创新教育形式。指导学生掌握实施生活垃圾分类处理的做法，鼓励师生共同研究和解决生活垃圾分类处理和废弃物处置利用中的科学问题，培养学生的创新意识和实践能力。充分发挥团委、学生会和少先队的作用，充分利用广播、国旗下讲话、主题班会等途径，积极开展宣传普及工作，将廉洁教育、环境教育、节约教育、生活垃圾分类收集等纳入日常教育中。</a:t>
            </a:r>
          </a:p>
          <a:p>
            <a:r>
              <a:rPr lang="en-US" altLang="zh-CN" sz="2000" b="1" dirty="0" smtClean="0"/>
              <a:t>3. </a:t>
            </a:r>
            <a:r>
              <a:rPr lang="zh-CN" altLang="en-US" sz="2000" b="1" dirty="0" smtClean="0"/>
              <a:t>探索形式。</a:t>
            </a:r>
            <a:r>
              <a:rPr lang="zh-CN" altLang="zh-CN" sz="2000" dirty="0" smtClean="0"/>
              <a:t>全区各级各类学校根据已有试点经验，结合自身实际情况，积极探索有助于校园垃圾分类的工作形式，制定适合本校的垃圾分类减量工作制度，不断扩大垃圾分类收集范围，细化垃圾分类标准，完成分类知识纳入中小学课外辅导读物和课程计划。通过开展分类知识竞赛、文艺表演、开设校园垃圾回收日、旧物创意大改造、观看国外校园垃圾分类纪录片、“垃圾去哪儿了”等现场体验等活动，提高全校师生的参与热情，巩固低碳环保意识，自觉践行生活垃圾分类要求，不断提高垃圾分类正确率。</a:t>
            </a:r>
          </a:p>
          <a:p>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pic>
        <p:nvPicPr>
          <p:cNvPr id="9218" name="Picture 2"/>
          <p:cNvPicPr>
            <a:picLocks noChangeAspect="1" noChangeArrowheads="1"/>
          </p:cNvPicPr>
          <p:nvPr/>
        </p:nvPicPr>
        <p:blipFill>
          <a:blip r:embed="rId2" cstate="print"/>
          <a:srcRect/>
          <a:stretch>
            <a:fillRect/>
          </a:stretch>
        </p:blipFill>
        <p:spPr bwMode="auto">
          <a:xfrm>
            <a:off x="1243176" y="1389991"/>
            <a:ext cx="5425637" cy="4896985"/>
          </a:xfrm>
          <a:prstGeom prst="rect">
            <a:avLst/>
          </a:prstGeom>
          <a:noFill/>
          <a:ln w="9525">
            <a:noFill/>
            <a:miter lim="800000"/>
            <a:headEnd/>
            <a:tailEnd/>
          </a:ln>
        </p:spPr>
      </p:pic>
      <p:sp>
        <p:nvSpPr>
          <p:cNvPr id="5" name="TextBox 4"/>
          <p:cNvSpPr txBox="1"/>
          <p:nvPr/>
        </p:nvSpPr>
        <p:spPr>
          <a:xfrm>
            <a:off x="6999890" y="1844566"/>
            <a:ext cx="3594538" cy="3416320"/>
          </a:xfrm>
          <a:prstGeom prst="rect">
            <a:avLst/>
          </a:prstGeom>
          <a:noFill/>
        </p:spPr>
        <p:txBody>
          <a:bodyPr wrap="square" rtlCol="0">
            <a:spAutoFit/>
          </a:bodyPr>
          <a:lstStyle/>
          <a:p>
            <a:r>
              <a:rPr lang="zh-CN" altLang="en-US" dirty="0" smtClean="0"/>
              <a:t>在日本的每个城市都有垃圾分类指南。日本实行地区自治，所以各地方垃圾分类的规定都会有所不同，有时甚至会细化到所居住的街区都有差别。为了方便居民进行正确的垃圾分类，每个市每年都会按照时间表，制定一本垃圾分类指南和垃圾回收时间表。通常分发给各户居民的会是一张彩印的双面垃圾回收时间表。在日本，你如果你不严格的执行垃圾分类的话，将面临巨额的罚款。</a:t>
            </a:r>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495393" y="1844566"/>
            <a:ext cx="4099035" cy="4247317"/>
          </a:xfrm>
          <a:prstGeom prst="rect">
            <a:avLst/>
          </a:prstGeom>
          <a:noFill/>
        </p:spPr>
        <p:txBody>
          <a:bodyPr wrap="square" rtlCol="0">
            <a:spAutoFit/>
          </a:bodyPr>
          <a:lstStyle/>
          <a:p>
            <a:r>
              <a:rPr lang="zh-CN" altLang="en-US" dirty="0" smtClean="0"/>
              <a:t>瑞典有强制的回收体制：首先，消费者对垃圾进行清洗、分类并将其运送到收集中心，然后由政府委任的垃圾收集服务者将其运送到区域中心，在那里垃圾将被回收利用，未回收利用的垃圾则被运到集中的回收工厂进行再生利用或焚烧，最后剩下的垃圾将以填埋的方式进行处理。此外，瑞典的超市在垃圾回收系统中也扮演着重要的角色。在超市购买的饮料支付时需要再付押金，饮用完后投入超市门口的专用回收机，机子会打出收条，再凭此条去超市购物或兑换现金，这就是著名的“押金回收制度”。</a:t>
            </a:r>
          </a:p>
          <a:p>
            <a:r>
              <a:rPr lang="zh-CN" altLang="en-US" dirty="0" smtClean="0"/>
              <a:t/>
            </a:r>
            <a:br>
              <a:rPr lang="zh-CN" altLang="en-US" dirty="0" smtClean="0"/>
            </a:br>
            <a:endParaRPr lang="zh-CN" altLang="en-US" dirty="0"/>
          </a:p>
        </p:txBody>
      </p:sp>
      <p:pic>
        <p:nvPicPr>
          <p:cNvPr id="10242" name="Picture 2"/>
          <p:cNvPicPr>
            <a:picLocks noChangeAspect="1" noChangeArrowheads="1"/>
          </p:cNvPicPr>
          <p:nvPr/>
        </p:nvPicPr>
        <p:blipFill>
          <a:blip r:embed="rId2" cstate="print"/>
          <a:srcRect/>
          <a:stretch>
            <a:fillRect/>
          </a:stretch>
        </p:blipFill>
        <p:spPr bwMode="auto">
          <a:xfrm>
            <a:off x="1396890" y="1517267"/>
            <a:ext cx="5270902" cy="4647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400800" y="1844566"/>
            <a:ext cx="4193628" cy="4247317"/>
          </a:xfrm>
          <a:prstGeom prst="rect">
            <a:avLst/>
          </a:prstGeom>
          <a:noFill/>
        </p:spPr>
        <p:txBody>
          <a:bodyPr wrap="square" rtlCol="0">
            <a:spAutoFit/>
          </a:bodyPr>
          <a:lstStyle/>
          <a:p>
            <a:r>
              <a:rPr lang="zh-CN" altLang="en-US" dirty="0" smtClean="0"/>
              <a:t>基于“减少、回收、再利用”的原则，新加坡已探索出行之有效的垃圾处理体系，新加坡每天产生垃圾约</a:t>
            </a:r>
            <a:r>
              <a:rPr lang="en-US" altLang="zh-CN" dirty="0" smtClean="0"/>
              <a:t>21000</a:t>
            </a:r>
            <a:r>
              <a:rPr lang="zh-CN" altLang="en-US" dirty="0" smtClean="0"/>
              <a:t>吨，当中仅有</a:t>
            </a:r>
            <a:r>
              <a:rPr lang="en-US" altLang="zh-CN" dirty="0" smtClean="0"/>
              <a:t>3%</a:t>
            </a:r>
            <a:r>
              <a:rPr lang="zh-CN" altLang="en-US" dirty="0" smtClean="0"/>
              <a:t>的不可回收、不可焚烧的垃圾直接填埋处理；而即便是焚烧处理的生活垃圾，也会利用产生的热能进行发电。如今实马高垃圾埋置场已成可供休闲娱乐的场所。焚化技术使</a:t>
            </a:r>
            <a:r>
              <a:rPr lang="en-US" altLang="zh-CN" dirty="0" smtClean="0"/>
              <a:t>90%</a:t>
            </a:r>
            <a:r>
              <a:rPr lang="zh-CN" altLang="en-US" dirty="0" smtClean="0"/>
              <a:t>被烧掉的垃圾转换成了电力；使用混凝土再生材料，建筑垃圾再循环率已经达</a:t>
            </a:r>
            <a:r>
              <a:rPr lang="en-US" altLang="zh-CN" dirty="0" smtClean="0"/>
              <a:t>98%</a:t>
            </a:r>
            <a:r>
              <a:rPr lang="zh-CN" altLang="en-US" dirty="0" smtClean="0"/>
              <a:t>；电子垃圾回收拆解再利用，成为城市垃圾处理的新产业；开发洁净能源，以减少对传统能源的依赖。</a:t>
            </a:r>
          </a:p>
          <a:p>
            <a:r>
              <a:rPr lang="zh-CN" altLang="en-US" dirty="0" smtClean="0"/>
              <a:t/>
            </a:r>
            <a:br>
              <a:rPr lang="zh-CN" altLang="en-US" dirty="0" smtClean="0"/>
            </a:br>
            <a:endParaRPr lang="zh-CN" altLang="en-US" dirty="0"/>
          </a:p>
        </p:txBody>
      </p:sp>
      <p:pic>
        <p:nvPicPr>
          <p:cNvPr id="11266" name="Picture 2"/>
          <p:cNvPicPr>
            <a:picLocks noChangeAspect="1" noChangeArrowheads="1"/>
          </p:cNvPicPr>
          <p:nvPr/>
        </p:nvPicPr>
        <p:blipFill>
          <a:blip r:embed="rId2" cstate="print"/>
          <a:srcRect/>
          <a:stretch>
            <a:fillRect/>
          </a:stretch>
        </p:blipFill>
        <p:spPr bwMode="auto">
          <a:xfrm>
            <a:off x="969744" y="1477360"/>
            <a:ext cx="5147277" cy="4759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693319"/>
          </a:xfrm>
          <a:prstGeom prst="rect">
            <a:avLst/>
          </a:prstGeom>
          <a:noFill/>
        </p:spPr>
        <p:txBody>
          <a:bodyPr wrap="square" rtlCol="0">
            <a:spAutoFit/>
          </a:bodyPr>
          <a:lstStyle/>
          <a:p>
            <a:r>
              <a:rPr lang="zh-CN" altLang="en-US" dirty="0" smtClean="0"/>
              <a:t>红盖的生活垃圾每周收集一次，绿、黄盖的垃圾隔周收集一次，大型废弃物每年回收</a:t>
            </a:r>
            <a:r>
              <a:rPr lang="en-US" altLang="zh-CN" dirty="0" smtClean="0"/>
              <a:t>5</a:t>
            </a:r>
            <a:r>
              <a:rPr lang="zh-CN" altLang="en-US" dirty="0" smtClean="0"/>
              <a:t>次，，对于大型废弃物，住户需要自己把多余的东西拉到可回收中心，按照中心工作人员的定价付款，才能把家里的垃圾处理掉。收集垃圾，街道、公园等的维护费统称社区杂费，每季约</a:t>
            </a:r>
            <a:r>
              <a:rPr lang="en-US" altLang="zh-CN" dirty="0" smtClean="0"/>
              <a:t>300</a:t>
            </a:r>
            <a:r>
              <a:rPr lang="zh-CN" altLang="en-US" dirty="0" smtClean="0"/>
              <a:t>元。如果不按规定丢弃废物，政府的处罚会毫不客气，罚款至少</a:t>
            </a:r>
            <a:r>
              <a:rPr lang="en-US" altLang="zh-CN" dirty="0" smtClean="0"/>
              <a:t>750</a:t>
            </a:r>
            <a:r>
              <a:rPr lang="zh-CN" altLang="en-US" dirty="0" smtClean="0"/>
              <a:t>元。政府还鼓励老百姓对违规者积极举报，群众的眼睛可是雪亮的。 。</a:t>
            </a:r>
            <a:endParaRPr lang="zh-CN" altLang="en-US" dirty="0"/>
          </a:p>
        </p:txBody>
      </p:sp>
      <p:pic>
        <p:nvPicPr>
          <p:cNvPr id="12290" name="Picture 2"/>
          <p:cNvPicPr>
            <a:picLocks noChangeAspect="1" noChangeArrowheads="1"/>
          </p:cNvPicPr>
          <p:nvPr/>
        </p:nvPicPr>
        <p:blipFill>
          <a:blip r:embed="rId2" cstate="print"/>
          <a:srcRect/>
          <a:stretch>
            <a:fillRect/>
          </a:stretch>
        </p:blipFill>
        <p:spPr bwMode="auto">
          <a:xfrm>
            <a:off x="1191775" y="1427107"/>
            <a:ext cx="5019838" cy="5060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970318"/>
          </a:xfrm>
          <a:prstGeom prst="rect">
            <a:avLst/>
          </a:prstGeom>
          <a:noFill/>
        </p:spPr>
        <p:txBody>
          <a:bodyPr wrap="square" rtlCol="0">
            <a:spAutoFit/>
          </a:bodyPr>
          <a:lstStyle/>
          <a:p>
            <a:r>
              <a:rPr lang="zh-CN" altLang="en-US" dirty="0" smtClean="0"/>
              <a:t>德国的社区居民每年要定期缴纳管理费用</a:t>
            </a:r>
            <a:r>
              <a:rPr lang="en-US" altLang="zh-CN" dirty="0" err="1" smtClean="0"/>
              <a:t>Nebenkost</a:t>
            </a:r>
            <a:r>
              <a:rPr lang="zh-CN" altLang="en-US" dirty="0" smtClean="0"/>
              <a:t>，其中就包括了垃圾回收费。除了按规定缴纳的管理费外，如果您想单独拥有垃圾桶外，还要自己定制相应规格种类的垃圾桶，会有专门的人按照您垃圾桶的大小设定收垃圾的时间。每年还会收到一份垃圾日历，上面会清楚的写出不同垃圾的管理方式和收垃圾的时间。也有严格的处罚规定，设有“环境警察”。一旦发现居民乱倒垃圾，就会发警告信，如不及时改正，会发罚单。 。</a:t>
            </a:r>
            <a:endParaRPr lang="zh-CN" altLang="en-US" dirty="0"/>
          </a:p>
        </p:txBody>
      </p:sp>
      <p:pic>
        <p:nvPicPr>
          <p:cNvPr id="13314" name="Picture 2"/>
          <p:cNvPicPr>
            <a:picLocks noChangeAspect="1" noChangeArrowheads="1"/>
          </p:cNvPicPr>
          <p:nvPr/>
        </p:nvPicPr>
        <p:blipFill>
          <a:blip r:embed="rId2" cstate="print"/>
          <a:srcRect/>
          <a:stretch>
            <a:fillRect/>
          </a:stretch>
        </p:blipFill>
        <p:spPr bwMode="auto">
          <a:xfrm>
            <a:off x="1046929" y="1483928"/>
            <a:ext cx="5007030" cy="5103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3695345" y="920544"/>
            <a:ext cx="4801314" cy="590931"/>
          </a:xfrm>
        </p:spPr>
        <p:txBody>
          <a:bodyPr/>
          <a:lstStyle/>
          <a:p>
            <a:r>
              <a:rPr lang="zh-CN" altLang="en-US" sz="3600" dirty="0" smtClean="0"/>
              <a:t>国外先进垃圾分类经验</a:t>
            </a:r>
            <a:endParaRPr lang="zh-CN" altLang="en-US" sz="3600" dirty="0"/>
          </a:p>
        </p:txBody>
      </p:sp>
      <p:sp>
        <p:nvSpPr>
          <p:cNvPr id="5" name="TextBox 4"/>
          <p:cNvSpPr txBox="1"/>
          <p:nvPr/>
        </p:nvSpPr>
        <p:spPr>
          <a:xfrm>
            <a:off x="6999890" y="1844566"/>
            <a:ext cx="3594538" cy="3416320"/>
          </a:xfrm>
          <a:prstGeom prst="rect">
            <a:avLst/>
          </a:prstGeom>
          <a:noFill/>
        </p:spPr>
        <p:txBody>
          <a:bodyPr wrap="square" rtlCol="0">
            <a:spAutoFit/>
          </a:bodyPr>
          <a:lstStyle/>
          <a:p>
            <a:r>
              <a:rPr lang="en-US" altLang="zh-CN" dirty="0" smtClean="0"/>
              <a:t>2010</a:t>
            </a:r>
            <a:r>
              <a:rPr lang="zh-CN" altLang="en-US" dirty="0" smtClean="0"/>
              <a:t>年，一些地方开始对食物垃圾按量收费。不少家庭主妇为节省垃圾处理费，会先把垃圾中的水漏干再放入袋中。另外，在韩国，盛放厨余垃圾的垃圾袋需居民自行购买。这些成本因素刺激了韩国人为垃圾“减肥”的积极性。此外，韩国市政管理当局对扔垃圾的时间也有严格规定，若没有使用规定的袋子、或不按规定时间扔垃圾，居民将被处以</a:t>
            </a:r>
            <a:r>
              <a:rPr lang="en-US" altLang="zh-CN" dirty="0" smtClean="0"/>
              <a:t>100</a:t>
            </a:r>
            <a:r>
              <a:rPr lang="zh-CN" altLang="en-US" dirty="0" smtClean="0"/>
              <a:t>万韩元</a:t>
            </a:r>
            <a:r>
              <a:rPr lang="en-US" altLang="zh-CN" dirty="0" smtClean="0"/>
              <a:t>(</a:t>
            </a:r>
            <a:r>
              <a:rPr lang="zh-CN" altLang="en-US" dirty="0" smtClean="0"/>
              <a:t>约合</a:t>
            </a:r>
            <a:r>
              <a:rPr lang="en-US" altLang="zh-CN" dirty="0" smtClean="0"/>
              <a:t>986</a:t>
            </a:r>
            <a:r>
              <a:rPr lang="zh-CN" altLang="en-US" dirty="0" smtClean="0"/>
              <a:t>美元</a:t>
            </a:r>
            <a:r>
              <a:rPr lang="en-US" altLang="zh-CN" dirty="0" smtClean="0"/>
              <a:t>)</a:t>
            </a:r>
            <a:r>
              <a:rPr lang="zh-CN" altLang="en-US" dirty="0" smtClean="0"/>
              <a:t>以下的罚款。</a:t>
            </a:r>
            <a:endParaRPr lang="zh-CN" altLang="en-US" dirty="0"/>
          </a:p>
        </p:txBody>
      </p:sp>
      <p:pic>
        <p:nvPicPr>
          <p:cNvPr id="14338" name="Picture 2"/>
          <p:cNvPicPr>
            <a:picLocks noChangeAspect="1" noChangeArrowheads="1"/>
          </p:cNvPicPr>
          <p:nvPr/>
        </p:nvPicPr>
        <p:blipFill>
          <a:blip r:embed="rId2" cstate="print"/>
          <a:srcRect/>
          <a:stretch>
            <a:fillRect/>
          </a:stretch>
        </p:blipFill>
        <p:spPr bwMode="auto">
          <a:xfrm>
            <a:off x="1304761" y="1509876"/>
            <a:ext cx="5190631" cy="4694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4964923" y="526406"/>
            <a:ext cx="2262158" cy="840230"/>
          </a:xfrm>
        </p:spPr>
        <p:txBody>
          <a:bodyPr/>
          <a:lstStyle/>
          <a:p>
            <a:r>
              <a:rPr lang="zh-CN" altLang="en-US" sz="5400" dirty="0" smtClean="0"/>
              <a:t>结束语</a:t>
            </a:r>
            <a:endParaRPr lang="zh-CN" altLang="en-US" sz="5400" dirty="0"/>
          </a:p>
        </p:txBody>
      </p:sp>
      <p:sp>
        <p:nvSpPr>
          <p:cNvPr id="8" name="TextBox 7"/>
          <p:cNvSpPr txBox="1"/>
          <p:nvPr/>
        </p:nvSpPr>
        <p:spPr>
          <a:xfrm>
            <a:off x="1907628" y="1403131"/>
            <a:ext cx="8481848" cy="5016758"/>
          </a:xfrm>
          <a:prstGeom prst="rect">
            <a:avLst/>
          </a:prstGeom>
          <a:noFill/>
        </p:spPr>
        <p:txBody>
          <a:bodyPr wrap="square" rtlCol="0">
            <a:spAutoFit/>
          </a:bodyPr>
          <a:lstStyle/>
          <a:p>
            <a:r>
              <a:rPr lang="en-US" altLang="zh-CN" sz="3200" b="1" dirty="0" smtClean="0">
                <a:solidFill>
                  <a:schemeClr val="accent2">
                    <a:lumMod val="50000"/>
                  </a:schemeClr>
                </a:solidFill>
              </a:rPr>
              <a:t>    </a:t>
            </a:r>
            <a:r>
              <a:rPr lang="zh-CN" altLang="zh-CN" sz="3200" b="1" dirty="0" smtClean="0">
                <a:solidFill>
                  <a:schemeClr val="accent2">
                    <a:lumMod val="50000"/>
                  </a:schemeClr>
                </a:solidFill>
              </a:rPr>
              <a:t>习近平总书记说，绿水青山就是金山银山，是最普惠的民生福祉。保护生态环境是一件功在当代，利在千秋的大事。把垃圾资源化，化腐朽为神奇，是一门艺术，而垃圾分类就是这门艺术的必修课。我们每个人都是垃圾的制造者，又是垃圾的受害者，我们更应该是垃圾危害的治理者，这是一种责任，也是一种为子孙后代着想的殷殷情怀和历史担当。我们相信，通过一代代人的不懈努力，一定能够守住“绿水青山”！</a:t>
            </a:r>
            <a:endParaRPr lang="zh-CN" altLang="en-US" sz="3200" b="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7048500" y="0"/>
            <a:ext cx="5143500" cy="6858000"/>
          </a:xfrm>
          <a:prstGeom prst="rect">
            <a:avLst/>
          </a:prstGeom>
          <a:noFill/>
          <a:ln w="9525">
            <a:noFill/>
          </a:ln>
        </p:spPr>
      </p:pic>
      <p:pic>
        <p:nvPicPr>
          <p:cNvPr id="56" name="图片 55"/>
          <p:cNvPicPr>
            <a:picLocks noChangeAspect="1"/>
          </p:cNvPicPr>
          <p:nvPr/>
        </p:nvPicPr>
        <p:blipFill>
          <a:blip r:embed="rId4" cstate="print"/>
          <a:srcRect l="2917" t="6094" r="67084" b="53595"/>
          <a:stretch>
            <a:fillRect/>
          </a:stretch>
        </p:blipFill>
        <p:spPr>
          <a:xfrm>
            <a:off x="434975" y="1981200"/>
            <a:ext cx="3657600" cy="2184400"/>
          </a:xfrm>
          <a:prstGeom prst="rect">
            <a:avLst/>
          </a:prstGeom>
          <a:noFill/>
          <a:ln w="9525">
            <a:noFill/>
          </a:ln>
        </p:spPr>
      </p:pic>
      <p:grpSp>
        <p:nvGrpSpPr>
          <p:cNvPr id="2" name="组合 56"/>
          <p:cNvGrpSpPr/>
          <p:nvPr/>
        </p:nvGrpSpPr>
        <p:grpSpPr>
          <a:xfrm>
            <a:off x="2535238" y="1516063"/>
            <a:ext cx="7494587" cy="3146425"/>
            <a:chOff x="3268775" y="1382484"/>
            <a:chExt cx="7494475" cy="3147060"/>
          </a:xfrm>
        </p:grpSpPr>
        <p:cxnSp>
          <p:nvCxnSpPr>
            <p:cNvPr id="58" name="直接连接符 57"/>
            <p:cNvCxnSpPr/>
            <p:nvPr/>
          </p:nvCxnSpPr>
          <p:spPr>
            <a:xfrm>
              <a:off x="3268775" y="1311159"/>
              <a:ext cx="7370650" cy="0"/>
            </a:xfrm>
            <a:prstGeom prst="line">
              <a:avLst/>
            </a:prstGeom>
            <a:noFill/>
            <a:ln w="19050" cap="rnd" cmpd="sng" algn="ctr">
              <a:gradFill flip="none" rotWithShape="1">
                <a:gsLst>
                  <a:gs pos="0">
                    <a:srgbClr val="548235">
                      <a:alpha val="0"/>
                    </a:srgbClr>
                  </a:gs>
                  <a:gs pos="31000">
                    <a:srgbClr val="548235"/>
                  </a:gs>
                </a:gsLst>
                <a:lin ang="10800000" scaled="1"/>
                <a:tileRect/>
              </a:gradFill>
              <a:prstDash val="solid"/>
              <a:miter lim="800000"/>
            </a:ln>
            <a:effectLst/>
          </p:spPr>
        </p:cxnSp>
        <p:grpSp>
          <p:nvGrpSpPr>
            <p:cNvPr id="28679" name="组合 58"/>
            <p:cNvGrpSpPr/>
            <p:nvPr/>
          </p:nvGrpSpPr>
          <p:grpSpPr>
            <a:xfrm>
              <a:off x="3268775" y="1382484"/>
              <a:ext cx="0" cy="3147060"/>
              <a:chOff x="3268775" y="1382484"/>
              <a:chExt cx="0" cy="3147060"/>
            </a:xfrm>
          </p:grpSpPr>
          <p:cxnSp>
            <p:nvCxnSpPr>
              <p:cNvPr id="28681" name="直接连接符 60"/>
              <p:cNvCxnSpPr/>
              <p:nvPr/>
            </p:nvCxnSpPr>
            <p:spPr>
              <a:xfrm>
                <a:off x="3268775" y="1382484"/>
                <a:ext cx="0" cy="857250"/>
              </a:xfrm>
              <a:prstGeom prst="line">
                <a:avLst/>
              </a:prstGeom>
              <a:ln w="19050" cap="rnd" cmpd="sng">
                <a:solidFill>
                  <a:srgbClr val="548235"/>
                </a:solidFill>
                <a:prstDash val="solid"/>
                <a:miter/>
                <a:headEnd type="none" w="med" len="med"/>
                <a:tailEnd type="none" w="med" len="med"/>
              </a:ln>
            </p:spPr>
          </p:cxnSp>
          <p:cxnSp>
            <p:nvCxnSpPr>
              <p:cNvPr id="28682" name="直接连接符 61"/>
              <p:cNvCxnSpPr/>
              <p:nvPr/>
            </p:nvCxnSpPr>
            <p:spPr>
              <a:xfrm>
                <a:off x="3268775" y="2327840"/>
                <a:ext cx="0" cy="35719"/>
              </a:xfrm>
              <a:prstGeom prst="line">
                <a:avLst/>
              </a:prstGeom>
              <a:ln w="19050" cap="rnd" cmpd="sng">
                <a:solidFill>
                  <a:srgbClr val="548235"/>
                </a:solidFill>
                <a:prstDash val="solid"/>
                <a:miter/>
                <a:headEnd type="none" w="med" len="med"/>
                <a:tailEnd type="none" w="med" len="med"/>
              </a:ln>
            </p:spPr>
          </p:cxnSp>
          <p:cxnSp>
            <p:nvCxnSpPr>
              <p:cNvPr id="28683" name="直接连接符 62"/>
              <p:cNvCxnSpPr/>
              <p:nvPr/>
            </p:nvCxnSpPr>
            <p:spPr>
              <a:xfrm>
                <a:off x="3268775" y="2490380"/>
                <a:ext cx="0" cy="101779"/>
              </a:xfrm>
              <a:prstGeom prst="line">
                <a:avLst/>
              </a:prstGeom>
              <a:ln w="19050" cap="rnd" cmpd="sng">
                <a:solidFill>
                  <a:srgbClr val="548235"/>
                </a:solidFill>
                <a:prstDash val="solid"/>
                <a:miter/>
                <a:headEnd type="none" w="med" len="med"/>
                <a:tailEnd type="none" w="med" len="med"/>
              </a:ln>
            </p:spPr>
          </p:cxnSp>
          <p:cxnSp>
            <p:nvCxnSpPr>
              <p:cNvPr id="28684" name="直接连接符 63"/>
              <p:cNvCxnSpPr/>
              <p:nvPr/>
            </p:nvCxnSpPr>
            <p:spPr>
              <a:xfrm>
                <a:off x="3268775" y="2668974"/>
                <a:ext cx="0" cy="44629"/>
              </a:xfrm>
              <a:prstGeom prst="line">
                <a:avLst/>
              </a:prstGeom>
              <a:ln w="19050" cap="rnd" cmpd="sng">
                <a:solidFill>
                  <a:srgbClr val="548235"/>
                </a:solidFill>
                <a:prstDash val="solid"/>
                <a:miter/>
                <a:headEnd type="none" w="med" len="med"/>
                <a:tailEnd type="none" w="med" len="med"/>
              </a:ln>
            </p:spPr>
          </p:cxnSp>
          <p:cxnSp>
            <p:nvCxnSpPr>
              <p:cNvPr id="28685" name="直接连接符 64"/>
              <p:cNvCxnSpPr/>
              <p:nvPr/>
            </p:nvCxnSpPr>
            <p:spPr>
              <a:xfrm>
                <a:off x="3268775" y="2821374"/>
                <a:ext cx="0" cy="116066"/>
              </a:xfrm>
              <a:prstGeom prst="line">
                <a:avLst/>
              </a:prstGeom>
              <a:ln w="19050" cap="rnd" cmpd="sng">
                <a:solidFill>
                  <a:srgbClr val="548235"/>
                </a:solidFill>
                <a:prstDash val="solid"/>
                <a:miter/>
                <a:headEnd type="none" w="med" len="med"/>
                <a:tailEnd type="none" w="med" len="med"/>
              </a:ln>
            </p:spPr>
          </p:cxnSp>
          <p:cxnSp>
            <p:nvCxnSpPr>
              <p:cNvPr id="28686" name="直接连接符 65"/>
              <p:cNvCxnSpPr/>
              <p:nvPr/>
            </p:nvCxnSpPr>
            <p:spPr>
              <a:xfrm>
                <a:off x="3268775" y="3101747"/>
                <a:ext cx="0" cy="78581"/>
              </a:xfrm>
              <a:prstGeom prst="line">
                <a:avLst/>
              </a:prstGeom>
              <a:ln w="19050" cap="rnd" cmpd="sng">
                <a:solidFill>
                  <a:srgbClr val="548235"/>
                </a:solidFill>
                <a:prstDash val="solid"/>
                <a:miter/>
                <a:headEnd type="none" w="med" len="med"/>
                <a:tailEnd type="none" w="med" len="med"/>
              </a:ln>
            </p:spPr>
          </p:cxnSp>
          <p:cxnSp>
            <p:nvCxnSpPr>
              <p:cNvPr id="28687" name="直接连接符 66"/>
              <p:cNvCxnSpPr/>
              <p:nvPr/>
            </p:nvCxnSpPr>
            <p:spPr>
              <a:xfrm>
                <a:off x="3268775" y="3263672"/>
                <a:ext cx="0" cy="1265872"/>
              </a:xfrm>
              <a:prstGeom prst="line">
                <a:avLst/>
              </a:prstGeom>
              <a:ln w="19050" cap="rnd" cmpd="sng">
                <a:solidFill>
                  <a:srgbClr val="548235"/>
                </a:solidFill>
                <a:prstDash val="solid"/>
                <a:miter/>
                <a:headEnd type="none" w="med" len="med"/>
                <a:tailEnd type="none" w="med" len="med"/>
              </a:ln>
            </p:spPr>
          </p:cxnSp>
        </p:grpSp>
        <p:cxnSp>
          <p:nvCxnSpPr>
            <p:cNvPr id="60" name="直接连接符 59"/>
            <p:cNvCxnSpPr/>
            <p:nvPr/>
          </p:nvCxnSpPr>
          <p:spPr>
            <a:xfrm>
              <a:off x="3268775" y="4457329"/>
              <a:ext cx="7494475" cy="0"/>
            </a:xfrm>
            <a:prstGeom prst="line">
              <a:avLst/>
            </a:prstGeom>
            <a:noFill/>
            <a:ln w="19050" cap="rnd" cmpd="sng" algn="ctr">
              <a:gradFill flip="none" rotWithShape="1">
                <a:gsLst>
                  <a:gs pos="6000">
                    <a:srgbClr val="548235">
                      <a:alpha val="0"/>
                    </a:srgbClr>
                  </a:gs>
                  <a:gs pos="31000">
                    <a:srgbClr val="548235"/>
                  </a:gs>
                </a:gsLst>
                <a:lin ang="10800000" scaled="1"/>
                <a:tileRect/>
              </a:gradFill>
              <a:prstDash val="solid"/>
              <a:miter lim="800000"/>
            </a:ln>
            <a:effectLst/>
          </p:spPr>
        </p:cxnSp>
      </p:grpSp>
      <p:sp>
        <p:nvSpPr>
          <p:cNvPr id="72" name="文本框 71"/>
          <p:cNvSpPr txBox="1"/>
          <p:nvPr/>
        </p:nvSpPr>
        <p:spPr>
          <a:xfrm>
            <a:off x="3857625" y="2206625"/>
            <a:ext cx="3395663" cy="1200150"/>
          </a:xfrm>
          <a:prstGeom prst="rect">
            <a:avLst/>
          </a:prstGeom>
          <a:noFill/>
          <a:ln w="9525">
            <a:noFill/>
          </a:ln>
        </p:spPr>
        <p:txBody>
          <a:bodyPr wrap="none">
            <a:spAutoFit/>
          </a:bodyPr>
          <a:lstStyle/>
          <a:p>
            <a:r>
              <a:rPr lang="en-US" altLang="zh-CN" sz="7200" dirty="0">
                <a:solidFill>
                  <a:srgbClr val="3E6128"/>
                </a:solidFill>
                <a:latin typeface="Agency FB" panose="020B0503020202020204" pitchFamily="34" charset="0"/>
                <a:ea typeface="方正正准黑简体"/>
              </a:rPr>
              <a:t>THANK YOU</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0-#ppt_w/2"/>
                                          </p:val>
                                        </p:tav>
                                        <p:tav tm="100000">
                                          <p:val>
                                            <p:strVal val="#ppt_x"/>
                                          </p:val>
                                        </p:tav>
                                      </p:tavLst>
                                    </p:anim>
                                    <p:anim calcmode="lin" valueType="num">
                                      <p:cBhvr additive="base">
                                        <p:cTn id="12" dur="1000" fill="hold"/>
                                        <p:tgtEl>
                                          <p:spTgt spid="56"/>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75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45" presetClass="entr" presetSubtype="0" fill="hold" grpId="0" nodeType="withEffect">
                                  <p:stCondLst>
                                    <p:cond delay="1500"/>
                                  </p:stCondLst>
                                  <p:iterate type="lt">
                                    <p:tmPct val="15000"/>
                                  </p:iterate>
                                  <p:childTnLst>
                                    <p:set>
                                      <p:cBhvr>
                                        <p:cTn id="17" dur="1" fill="hold">
                                          <p:stCondLst>
                                            <p:cond delay="0"/>
                                          </p:stCondLst>
                                        </p:cTn>
                                        <p:tgtEl>
                                          <p:spTgt spid="72"/>
                                        </p:tgtEl>
                                        <p:attrNameLst>
                                          <p:attrName>style.visibility</p:attrName>
                                        </p:attrNameLst>
                                      </p:cBhvr>
                                      <p:to>
                                        <p:strVal val="visible"/>
                                      </p:to>
                                    </p:set>
                                    <p:animEffect transition="in" filter="fade">
                                      <p:cBhvr>
                                        <p:cTn id="18" dur="750"/>
                                        <p:tgtEl>
                                          <p:spTgt spid="72"/>
                                        </p:tgtEl>
                                      </p:cBhvr>
                                    </p:animEffect>
                                    <p:anim calcmode="lin" valueType="num">
                                      <p:cBhvr>
                                        <p:cTn id="19" dur="750" fill="hold"/>
                                        <p:tgtEl>
                                          <p:spTgt spid="72"/>
                                        </p:tgtEl>
                                        <p:attrNameLst>
                                          <p:attrName>ppt_w</p:attrName>
                                        </p:attrNameLst>
                                      </p:cBhvr>
                                      <p:tavLst>
                                        <p:tav tm="0" fmla="#ppt_w*sin(2.5*pi*$)">
                                          <p:val>
                                            <p:fltVal val="0"/>
                                          </p:val>
                                        </p:tav>
                                        <p:tav tm="100000">
                                          <p:val>
                                            <p:fltVal val="1"/>
                                          </p:val>
                                        </p:tav>
                                      </p:tavLst>
                                    </p:anim>
                                    <p:anim calcmode="lin" valueType="num">
                                      <p:cBhvr>
                                        <p:cTn id="20" dur="750" fill="hold"/>
                                        <p:tgtEl>
                                          <p:spTgt spid="72"/>
                                        </p:tgtEl>
                                        <p:attrNameLst>
                                          <p:attrName>ppt_h</p:attrName>
                                        </p:attrNameLst>
                                      </p:cBhvr>
                                      <p:tavLst>
                                        <p:tav tm="0">
                                          <p:val>
                                            <p:strVal val="#ppt_h"/>
                                          </p:val>
                                        </p:tav>
                                        <p:tav tm="100000">
                                          <p:val>
                                            <p:strVal val="#ppt_h"/>
                                          </p:val>
                                        </p:tav>
                                      </p:tavLst>
                                    </p:anim>
                                  </p:childTnLst>
                                </p:cTn>
                              </p:par>
                              <p:par>
                                <p:cTn id="21" presetID="6" presetClass="emph" presetSubtype="0" fill="hold" grpId="1" nodeType="withEffect">
                                  <p:stCondLst>
                                    <p:cond delay="1250"/>
                                  </p:stCondLst>
                                  <p:iterate type="lt">
                                    <p:tmPct val="0"/>
                                  </p:iterate>
                                  <p:childTnLst>
                                    <p:animScale>
                                      <p:cBhvr>
                                        <p:cTn id="22" dur="100" fill="hold"/>
                                        <p:tgtEl>
                                          <p:spTgt spid="72"/>
                                        </p:tgtEl>
                                      </p:cBhvr>
                                      <p:by x="500000" y="500000"/>
                                    </p:animScale>
                                  </p:childTnLst>
                                </p:cTn>
                              </p:par>
                              <p:par>
                                <p:cTn id="23" presetID="6" presetClass="emph" presetSubtype="0" fill="hold" grpId="2" nodeType="withEffect">
                                  <p:stCondLst>
                                    <p:cond delay="1500"/>
                                  </p:stCondLst>
                                  <p:iterate type="lt">
                                    <p:tmPct val="15000"/>
                                  </p:iterate>
                                  <p:childTnLst>
                                    <p:animScale>
                                      <p:cBhvr>
                                        <p:cTn id="24" dur="750" fill="hold"/>
                                        <p:tgtEl>
                                          <p:spTgt spid="7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02510" y="2408994"/>
            <a:ext cx="7802137" cy="840230"/>
          </a:xfrm>
        </p:spPr>
        <p:txBody>
          <a:bodyPr/>
          <a:lstStyle/>
          <a:p>
            <a:r>
              <a:rPr lang="zh-CN" altLang="en-US" sz="5400" b="1" dirty="0" smtClean="0"/>
              <a:t>为什么要进行垃圾分类？</a:t>
            </a:r>
            <a:endParaRPr lang="zh-CN" altLang="en-US" sz="5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垃圾对城市的危害</a:t>
            </a:r>
            <a:endParaRPr lang="zh-CN" altLang="en-US" sz="3200" b="1" dirty="0"/>
          </a:p>
        </p:txBody>
      </p:sp>
      <p:pic>
        <p:nvPicPr>
          <p:cNvPr id="1026" name="Picture 2" descr="C:\Users\Administrator\Desktop\垃圾分类\1.jpg"/>
          <p:cNvPicPr>
            <a:picLocks noChangeAspect="1" noChangeArrowheads="1"/>
          </p:cNvPicPr>
          <p:nvPr/>
        </p:nvPicPr>
        <p:blipFill>
          <a:blip r:embed="rId2" cstate="print"/>
          <a:srcRect/>
          <a:stretch>
            <a:fillRect/>
          </a:stretch>
        </p:blipFill>
        <p:spPr bwMode="auto">
          <a:xfrm>
            <a:off x="537998" y="1562666"/>
            <a:ext cx="5563257" cy="3592658"/>
          </a:xfrm>
          <a:prstGeom prst="rect">
            <a:avLst/>
          </a:prstGeom>
          <a:noFill/>
        </p:spPr>
      </p:pic>
      <p:pic>
        <p:nvPicPr>
          <p:cNvPr id="1027" name="Picture 3" descr="C:\Users\Administrator\Desktop\垃圾分类\2.jpg"/>
          <p:cNvPicPr>
            <a:picLocks noChangeAspect="1" noChangeArrowheads="1"/>
          </p:cNvPicPr>
          <p:nvPr/>
        </p:nvPicPr>
        <p:blipFill>
          <a:blip r:embed="rId3" cstate="print"/>
          <a:srcRect/>
          <a:stretch>
            <a:fillRect/>
          </a:stretch>
        </p:blipFill>
        <p:spPr bwMode="auto">
          <a:xfrm>
            <a:off x="5952218" y="1696583"/>
            <a:ext cx="5178237" cy="33799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垃圾对城市的危害</a:t>
            </a:r>
            <a:endParaRPr lang="zh-CN" altLang="en-US" sz="3200" b="1" dirty="0"/>
          </a:p>
        </p:txBody>
      </p:sp>
      <p:pic>
        <p:nvPicPr>
          <p:cNvPr id="2050" name="Picture 2" descr="C:\Users\Administrator\Desktop\垃圾分类\3.jpg"/>
          <p:cNvPicPr>
            <a:picLocks noChangeAspect="1" noChangeArrowheads="1"/>
          </p:cNvPicPr>
          <p:nvPr/>
        </p:nvPicPr>
        <p:blipFill>
          <a:blip r:embed="rId2" cstate="print"/>
          <a:srcRect/>
          <a:stretch>
            <a:fillRect/>
          </a:stretch>
        </p:blipFill>
        <p:spPr bwMode="auto">
          <a:xfrm>
            <a:off x="1852063" y="1103587"/>
            <a:ext cx="8505882" cy="543667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8110" y="526415"/>
            <a:ext cx="4551680" cy="535531"/>
          </a:xfrm>
        </p:spPr>
        <p:txBody>
          <a:bodyPr wrap="square"/>
          <a:lstStyle/>
          <a:p>
            <a:pPr algn="ctr"/>
            <a:r>
              <a:rPr lang="zh-CN" altLang="en-US" sz="3200" b="1" dirty="0" smtClean="0"/>
              <a:t>垃圾对海洋的危害</a:t>
            </a:r>
            <a:endParaRPr lang="zh-CN" altLang="en-US" sz="3200" b="1" dirty="0"/>
          </a:p>
        </p:txBody>
      </p:sp>
      <p:pic>
        <p:nvPicPr>
          <p:cNvPr id="3075" name="Picture 3" descr="C:\Users\Administrator\Desktop\垃圾分类\印尼.jpg"/>
          <p:cNvPicPr>
            <a:picLocks noChangeAspect="1" noChangeArrowheads="1"/>
          </p:cNvPicPr>
          <p:nvPr/>
        </p:nvPicPr>
        <p:blipFill>
          <a:blip r:embed="rId2" cstate="print"/>
          <a:srcRect/>
          <a:stretch>
            <a:fillRect/>
          </a:stretch>
        </p:blipFill>
        <p:spPr bwMode="auto">
          <a:xfrm>
            <a:off x="1440301" y="1229709"/>
            <a:ext cx="7073079" cy="4880424"/>
          </a:xfrm>
          <a:prstGeom prst="rect">
            <a:avLst/>
          </a:prstGeom>
          <a:noFill/>
        </p:spPr>
      </p:pic>
      <p:sp>
        <p:nvSpPr>
          <p:cNvPr id="7" name="TextBox 6"/>
          <p:cNvSpPr txBox="1"/>
          <p:nvPr/>
        </p:nvSpPr>
        <p:spPr>
          <a:xfrm>
            <a:off x="8970578" y="2301766"/>
            <a:ext cx="2380593" cy="1200329"/>
          </a:xfrm>
          <a:prstGeom prst="rect">
            <a:avLst/>
          </a:prstGeom>
          <a:noFill/>
        </p:spPr>
        <p:txBody>
          <a:bodyPr wrap="square" rtlCol="0">
            <a:spAutoFit/>
          </a:bodyPr>
          <a:lstStyle/>
          <a:p>
            <a:r>
              <a:rPr lang="zh-CN" altLang="zh-CN" dirty="0" smtClean="0"/>
              <a:t>印度尼西亚爪哇海岸，摄影师扎克</a:t>
            </a:r>
            <a:r>
              <a:rPr lang="en-US" altLang="zh-CN" dirty="0" smtClean="0"/>
              <a:t>·</a:t>
            </a:r>
            <a:r>
              <a:rPr lang="zh-CN" altLang="zh-CN" dirty="0" smtClean="0"/>
              <a:t>诺伊</a:t>
            </a:r>
            <a:r>
              <a:rPr lang="en-US" altLang="zh-CN" dirty="0" smtClean="0"/>
              <a:t>(Zak </a:t>
            </a:r>
            <a:r>
              <a:rPr lang="en-US" altLang="zh-CN" dirty="0" err="1" smtClean="0"/>
              <a:t>Noyle</a:t>
            </a:r>
            <a:r>
              <a:rPr lang="en-US" altLang="zh-CN" dirty="0" smtClean="0"/>
              <a:t>)</a:t>
            </a:r>
            <a:r>
              <a:rPr lang="zh-CN" altLang="zh-CN" dirty="0" smtClean="0"/>
              <a:t>镜头中的冲浪者德德</a:t>
            </a:r>
            <a:r>
              <a:rPr lang="en-US" altLang="zh-CN" dirty="0" smtClean="0"/>
              <a:t>·</a:t>
            </a:r>
            <a:r>
              <a:rPr lang="zh-CN" altLang="zh-CN" dirty="0" smtClean="0"/>
              <a:t>苏里纳亚</a:t>
            </a:r>
            <a:endParaRPr lang="zh-CN"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自定义 27">
      <a:dk1>
        <a:sysClr val="windowText" lastClr="000000"/>
      </a:dk1>
      <a:lt1>
        <a:sysClr val="window" lastClr="FFFFFF"/>
      </a:lt1>
      <a:dk2>
        <a:srgbClr val="44546A"/>
      </a:dk2>
      <a:lt2>
        <a:srgbClr val="E7E6E6"/>
      </a:lt2>
      <a:accent1>
        <a:srgbClr val="538135"/>
      </a:accent1>
      <a:accent2>
        <a:srgbClr val="A8D08D"/>
      </a:accent2>
      <a:accent3>
        <a:srgbClr val="C5E0B3"/>
      </a:accent3>
      <a:accent4>
        <a:srgbClr val="A5A5A5"/>
      </a:accent4>
      <a:accent5>
        <a:srgbClr val="FFC000"/>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TotalTime>
  <Words>3960</Words>
  <Application>Microsoft Office PowerPoint</Application>
  <PresentationFormat>自定义</PresentationFormat>
  <Paragraphs>154</Paragraphs>
  <Slides>57</Slides>
  <Notes>11</Notes>
  <HiddenSlides>0</HiddenSlides>
  <MMClips>1</MMClips>
  <ScaleCrop>false</ScaleCrop>
  <HeadingPairs>
    <vt:vector size="4" baseType="variant">
      <vt:variant>
        <vt:lpstr>主题</vt:lpstr>
      </vt:variant>
      <vt:variant>
        <vt:i4>1</vt:i4>
      </vt:variant>
      <vt:variant>
        <vt:lpstr>幻灯片标题</vt:lpstr>
      </vt:variant>
      <vt:variant>
        <vt:i4>57</vt:i4>
      </vt:variant>
    </vt:vector>
  </HeadingPairs>
  <TitlesOfParts>
    <vt:vector size="58" baseType="lpstr">
      <vt:lpstr>1_Office 主题</vt:lpstr>
      <vt:lpstr>幻灯片 1</vt:lpstr>
      <vt:lpstr>幻灯片 2</vt:lpstr>
      <vt:lpstr>主要任务</vt:lpstr>
      <vt:lpstr>幻灯片 4</vt:lpstr>
      <vt:lpstr>实施步骤</vt:lpstr>
      <vt:lpstr>为什么要进行垃圾分类？</vt:lpstr>
      <vt:lpstr>垃圾对城市的危害</vt:lpstr>
      <vt:lpstr>垃圾对城市的危害</vt:lpstr>
      <vt:lpstr>垃圾对海洋的危害</vt:lpstr>
      <vt:lpstr>垃圾对海洋的危害</vt:lpstr>
      <vt:lpstr>垃圾对海洋的危害</vt:lpstr>
      <vt:lpstr>垃圾对海洋的危害</vt:lpstr>
      <vt:lpstr>垃圾对动物的危害</vt:lpstr>
      <vt:lpstr>垃圾对动物的危害</vt:lpstr>
      <vt:lpstr>垃圾对人类的危害</vt:lpstr>
      <vt:lpstr>垃圾对人类的危害</vt:lpstr>
      <vt:lpstr>垃圾对人类的危害</vt:lpstr>
      <vt:lpstr>垃圾对人类的危害</vt:lpstr>
      <vt:lpstr>源头减量</vt:lpstr>
      <vt:lpstr>源头减量</vt:lpstr>
      <vt:lpstr>垃圾分类</vt:lpstr>
      <vt:lpstr>变废为宝</vt:lpstr>
      <vt:lpstr>如何进行垃圾分类？</vt:lpstr>
      <vt:lpstr>分类目录</vt:lpstr>
      <vt:lpstr>分类目录</vt:lpstr>
      <vt:lpstr>分类目录</vt:lpstr>
      <vt:lpstr>分类目录</vt:lpstr>
      <vt:lpstr>分类目录</vt:lpstr>
      <vt:lpstr>分类目录</vt:lpstr>
      <vt:lpstr>分类目录</vt:lpstr>
      <vt:lpstr>分类目录</vt:lpstr>
      <vt:lpstr>各种垃圾去哪儿了？</vt:lpstr>
      <vt:lpstr>可回收物收集流程</vt:lpstr>
      <vt:lpstr>幻灯片 34</vt:lpstr>
      <vt:lpstr>第三方公司分类指导员</vt:lpstr>
      <vt:lpstr>完整的可回收物收运体系</vt:lpstr>
      <vt:lpstr>其他垃圾收运体系</vt:lpstr>
      <vt:lpstr>有毒有害垃圾收运体系</vt:lpstr>
      <vt:lpstr>幻灯片 39</vt:lpstr>
      <vt:lpstr>有机垃圾收运体系</vt:lpstr>
      <vt:lpstr>丁家有机垃圾厌氧池</vt:lpstr>
      <vt:lpstr>有机垃圾收运体系</vt:lpstr>
      <vt:lpstr>有机垃圾资源化利用示意图</vt:lpstr>
      <vt:lpstr>幻灯片 44</vt:lpstr>
      <vt:lpstr>幻灯片 45</vt:lpstr>
      <vt:lpstr>幻灯片 46</vt:lpstr>
      <vt:lpstr>幻灯片 47</vt:lpstr>
      <vt:lpstr>幻灯片 48</vt:lpstr>
      <vt:lpstr>幻灯片 49</vt:lpstr>
      <vt:lpstr>国外先进垃圾分类经验</vt:lpstr>
      <vt:lpstr>国外先进垃圾分类经验</vt:lpstr>
      <vt:lpstr>国外先进垃圾分类经验</vt:lpstr>
      <vt:lpstr>国外先进垃圾分类经验</vt:lpstr>
      <vt:lpstr>国外先进垃圾分类经验</vt:lpstr>
      <vt:lpstr>国外先进垃圾分类经验</vt:lpstr>
      <vt:lpstr>结束语</vt:lpstr>
      <vt:lpstr>幻灯片 57</vt:lpstr>
    </vt:vector>
  </TitlesOfParts>
  <Company>冷水江市国家税务局</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清新绿叶手绘</dc:title>
  <dc:creator>曾智</dc:creator>
  <cp:lastModifiedBy>Administrator</cp:lastModifiedBy>
  <cp:revision>199</cp:revision>
  <dcterms:created xsi:type="dcterms:W3CDTF">2017-07-21T23:54:00Z</dcterms:created>
  <dcterms:modified xsi:type="dcterms:W3CDTF">2018-11-27T09:31:55Z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