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403" r:id="rId3"/>
    <p:sldId id="365" r:id="rId4"/>
    <p:sldId id="366" r:id="rId5"/>
    <p:sldId id="256" r:id="rId6"/>
    <p:sldId id="279" r:id="rId7"/>
    <p:sldId id="369" r:id="rId8"/>
    <p:sldId id="383" r:id="rId9"/>
    <p:sldId id="384" r:id="rId10"/>
    <p:sldId id="389" r:id="rId11"/>
    <p:sldId id="385" r:id="rId12"/>
    <p:sldId id="386" r:id="rId13"/>
    <p:sldId id="387" r:id="rId14"/>
    <p:sldId id="404" r:id="rId15"/>
    <p:sldId id="370" r:id="rId16"/>
    <p:sldId id="372" r:id="rId17"/>
    <p:sldId id="373" r:id="rId18"/>
    <p:sldId id="388" r:id="rId19"/>
    <p:sldId id="390" r:id="rId20"/>
    <p:sldId id="392" r:id="rId21"/>
    <p:sldId id="393" r:id="rId22"/>
    <p:sldId id="359" r:id="rId23"/>
    <p:sldId id="402" r:id="rId24"/>
    <p:sldId id="378" r:id="rId25"/>
    <p:sldId id="3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0140B-1FD3-49EC-B545-69F555567A5B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53A1AA-01F9-4126-A5F8-B5523EEDC5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32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DBF87EE-D351-45AE-87DD-3423D60C6B4D}" type="slidenum">
              <a:rPr lang="zh-CN" altLang="en-US"/>
              <a:pPr eaLnBrk="1" hangingPunct="1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937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4C16C1-EDB8-4214-BD63-22D1FD8C7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508E80E-5A4D-4317-BD07-13F76AC7F3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803D43-94A2-4754-ACA9-5B3214BD7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353135-33B2-44E1-AA10-EE531B09C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C20FBA-F00C-473B-8E33-36402EC0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05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220803-D126-42B7-BAA8-746097358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68B1CA6-30B6-415A-8C2D-3122BB114B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455199-073E-4B3D-A85A-6CAAB5559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B61573-A859-4718-9655-322E8A663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BEF7D5-6321-41B7-9A9B-5116CB3C3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966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C2AE718-875A-4755-83E0-74CC123B4E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7FEB4F4-3D85-495B-8775-3564EDD7EF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C57C82-A123-44D7-9C46-27FC28E8B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E642F1-8837-4CFA-9D53-1F73C1397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6CE779-0CE0-4AA6-89DA-459592D8D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881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060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9221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10363200" cy="1362076"/>
          </a:xfrm>
        </p:spPr>
        <p:txBody>
          <a:bodyPr anchor="t"/>
          <a:lstStyle>
            <a:lvl1pPr algn="l">
              <a:defRPr sz="4002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1998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2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6515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2"/>
            </a:lvl1pPr>
            <a:lvl2pPr>
              <a:defRPr sz="2400"/>
            </a:lvl2pPr>
            <a:lvl3pPr>
              <a:defRPr sz="1998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2"/>
            </a:lvl1pPr>
            <a:lvl2pPr>
              <a:defRPr sz="2400"/>
            </a:lvl2pPr>
            <a:lvl3pPr>
              <a:defRPr sz="1998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548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1998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2" b="1"/>
            </a:lvl4pPr>
            <a:lvl5pPr marL="1828800" indent="0">
              <a:buNone/>
              <a:defRPr sz="1602" b="1"/>
            </a:lvl5pPr>
            <a:lvl6pPr marL="2286000" indent="0">
              <a:buNone/>
              <a:defRPr sz="1602" b="1"/>
            </a:lvl6pPr>
            <a:lvl7pPr marL="2743200" indent="0">
              <a:buNone/>
              <a:defRPr sz="1602" b="1"/>
            </a:lvl7pPr>
            <a:lvl8pPr marL="3200400" indent="0">
              <a:buNone/>
              <a:defRPr sz="1602" b="1"/>
            </a:lvl8pPr>
            <a:lvl9pPr marL="3657600" indent="0">
              <a:buNone/>
              <a:defRPr sz="160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</p:spPr>
        <p:txBody>
          <a:bodyPr/>
          <a:lstStyle>
            <a:lvl1pPr>
              <a:defRPr sz="2400"/>
            </a:lvl1pPr>
            <a:lvl2pPr>
              <a:defRPr sz="1998"/>
            </a:lvl2pPr>
            <a:lvl3pPr>
              <a:defRPr sz="1800"/>
            </a:lvl3pPr>
            <a:lvl4pPr>
              <a:defRPr sz="1602"/>
            </a:lvl4pPr>
            <a:lvl5pPr>
              <a:defRPr sz="1602"/>
            </a:lvl5pPr>
            <a:lvl6pPr>
              <a:defRPr sz="1602"/>
            </a:lvl6pPr>
            <a:lvl7pPr>
              <a:defRPr sz="1602"/>
            </a:lvl7pPr>
            <a:lvl8pPr>
              <a:defRPr sz="1602"/>
            </a:lvl8pPr>
            <a:lvl9pPr>
              <a:defRPr sz="1602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6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1998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2" b="1"/>
            </a:lvl4pPr>
            <a:lvl5pPr marL="1828800" indent="0">
              <a:buNone/>
              <a:defRPr sz="1602" b="1"/>
            </a:lvl5pPr>
            <a:lvl6pPr marL="2286000" indent="0">
              <a:buNone/>
              <a:defRPr sz="1602" b="1"/>
            </a:lvl6pPr>
            <a:lvl7pPr marL="2743200" indent="0">
              <a:buNone/>
              <a:defRPr sz="1602" b="1"/>
            </a:lvl7pPr>
            <a:lvl8pPr marL="3200400" indent="0">
              <a:buNone/>
              <a:defRPr sz="1602" b="1"/>
            </a:lvl8pPr>
            <a:lvl9pPr marL="3657600" indent="0">
              <a:buNone/>
              <a:defRPr sz="1602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1998"/>
            </a:lvl2pPr>
            <a:lvl3pPr>
              <a:defRPr sz="1800"/>
            </a:lvl3pPr>
            <a:lvl4pPr>
              <a:defRPr sz="1602"/>
            </a:lvl4pPr>
            <a:lvl5pPr>
              <a:defRPr sz="1602"/>
            </a:lvl5pPr>
            <a:lvl6pPr>
              <a:defRPr sz="1602"/>
            </a:lvl6pPr>
            <a:lvl7pPr>
              <a:defRPr sz="1602"/>
            </a:lvl7pPr>
            <a:lvl8pPr>
              <a:defRPr sz="1602"/>
            </a:lvl8pPr>
            <a:lvl9pPr>
              <a:defRPr sz="1602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08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226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5456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1"/>
            <a:ext cx="4011084" cy="1162050"/>
          </a:xfrm>
        </p:spPr>
        <p:txBody>
          <a:bodyPr anchor="b"/>
          <a:lstStyle>
            <a:lvl1pPr algn="l">
              <a:defRPr sz="1998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0"/>
            <a:ext cx="6815666" cy="5853113"/>
          </a:xfrm>
        </p:spPr>
        <p:txBody>
          <a:bodyPr/>
          <a:lstStyle>
            <a:lvl1pPr>
              <a:defRPr sz="3198"/>
            </a:lvl1pPr>
            <a:lvl2pPr>
              <a:defRPr sz="2802"/>
            </a:lvl2pPr>
            <a:lvl3pPr>
              <a:defRPr sz="2400"/>
            </a:lvl3pPr>
            <a:lvl4pPr>
              <a:defRPr sz="1998"/>
            </a:lvl4pPr>
            <a:lvl5pPr>
              <a:defRPr sz="1998"/>
            </a:lvl5pPr>
            <a:lvl6pPr>
              <a:defRPr sz="1998"/>
            </a:lvl6pPr>
            <a:lvl7pPr>
              <a:defRPr sz="1998"/>
            </a:lvl7pPr>
            <a:lvl8pPr>
              <a:defRPr sz="1998"/>
            </a:lvl8pPr>
            <a:lvl9pPr>
              <a:defRPr sz="1998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084" cy="4691063"/>
          </a:xfrm>
        </p:spPr>
        <p:txBody>
          <a:bodyPr/>
          <a:lstStyle>
            <a:lvl1pPr marL="0" indent="0">
              <a:buNone/>
              <a:defRPr sz="1398"/>
            </a:lvl1pPr>
            <a:lvl2pPr marL="457200" indent="0">
              <a:buNone/>
              <a:defRPr sz="1200"/>
            </a:lvl2pPr>
            <a:lvl3pPr marL="914400" indent="0">
              <a:buNone/>
              <a:defRPr sz="1002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32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53D677-1A4C-4745-8D94-E574E0BD4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DA1F39-7B72-4EDC-AD86-B38FA5AC22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862712-AF5F-4B49-914E-5BCAD40DC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7FD96B-D1F1-497E-AB28-36C98AABB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87D6AE-065F-42AC-B5CC-776A3230C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9108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1998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198"/>
            </a:lvl1pPr>
            <a:lvl2pPr marL="457200" indent="0">
              <a:buNone/>
              <a:defRPr sz="2802"/>
            </a:lvl2pPr>
            <a:lvl3pPr marL="914400" indent="0">
              <a:buNone/>
              <a:defRPr sz="2400"/>
            </a:lvl3pPr>
            <a:lvl4pPr marL="1371600" indent="0">
              <a:buNone/>
              <a:defRPr sz="1998"/>
            </a:lvl4pPr>
            <a:lvl5pPr marL="1828800" indent="0">
              <a:buNone/>
              <a:defRPr sz="1998"/>
            </a:lvl5pPr>
            <a:lvl6pPr marL="2286000" indent="0">
              <a:buNone/>
              <a:defRPr sz="1998"/>
            </a:lvl6pPr>
            <a:lvl7pPr marL="2743200" indent="0">
              <a:buNone/>
              <a:defRPr sz="1998"/>
            </a:lvl7pPr>
            <a:lvl8pPr marL="3200400" indent="0">
              <a:buNone/>
              <a:defRPr sz="1998"/>
            </a:lvl8pPr>
            <a:lvl9pPr marL="3657600" indent="0">
              <a:buNone/>
              <a:defRPr sz="1998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398"/>
            </a:lvl1pPr>
            <a:lvl2pPr marL="457200" indent="0">
              <a:buNone/>
              <a:defRPr sz="1200"/>
            </a:lvl2pPr>
            <a:lvl3pPr marL="914400" indent="0">
              <a:buNone/>
              <a:defRPr sz="1002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4109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10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1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39"/>
            <a:ext cx="802639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35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01E175-C0F3-4398-BD8F-CC2FBF8A1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4EDD28-29AF-469B-8F6A-32C3431B1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20B650-8846-46D6-9F9A-6478D0EC1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FAD608-73F4-41E0-95D7-B0B499184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38A370-1A17-47A3-AA3E-F4EA5D67D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814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35A9D6-782B-40A1-90D8-C9DC6F70B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24B497-D03C-4EC1-A1F0-F624C62CAB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5009E2-A68E-4E72-9935-9845371860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CEB1D3E-702E-4C07-A2C4-D6CCCF82E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22AE7C0-92ED-4148-8B46-1C3DD7978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643D782-11ED-44CB-8987-8467790B8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566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F5C5B9-9CCC-402C-B293-39BD509B4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C36D51-BDDC-48F6-BC6F-97331E737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D25F03-FA9A-4BE9-9381-48B397E611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505B9BD-DFA9-40C3-8615-BF1E00056F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D5890C7-B8D7-4600-897B-830F97E1AA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24FE784-03FB-4B06-8BA1-47ECFB901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5CC6578-D5C9-4E51-94F6-D7E7E34F8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4AC955-8B3A-4357-AC7E-946ED64A1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98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DD8705-266A-4A17-9450-553CB1138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390A00A-CFB4-404D-B919-F3965FEC7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A679DD0-B9FD-47B4-8F8E-1044BD328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839CE1F-B0F7-4007-BAE2-FAB25BD9B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009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5D44D3A-C1A9-457D-B325-20ECCAA5C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85F3687-725E-4402-8A18-A89BD26D9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42AA41-FFB5-4CCA-ACC7-250C58030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1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AF67E0-3B85-4DC6-A3D9-8975BAB7D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DA1F11-5B38-472F-91F9-1BBEA99D1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82ADE2-37F3-4C21-B6C2-C5505F62D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D36DD8-89C5-4B4B-A257-95101EB56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CFD5506-FA41-40B3-9F92-959680AC9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358CDE8-6F54-48DA-A2A2-2B64340D8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622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BE695B-BB6A-4A46-94C8-83B006E1E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F9486D4-2019-4444-BF87-85AE948FE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B5ADA6B-49E8-4BA4-8C92-0ECC842F36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AEBCA4-EE4E-4494-8DDC-3EB32A759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D8AB725-1A7C-4027-B74F-40556C25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DFEA9D-B120-44C6-AECD-20AA84E87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3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FE06588-3529-4F31-9FB5-918FED29C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32ED93-3CDE-4287-B87D-CDE7E32AFD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9ACA5E-BEB6-43E0-AF95-AAF84E905F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C52FF-8A7E-4D27-BC32-6CCD8A739A13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6E7547-B42D-488A-886F-F45D3510B6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5EFE2D-1580-4E8E-B71B-28CC63EB01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B0C8A-147B-4A92-B478-8CCB426FF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4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6E164-DBD2-4055-B12F-D0578E3F903D}" type="datetimeFigureOut">
              <a:rPr lang="zh-CN" altLang="en-US" smtClean="0"/>
              <a:t>2018/11/29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7ED65-51E7-43D7-8DCC-9288B073A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31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398" kern="1200">
          <a:solidFill>
            <a:srgbClr val="28498B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342900" indent="-342138" algn="l" defTabSz="914400" rtl="0" eaLnBrk="1" latinLnBrk="0" hangingPunct="1">
        <a:spcBef>
          <a:spcPts val="96"/>
        </a:spcBef>
        <a:buFont typeface="Arial" panose="020B0604020202020204" pitchFamily="34" charset="0"/>
        <a:buChar char="•"/>
        <a:defRPr sz="3198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4988" algn="l" defTabSz="914400" rtl="0" eaLnBrk="1" latinLnBrk="0" hangingPunct="1">
        <a:spcBef>
          <a:spcPts val="96"/>
        </a:spcBef>
        <a:buFont typeface="Arial" panose="020B0604020202020204" pitchFamily="34" charset="0"/>
        <a:buChar char="–"/>
        <a:defRPr sz="2802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838" algn="l" defTabSz="914400" rtl="0" eaLnBrk="1" latinLnBrk="0" hangingPunct="1">
        <a:spcBef>
          <a:spcPts val="9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838" algn="l" defTabSz="914400" rtl="0" eaLnBrk="1" latinLnBrk="0" hangingPunct="1">
        <a:spcBef>
          <a:spcPts val="96"/>
        </a:spcBef>
        <a:buFont typeface="Arial" panose="020B0604020202020204" pitchFamily="34" charset="0"/>
        <a:buChar char="–"/>
        <a:defRPr sz="1998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838" algn="l" defTabSz="914400" rtl="0" eaLnBrk="1" latinLnBrk="0" hangingPunct="1">
        <a:spcBef>
          <a:spcPts val="96"/>
        </a:spcBef>
        <a:buFont typeface="Arial" panose="020B0604020202020204" pitchFamily="34" charset="0"/>
        <a:buChar char="»"/>
        <a:defRPr sz="1998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7838" algn="l" defTabSz="914400" rtl="0" eaLnBrk="1" latinLnBrk="0" hangingPunct="1">
        <a:spcBef>
          <a:spcPts val="96"/>
        </a:spcBef>
        <a:buFont typeface="Arial" panose="020B0604020202020204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838" algn="l" defTabSz="914400" rtl="0" eaLnBrk="1" latinLnBrk="0" hangingPunct="1">
        <a:spcBef>
          <a:spcPts val="96"/>
        </a:spcBef>
        <a:buFont typeface="Arial" panose="020B0604020202020204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838" algn="l" defTabSz="914400" rtl="0" eaLnBrk="1" latinLnBrk="0" hangingPunct="1">
        <a:spcBef>
          <a:spcPts val="96"/>
        </a:spcBef>
        <a:buFont typeface="Arial" panose="020B0604020202020204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838" algn="l" defTabSz="914400" rtl="0" eaLnBrk="1" latinLnBrk="0" hangingPunct="1">
        <a:spcBef>
          <a:spcPts val="96"/>
        </a:spcBef>
        <a:buFont typeface="Arial" panose="020B0604020202020204" pitchFamily="34" charset="0"/>
        <a:buChar char="•"/>
        <a:defRPr sz="19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9.jpe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jpe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平凡之路(新疆公路)_超清">
            <a:hlinkClick r:id="" action="ppaction://media"/>
            <a:extLst>
              <a:ext uri="{FF2B5EF4-FFF2-40B4-BE49-F238E27FC236}">
                <a16:creationId xmlns:a16="http://schemas.microsoft.com/office/drawing/2014/main" id="{9A6C2FBC-62F1-4991-BF50-473C00AA8A7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0239" y="1044805"/>
            <a:ext cx="10171522" cy="552567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34B5497-A116-4156-A613-8442C1C78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0686"/>
            <a:ext cx="10972801" cy="1143000"/>
          </a:xfrm>
        </p:spPr>
        <p:txBody>
          <a:bodyPr/>
          <a:lstStyle/>
          <a:p>
            <a:r>
              <a:rPr lang="zh-CN" altLang="en-US" b="1" dirty="0"/>
              <a:t>异域风情</a:t>
            </a:r>
          </a:p>
        </p:txBody>
      </p:sp>
    </p:spTree>
    <p:extLst>
      <p:ext uri="{BB962C8B-B14F-4D97-AF65-F5344CB8AC3E}">
        <p14:creationId xmlns:p14="http://schemas.microsoft.com/office/powerpoint/2010/main" val="13863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8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Text Box 10"/>
          <p:cNvSpPr txBox="1"/>
          <p:nvPr/>
        </p:nvSpPr>
        <p:spPr>
          <a:xfrm>
            <a:off x="7820146" y="51180"/>
            <a:ext cx="2036135" cy="5355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1097280" eaLnBrk="0" hangingPunct="0"/>
            <a:r>
              <a:rPr lang="zh-CN" altLang="en-US" sz="288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汉朝疆域图</a:t>
            </a:r>
          </a:p>
        </p:txBody>
      </p:sp>
      <p:sp>
        <p:nvSpPr>
          <p:cNvPr id="199684" name="Text Box 11"/>
          <p:cNvSpPr txBox="1"/>
          <p:nvPr/>
        </p:nvSpPr>
        <p:spPr>
          <a:xfrm>
            <a:off x="2207569" y="38608"/>
            <a:ext cx="2036135" cy="5355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defTabSz="1097280" eaLnBrk="0" hangingPunct="0"/>
            <a:r>
              <a:rPr lang="zh-CN" altLang="en-US" sz="288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秦朝疆域图</a:t>
            </a:r>
          </a:p>
        </p:txBody>
      </p:sp>
      <p:pic>
        <p:nvPicPr>
          <p:cNvPr id="199685" name="Picture 16" descr="2167566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834" y="594486"/>
            <a:ext cx="4520946" cy="367055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</p:pic>
      <p:pic>
        <p:nvPicPr>
          <p:cNvPr id="199688" name="Picture 19" descr="b0e1fbc6c2e64a159d163d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670" y="594486"/>
            <a:ext cx="4730496" cy="3670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11"/>
          <p:cNvSpPr txBox="1"/>
          <p:nvPr/>
        </p:nvSpPr>
        <p:spPr>
          <a:xfrm>
            <a:off x="405621" y="4545899"/>
            <a:ext cx="1293944" cy="75713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defTabSz="1097280" eaLnBrk="0" hangingPunct="0"/>
            <a:r>
              <a:rPr lang="zh-CN" altLang="en-US" sz="4320" b="1" dirty="0">
                <a:solidFill>
                  <a:schemeClr val="accent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张骞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910631" y="4623761"/>
            <a:ext cx="9937104" cy="69127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 eaLnBrk="0" hangingPunct="0"/>
            <a:r>
              <a:rPr lang="zh-CN" altLang="en-US" sz="3360" b="1" dirty="0">
                <a:solidFill>
                  <a:prstClr val="white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开辟了中原通往西域的道路，打开了中外交往之路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4F83645-9191-4309-AD2E-2AACBAAF6E90}"/>
              </a:ext>
            </a:extLst>
          </p:cNvPr>
          <p:cNvSpPr/>
          <p:nvPr/>
        </p:nvSpPr>
        <p:spPr>
          <a:xfrm>
            <a:off x="935947" y="5765445"/>
            <a:ext cx="10385646" cy="938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hangingPunct="0"/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公元前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年，西汉政府设立了西域都护，管辖西域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国，标志着西域正式归属中央政权。</a:t>
            </a:r>
          </a:p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212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F3CBB93-07EE-49DF-B985-6DD5AD9AF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82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36AB04-D439-4BC9-A5E9-81059D2FC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7999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29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6E5279-78D1-4A51-AF55-DA5A8ACA1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259"/>
            <a:ext cx="10972801" cy="1143000"/>
          </a:xfrm>
        </p:spPr>
        <p:txBody>
          <a:bodyPr/>
          <a:lstStyle/>
          <a:p>
            <a:r>
              <a:rPr lang="zh-CN" altLang="en-US" b="1" dirty="0"/>
              <a:t>疏勒、于阗、楼兰、车师</a:t>
            </a:r>
          </a:p>
        </p:txBody>
      </p:sp>
      <p:pic>
        <p:nvPicPr>
          <p:cNvPr id="4" name="疏勒、于阗、楼兰、车师">
            <a:hlinkClick r:id="" action="ppaction://media"/>
            <a:extLst>
              <a:ext uri="{FF2B5EF4-FFF2-40B4-BE49-F238E27FC236}">
                <a16:creationId xmlns:a16="http://schemas.microsoft.com/office/drawing/2014/main" id="{637D2E38-FB44-4EB2-9870-04770D5DE7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9599" y="999241"/>
            <a:ext cx="10891101" cy="566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7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9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3111571" y="-14288"/>
            <a:ext cx="1420404" cy="2924348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9" tIns="45719" rIns="91439" bIns="45719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2495601" y="2060848"/>
            <a:ext cx="2522090" cy="253547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42720" y="2910060"/>
            <a:ext cx="57502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班超父子经营西域</a:t>
            </a:r>
            <a:endParaRPr lang="en-US" altLang="zh-CN" sz="5400" b="1" dirty="0">
              <a:solidFill>
                <a:srgbClr val="1F497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（东汉）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37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72592" y="-229362"/>
            <a:ext cx="12316206" cy="1520952"/>
            <a:chOff x="-289" y="-301"/>
            <a:chExt cx="16163" cy="1996"/>
          </a:xfrm>
        </p:grpSpPr>
        <p:sp>
          <p:nvSpPr>
            <p:cNvPr id="10" name="矩形 9"/>
            <p:cNvSpPr/>
            <p:nvPr/>
          </p:nvSpPr>
          <p:spPr>
            <a:xfrm flipV="1">
              <a:off x="-54" y="-10"/>
              <a:ext cx="15929" cy="1415"/>
            </a:xfrm>
            <a:prstGeom prst="rect">
              <a:avLst/>
            </a:prstGeom>
            <a:solidFill>
              <a:srgbClr val="2849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97280">
                <a:defRPr/>
              </a:pPr>
              <a:endParaRPr lang="zh-CN" altLang="en-US" sz="216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pic>
          <p:nvPicPr>
            <p:cNvPr id="11" name="Picture 2" descr="http://ztu68.com/uploads/Psd/c100626/12M555V630330-159E.jpg"/>
            <p:cNvPicPr>
              <a:picLocks noChangeAspect="1" noChangeArrowheads="1"/>
            </p:cNvPicPr>
            <p:nvPr/>
          </p:nvPicPr>
          <p:blipFill rotWithShape="1">
            <a:blip r:embed="rId2"/>
            <a:srcRect t="-3296"/>
            <a:stretch>
              <a:fillRect/>
            </a:stretch>
          </p:blipFill>
          <p:spPr bwMode="auto">
            <a:xfrm>
              <a:off x="-289" y="-301"/>
              <a:ext cx="1990" cy="1997"/>
            </a:xfrm>
            <a:prstGeom prst="rect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TextBox 2"/>
          <p:cNvSpPr txBox="1"/>
          <p:nvPr/>
        </p:nvSpPr>
        <p:spPr>
          <a:xfrm>
            <a:off x="1613631" y="231844"/>
            <a:ext cx="7765934" cy="70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097280">
              <a:lnSpc>
                <a:spcPct val="105000"/>
              </a:lnSpc>
              <a:spcBef>
                <a:spcPct val="50000"/>
              </a:spcBef>
              <a:buClr>
                <a:srgbClr val="CCFF33"/>
              </a:buClr>
              <a:buSzPct val="70000"/>
            </a:pPr>
            <a:r>
              <a:rPr lang="zh-CN" altLang="en-US" sz="4320" b="1" dirty="0">
                <a:solidFill>
                  <a:prstClr val="white"/>
                </a:solidFill>
                <a:latin typeface="楷体" panose="02010609060101010101" charset="-122"/>
                <a:ea typeface="楷体" panose="02010609060101010101" charset="-122"/>
              </a:rPr>
              <a:t>班超父子经营西域（东汉）</a:t>
            </a:r>
          </a:p>
        </p:txBody>
      </p:sp>
      <p:sp>
        <p:nvSpPr>
          <p:cNvPr id="6" name="矩形 5"/>
          <p:cNvSpPr/>
          <p:nvPr/>
        </p:nvSpPr>
        <p:spPr>
          <a:xfrm>
            <a:off x="306557" y="1704351"/>
            <a:ext cx="11233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097280"/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背景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：西汉末年，匈奴重新控制西域，汉朝与西域往来中断。</a:t>
            </a:r>
          </a:p>
          <a:p>
            <a:pPr algn="just" defTabSz="1097280"/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时间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3600" b="1" u="sng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。</a:t>
            </a:r>
          </a:p>
          <a:p>
            <a:pPr algn="just" defTabSz="1097280"/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成果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：</a:t>
            </a:r>
          </a:p>
          <a:p>
            <a:pPr algn="just" defTabSz="1097280"/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①使西域各国重新与汉朝联系，得到西域各国的信任，长期留守西域</a:t>
            </a:r>
            <a:r>
              <a:rPr lang="zh-CN" altLang="en-US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  <a:p>
            <a:pPr algn="just" defTabSz="1097280"/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②派</a:t>
            </a:r>
            <a:r>
              <a:rPr lang="en-US" altLang="zh-CN" sz="3600" b="1" u="sng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出使大秦，开辟了通往西亚的路线。</a:t>
            </a:r>
          </a:p>
          <a:p>
            <a:pPr algn="just" defTabSz="1097280"/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zh-CN" sz="3600" b="1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延续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：班超经营西域</a:t>
            </a:r>
            <a:r>
              <a:rPr lang="en-US" altLang="zh-CN" sz="3600" b="1" u="sng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年，儿子</a:t>
            </a:r>
            <a:r>
              <a:rPr lang="en-US" altLang="zh-CN" sz="3600" b="1" u="sng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继承父业</a:t>
            </a:r>
            <a:r>
              <a:rPr lang="zh-CN" altLang="en-US" sz="3600" b="1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600" b="1" kern="10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78592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6324" y="397354"/>
            <a:ext cx="1137331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97280"/>
            <a:r>
              <a:rPr lang="zh-CN" altLang="en-US" sz="4400" b="1" dirty="0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超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发还，</a:t>
            </a:r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疏勒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举国忧恐。其</a:t>
            </a:r>
            <a:r>
              <a:rPr lang="zh-CN" altLang="en-US" sz="4400" b="1" dirty="0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都尉</a:t>
            </a:r>
            <a:r>
              <a:rPr lang="zh-CN" altLang="en-US" sz="4400" b="1" dirty="0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黎弇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曰：“汉使弃我，我必复为</a:t>
            </a:r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龟兹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所灭耳。诚不忍见汉使去。”因以刀自刭。</a:t>
            </a:r>
            <a:r>
              <a:rPr lang="zh-CN" altLang="en-US" sz="4400" b="1" dirty="0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超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还至于</a:t>
            </a:r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窴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，王侯以下皆号泣曰：“依汉使如父母，诚不可去。”互抱</a:t>
            </a:r>
            <a:r>
              <a:rPr lang="zh-CN" altLang="en-US" sz="4400" b="1" dirty="0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超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马脚，不得行。</a:t>
            </a:r>
            <a:r>
              <a:rPr lang="zh-CN" altLang="en-US" sz="4400" b="1" dirty="0">
                <a:solidFill>
                  <a:srgbClr val="00B0F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超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恐于</a:t>
            </a:r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窴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终不听其东，又欲遂本志，乃更还</a:t>
            </a:r>
            <a:r>
              <a:rPr lang="zh-CN" altLang="en-US" sz="4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疏勒</a:t>
            </a:r>
            <a:r>
              <a:rPr lang="zh-CN" altLang="en-US" sz="4400" b="1" dirty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4400" b="1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r" defTabSz="1097280"/>
            <a:r>
              <a:rPr lang="en-US" altLang="zh-CN" sz="4400" b="1" dirty="0">
                <a:solidFill>
                  <a:prstClr val="blac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---《</a:t>
            </a:r>
            <a:r>
              <a:rPr lang="zh-CN" altLang="en-US" sz="4400" b="1" dirty="0">
                <a:solidFill>
                  <a:prstClr val="blac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后汉书</a:t>
            </a:r>
            <a:r>
              <a:rPr lang="en-US" altLang="zh-CN" sz="4400" b="1" dirty="0">
                <a:solidFill>
                  <a:prstClr val="blac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4400" b="1" dirty="0">
                <a:solidFill>
                  <a:prstClr val="blac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班超传</a:t>
            </a:r>
            <a:r>
              <a:rPr lang="en-US" altLang="zh-CN" sz="4400" b="1" dirty="0">
                <a:solidFill>
                  <a:prstClr val="black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en-US" altLang="zh-CN" sz="4400" b="1" dirty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Text Box 11">
            <a:extLst>
              <a:ext uri="{FF2B5EF4-FFF2-40B4-BE49-F238E27FC236}">
                <a16:creationId xmlns:a16="http://schemas.microsoft.com/office/drawing/2014/main" id="{5F719409-307D-458C-BB4A-1CF08B9C59E9}"/>
              </a:ext>
            </a:extLst>
          </p:cNvPr>
          <p:cNvSpPr txBox="1"/>
          <p:nvPr/>
        </p:nvSpPr>
        <p:spPr>
          <a:xfrm>
            <a:off x="171852" y="5425257"/>
            <a:ext cx="2005738" cy="83099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0" hangingPunct="0"/>
            <a:r>
              <a:rPr lang="zh-CN" altLang="en-US" sz="4800" b="1" dirty="0">
                <a:solidFill>
                  <a:schemeClr val="accent3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班超</a:t>
            </a:r>
          </a:p>
        </p:txBody>
      </p:sp>
      <p:sp>
        <p:nvSpPr>
          <p:cNvPr id="9" name="圆角矩形 15">
            <a:extLst>
              <a:ext uri="{FF2B5EF4-FFF2-40B4-BE49-F238E27FC236}">
                <a16:creationId xmlns:a16="http://schemas.microsoft.com/office/drawing/2014/main" id="{83C33016-D7BB-4D07-A4E3-C6907E008226}"/>
              </a:ext>
            </a:extLst>
          </p:cNvPr>
          <p:cNvSpPr/>
          <p:nvPr/>
        </p:nvSpPr>
        <p:spPr>
          <a:xfrm>
            <a:off x="2300366" y="5415829"/>
            <a:ext cx="9690530" cy="871849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hangingPunct="0"/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加强了</a:t>
            </a:r>
            <a:r>
              <a:rPr lang="zh-CN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西域与汉朝</a:t>
            </a: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联系</a:t>
            </a:r>
            <a:r>
              <a:rPr lang="zh-CN" altLang="en-US" sz="3600" b="1" kern="100" dirty="0"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，结下了深厚的友谊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686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3111571" y="-14288"/>
            <a:ext cx="1420404" cy="2924348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9" tIns="45719" rIns="91439" bIns="45719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2495601" y="2060848"/>
            <a:ext cx="2522090" cy="253547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42720" y="2910060"/>
            <a:ext cx="435888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海上丝绸之路</a:t>
            </a:r>
            <a:endParaRPr lang="en-US" altLang="zh-CN" sz="5400" b="1" dirty="0">
              <a:solidFill>
                <a:srgbClr val="1F497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（西汉）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59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86DBF0C-19F5-4951-89D0-B40549C4EF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2337"/>
          <a:stretch/>
        </p:blipFill>
        <p:spPr>
          <a:xfrm>
            <a:off x="1919925" y="-12695"/>
            <a:ext cx="8220173" cy="446576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B622992-16DA-4D52-9A4C-BA18D07D4857}"/>
              </a:ext>
            </a:extLst>
          </p:cNvPr>
          <p:cNvSpPr/>
          <p:nvPr/>
        </p:nvSpPr>
        <p:spPr>
          <a:xfrm>
            <a:off x="717486" y="4478925"/>
            <a:ext cx="104887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第一条航线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从山东沿岸出发，穿过黄海，到达</a:t>
            </a:r>
            <a:r>
              <a:rPr lang="en-US" altLang="zh-CN" sz="3200" b="1" u="sng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FEE961C-BC64-40EC-B522-1C571DA76F69}"/>
              </a:ext>
            </a:extLst>
          </p:cNvPr>
          <p:cNvSpPr/>
          <p:nvPr/>
        </p:nvSpPr>
        <p:spPr>
          <a:xfrm>
            <a:off x="717486" y="5164718"/>
            <a:ext cx="112734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第二条航线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3200" b="1" u="sng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港口出发，经中南半岛南下，绕过</a:t>
            </a:r>
            <a:r>
              <a:rPr lang="en-US" altLang="zh-CN" sz="3200" b="1" u="sng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，穿过马六甲海峡，通往孟加拉湾沿岸，最远抵达</a:t>
            </a:r>
            <a:r>
              <a:rPr lang="en-US" altLang="zh-CN" sz="3200" b="1" u="sng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南端和斯里兰卡。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F54461A-02E0-428A-ABC9-A7EBDBFE7A3D}"/>
              </a:ext>
            </a:extLst>
          </p:cNvPr>
          <p:cNvSpPr/>
          <p:nvPr/>
        </p:nvSpPr>
        <p:spPr>
          <a:xfrm>
            <a:off x="422635" y="772998"/>
            <a:ext cx="11389150" cy="71467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中国人最早发现并命名了南海的岛屿海礁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1D19954-7C6F-45C1-AAD2-7B5BF1328990}"/>
              </a:ext>
            </a:extLst>
          </p:cNvPr>
          <p:cNvSpPr/>
          <p:nvPr/>
        </p:nvSpPr>
        <p:spPr>
          <a:xfrm>
            <a:off x="6881567" y="2379075"/>
            <a:ext cx="1414021" cy="135393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10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A02564-86D0-4077-A71A-EE795C450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012" y="1000761"/>
            <a:ext cx="11267544" cy="1154611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l"/>
            <a:r>
              <a:rPr lang="zh-CN" altLang="en-US" sz="3600" b="1" dirty="0">
                <a:solidFill>
                  <a:schemeClr val="tx1"/>
                </a:solidFill>
                <a:latin typeface="方正康体简体" panose="02010601030101010101" pitchFamily="2" charset="-122"/>
                <a:ea typeface="方正康体简体" panose="02010601030101010101" pitchFamily="2" charset="-122"/>
                <a:cs typeface="+mn-cs"/>
              </a:rPr>
              <a:t>如果你们是当时的汉朝</a:t>
            </a:r>
            <a:r>
              <a:rPr lang="zh-CN" altLang="en-US" sz="3600" b="1" dirty="0">
                <a:solidFill>
                  <a:srgbClr val="FF0000"/>
                </a:solidFill>
                <a:latin typeface="方正康体简体" panose="02010601030101010101" pitchFamily="2" charset="-122"/>
                <a:ea typeface="方正康体简体" panose="02010601030101010101" pitchFamily="2" charset="-122"/>
                <a:cs typeface="+mn-cs"/>
              </a:rPr>
              <a:t>商人</a:t>
            </a:r>
            <a:r>
              <a:rPr lang="zh-CN" altLang="en-US" sz="3600" b="1" dirty="0">
                <a:solidFill>
                  <a:schemeClr val="tx1"/>
                </a:solidFill>
                <a:latin typeface="方正康体简体" panose="02010601030101010101" pitchFamily="2" charset="-122"/>
                <a:ea typeface="方正康体简体" panose="02010601030101010101" pitchFamily="2" charset="-122"/>
                <a:cs typeface="+mn-cs"/>
              </a:rPr>
              <a:t>，想经丝绸之路去国外做生意，你准备采用什么方式去？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785B1D39-6839-405A-A905-FD645A56111F}"/>
              </a:ext>
            </a:extLst>
          </p:cNvPr>
          <p:cNvSpPr>
            <a:spLocks noGrp="1"/>
          </p:cNvSpPr>
          <p:nvPr/>
        </p:nvSpPr>
        <p:spPr>
          <a:xfrm>
            <a:off x="565046" y="1642366"/>
            <a:ext cx="5061585" cy="54730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目的地：</a:t>
            </a:r>
          </a:p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路线：</a:t>
            </a:r>
          </a:p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交通工具：</a:t>
            </a:r>
          </a:p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需带特产：</a:t>
            </a:r>
          </a:p>
          <a:p>
            <a:pPr marL="571500" indent="-57150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待办物品：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2E849B-A1EE-4F88-B1B7-051FE30ECD78}"/>
              </a:ext>
            </a:extLst>
          </p:cNvPr>
          <p:cNvSpPr txBox="1"/>
          <p:nvPr/>
        </p:nvSpPr>
        <p:spPr>
          <a:xfrm>
            <a:off x="359410" y="242079"/>
            <a:ext cx="480131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chemeClr val="tx2"/>
                </a:solidFill>
                <a:latin typeface="隶书"/>
                <a:ea typeface="方正康体简体" panose="02010601030101010101" pitchFamily="2" charset="-122"/>
                <a:sym typeface="+mn-ea"/>
              </a:rPr>
              <a:t>小组合作完成西行攻略</a:t>
            </a:r>
            <a:endParaRPr lang="zh-CN" altLang="en-US" sz="3600" b="1" dirty="0">
              <a:solidFill>
                <a:schemeClr val="tx2"/>
              </a:solidFill>
              <a:latin typeface="隶书"/>
              <a:ea typeface="方正康体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829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E65240-F025-42F8-864E-00AB2C9EF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4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F1E167-50D2-40E3-BCC3-E69BA891E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177553"/>
            <a:ext cx="10972801" cy="770854"/>
          </a:xfrm>
        </p:spPr>
        <p:txBody>
          <a:bodyPr/>
          <a:lstStyle/>
          <a:p>
            <a:r>
              <a:rPr lang="zh-CN" altLang="en-US" b="1" dirty="0"/>
              <a:t>粟特商人</a:t>
            </a:r>
          </a:p>
        </p:txBody>
      </p:sp>
      <p:pic>
        <p:nvPicPr>
          <p:cNvPr id="3" name="粟特商人">
            <a:hlinkClick r:id="" action="ppaction://media"/>
            <a:extLst>
              <a:ext uri="{FF2B5EF4-FFF2-40B4-BE49-F238E27FC236}">
                <a16:creationId xmlns:a16="http://schemas.microsoft.com/office/drawing/2014/main" id="{F231EAB0-E9C5-4B0E-BA22-6F17A305514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9559" y="1018095"/>
            <a:ext cx="1039776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3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27" name="Group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178980"/>
              </p:ext>
            </p:extLst>
          </p:nvPr>
        </p:nvGraphicFramePr>
        <p:xfrm>
          <a:off x="1774825" y="4064392"/>
          <a:ext cx="8640763" cy="1357313"/>
        </p:xfrm>
        <a:graphic>
          <a:graphicData uri="http://schemas.openxmlformats.org/drawingml/2006/table">
            <a:tbl>
              <a:tblPr/>
              <a:tblGrid>
                <a:gridCol w="857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835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57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外来</a:t>
                      </a:r>
                    </a:p>
                  </a:txBody>
                  <a:tcPr marL="90167" marR="90167" marT="46966" marB="469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67" marR="90167" marT="46966" marB="4696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525588" y="836613"/>
            <a:ext cx="9136062" cy="316865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735639" y="2951164"/>
            <a:ext cx="1730375" cy="898525"/>
            <a:chOff x="0" y="0"/>
            <a:chExt cx="2043" cy="1813"/>
          </a:xfrm>
        </p:grpSpPr>
        <p:pic>
          <p:nvPicPr>
            <p:cNvPr id="15459" name="Picture 4" descr="2005830115252428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927" cy="181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653" name="Text Box 5"/>
            <p:cNvSpPr txBox="1">
              <a:spLocks noChangeArrowheads="1"/>
            </p:cNvSpPr>
            <p:nvPr/>
          </p:nvSpPr>
          <p:spPr bwMode="auto">
            <a:xfrm>
              <a:off x="907" y="0"/>
              <a:ext cx="1136" cy="74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Clr>
                  <a:srgbClr val="996633"/>
                </a:buClr>
                <a:buSzPct val="70000"/>
                <a:defRPr/>
              </a:pPr>
              <a:r>
                <a: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陶器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704976" y="1917701"/>
            <a:ext cx="1234501" cy="900113"/>
            <a:chOff x="0" y="0"/>
            <a:chExt cx="2153" cy="1814"/>
          </a:xfrm>
        </p:grpSpPr>
        <p:pic>
          <p:nvPicPr>
            <p:cNvPr id="15457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37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6" name="Text Box 8"/>
            <p:cNvSpPr txBox="1">
              <a:spLocks noChangeArrowheads="1"/>
            </p:cNvSpPr>
            <p:nvPr/>
          </p:nvSpPr>
          <p:spPr bwMode="auto">
            <a:xfrm>
              <a:off x="0" y="0"/>
              <a:ext cx="2153" cy="74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宋体" pitchFamily="2" charset="-122"/>
                </a:rPr>
                <a:t>苜蓿</a:t>
              </a:r>
              <a:r>
                <a:rPr lang="zh-CN" altLang="zh-CN" b="1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宋体" pitchFamily="2" charset="-122"/>
                </a:rPr>
                <a:t>m</a:t>
              </a:r>
              <a:r>
                <a:rPr lang="zh-CN" altLang="zh-CN" b="1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ù</a:t>
              </a:r>
              <a:r>
                <a:rPr lang="zh-CN" altLang="zh-CN" b="1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宋体" pitchFamily="2" charset="-122"/>
                </a:rPr>
                <a:t>xu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730375" y="836614"/>
            <a:ext cx="1582738" cy="898525"/>
            <a:chOff x="0" y="0"/>
            <a:chExt cx="2586" cy="1814"/>
          </a:xfrm>
        </p:grpSpPr>
        <p:pic>
          <p:nvPicPr>
            <p:cNvPr id="15453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87" cy="1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54" name="Text Box 14"/>
            <p:cNvSpPr txBox="1">
              <a:spLocks noChangeArrowheads="1"/>
            </p:cNvSpPr>
            <p:nvPr/>
          </p:nvSpPr>
          <p:spPr bwMode="auto">
            <a:xfrm>
              <a:off x="20" y="99"/>
              <a:ext cx="716" cy="868"/>
            </a:xfrm>
            <a:prstGeom prst="rect">
              <a:avLst/>
            </a:prstGeom>
            <a:solidFill>
              <a:schemeClr val="bg1">
                <a:alpha val="8117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latin typeface="Calibri" panose="020F0502020204030204" pitchFamily="34" charset="0"/>
                  <a:ea typeface="宋体" panose="02010600030101010101" pitchFamily="2" charset="-122"/>
                </a:rPr>
                <a:t>葡萄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5111751" y="836614"/>
            <a:ext cx="1568450" cy="898525"/>
            <a:chOff x="0" y="0"/>
            <a:chExt cx="2469" cy="1928"/>
          </a:xfrm>
        </p:grpSpPr>
        <p:pic>
          <p:nvPicPr>
            <p:cNvPr id="15451" name="Picture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" y="114"/>
              <a:ext cx="2466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52" name="Text Box 17"/>
            <p:cNvSpPr txBox="1">
              <a:spLocks noChangeArrowheads="1"/>
            </p:cNvSpPr>
            <p:nvPr/>
          </p:nvSpPr>
          <p:spPr bwMode="auto">
            <a:xfrm>
              <a:off x="0" y="0"/>
              <a:ext cx="1364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latin typeface="Calibri" panose="020F0502020204030204" pitchFamily="34" charset="0"/>
                  <a:ea typeface="宋体" panose="02010600030101010101" pitchFamily="2" charset="-122"/>
                </a:rPr>
                <a:t>汗血马</a:t>
              </a:r>
            </a:p>
          </p:txBody>
        </p:sp>
      </p:grpSp>
      <p:grpSp>
        <p:nvGrpSpPr>
          <p:cNvPr id="7" name="Group 21"/>
          <p:cNvGrpSpPr>
            <a:grpSpLocks/>
          </p:cNvGrpSpPr>
          <p:nvPr/>
        </p:nvGrpSpPr>
        <p:grpSpPr bwMode="auto">
          <a:xfrm>
            <a:off x="3503613" y="1917701"/>
            <a:ext cx="1441450" cy="900113"/>
            <a:chOff x="0" y="0"/>
            <a:chExt cx="2269" cy="1821"/>
          </a:xfrm>
        </p:grpSpPr>
        <p:pic>
          <p:nvPicPr>
            <p:cNvPr id="15449" name="Picture 2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"/>
              <a:ext cx="2269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50" name="Text Box 23"/>
            <p:cNvSpPr txBox="1">
              <a:spLocks noChangeArrowheads="1"/>
            </p:cNvSpPr>
            <p:nvPr/>
          </p:nvSpPr>
          <p:spPr bwMode="auto">
            <a:xfrm>
              <a:off x="236" y="0"/>
              <a:ext cx="1018" cy="752"/>
            </a:xfrm>
            <a:prstGeom prst="rect">
              <a:avLst/>
            </a:prstGeom>
            <a:solidFill>
              <a:schemeClr val="bg1">
                <a:alpha val="6509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latin typeface="Calibri" panose="020F0502020204030204" pitchFamily="34" charset="0"/>
                  <a:ea typeface="宋体" panose="02010600030101010101" pitchFamily="2" charset="-122"/>
                </a:rPr>
                <a:t>丝绸</a:t>
              </a:r>
            </a:p>
          </p:txBody>
        </p:sp>
      </p:grpSp>
      <p:grpSp>
        <p:nvGrpSpPr>
          <p:cNvPr id="8" name="Group 24"/>
          <p:cNvGrpSpPr>
            <a:grpSpLocks/>
          </p:cNvGrpSpPr>
          <p:nvPr/>
        </p:nvGrpSpPr>
        <p:grpSpPr bwMode="auto">
          <a:xfrm>
            <a:off x="7031038" y="1892300"/>
            <a:ext cx="1371600" cy="900113"/>
            <a:chOff x="0" y="0"/>
            <a:chExt cx="2159" cy="1814"/>
          </a:xfrm>
        </p:grpSpPr>
        <p:pic>
          <p:nvPicPr>
            <p:cNvPr id="15447" name="Picture 2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59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48" name="Text Box 26"/>
            <p:cNvSpPr txBox="1">
              <a:spLocks noChangeArrowheads="1"/>
            </p:cNvSpPr>
            <p:nvPr/>
          </p:nvSpPr>
          <p:spPr bwMode="auto">
            <a:xfrm>
              <a:off x="0" y="1"/>
              <a:ext cx="1018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latin typeface="Calibri" panose="020F0502020204030204" pitchFamily="34" charset="0"/>
                  <a:ea typeface="宋体" panose="02010600030101010101" pitchFamily="2" charset="-122"/>
                </a:rPr>
                <a:t>胡琴</a:t>
              </a: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1704974" y="2997200"/>
            <a:ext cx="1511300" cy="900113"/>
            <a:chOff x="0" y="0"/>
            <a:chExt cx="2382" cy="1814"/>
          </a:xfrm>
        </p:grpSpPr>
        <p:pic>
          <p:nvPicPr>
            <p:cNvPr id="15445" name="Picture 3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82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46" name="Text Box 32"/>
            <p:cNvSpPr txBox="1">
              <a:spLocks noChangeArrowheads="1"/>
            </p:cNvSpPr>
            <p:nvPr/>
          </p:nvSpPr>
          <p:spPr bwMode="auto">
            <a:xfrm>
              <a:off x="1362" y="0"/>
              <a:ext cx="1020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latin typeface="Calibri" panose="020F0502020204030204" pitchFamily="34" charset="0"/>
                  <a:ea typeface="宋体" panose="02010600030101010101" pitchFamily="2" charset="-122"/>
                </a:rPr>
                <a:t>核桃</a:t>
              </a: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33"/>
          <p:cNvGrpSpPr>
            <a:grpSpLocks/>
          </p:cNvGrpSpPr>
          <p:nvPr/>
        </p:nvGrpSpPr>
        <p:grpSpPr bwMode="auto">
          <a:xfrm>
            <a:off x="3870325" y="2941638"/>
            <a:ext cx="1558925" cy="900112"/>
            <a:chOff x="0" y="0"/>
            <a:chExt cx="2455" cy="1829"/>
          </a:xfrm>
        </p:grpSpPr>
        <p:pic>
          <p:nvPicPr>
            <p:cNvPr id="15443" name="Picture 3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" y="15"/>
              <a:ext cx="2352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44" name="Text Box 35"/>
            <p:cNvSpPr txBox="1">
              <a:spLocks noChangeArrowheads="1"/>
            </p:cNvSpPr>
            <p:nvPr/>
          </p:nvSpPr>
          <p:spPr bwMode="auto">
            <a:xfrm>
              <a:off x="0" y="0"/>
              <a:ext cx="1019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latin typeface="Calibri" panose="020F0502020204030204" pitchFamily="34" charset="0"/>
                  <a:ea typeface="宋体" panose="02010600030101010101" pitchFamily="2" charset="-122"/>
                </a:rPr>
                <a:t>铁器</a:t>
              </a: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36"/>
          <p:cNvGrpSpPr>
            <a:grpSpLocks/>
          </p:cNvGrpSpPr>
          <p:nvPr/>
        </p:nvGrpSpPr>
        <p:grpSpPr bwMode="auto">
          <a:xfrm>
            <a:off x="7102477" y="884238"/>
            <a:ext cx="1463675" cy="900112"/>
            <a:chOff x="0" y="0"/>
            <a:chExt cx="2307" cy="1700"/>
          </a:xfrm>
        </p:grpSpPr>
        <p:pic>
          <p:nvPicPr>
            <p:cNvPr id="15441" name="Picture 37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" y="0"/>
              <a:ext cx="2155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42" name="Text Box 38"/>
            <p:cNvSpPr txBox="1">
              <a:spLocks noChangeArrowheads="1"/>
            </p:cNvSpPr>
            <p:nvPr/>
          </p:nvSpPr>
          <p:spPr bwMode="auto">
            <a:xfrm>
              <a:off x="0" y="0"/>
              <a:ext cx="1401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造纸术</a:t>
              </a:r>
            </a:p>
          </p:txBody>
        </p:sp>
      </p:grpSp>
      <p:grpSp>
        <p:nvGrpSpPr>
          <p:cNvPr id="12" name="Group 39"/>
          <p:cNvGrpSpPr>
            <a:grpSpLocks/>
          </p:cNvGrpSpPr>
          <p:nvPr/>
        </p:nvGrpSpPr>
        <p:grpSpPr bwMode="auto">
          <a:xfrm>
            <a:off x="8785225" y="836614"/>
            <a:ext cx="1631950" cy="841375"/>
            <a:chOff x="0" y="0"/>
            <a:chExt cx="2114" cy="1700"/>
          </a:xfrm>
        </p:grpSpPr>
        <p:pic>
          <p:nvPicPr>
            <p:cNvPr id="15439" name="Picture 40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78" t="28720" r="22678"/>
            <a:stretch>
              <a:fillRect/>
            </a:stretch>
          </p:blipFill>
          <p:spPr bwMode="auto">
            <a:xfrm>
              <a:off x="0" y="0"/>
              <a:ext cx="2114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40" name="Text Box 41"/>
            <p:cNvSpPr txBox="1">
              <a:spLocks noChangeArrowheads="1"/>
            </p:cNvSpPr>
            <p:nvPr/>
          </p:nvSpPr>
          <p:spPr bwMode="auto">
            <a:xfrm>
              <a:off x="0" y="875"/>
              <a:ext cx="1320" cy="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latin typeface="Calibri" panose="020F0502020204030204" pitchFamily="34" charset="0"/>
                  <a:ea typeface="宋体" panose="02010600030101010101" pitchFamily="2" charset="-122"/>
                </a:rPr>
                <a:t>魔术</a:t>
              </a: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Group 42"/>
          <p:cNvGrpSpPr>
            <a:grpSpLocks/>
          </p:cNvGrpSpPr>
          <p:nvPr/>
        </p:nvGrpSpPr>
        <p:grpSpPr bwMode="auto">
          <a:xfrm>
            <a:off x="8761413" y="1917701"/>
            <a:ext cx="1655762" cy="900113"/>
            <a:chOff x="0" y="0"/>
            <a:chExt cx="2732" cy="1857"/>
          </a:xfrm>
        </p:grpSpPr>
        <p:pic>
          <p:nvPicPr>
            <p:cNvPr id="15437" name="Picture 4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"/>
              <a:ext cx="2732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38" name="Text Box 44"/>
            <p:cNvSpPr txBox="1">
              <a:spLocks noChangeArrowheads="1"/>
            </p:cNvSpPr>
            <p:nvPr/>
          </p:nvSpPr>
          <p:spPr bwMode="auto">
            <a:xfrm>
              <a:off x="40" y="0"/>
              <a:ext cx="1004" cy="1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佛教</a:t>
              </a:r>
            </a:p>
          </p:txBody>
        </p:sp>
      </p:grpSp>
      <p:grpSp>
        <p:nvGrpSpPr>
          <p:cNvPr id="14" name="Group 45"/>
          <p:cNvGrpSpPr>
            <a:grpSpLocks/>
          </p:cNvGrpSpPr>
          <p:nvPr/>
        </p:nvGrpSpPr>
        <p:grpSpPr bwMode="auto">
          <a:xfrm>
            <a:off x="8977314" y="2925764"/>
            <a:ext cx="1511300" cy="1009650"/>
            <a:chOff x="0" y="0"/>
            <a:chExt cx="2134" cy="1812"/>
          </a:xfrm>
        </p:grpSpPr>
        <p:pic>
          <p:nvPicPr>
            <p:cNvPr id="15435" name="Picture 46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2"/>
              <a:ext cx="2040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36" name="Text Box 47"/>
            <p:cNvSpPr txBox="1">
              <a:spLocks noChangeArrowheads="1"/>
            </p:cNvSpPr>
            <p:nvPr/>
          </p:nvSpPr>
          <p:spPr bwMode="auto">
            <a:xfrm>
              <a:off x="341" y="0"/>
              <a:ext cx="1793" cy="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latin typeface="Calibri" panose="020F0502020204030204" pitchFamily="34" charset="0"/>
                  <a:ea typeface="宋体" panose="02010600030101010101" pitchFamily="2" charset="-122"/>
                </a:rPr>
                <a:t>凿井技术</a:t>
              </a:r>
            </a:p>
          </p:txBody>
        </p:sp>
      </p:grpSp>
      <p:grpSp>
        <p:nvGrpSpPr>
          <p:cNvPr id="15" name="Group 52"/>
          <p:cNvGrpSpPr>
            <a:grpSpLocks/>
          </p:cNvGrpSpPr>
          <p:nvPr/>
        </p:nvGrpSpPr>
        <p:grpSpPr bwMode="auto">
          <a:xfrm>
            <a:off x="3563938" y="836613"/>
            <a:ext cx="1154112" cy="901700"/>
            <a:chOff x="0" y="0"/>
            <a:chExt cx="1924" cy="1849"/>
          </a:xfrm>
        </p:grpSpPr>
        <p:pic>
          <p:nvPicPr>
            <p:cNvPr id="15433" name="Picture 53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" y="149"/>
              <a:ext cx="1768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34" name="Text Box 54"/>
            <p:cNvSpPr txBox="1">
              <a:spLocks noChangeArrowheads="1"/>
            </p:cNvSpPr>
            <p:nvPr/>
          </p:nvSpPr>
          <p:spPr bwMode="auto">
            <a:xfrm>
              <a:off x="0" y="0"/>
              <a:ext cx="1004" cy="1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瓷器</a:t>
              </a:r>
            </a:p>
          </p:txBody>
        </p:sp>
      </p:grpSp>
      <p:grpSp>
        <p:nvGrpSpPr>
          <p:cNvPr id="19" name="Group 65"/>
          <p:cNvGrpSpPr>
            <a:grpSpLocks/>
          </p:cNvGrpSpPr>
          <p:nvPr/>
        </p:nvGrpSpPr>
        <p:grpSpPr bwMode="auto">
          <a:xfrm>
            <a:off x="5302251" y="1976439"/>
            <a:ext cx="1314450" cy="898525"/>
            <a:chOff x="0" y="0"/>
            <a:chExt cx="2068" cy="1671"/>
          </a:xfrm>
        </p:grpSpPr>
        <p:pic>
          <p:nvPicPr>
            <p:cNvPr id="15425" name="Picture 66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5"/>
              <a:ext cx="2040" cy="1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26" name="Text Box 67"/>
            <p:cNvSpPr txBox="1">
              <a:spLocks noChangeArrowheads="1"/>
            </p:cNvSpPr>
            <p:nvPr/>
          </p:nvSpPr>
          <p:spPr bwMode="auto">
            <a:xfrm>
              <a:off x="1064" y="0"/>
              <a:ext cx="1004" cy="1207"/>
            </a:xfrm>
            <a:prstGeom prst="rect">
              <a:avLst/>
            </a:prstGeom>
            <a:solidFill>
              <a:schemeClr val="bg1">
                <a:alpha val="5686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170" tIns="46990" rIns="90170" bIns="469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b="1">
                  <a:latin typeface="Calibri" panose="020F0502020204030204" pitchFamily="34" charset="0"/>
                  <a:ea typeface="宋体" panose="02010600030101010101" pitchFamily="2" charset="-122"/>
                </a:rPr>
                <a:t>玻璃</a:t>
              </a:r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5385" name="Picture 77" descr="0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31046"/>
            <a:ext cx="3097212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6" name="WordArt 78"/>
          <p:cNvSpPr>
            <a:spLocks noChangeArrowheads="1" noChangeShapeType="1" noTextEdit="1"/>
          </p:cNvSpPr>
          <p:nvPr/>
        </p:nvSpPr>
        <p:spPr bwMode="auto">
          <a:xfrm>
            <a:off x="5086966" y="291255"/>
            <a:ext cx="1584325" cy="366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+mn-ea"/>
                <a:cs typeface="+mn-ea"/>
              </a:rPr>
              <a:t>对号入座</a:t>
            </a:r>
          </a:p>
        </p:txBody>
      </p:sp>
      <p:graphicFrame>
        <p:nvGraphicFramePr>
          <p:cNvPr id="27735" name="Group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497716"/>
              </p:ext>
            </p:extLst>
          </p:nvPr>
        </p:nvGraphicFramePr>
        <p:xfrm>
          <a:off x="1776413" y="5476385"/>
          <a:ext cx="8640764" cy="1312864"/>
        </p:xfrm>
        <a:graphic>
          <a:graphicData uri="http://schemas.openxmlformats.org/drawingml/2006/table">
            <a:tbl>
              <a:tblPr/>
              <a:tblGrid>
                <a:gridCol w="7678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2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12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9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0170" marR="90170" marT="46991" marB="469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本土</a:t>
                      </a:r>
                    </a:p>
                  </a:txBody>
                  <a:tcPr marL="90170" marR="90170" marT="46991" marB="469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420" name="Text Box 97"/>
          <p:cNvSpPr txBox="1">
            <a:spLocks noChangeArrowheads="1"/>
          </p:cNvSpPr>
          <p:nvPr/>
        </p:nvSpPr>
        <p:spPr bwMode="auto">
          <a:xfrm>
            <a:off x="2019300" y="5494338"/>
            <a:ext cx="751363" cy="3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瓷器</a:t>
            </a:r>
          </a:p>
        </p:txBody>
      </p:sp>
    </p:spTree>
    <p:extLst>
      <p:ext uri="{BB962C8B-B14F-4D97-AF65-F5344CB8AC3E}">
        <p14:creationId xmlns:p14="http://schemas.microsoft.com/office/powerpoint/2010/main" val="300812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5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397644"/>
              </p:ext>
            </p:extLst>
          </p:nvPr>
        </p:nvGraphicFramePr>
        <p:xfrm>
          <a:off x="421771" y="324313"/>
          <a:ext cx="4498572" cy="4379914"/>
        </p:xfrm>
        <a:graphic>
          <a:graphicData uri="http://schemas.openxmlformats.org/drawingml/2006/table">
            <a:tbl>
              <a:tblPr/>
              <a:tblGrid>
                <a:gridCol w="1086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2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79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西域传入中原</a:t>
                      </a:r>
                    </a:p>
                  </a:txBody>
                  <a:tcPr marL="90184" marR="90184" marT="46996" marB="469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849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90184" marR="90184" marT="46996" marB="469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683" name="Group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098937"/>
              </p:ext>
            </p:extLst>
          </p:nvPr>
        </p:nvGraphicFramePr>
        <p:xfrm>
          <a:off x="7152565" y="324313"/>
          <a:ext cx="4625778" cy="4379914"/>
        </p:xfrm>
        <a:graphic>
          <a:graphicData uri="http://schemas.openxmlformats.org/drawingml/2006/table">
            <a:tbl>
              <a:tblPr/>
              <a:tblGrid>
                <a:gridCol w="368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4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79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sym typeface="Arial" panose="020B0604020202020204" pitchFamily="34" charset="0"/>
                      </a:endParaRPr>
                    </a:p>
                  </a:txBody>
                  <a:tcPr marL="90170" marR="90170" marT="46997" marB="4699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中原传入西域</a:t>
                      </a:r>
                    </a:p>
                  </a:txBody>
                  <a:tcPr marL="90170" marR="90170" marT="46997" marB="4699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849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5199925" y="1268760"/>
            <a:ext cx="1781918" cy="2751553"/>
            <a:chOff x="6435" y="1663"/>
            <a:chExt cx="1748" cy="3250"/>
          </a:xfrm>
        </p:grpSpPr>
        <p:sp>
          <p:nvSpPr>
            <p:cNvPr id="16405" name="文本框 1"/>
            <p:cNvSpPr txBox="1">
              <a:spLocks noChangeArrowheads="1"/>
            </p:cNvSpPr>
            <p:nvPr/>
          </p:nvSpPr>
          <p:spPr bwMode="auto">
            <a:xfrm>
              <a:off x="6435" y="1663"/>
              <a:ext cx="1748" cy="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zh-CN" altLang="en-US" sz="432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经济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435" y="4019"/>
              <a:ext cx="1748" cy="89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defRPr/>
              </a:pPr>
              <a:r>
                <a:rPr lang="zh-CN" altLang="en-US" sz="4320" b="1" dirty="0">
                  <a:solidFill>
                    <a:srgbClr val="7030A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文化</a:t>
              </a:r>
            </a:p>
          </p:txBody>
        </p:sp>
        <p:sp>
          <p:nvSpPr>
            <p:cNvPr id="141" name=" 141"/>
            <p:cNvSpPr/>
            <p:nvPr/>
          </p:nvSpPr>
          <p:spPr>
            <a:xfrm>
              <a:off x="6685" y="2916"/>
              <a:ext cx="1248" cy="120"/>
            </a:xfrm>
            <a:custGeom>
              <a:avLst/>
              <a:gdLst>
                <a:gd name="connsiteX0" fmla="*/ 4710315 w 7544313"/>
                <a:gd name="connsiteY0" fmla="*/ 0 h 5784389"/>
                <a:gd name="connsiteX1" fmla="*/ 5164538 w 7544313"/>
                <a:gd name="connsiteY1" fmla="*/ 188144 h 5784389"/>
                <a:gd name="connsiteX2" fmla="*/ 7343753 w 7544313"/>
                <a:gd name="connsiteY2" fmla="*/ 2367358 h 5784389"/>
                <a:gd name="connsiteX3" fmla="*/ 7428050 w 7544313"/>
                <a:gd name="connsiteY3" fmla="*/ 2469120 h 5784389"/>
                <a:gd name="connsiteX4" fmla="*/ 7438311 w 7544313"/>
                <a:gd name="connsiteY4" fmla="*/ 2487626 h 5784389"/>
                <a:gd name="connsiteX5" fmla="*/ 7479289 w 7544313"/>
                <a:gd name="connsiteY5" fmla="*/ 2563973 h 5784389"/>
                <a:gd name="connsiteX6" fmla="*/ 7544313 w 7544313"/>
                <a:gd name="connsiteY6" fmla="*/ 2891210 h 5784389"/>
                <a:gd name="connsiteX7" fmla="*/ 7479289 w 7544313"/>
                <a:gd name="connsiteY7" fmla="*/ 3218447 h 5784389"/>
                <a:gd name="connsiteX8" fmla="*/ 7454433 w 7544313"/>
                <a:gd name="connsiteY8" fmla="*/ 3276193 h 5784389"/>
                <a:gd name="connsiteX9" fmla="*/ 7421357 w 7544313"/>
                <a:gd name="connsiteY9" fmla="*/ 3318247 h 5784389"/>
                <a:gd name="connsiteX10" fmla="*/ 7325947 w 7544313"/>
                <a:gd name="connsiteY10" fmla="*/ 3417030 h 5784389"/>
                <a:gd name="connsiteX11" fmla="*/ 5146732 w 7544313"/>
                <a:gd name="connsiteY11" fmla="*/ 5596244 h 5784389"/>
                <a:gd name="connsiteX12" fmla="*/ 4238287 w 7544313"/>
                <a:gd name="connsiteY12" fmla="*/ 5596244 h 5784389"/>
                <a:gd name="connsiteX13" fmla="*/ 4238287 w 7544313"/>
                <a:gd name="connsiteY13" fmla="*/ 4687801 h 5784389"/>
                <a:gd name="connsiteX14" fmla="*/ 5378425 w 7544313"/>
                <a:gd name="connsiteY14" fmla="*/ 3547663 h 5784389"/>
                <a:gd name="connsiteX15" fmla="*/ 642367 w 7544313"/>
                <a:gd name="connsiteY15" fmla="*/ 3547663 h 5784389"/>
                <a:gd name="connsiteX16" fmla="*/ 0 w 7544313"/>
                <a:gd name="connsiteY16" fmla="*/ 2905296 h 5784389"/>
                <a:gd name="connsiteX17" fmla="*/ 642367 w 7544313"/>
                <a:gd name="connsiteY17" fmla="*/ 2262930 h 5784389"/>
                <a:gd name="connsiteX18" fmla="*/ 5422435 w 7544313"/>
                <a:gd name="connsiteY18" fmla="*/ 2262930 h 5784389"/>
                <a:gd name="connsiteX19" fmla="*/ 4256093 w 7544313"/>
                <a:gd name="connsiteY19" fmla="*/ 1096587 h 5784389"/>
                <a:gd name="connsiteX20" fmla="*/ 4256093 w 7544313"/>
                <a:gd name="connsiteY20" fmla="*/ 188144 h 5784389"/>
                <a:gd name="connsiteX21" fmla="*/ 4710315 w 7544313"/>
                <a:gd name="connsiteY21" fmla="*/ 0 h 578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544313" h="5784389">
                  <a:moveTo>
                    <a:pt x="4710315" y="0"/>
                  </a:moveTo>
                  <a:cubicBezTo>
                    <a:pt x="4874713" y="0"/>
                    <a:pt x="5039107" y="62713"/>
                    <a:pt x="5164538" y="188144"/>
                  </a:cubicBezTo>
                  <a:lnTo>
                    <a:pt x="7343753" y="2367358"/>
                  </a:lnTo>
                  <a:cubicBezTo>
                    <a:pt x="7375110" y="2398716"/>
                    <a:pt x="7403341" y="2432905"/>
                    <a:pt x="7428050" y="2469120"/>
                  </a:cubicBezTo>
                  <a:lnTo>
                    <a:pt x="7438311" y="2487626"/>
                  </a:lnTo>
                  <a:lnTo>
                    <a:pt x="7479289" y="2563973"/>
                  </a:lnTo>
                  <a:cubicBezTo>
                    <a:pt x="7520342" y="2657385"/>
                    <a:pt x="7544313" y="2769994"/>
                    <a:pt x="7544313" y="2891210"/>
                  </a:cubicBezTo>
                  <a:cubicBezTo>
                    <a:pt x="7544313" y="3012426"/>
                    <a:pt x="7520342" y="3125035"/>
                    <a:pt x="7479289" y="3218447"/>
                  </a:cubicBezTo>
                  <a:lnTo>
                    <a:pt x="7454433" y="3276193"/>
                  </a:lnTo>
                  <a:lnTo>
                    <a:pt x="7421357" y="3318247"/>
                  </a:lnTo>
                  <a:cubicBezTo>
                    <a:pt x="7391886" y="3351882"/>
                    <a:pt x="7357304" y="3385674"/>
                    <a:pt x="7325947" y="3417030"/>
                  </a:cubicBezTo>
                  <a:lnTo>
                    <a:pt x="5146732" y="5596244"/>
                  </a:lnTo>
                  <a:cubicBezTo>
                    <a:pt x="4895873" y="5847104"/>
                    <a:pt x="4489147" y="5847104"/>
                    <a:pt x="4238287" y="5596244"/>
                  </a:cubicBezTo>
                  <a:cubicBezTo>
                    <a:pt x="3987430" y="5345384"/>
                    <a:pt x="3987430" y="4938661"/>
                    <a:pt x="4238287" y="4687801"/>
                  </a:cubicBezTo>
                  <a:lnTo>
                    <a:pt x="5378425" y="3547663"/>
                  </a:lnTo>
                  <a:lnTo>
                    <a:pt x="642367" y="3547663"/>
                  </a:lnTo>
                  <a:cubicBezTo>
                    <a:pt x="287598" y="3547663"/>
                    <a:pt x="0" y="3260065"/>
                    <a:pt x="0" y="2905296"/>
                  </a:cubicBezTo>
                  <a:cubicBezTo>
                    <a:pt x="0" y="2550527"/>
                    <a:pt x="287598" y="2262930"/>
                    <a:pt x="642367" y="2262930"/>
                  </a:cubicBezTo>
                  <a:lnTo>
                    <a:pt x="5422435" y="2262930"/>
                  </a:lnTo>
                  <a:lnTo>
                    <a:pt x="4256093" y="1096587"/>
                  </a:lnTo>
                  <a:cubicBezTo>
                    <a:pt x="4005235" y="845727"/>
                    <a:pt x="4005235" y="439004"/>
                    <a:pt x="4256093" y="188144"/>
                  </a:cubicBezTo>
                  <a:cubicBezTo>
                    <a:pt x="4381524" y="62713"/>
                    <a:pt x="4545918" y="0"/>
                    <a:pt x="47103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 141"/>
            <p:cNvSpPr/>
            <p:nvPr/>
          </p:nvSpPr>
          <p:spPr>
            <a:xfrm rot="10800000">
              <a:off x="6685" y="3409"/>
              <a:ext cx="1248" cy="118"/>
            </a:xfrm>
            <a:custGeom>
              <a:avLst/>
              <a:gdLst>
                <a:gd name="connsiteX0" fmla="*/ 4710315 w 7544313"/>
                <a:gd name="connsiteY0" fmla="*/ 0 h 5784389"/>
                <a:gd name="connsiteX1" fmla="*/ 5164538 w 7544313"/>
                <a:gd name="connsiteY1" fmla="*/ 188144 h 5784389"/>
                <a:gd name="connsiteX2" fmla="*/ 7343753 w 7544313"/>
                <a:gd name="connsiteY2" fmla="*/ 2367358 h 5784389"/>
                <a:gd name="connsiteX3" fmla="*/ 7428050 w 7544313"/>
                <a:gd name="connsiteY3" fmla="*/ 2469120 h 5784389"/>
                <a:gd name="connsiteX4" fmla="*/ 7438311 w 7544313"/>
                <a:gd name="connsiteY4" fmla="*/ 2487626 h 5784389"/>
                <a:gd name="connsiteX5" fmla="*/ 7479289 w 7544313"/>
                <a:gd name="connsiteY5" fmla="*/ 2563973 h 5784389"/>
                <a:gd name="connsiteX6" fmla="*/ 7544313 w 7544313"/>
                <a:gd name="connsiteY6" fmla="*/ 2891210 h 5784389"/>
                <a:gd name="connsiteX7" fmla="*/ 7479289 w 7544313"/>
                <a:gd name="connsiteY7" fmla="*/ 3218447 h 5784389"/>
                <a:gd name="connsiteX8" fmla="*/ 7454433 w 7544313"/>
                <a:gd name="connsiteY8" fmla="*/ 3276193 h 5784389"/>
                <a:gd name="connsiteX9" fmla="*/ 7421357 w 7544313"/>
                <a:gd name="connsiteY9" fmla="*/ 3318247 h 5784389"/>
                <a:gd name="connsiteX10" fmla="*/ 7325947 w 7544313"/>
                <a:gd name="connsiteY10" fmla="*/ 3417030 h 5784389"/>
                <a:gd name="connsiteX11" fmla="*/ 5146732 w 7544313"/>
                <a:gd name="connsiteY11" fmla="*/ 5596244 h 5784389"/>
                <a:gd name="connsiteX12" fmla="*/ 4238287 w 7544313"/>
                <a:gd name="connsiteY12" fmla="*/ 5596244 h 5784389"/>
                <a:gd name="connsiteX13" fmla="*/ 4238287 w 7544313"/>
                <a:gd name="connsiteY13" fmla="*/ 4687801 h 5784389"/>
                <a:gd name="connsiteX14" fmla="*/ 5378425 w 7544313"/>
                <a:gd name="connsiteY14" fmla="*/ 3547663 h 5784389"/>
                <a:gd name="connsiteX15" fmla="*/ 642367 w 7544313"/>
                <a:gd name="connsiteY15" fmla="*/ 3547663 h 5784389"/>
                <a:gd name="connsiteX16" fmla="*/ 0 w 7544313"/>
                <a:gd name="connsiteY16" fmla="*/ 2905296 h 5784389"/>
                <a:gd name="connsiteX17" fmla="*/ 642367 w 7544313"/>
                <a:gd name="connsiteY17" fmla="*/ 2262930 h 5784389"/>
                <a:gd name="connsiteX18" fmla="*/ 5422435 w 7544313"/>
                <a:gd name="connsiteY18" fmla="*/ 2262930 h 5784389"/>
                <a:gd name="connsiteX19" fmla="*/ 4256093 w 7544313"/>
                <a:gd name="connsiteY19" fmla="*/ 1096587 h 5784389"/>
                <a:gd name="connsiteX20" fmla="*/ 4256093 w 7544313"/>
                <a:gd name="connsiteY20" fmla="*/ 188144 h 5784389"/>
                <a:gd name="connsiteX21" fmla="*/ 4710315 w 7544313"/>
                <a:gd name="connsiteY21" fmla="*/ 0 h 578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544313" h="5784389">
                  <a:moveTo>
                    <a:pt x="4710315" y="0"/>
                  </a:moveTo>
                  <a:cubicBezTo>
                    <a:pt x="4874713" y="0"/>
                    <a:pt x="5039107" y="62713"/>
                    <a:pt x="5164538" y="188144"/>
                  </a:cubicBezTo>
                  <a:lnTo>
                    <a:pt x="7343753" y="2367358"/>
                  </a:lnTo>
                  <a:cubicBezTo>
                    <a:pt x="7375110" y="2398716"/>
                    <a:pt x="7403341" y="2432905"/>
                    <a:pt x="7428050" y="2469120"/>
                  </a:cubicBezTo>
                  <a:lnTo>
                    <a:pt x="7438311" y="2487626"/>
                  </a:lnTo>
                  <a:lnTo>
                    <a:pt x="7479289" y="2563973"/>
                  </a:lnTo>
                  <a:cubicBezTo>
                    <a:pt x="7520342" y="2657385"/>
                    <a:pt x="7544313" y="2769994"/>
                    <a:pt x="7544313" y="2891210"/>
                  </a:cubicBezTo>
                  <a:cubicBezTo>
                    <a:pt x="7544313" y="3012426"/>
                    <a:pt x="7520342" y="3125035"/>
                    <a:pt x="7479289" y="3218447"/>
                  </a:cubicBezTo>
                  <a:lnTo>
                    <a:pt x="7454433" y="3276193"/>
                  </a:lnTo>
                  <a:lnTo>
                    <a:pt x="7421357" y="3318247"/>
                  </a:lnTo>
                  <a:cubicBezTo>
                    <a:pt x="7391886" y="3351882"/>
                    <a:pt x="7357304" y="3385674"/>
                    <a:pt x="7325947" y="3417030"/>
                  </a:cubicBezTo>
                  <a:lnTo>
                    <a:pt x="5146732" y="5596244"/>
                  </a:lnTo>
                  <a:cubicBezTo>
                    <a:pt x="4895873" y="5847104"/>
                    <a:pt x="4489147" y="5847104"/>
                    <a:pt x="4238287" y="5596244"/>
                  </a:cubicBezTo>
                  <a:cubicBezTo>
                    <a:pt x="3987430" y="5345384"/>
                    <a:pt x="3987430" y="4938661"/>
                    <a:pt x="4238287" y="4687801"/>
                  </a:cubicBezTo>
                  <a:lnTo>
                    <a:pt x="5378425" y="3547663"/>
                  </a:lnTo>
                  <a:lnTo>
                    <a:pt x="642367" y="3547663"/>
                  </a:lnTo>
                  <a:cubicBezTo>
                    <a:pt x="287598" y="3547663"/>
                    <a:pt x="0" y="3260065"/>
                    <a:pt x="0" y="2905296"/>
                  </a:cubicBezTo>
                  <a:cubicBezTo>
                    <a:pt x="0" y="2550527"/>
                    <a:pt x="287598" y="2262930"/>
                    <a:pt x="642367" y="2262930"/>
                  </a:cubicBezTo>
                  <a:lnTo>
                    <a:pt x="5422435" y="2262930"/>
                  </a:lnTo>
                  <a:lnTo>
                    <a:pt x="4256093" y="1096587"/>
                  </a:lnTo>
                  <a:cubicBezTo>
                    <a:pt x="4005235" y="845727"/>
                    <a:pt x="4005235" y="439004"/>
                    <a:pt x="4256093" y="188144"/>
                  </a:cubicBezTo>
                  <a:cubicBezTo>
                    <a:pt x="4381524" y="62713"/>
                    <a:pt x="4545918" y="0"/>
                    <a:pt x="47103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Text Box 20"/>
          <p:cNvSpPr txBox="1"/>
          <p:nvPr/>
        </p:nvSpPr>
        <p:spPr>
          <a:xfrm>
            <a:off x="421771" y="5037447"/>
            <a:ext cx="11356572" cy="14826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丝绸之路是古代东西方往来的大动脉，对于中国同其他国家和地区的贸易与文化交流，起到了极大的促进作用。</a:t>
            </a:r>
          </a:p>
        </p:txBody>
      </p:sp>
      <p:graphicFrame>
        <p:nvGraphicFramePr>
          <p:cNvPr id="13" name="Group 3">
            <a:extLst>
              <a:ext uri="{FF2B5EF4-FFF2-40B4-BE49-F238E27FC236}">
                <a16:creationId xmlns:a16="http://schemas.microsoft.com/office/drawing/2014/main" id="{30B00CA3-3595-4E95-968B-9A2CEEF8C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261155"/>
              </p:ext>
            </p:extLst>
          </p:nvPr>
        </p:nvGraphicFramePr>
        <p:xfrm>
          <a:off x="1515444" y="327638"/>
          <a:ext cx="3412090" cy="4379914"/>
        </p:xfrm>
        <a:graphic>
          <a:graphicData uri="http://schemas.openxmlformats.org/drawingml/2006/table">
            <a:tbl>
              <a:tblPr/>
              <a:tblGrid>
                <a:gridCol w="3412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79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葡萄、汗血马、苜蓿、玻璃制品、胡琴、核桃……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魔术、音乐、</a:t>
                      </a: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佛教、基督教、</a:t>
                      </a: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伊斯兰教……</a:t>
                      </a:r>
                    </a:p>
                  </a:txBody>
                  <a:tcPr marL="90184" marR="90184" marT="46996" marB="469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Group 11">
            <a:extLst>
              <a:ext uri="{FF2B5EF4-FFF2-40B4-BE49-F238E27FC236}">
                <a16:creationId xmlns:a16="http://schemas.microsoft.com/office/drawing/2014/main" id="{6B7FC409-BE0A-4B02-9F3F-E8DBD93FA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122121"/>
              </p:ext>
            </p:extLst>
          </p:nvPr>
        </p:nvGraphicFramePr>
        <p:xfrm>
          <a:off x="7152562" y="324309"/>
          <a:ext cx="3681525" cy="4379914"/>
        </p:xfrm>
        <a:graphic>
          <a:graphicData uri="http://schemas.openxmlformats.org/drawingml/2006/table">
            <a:tbl>
              <a:tblPr/>
              <a:tblGrid>
                <a:gridCol w="3681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79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  <a:sym typeface="Arial" panose="020B0604020202020204" pitchFamily="34" charset="0"/>
                        </a:rPr>
                        <a:t>瓷器、丝绸、漆器、铁器、</a:t>
                      </a: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  <a:sym typeface="Arial" panose="020B0604020202020204" pitchFamily="34" charset="0"/>
                        </a:rPr>
                        <a:t>陶器……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华文行楷" panose="02010800040101010101" pitchFamily="2" charset="-122"/>
                          <a:ea typeface="华文行楷" panose="02010800040101010101" pitchFamily="2" charset="-122"/>
                          <a:sym typeface="Arial" panose="020B0604020202020204" pitchFamily="34" charset="0"/>
                        </a:rPr>
                        <a:t>造纸术、印刷术、火药、凿井技术、冶铁技术……</a:t>
                      </a:r>
                    </a:p>
                  </a:txBody>
                  <a:tcPr marL="90170" marR="90170" marT="46997" marB="4699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103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e850352ac65c103887e17c08b3119313b17eca80643891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45" y="458082"/>
            <a:ext cx="2857500" cy="361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59601" y="371879"/>
            <a:ext cx="83530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4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2013</a:t>
            </a:r>
            <a:r>
              <a:rPr lang="zh-CN" altLang="en-US" sz="4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年秋，</a:t>
            </a:r>
            <a:r>
              <a:rPr lang="zh-CN" altLang="en-US" sz="4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中国人</a:t>
            </a:r>
            <a:r>
              <a:rPr lang="zh-CN" altLang="en-US" sz="48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向世界发出“一带一路”的倡议。经过五年的耕耘，“一带一路”已经成为当今世界规模最大的国际合作平台。</a:t>
            </a:r>
            <a:endParaRPr lang="en-US" altLang="zh-CN" sz="4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B1D6C405-1A60-4547-9F78-723DF41AB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745" y="4645592"/>
            <a:ext cx="6596171" cy="1754326"/>
          </a:xfrm>
          <a:prstGeom prst="rect">
            <a:avLst/>
          </a:pr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和平合作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开放包容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 algn="ctr" eaLnBrk="1" hangingPunct="1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互学互鉴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互利共赢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0D50E9-0B81-4789-A0A0-7243C8318045}"/>
              </a:ext>
            </a:extLst>
          </p:cNvPr>
          <p:cNvSpPr txBox="1"/>
          <p:nvPr/>
        </p:nvSpPr>
        <p:spPr>
          <a:xfrm>
            <a:off x="7776485" y="4969930"/>
            <a:ext cx="3168352" cy="92333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丝路精神</a:t>
            </a:r>
          </a:p>
        </p:txBody>
      </p:sp>
    </p:spTree>
    <p:extLst>
      <p:ext uri="{BB962C8B-B14F-4D97-AF65-F5344CB8AC3E}">
        <p14:creationId xmlns:p14="http://schemas.microsoft.com/office/powerpoint/2010/main" val="131455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9" y="522"/>
            <a:ext cx="1420404" cy="6873480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9" tIns="45719" rIns="91439" bIns="4571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736020" y="15762"/>
            <a:ext cx="1420404" cy="6858000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9" tIns="45719" rIns="91439" bIns="4571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343473" y="944272"/>
            <a:ext cx="6301725" cy="46755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5280" b="1" dirty="0">
                <a:latin typeface="楷体" panose="02010609060101010101" charset="-122"/>
                <a:ea typeface="楷体" panose="02010609060101010101" charset="-122"/>
              </a:rPr>
              <a:t>两条关键的历史道路</a:t>
            </a:r>
            <a:endParaRPr lang="en-US" altLang="zh-CN" sz="528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280" b="1" dirty="0">
                <a:latin typeface="楷体" panose="02010609060101010101" charset="-122"/>
                <a:ea typeface="楷体" panose="02010609060101010101" charset="-122"/>
              </a:rPr>
              <a:t>两个主要的历史人物</a:t>
            </a:r>
            <a:endParaRPr lang="en-US" altLang="zh-CN" sz="528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5280" b="1" dirty="0">
                <a:latin typeface="楷体" panose="02010609060101010101" charset="-122"/>
                <a:ea typeface="楷体" panose="02010609060101010101" charset="-122"/>
              </a:rPr>
              <a:t>两种重要的历史观念</a:t>
            </a:r>
            <a:endParaRPr lang="zh-CN" altLang="en-US" sz="336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53" b="93542" l="20000" r="10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352427" y="1909858"/>
            <a:ext cx="1804522" cy="307181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53" b="93542" l="20000" r="10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4718" y="1704118"/>
            <a:ext cx="1804522" cy="307181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7564963" y="4379506"/>
            <a:ext cx="3016154" cy="171739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280" b="1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家国情怀</a:t>
            </a:r>
            <a:endParaRPr lang="en-US" altLang="zh-CN" sz="5280" b="1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r>
              <a:rPr lang="zh-CN" altLang="en-US" sz="5280" b="1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丝路精神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566893" y="2567211"/>
            <a:ext cx="1604862" cy="171739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5280" b="1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张骞</a:t>
            </a:r>
            <a:endParaRPr lang="en-US" altLang="zh-CN" sz="5280" b="1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r>
              <a:rPr lang="zh-CN" altLang="en-US" sz="5280" b="1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班超</a:t>
            </a:r>
            <a:endParaRPr lang="en-US" altLang="zh-CN" sz="5280" b="1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3916" y="1323060"/>
            <a:ext cx="3047201" cy="112646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360" b="1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路上丝绸之路</a:t>
            </a:r>
            <a:endParaRPr lang="en-US" altLang="zh-CN" sz="3360" b="1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r>
              <a:rPr lang="zh-CN" altLang="en-US" sz="3360" b="1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海上丝绸之路</a:t>
            </a:r>
          </a:p>
        </p:txBody>
      </p:sp>
    </p:spTree>
    <p:extLst>
      <p:ext uri="{BB962C8B-B14F-4D97-AF65-F5344CB8AC3E}">
        <p14:creationId xmlns:p14="http://schemas.microsoft.com/office/powerpoint/2010/main" val="420089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D128512-EB56-4DBC-AD28-473DA5E62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43" y="0"/>
            <a:ext cx="98038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6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8" y="0"/>
            <a:ext cx="12132329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66748" y="999745"/>
            <a:ext cx="939622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5760" dirty="0">
                <a:solidFill>
                  <a:srgbClr val="28498B"/>
                </a:solidFill>
                <a:latin typeface="华文行楷" panose="02010800040101010101" charset="-122"/>
                <a:ea typeface="华文行楷" panose="02010800040101010101" charset="-122"/>
              </a:rPr>
              <a:t>第</a:t>
            </a:r>
            <a:r>
              <a:rPr lang="en-US" altLang="zh-CN" sz="5760" dirty="0">
                <a:solidFill>
                  <a:srgbClr val="28498B"/>
                </a:solidFill>
                <a:latin typeface="华文行楷" panose="02010800040101010101" charset="-122"/>
                <a:ea typeface="华文行楷" panose="02010800040101010101" charset="-122"/>
              </a:rPr>
              <a:t>14</a:t>
            </a:r>
            <a:r>
              <a:rPr lang="zh-CN" altLang="en-US" sz="5760" dirty="0">
                <a:solidFill>
                  <a:srgbClr val="28498B"/>
                </a:solidFill>
                <a:latin typeface="华文行楷" panose="02010800040101010101" charset="-122"/>
                <a:ea typeface="华文行楷" panose="02010800040101010101" charset="-122"/>
              </a:rPr>
              <a:t>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76170" y="2229612"/>
            <a:ext cx="841857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760" dirty="0">
                <a:solidFill>
                  <a:srgbClr val="28498B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沟通中外文明的丝绸之路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36255" y="468265"/>
            <a:ext cx="101121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zh-CN" altLang="en-US" sz="54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这世上本来没有路</a:t>
            </a:r>
            <a:r>
              <a:rPr lang="en-US" altLang="zh-CN" sz="54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54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走的人多了</a:t>
            </a:r>
            <a:r>
              <a:rPr lang="en-US" altLang="zh-CN" sz="54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5400" b="1" dirty="0">
                <a:solidFill>
                  <a:srgbClr val="1F497D"/>
                </a:solidFill>
                <a:latin typeface="楷体" panose="02010609060101010101" charset="-122"/>
                <a:ea typeface="楷体" panose="02010609060101010101" charset="-122"/>
              </a:rPr>
              <a:t>也便成了路</a:t>
            </a:r>
          </a:p>
        </p:txBody>
      </p:sp>
      <p:pic>
        <p:nvPicPr>
          <p:cNvPr id="1026" name="Picture 2" descr="https://timgsa.baidu.com/timg?image&amp;quality=80&amp;size=b9999_10000&amp;sec=1543322158090&amp;di=dd7aeb49479bfa447897af4b75a94d79&amp;imgtype=jpg&amp;src=http%3A%2F%2Fimg1.imgtn.bdimg.com%2Fit%2Fu%3D2620789056%2C2257044617%26fm%3D214%26gp%3D0.jpg">
            <a:extLst>
              <a:ext uri="{FF2B5EF4-FFF2-40B4-BE49-F238E27FC236}">
                <a16:creationId xmlns:a16="http://schemas.microsoft.com/office/drawing/2014/main" id="{01BA53EE-7059-4451-88ED-9AF23117EA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1" t="4800" r="22875" b="20626"/>
          <a:stretch/>
        </p:blipFill>
        <p:spPr bwMode="auto">
          <a:xfrm>
            <a:off x="796923" y="2953544"/>
            <a:ext cx="4519796" cy="3363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imgsa.baidu.com/timg?image&amp;quality=80&amp;size=b9999_10000&amp;sec=1543322081337&amp;di=e3d3d620f0b24fefbbddef64c458bcd1&amp;imgtype=0&amp;src=http%3A%2F%2F5b0988e595225.cdn.sohucs.com%2Fimages%2F20180526%2F20d660e5e5884e94aff5814c593bbe18.jpeg">
            <a:extLst>
              <a:ext uri="{FF2B5EF4-FFF2-40B4-BE49-F238E27FC236}">
                <a16:creationId xmlns:a16="http://schemas.microsoft.com/office/drawing/2014/main" id="{8442F100-83BD-4198-95FE-D6F466494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706" y="2872220"/>
            <a:ext cx="4737649" cy="3363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3111571" y="-14288"/>
            <a:ext cx="1420404" cy="2924348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9" tIns="45719" rIns="91439" bIns="45719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brightnessContrast bright="20000" contrast="-200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-3296"/>
          <a:stretch>
            <a:fillRect/>
          </a:stretch>
        </p:blipFill>
        <p:spPr bwMode="auto">
          <a:xfrm>
            <a:off x="2495601" y="2060848"/>
            <a:ext cx="2522090" cy="2535475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42719" y="2910060"/>
            <a:ext cx="61579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张骞通西域</a:t>
            </a:r>
            <a:endParaRPr lang="en-US" altLang="zh-CN" sz="5400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54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（西汉）</a:t>
            </a:r>
          </a:p>
        </p:txBody>
      </p:sp>
    </p:spTree>
    <p:extLst>
      <p:ext uri="{BB962C8B-B14F-4D97-AF65-F5344CB8AC3E}">
        <p14:creationId xmlns:p14="http://schemas.microsoft.com/office/powerpoint/2010/main" val="310910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E6CDD9D-9359-4BA5-8163-C2FAC90372CC}"/>
              </a:ext>
            </a:extLst>
          </p:cNvPr>
          <p:cNvSpPr/>
          <p:nvPr/>
        </p:nvSpPr>
        <p:spPr>
          <a:xfrm>
            <a:off x="0" y="1311206"/>
            <a:ext cx="12192000" cy="5565648"/>
          </a:xfrm>
          <a:prstGeom prst="rect">
            <a:avLst/>
          </a:prstGeom>
          <a:blipFill dpi="0" rotWithShape="1">
            <a:blip r:embed="rId2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46" name="Rectangle 5"/>
          <p:cNvSpPr>
            <a:spLocks noGrp="1" noRot="1"/>
          </p:cNvSpPr>
          <p:nvPr/>
        </p:nvSpPr>
        <p:spPr>
          <a:xfrm>
            <a:off x="6363095" y="1157818"/>
            <a:ext cx="5369690" cy="517740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/>
          <a:lstStyle/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凉州词 </a:t>
            </a: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（唐）王之涣 </a:t>
            </a: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黄河远上白云间， </a:t>
            </a: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一片孤城万仞山。</a:t>
            </a: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 羌笛何须怨杨柳， </a:t>
            </a: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春风不度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hlinkClick r:id="rId3" action="ppaction://hlinksldjump"/>
              </a:rPr>
              <a:t>玉门关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147" name="Rectangle 6"/>
          <p:cNvSpPr>
            <a:spLocks noGrp="1" noRot="1"/>
          </p:cNvSpPr>
          <p:nvPr/>
        </p:nvSpPr>
        <p:spPr>
          <a:xfrm>
            <a:off x="375975" y="1157945"/>
            <a:ext cx="5616328" cy="51772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/>
          <a:lstStyle/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送元二使安西</a:t>
            </a:r>
            <a:endParaRPr lang="en-US" altLang="zh-CN" sz="48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（唐）王维</a:t>
            </a: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渭城朝雨浥轻尘，</a:t>
            </a: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客舍青青柳色新。</a:t>
            </a: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劝君更尽一杯酒，</a:t>
            </a:r>
          </a:p>
          <a:p>
            <a:pPr marL="411480" indent="-41148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西出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  <a:hlinkClick r:id="rId3" action="ppaction://hlinksldjump"/>
              </a:rPr>
              <a:t>阳关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无故人。 </a:t>
            </a:r>
          </a:p>
        </p:txBody>
      </p:sp>
      <p:sp>
        <p:nvSpPr>
          <p:cNvPr id="6148" name="Text Box 7"/>
          <p:cNvSpPr txBox="1"/>
          <p:nvPr/>
        </p:nvSpPr>
        <p:spPr>
          <a:xfrm>
            <a:off x="453623" y="550168"/>
            <a:ext cx="4668872" cy="769441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6600" b="1" baseline="30000" dirty="0">
                <a:solidFill>
                  <a:schemeClr val="accent2">
                    <a:lumMod val="7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西域是指哪里？</a:t>
            </a:r>
          </a:p>
        </p:txBody>
      </p:sp>
    </p:spTree>
    <p:extLst>
      <p:ext uri="{BB962C8B-B14F-4D97-AF65-F5344CB8AC3E}">
        <p14:creationId xmlns:p14="http://schemas.microsoft.com/office/powerpoint/2010/main" val="311348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8892B8C-76F9-487B-9E34-5D07F19F8F1E}"/>
              </a:ext>
            </a:extLst>
          </p:cNvPr>
          <p:cNvGrpSpPr/>
          <p:nvPr/>
        </p:nvGrpSpPr>
        <p:grpSpPr>
          <a:xfrm>
            <a:off x="-172592" y="-229362"/>
            <a:ext cx="12316206" cy="1520952"/>
            <a:chOff x="-289" y="-301"/>
            <a:chExt cx="16163" cy="199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E255BDE-9281-4D9A-8B64-CF5AAC8A8405}"/>
                </a:ext>
              </a:extLst>
            </p:cNvPr>
            <p:cNvGrpSpPr/>
            <p:nvPr/>
          </p:nvGrpSpPr>
          <p:grpSpPr>
            <a:xfrm>
              <a:off x="-289" y="-301"/>
              <a:ext cx="16163" cy="1996"/>
              <a:chOff x="-289" y="-301"/>
              <a:chExt cx="16163" cy="1996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5EAE6418-71E1-4524-9F78-F4261676C342}"/>
                  </a:ext>
                </a:extLst>
              </p:cNvPr>
              <p:cNvSpPr/>
              <p:nvPr/>
            </p:nvSpPr>
            <p:spPr>
              <a:xfrm flipV="1">
                <a:off x="-54" y="-10"/>
                <a:ext cx="15929" cy="1415"/>
              </a:xfrm>
              <a:prstGeom prst="rect">
                <a:avLst/>
              </a:prstGeom>
              <a:solidFill>
                <a:srgbClr val="2849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60" dirty="0"/>
              </a:p>
            </p:txBody>
          </p:sp>
          <p:pic>
            <p:nvPicPr>
              <p:cNvPr id="11" name="Picture 2" descr="http://ztu68.com/uploads/Psd/c100626/12M555V630330-159E.jpg">
                <a:extLst>
                  <a:ext uri="{FF2B5EF4-FFF2-40B4-BE49-F238E27FC236}">
                    <a16:creationId xmlns:a16="http://schemas.microsoft.com/office/drawing/2014/main" id="{D6E75D65-C69D-4D17-B2BF-9853DF700E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/>
              <a:srcRect t="-3296"/>
              <a:stretch>
                <a:fillRect/>
              </a:stretch>
            </p:blipFill>
            <p:spPr bwMode="auto">
              <a:xfrm>
                <a:off x="-289" y="-301"/>
                <a:ext cx="1990" cy="1997"/>
              </a:xfrm>
              <a:prstGeom prst="rect">
                <a:avLst/>
              </a:prstGeom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3797B9E9-C613-45F1-B762-9FF3013EAB9C}"/>
                </a:ext>
              </a:extLst>
            </p:cNvPr>
            <p:cNvSpPr txBox="1"/>
            <p:nvPr/>
          </p:nvSpPr>
          <p:spPr>
            <a:xfrm>
              <a:off x="1751" y="201"/>
              <a:ext cx="7639" cy="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>
                <a:spcBef>
                  <a:spcPct val="50000"/>
                </a:spcBef>
              </a:pPr>
              <a:r>
                <a:rPr lang="zh-CN" altLang="en-US" sz="432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张骞两次出使西域</a:t>
              </a:r>
            </a:p>
          </p:txBody>
        </p:sp>
      </p:grp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81CC61F7-A813-41D6-8972-10477DE247D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6557" y="1292352"/>
          <a:ext cx="11547245" cy="53338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9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9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578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6792">
                <a:tc>
                  <a:txBody>
                    <a:bodyPr/>
                    <a:lstStyle/>
                    <a:p>
                      <a:endParaRPr lang="zh-CN" altLang="en-US" sz="2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第一次</a:t>
                      </a: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第二次</a:t>
                      </a: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42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400" b="1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目的</a:t>
                      </a: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endParaRPr lang="zh-CN" altLang="en-US" sz="2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endParaRPr lang="zh-CN" altLang="en-US" sz="2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42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400" b="1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时间</a:t>
                      </a: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endParaRPr lang="zh-CN" altLang="en-US" sz="2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endParaRPr lang="zh-CN" altLang="en-US" sz="2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42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400" b="1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过程</a:t>
                      </a: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endParaRPr lang="zh-CN" altLang="en-US" sz="2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endParaRPr lang="zh-CN" altLang="en-US" sz="2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425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400" b="1" dirty="0">
                          <a:latin typeface="隶书" panose="02010509060101010101" pitchFamily="49" charset="-122"/>
                          <a:ea typeface="隶书" panose="02010509060101010101" pitchFamily="49" charset="-122"/>
                        </a:rPr>
                        <a:t>结果</a:t>
                      </a: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endParaRPr lang="zh-CN" altLang="en-US" sz="2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endParaRPr lang="zh-CN" altLang="en-US" sz="2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" name="Text Box 6">
            <a:extLst>
              <a:ext uri="{FF2B5EF4-FFF2-40B4-BE49-F238E27FC236}">
                <a16:creationId xmlns:a16="http://schemas.microsoft.com/office/drawing/2014/main" id="{6C7D0B7C-35FE-427A-81A5-0ED4F91B94B9}"/>
              </a:ext>
            </a:extLst>
          </p:cNvPr>
          <p:cNvSpPr txBox="1"/>
          <p:nvPr/>
        </p:nvSpPr>
        <p:spPr>
          <a:xfrm>
            <a:off x="1689111" y="3412640"/>
            <a:ext cx="4308475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36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公元前</a:t>
            </a:r>
            <a:r>
              <a:rPr lang="zh-CN" altLang="zh-CN" sz="336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138</a:t>
            </a:r>
            <a:r>
              <a:rPr lang="zh-CN" altLang="en-US" sz="336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</a:p>
        </p:txBody>
      </p:sp>
      <p:sp>
        <p:nvSpPr>
          <p:cNvPr id="14" name="Text Box 8">
            <a:extLst>
              <a:ext uri="{FF2B5EF4-FFF2-40B4-BE49-F238E27FC236}">
                <a16:creationId xmlns:a16="http://schemas.microsoft.com/office/drawing/2014/main" id="{1ABDBE51-E1A6-4D07-9FE2-89509762A2EF}"/>
              </a:ext>
            </a:extLst>
          </p:cNvPr>
          <p:cNvSpPr txBox="1"/>
          <p:nvPr/>
        </p:nvSpPr>
        <p:spPr>
          <a:xfrm>
            <a:off x="1689110" y="2210163"/>
            <a:ext cx="4147661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zh-CN" sz="336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联络大月氏进攻匈奴</a:t>
            </a:r>
          </a:p>
        </p:txBody>
      </p:sp>
      <p:sp>
        <p:nvSpPr>
          <p:cNvPr id="15" name="Text Box 10">
            <a:extLst>
              <a:ext uri="{FF2B5EF4-FFF2-40B4-BE49-F238E27FC236}">
                <a16:creationId xmlns:a16="http://schemas.microsoft.com/office/drawing/2014/main" id="{0A2C0801-ADED-4772-94BD-C7A6FBDCE21E}"/>
              </a:ext>
            </a:extLst>
          </p:cNvPr>
          <p:cNvSpPr txBox="1"/>
          <p:nvPr/>
        </p:nvSpPr>
        <p:spPr>
          <a:xfrm>
            <a:off x="1540039" y="5481227"/>
            <a:ext cx="4728526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36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未达到目的，</a:t>
            </a:r>
            <a:r>
              <a:rPr lang="zh-CN" altLang="zh-CN" sz="336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了解</a:t>
            </a:r>
            <a:r>
              <a:rPr lang="zh-CN" altLang="en-US" sz="336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到</a:t>
            </a:r>
            <a:r>
              <a:rPr lang="zh-CN" altLang="zh-CN" sz="336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西域的</a:t>
            </a:r>
            <a:r>
              <a:rPr lang="zh-CN" altLang="en-US" sz="3360" b="1" dirty="0">
                <a:solidFill>
                  <a:srgbClr val="990000"/>
                </a:solidFill>
                <a:latin typeface="楷体" panose="02010609060101010101" charset="-122"/>
                <a:ea typeface="楷体" panose="02010609060101010101" charset="-122"/>
              </a:rPr>
              <a:t>具体情况</a:t>
            </a:r>
            <a:endParaRPr lang="zh-CN" altLang="zh-CN" sz="3360" b="1" dirty="0">
              <a:solidFill>
                <a:srgbClr val="99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6">
            <a:extLst>
              <a:ext uri="{FF2B5EF4-FFF2-40B4-BE49-F238E27FC236}">
                <a16:creationId xmlns:a16="http://schemas.microsoft.com/office/drawing/2014/main" id="{8426A07A-273E-421F-B72C-1829C2D550D6}"/>
              </a:ext>
            </a:extLst>
          </p:cNvPr>
          <p:cNvSpPr txBox="1"/>
          <p:nvPr/>
        </p:nvSpPr>
        <p:spPr>
          <a:xfrm>
            <a:off x="6262270" y="3427759"/>
            <a:ext cx="3083568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360" b="1" dirty="0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公元前</a:t>
            </a:r>
            <a:r>
              <a:rPr lang="zh-CN" altLang="zh-CN" sz="3360" b="1" dirty="0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3360" b="1" dirty="0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19</a:t>
            </a:r>
            <a:r>
              <a:rPr lang="zh-CN" altLang="en-US" sz="3360" b="1" dirty="0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</a:p>
        </p:txBody>
      </p:sp>
      <p:sp>
        <p:nvSpPr>
          <p:cNvPr id="17" name="Text Box 8">
            <a:extLst>
              <a:ext uri="{FF2B5EF4-FFF2-40B4-BE49-F238E27FC236}">
                <a16:creationId xmlns:a16="http://schemas.microsoft.com/office/drawing/2014/main" id="{DFEF265A-83D7-4B73-8322-12814429A95F}"/>
              </a:ext>
            </a:extLst>
          </p:cNvPr>
          <p:cNvSpPr txBox="1"/>
          <p:nvPr/>
        </p:nvSpPr>
        <p:spPr>
          <a:xfrm>
            <a:off x="6228328" y="2225520"/>
            <a:ext cx="5443805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360" b="1" dirty="0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深化与西域各国的友好交往</a:t>
            </a:r>
            <a:endParaRPr lang="zh-CN" altLang="zh-CN" sz="3360" b="1" dirty="0">
              <a:solidFill>
                <a:schemeClr val="accent3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10">
            <a:extLst>
              <a:ext uri="{FF2B5EF4-FFF2-40B4-BE49-F238E27FC236}">
                <a16:creationId xmlns:a16="http://schemas.microsoft.com/office/drawing/2014/main" id="{E7652FD6-38A4-45F8-BE1D-02C8446E64F0}"/>
              </a:ext>
            </a:extLst>
          </p:cNvPr>
          <p:cNvSpPr txBox="1"/>
          <p:nvPr/>
        </p:nvSpPr>
        <p:spPr>
          <a:xfrm>
            <a:off x="6096000" y="5450846"/>
            <a:ext cx="5962262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zh-CN" sz="3360" b="1" dirty="0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西域各国</a:t>
            </a:r>
            <a:r>
              <a:rPr lang="zh-CN" altLang="en-US" sz="3360" b="1" dirty="0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认识到汉朝的富足与强大，</a:t>
            </a:r>
            <a:r>
              <a:rPr lang="zh-CN" altLang="zh-CN" sz="3360" b="1" dirty="0">
                <a:solidFill>
                  <a:schemeClr val="accent3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纷纷派使节来到长安</a:t>
            </a:r>
            <a:endParaRPr lang="zh-CN" altLang="zh-CN" sz="3360" b="1" dirty="0">
              <a:solidFill>
                <a:schemeClr val="accent3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305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CF4CDB-B2EF-4448-90ED-C7D734F83F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8" r="4401"/>
          <a:stretch/>
        </p:blipFill>
        <p:spPr>
          <a:xfrm rot="16200000">
            <a:off x="3645030" y="-2559379"/>
            <a:ext cx="4732256" cy="1032235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89BBD60-0A46-4CA9-9509-453882335D37}"/>
              </a:ext>
            </a:extLst>
          </p:cNvPr>
          <p:cNvSpPr/>
          <p:nvPr/>
        </p:nvSpPr>
        <p:spPr>
          <a:xfrm>
            <a:off x="1245909" y="5316717"/>
            <a:ext cx="9700181" cy="1036949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古代把对未知领域的探险称为“凿空”</a:t>
            </a:r>
          </a:p>
        </p:txBody>
      </p:sp>
    </p:spTree>
    <p:extLst>
      <p:ext uri="{BB962C8B-B14F-4D97-AF65-F5344CB8AC3E}">
        <p14:creationId xmlns:p14="http://schemas.microsoft.com/office/powerpoint/2010/main" val="178995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</Words>
  <Application>Microsoft Office PowerPoint</Application>
  <PresentationFormat>宽屏</PresentationFormat>
  <Paragraphs>109</Paragraphs>
  <Slides>24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等线</vt:lpstr>
      <vt:lpstr>等线 Light</vt:lpstr>
      <vt:lpstr>方正康体简体</vt:lpstr>
      <vt:lpstr>黑体</vt:lpstr>
      <vt:lpstr>华文彩云</vt:lpstr>
      <vt:lpstr>华文行楷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1_Office 主题​​</vt:lpstr>
      <vt:lpstr>异域风情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疏勒、于阗、楼兰、车师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如果你们是当时的汉朝商人，想经丝绸之路去国外做生意，你准备采用什么方式去？</vt:lpstr>
      <vt:lpstr>粟特商人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81220</dc:creator>
  <cp:lastModifiedBy> </cp:lastModifiedBy>
  <cp:revision>48</cp:revision>
  <dcterms:created xsi:type="dcterms:W3CDTF">2018-11-27T00:17:05Z</dcterms:created>
  <dcterms:modified xsi:type="dcterms:W3CDTF">2018-11-28T23:42:31Z</dcterms:modified>
</cp:coreProperties>
</file>