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528" r:id="rId2"/>
    <p:sldId id="552" r:id="rId3"/>
    <p:sldId id="553" r:id="rId4"/>
    <p:sldId id="554" r:id="rId5"/>
    <p:sldId id="555" r:id="rId6"/>
    <p:sldId id="529" r:id="rId7"/>
    <p:sldId id="557" r:id="rId8"/>
    <p:sldId id="556" r:id="rId9"/>
    <p:sldId id="559" r:id="rId10"/>
    <p:sldId id="551" r:id="rId11"/>
    <p:sldId id="435" r:id="rId12"/>
    <p:sldId id="558" r:id="rId13"/>
    <p:sldId id="560" r:id="rId14"/>
    <p:sldId id="316" r:id="rId1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6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9DC98"/>
    <a:srgbClr val="EDE39E"/>
    <a:srgbClr val="4133FD"/>
    <a:srgbClr val="00CC00"/>
    <a:srgbClr val="CC0099"/>
    <a:srgbClr val="9DC3E6"/>
    <a:srgbClr val="D5D4D0"/>
    <a:srgbClr val="E0020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autoAdjust="0"/>
  </p:normalViewPr>
  <p:slideViewPr>
    <p:cSldViewPr snapToGrid="0">
      <p:cViewPr varScale="1">
        <p:scale>
          <a:sx n="73" d="100"/>
          <a:sy n="73" d="100"/>
        </p:scale>
        <p:origin x="576" y="66"/>
      </p:cViewPr>
      <p:guideLst>
        <p:guide orient="horz" pos="2160"/>
        <p:guide pos="261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09381924-8D3E-4D52-B8B2-7BB5E0C1C666}" type="datetimeFigureOut">
              <a:rPr lang="zh-CN" altLang="en-US" smtClean="0"/>
              <a:t>2018/12/12</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20497E2D-5F28-475B-9CBB-6C9DE49F4EB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497E2D-5F28-475B-9CBB-6C9DE49F4EB6}"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497E2D-5F28-475B-9CBB-6C9DE49F4EB6}"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497E2D-5F28-475B-9CBB-6C9DE49F4EB6}" type="slidenum">
              <a:rPr lang="zh-CN" altLang="en-US" smtClean="0"/>
              <a:t>7</a:t>
            </a:fld>
            <a:endParaRPr lang="zh-CN" altLang="en-US"/>
          </a:p>
        </p:txBody>
      </p:sp>
    </p:spTree>
    <p:extLst>
      <p:ext uri="{BB962C8B-B14F-4D97-AF65-F5344CB8AC3E}">
        <p14:creationId xmlns:p14="http://schemas.microsoft.com/office/powerpoint/2010/main" val="3398121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497E2D-5F28-475B-9CBB-6C9DE49F4EB6}" type="slidenum">
              <a:rPr lang="zh-CN" altLang="en-US" smtClean="0"/>
              <a:t>8</a:t>
            </a:fld>
            <a:endParaRPr lang="zh-CN" altLang="en-US"/>
          </a:p>
        </p:txBody>
      </p:sp>
    </p:spTree>
    <p:extLst>
      <p:ext uri="{BB962C8B-B14F-4D97-AF65-F5344CB8AC3E}">
        <p14:creationId xmlns:p14="http://schemas.microsoft.com/office/powerpoint/2010/main" val="2920047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497E2D-5F28-475B-9CBB-6C9DE49F4EB6}" type="slidenum">
              <a:rPr lang="zh-CN" altLang="en-US" smtClean="0"/>
              <a:t>9</a:t>
            </a:fld>
            <a:endParaRPr lang="zh-CN" altLang="en-US"/>
          </a:p>
        </p:txBody>
      </p:sp>
    </p:spTree>
    <p:extLst>
      <p:ext uri="{BB962C8B-B14F-4D97-AF65-F5344CB8AC3E}">
        <p14:creationId xmlns:p14="http://schemas.microsoft.com/office/powerpoint/2010/main" val="3080785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497E2D-5F28-475B-9CBB-6C9DE49F4EB6}"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497E2D-5F28-475B-9CBB-6C9DE49F4EB6}" type="slidenum">
              <a:rPr lang="zh-CN" altLang="en-US" smtClean="0"/>
              <a:t>12</a:t>
            </a:fld>
            <a:endParaRPr lang="zh-CN" altLang="en-US"/>
          </a:p>
        </p:txBody>
      </p:sp>
    </p:spTree>
    <p:extLst>
      <p:ext uri="{BB962C8B-B14F-4D97-AF65-F5344CB8AC3E}">
        <p14:creationId xmlns:p14="http://schemas.microsoft.com/office/powerpoint/2010/main" val="584135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497E2D-5F28-475B-9CBB-6C9DE49F4EB6}" type="slidenum">
              <a:rPr lang="zh-CN" altLang="en-US" smtClean="0"/>
              <a:t>13</a:t>
            </a:fld>
            <a:endParaRPr lang="zh-CN" altLang="en-US"/>
          </a:p>
        </p:txBody>
      </p:sp>
    </p:spTree>
    <p:extLst>
      <p:ext uri="{BB962C8B-B14F-4D97-AF65-F5344CB8AC3E}">
        <p14:creationId xmlns:p14="http://schemas.microsoft.com/office/powerpoint/2010/main" val="1728141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p>
            <a:pPr fontAlgn="base"/>
            <a:r>
              <a:rPr lang="zh-CN" altLang="en-US" strike="noStrike" noProof="1"/>
              <a:t>单击此处编辑母版标题样式</a:t>
            </a:r>
          </a:p>
        </p:txBody>
      </p:sp>
      <p:sp>
        <p:nvSpPr>
          <p:cNvPr id="7" name="日期占位符 2"/>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defRPr/>
            </a:lvl1pPr>
          </a:lstStyle>
          <a:p>
            <a:pPr defTabSz="914354">
              <a:defRPr/>
            </a:pPr>
            <a:endParaRPr lang="zh-CN" altLang="en-US" sz="1200">
              <a:solidFill>
                <a:schemeClr val="tx1">
                  <a:tint val="75000"/>
                </a:schemeClr>
              </a:solidFill>
            </a:endParaRPr>
          </a:p>
        </p:txBody>
      </p:sp>
      <p:sp>
        <p:nvSpPr>
          <p:cNvPr id="8" name="页脚占位符 3"/>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defRPr/>
            </a:lvl1pPr>
          </a:lstStyle>
          <a:p>
            <a:pPr algn="ctr" defTabSz="914354">
              <a:defRPr/>
            </a:pPr>
            <a:endParaRPr lang="zh-CN" altLang="en-US" sz="1200">
              <a:solidFill>
                <a:schemeClr val="tx1">
                  <a:tint val="75000"/>
                </a:schemeClr>
              </a:solidFill>
            </a:endParaRPr>
          </a:p>
        </p:txBody>
      </p:sp>
      <p:sp>
        <p:nvSpPr>
          <p:cNvPr id="9" name="灯片编号占位符 4"/>
          <p:cNvSpPr>
            <a:spLocks noGrp="1"/>
          </p:cNvSpPr>
          <p:nvPr>
            <p:ph type="sldNum" sz="quarter" idx="4"/>
          </p:nvPr>
        </p:nvSpPr>
        <p:spPr>
          <a:xfrm>
            <a:off x="8610600" y="6356358"/>
            <a:ext cx="2743200" cy="365125"/>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trike="noStrike" noProof="1" dirty="0">
                <a:latin typeface="Calibri" panose="020F050202020403020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8"/>
            <a:ext cx="2743200" cy="365125"/>
          </a:xfrm>
          <a:prstGeom prst="rect">
            <a:avLst/>
          </a:prstGeom>
        </p:spPr>
        <p:txBody>
          <a:bodyPr/>
          <a:lstStyle/>
          <a:p>
            <a:fld id="{82F288E0-7875-42C4-84C8-98DBBD3BF4D2}" type="datetimeFigureOut">
              <a:rPr lang="zh-CN" altLang="en-US" smtClean="0"/>
              <a:t>2018/12/12</a:t>
            </a:fld>
            <a:endParaRPr lang="zh-CN" altLang="en-US"/>
          </a:p>
        </p:txBody>
      </p:sp>
      <p:sp>
        <p:nvSpPr>
          <p:cNvPr id="5" name="页脚占位符 4"/>
          <p:cNvSpPr>
            <a:spLocks noGrp="1"/>
          </p:cNvSpPr>
          <p:nvPr>
            <p:ph type="ftr" sz="quarter" idx="11"/>
          </p:nvPr>
        </p:nvSpPr>
        <p:spPr>
          <a:xfrm>
            <a:off x="4038600" y="6356358"/>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8"/>
            <a:ext cx="2743200" cy="365125"/>
          </a:xfrm>
          <a:prstGeom prst="rect">
            <a:avLst/>
          </a:prstGeo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mc:Choice>
    <mc:Fallback xmlns="">
      <p:transition spd="slow"/>
    </mc:Fallback>
  </mc:AlternateConten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b="14634"/>
          <a:stretch>
            <a:fillRect/>
          </a:stretch>
        </p:blipFill>
        <p:spPr>
          <a:xfrm>
            <a:off x="9344032" y="3271842"/>
            <a:ext cx="2847975" cy="3586163"/>
          </a:xfrm>
          <a:prstGeom prst="rect">
            <a:avLst/>
          </a:prstGeom>
        </p:spPr>
      </p:pic>
      <p:pic>
        <p:nvPicPr>
          <p:cNvPr id="5" name="图片 4" descr="花1"/>
          <p:cNvPicPr>
            <a:picLocks noChangeAspect="1"/>
          </p:cNvPicPr>
          <p:nvPr/>
        </p:nvPicPr>
        <p:blipFill>
          <a:blip r:embed="rId4" cstate="print"/>
          <a:stretch>
            <a:fillRect/>
          </a:stretch>
        </p:blipFill>
        <p:spPr>
          <a:xfrm>
            <a:off x="-21590" y="-10160"/>
            <a:ext cx="1238250" cy="2406650"/>
          </a:xfrm>
          <a:prstGeom prst="rect">
            <a:avLst/>
          </a:prstGeom>
        </p:spPr>
      </p:pic>
      <p:sp>
        <p:nvSpPr>
          <p:cNvPr id="7" name="矩形 6"/>
          <p:cNvSpPr/>
          <p:nvPr/>
        </p:nvSpPr>
        <p:spPr>
          <a:xfrm>
            <a:off x="-1861151" y="2396490"/>
            <a:ext cx="14564139" cy="2308324"/>
          </a:xfrm>
          <a:prstGeom prst="rect">
            <a:avLst/>
          </a:prstGeom>
          <a:noFill/>
          <a:ln>
            <a:noFill/>
          </a:ln>
        </p:spPr>
        <p:txBody>
          <a:bodyPr wrap="square" rtlCol="0" anchor="t">
            <a:spAutoFit/>
            <a:scene3d>
              <a:camera prst="orthographicFront"/>
              <a:lightRig rig="threePt" dir="t"/>
            </a:scene3d>
          </a:bodyPr>
          <a:lstStyle/>
          <a:p>
            <a:pPr algn="ctr"/>
            <a:r>
              <a:rPr lang="en-US" altLang="zh-CN" sz="7200" b="1" dirty="0">
                <a:ln w="22225">
                  <a:solidFill>
                    <a:schemeClr val="accent2"/>
                  </a:solidFill>
                  <a:prstDash val="solid"/>
                </a:ln>
                <a:solidFill>
                  <a:srgbClr val="FF0000"/>
                </a:solidFill>
              </a:rPr>
              <a:t>《</a:t>
            </a:r>
            <a:r>
              <a:rPr lang="zh-CN" altLang="en-US" sz="7200" b="1" dirty="0">
                <a:ln w="22225">
                  <a:solidFill>
                    <a:schemeClr val="accent2"/>
                  </a:solidFill>
                  <a:prstDash val="solid"/>
                </a:ln>
                <a:solidFill>
                  <a:srgbClr val="FF0000"/>
                </a:solidFill>
              </a:rPr>
              <a:t>由“剑” 说开去</a:t>
            </a:r>
            <a:r>
              <a:rPr lang="en-US" altLang="zh-CN" sz="7200" b="1" dirty="0">
                <a:ln w="22225">
                  <a:solidFill>
                    <a:schemeClr val="accent2"/>
                  </a:solidFill>
                  <a:prstDash val="solid"/>
                </a:ln>
                <a:solidFill>
                  <a:srgbClr val="FF0000"/>
                </a:solidFill>
              </a:rPr>
              <a:t>》</a:t>
            </a:r>
          </a:p>
          <a:p>
            <a:pPr algn="ctr"/>
            <a:r>
              <a:rPr lang="en-US" altLang="zh-CN" sz="7200" b="1" dirty="0">
                <a:ln w="22225">
                  <a:solidFill>
                    <a:schemeClr val="accent2"/>
                  </a:solidFill>
                  <a:prstDash val="solid"/>
                </a:ln>
                <a:solidFill>
                  <a:srgbClr val="FF0000"/>
                </a:solidFill>
              </a:rPr>
              <a:t>                     </a:t>
            </a:r>
            <a:r>
              <a:rPr lang="en-US" altLang="zh-CN" sz="4400" b="1" dirty="0">
                <a:ln w="22225">
                  <a:solidFill>
                    <a:schemeClr val="accent2"/>
                  </a:solidFill>
                  <a:prstDash val="solid"/>
                </a:ln>
                <a:solidFill>
                  <a:srgbClr val="FF0000"/>
                </a:solidFill>
              </a:rPr>
              <a:t>——</a:t>
            </a:r>
            <a:r>
              <a:rPr lang="zh-CN" altLang="en-US" sz="5400" b="1" dirty="0">
                <a:ln w="22225">
                  <a:solidFill>
                    <a:schemeClr val="accent2"/>
                  </a:solidFill>
                  <a:prstDash val="solid"/>
                </a:ln>
                <a:solidFill>
                  <a:srgbClr val="FF0000"/>
                </a:solidFill>
              </a:rPr>
              <a:t>金属性质的复习</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632D0C68-60A8-4070-AD24-9B44E991247D}"/>
              </a:ext>
            </a:extLst>
          </p:cNvPr>
          <p:cNvSpPr>
            <a:spLocks noChangeArrowheads="1"/>
          </p:cNvSpPr>
          <p:nvPr/>
        </p:nvSpPr>
        <p:spPr bwMode="auto">
          <a:xfrm>
            <a:off x="152401" y="1207539"/>
            <a:ext cx="11887200" cy="341632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r>
              <a:rPr lang="zh-CN" altLang="en-US" sz="2400" dirty="0">
                <a:solidFill>
                  <a:srgbClr val="333333"/>
                </a:solidFill>
                <a:latin typeface="Arial" panose="020B0604020202020204" pitchFamily="34" charset="0"/>
                <a:ea typeface="MathJax_Main"/>
              </a:rPr>
              <a:t>铜锈的主要成分是碱式碳酸铜，为了验证铜生锈的条件，某校化学兴趣小组的成员进行了如下的实验．一个月后，才发现甲中的铜丝慢慢生锈，且水面处的铜丝生锈较为严重，而乙、丙、丁中的铜丝基本无变化。               </a:t>
            </a:r>
            <a:r>
              <a:rPr lang="zh-CN" altLang="zh-CN" sz="2400" dirty="0">
                <a:solidFill>
                  <a:srgbClr val="333333"/>
                </a:solidFill>
                <a:latin typeface="Arial" panose="020B0604020202020204" pitchFamily="34" charset="0"/>
                <a:ea typeface="MathJax_Main"/>
              </a:rPr>
              <a:t/>
            </a:r>
            <a:br>
              <a:rPr lang="zh-CN" altLang="zh-CN" sz="2400" dirty="0">
                <a:solidFill>
                  <a:srgbClr val="333333"/>
                </a:solidFill>
                <a:latin typeface="Arial" panose="020B0604020202020204" pitchFamily="34" charset="0"/>
                <a:ea typeface="MathJax_Main"/>
              </a:rPr>
            </a:br>
            <a:r>
              <a:rPr lang="zh-CN" altLang="zh-CN" sz="2400" dirty="0">
                <a:solidFill>
                  <a:srgbClr val="333333"/>
                </a:solidFill>
                <a:latin typeface="Arial" panose="020B0604020202020204" pitchFamily="34" charset="0"/>
                <a:ea typeface="MathJax_Main"/>
              </a:rPr>
              <a:t>（1）铜生锈所需要的条件实际上是铜与</a:t>
            </a:r>
            <a:r>
              <a:rPr lang="en-US" altLang="zh-CN" sz="2400" u="sng" dirty="0">
                <a:solidFill>
                  <a:srgbClr val="333333"/>
                </a:solidFill>
                <a:latin typeface="Arial" panose="020B0604020202020204" pitchFamily="34" charset="0"/>
                <a:ea typeface="MathJax_Main"/>
              </a:rPr>
              <a:t>                             </a:t>
            </a:r>
            <a:r>
              <a:rPr lang="zh-CN" altLang="zh-CN" sz="2400" dirty="0">
                <a:solidFill>
                  <a:srgbClr val="333333"/>
                </a:solidFill>
                <a:latin typeface="Arial" panose="020B0604020202020204" pitchFamily="34" charset="0"/>
                <a:ea typeface="MathJax_Main"/>
              </a:rPr>
              <a:t> 相互作用发生化学反应的结果．</a:t>
            </a:r>
            <a:r>
              <a:rPr lang="zh-CN" altLang="en-US" sz="2400" dirty="0">
                <a:solidFill>
                  <a:srgbClr val="333333"/>
                </a:solidFill>
                <a:latin typeface="Arial" panose="020B0604020202020204" pitchFamily="34" charset="0"/>
                <a:ea typeface="MathJax_Main"/>
              </a:rPr>
              <a:t>请用化学方程式表示</a:t>
            </a:r>
            <a:r>
              <a:rPr lang="zh-CN" altLang="zh-CN" sz="2400" dirty="0">
                <a:solidFill>
                  <a:srgbClr val="333333"/>
                </a:solidFill>
                <a:latin typeface="Arial" panose="020B0604020202020204" pitchFamily="34" charset="0"/>
                <a:ea typeface="MathJax_Main"/>
              </a:rPr>
              <a:t/>
            </a:r>
            <a:br>
              <a:rPr lang="zh-CN" altLang="zh-CN" sz="2400" dirty="0">
                <a:solidFill>
                  <a:srgbClr val="333333"/>
                </a:solidFill>
                <a:latin typeface="Arial" panose="020B0604020202020204" pitchFamily="34" charset="0"/>
                <a:ea typeface="MathJax_Main"/>
              </a:rPr>
            </a:br>
            <a:r>
              <a:rPr lang="zh-CN" altLang="zh-CN" sz="2400" dirty="0">
                <a:solidFill>
                  <a:srgbClr val="333333"/>
                </a:solidFill>
                <a:latin typeface="Arial" panose="020B0604020202020204" pitchFamily="34" charset="0"/>
                <a:ea typeface="MathJax_Main"/>
              </a:rPr>
              <a:t>（2）铜与铁相比，</a:t>
            </a:r>
            <a:r>
              <a:rPr lang="en-US" altLang="zh-CN" sz="2400" u="sng" dirty="0">
                <a:solidFill>
                  <a:srgbClr val="333333"/>
                </a:solidFill>
                <a:latin typeface="Arial" panose="020B0604020202020204" pitchFamily="34" charset="0"/>
                <a:ea typeface="MathJax_Main"/>
              </a:rPr>
              <a:t>           </a:t>
            </a:r>
            <a:r>
              <a:rPr lang="zh-CN" altLang="zh-CN" sz="2400" dirty="0">
                <a:solidFill>
                  <a:srgbClr val="333333"/>
                </a:solidFill>
                <a:latin typeface="Arial" panose="020B0604020202020204" pitchFamily="34" charset="0"/>
                <a:ea typeface="MathJax_Main"/>
              </a:rPr>
              <a:t>更易生锈，</a:t>
            </a:r>
            <a:r>
              <a:rPr lang="zh-CN" altLang="en-US" sz="2400" dirty="0">
                <a:solidFill>
                  <a:srgbClr val="333333"/>
                </a:solidFill>
                <a:latin typeface="+mj-lt"/>
              </a:rPr>
              <a:t>原因是 </a:t>
            </a:r>
            <a:endParaRPr lang="en-US" altLang="zh-CN" sz="2400" dirty="0">
              <a:solidFill>
                <a:srgbClr val="333333"/>
              </a:solidFill>
              <a:latin typeface="+mj-lt"/>
            </a:endParaRPr>
          </a:p>
        </p:txBody>
      </p:sp>
      <p:sp>
        <p:nvSpPr>
          <p:cNvPr id="9" name="圆角矩形 1">
            <a:extLst>
              <a:ext uri="{FF2B5EF4-FFF2-40B4-BE49-F238E27FC236}">
                <a16:creationId xmlns:a16="http://schemas.microsoft.com/office/drawing/2014/main" id="{DF261CDD-D365-47BD-BD77-2A7BB0ECCC5D}"/>
              </a:ext>
            </a:extLst>
          </p:cNvPr>
          <p:cNvSpPr/>
          <p:nvPr/>
        </p:nvSpPr>
        <p:spPr>
          <a:xfrm>
            <a:off x="152401" y="44733"/>
            <a:ext cx="2880360" cy="793467"/>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沙场点兵</a:t>
            </a:r>
            <a:endPar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cxnSp>
        <p:nvCxnSpPr>
          <p:cNvPr id="8" name="直接连接符 7">
            <a:extLst>
              <a:ext uri="{FF2B5EF4-FFF2-40B4-BE49-F238E27FC236}">
                <a16:creationId xmlns:a16="http://schemas.microsoft.com/office/drawing/2014/main" id="{38786062-F2B3-4885-A744-E4482BC48340}"/>
              </a:ext>
            </a:extLst>
          </p:cNvPr>
          <p:cNvCxnSpPr/>
          <p:nvPr/>
        </p:nvCxnSpPr>
        <p:spPr>
          <a:xfrm>
            <a:off x="3637442" y="3948563"/>
            <a:ext cx="6182419" cy="27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9A7C136A-04CB-4F4E-B2D2-64D5D08CE1B2}"/>
              </a:ext>
            </a:extLst>
          </p:cNvPr>
          <p:cNvCxnSpPr/>
          <p:nvPr/>
        </p:nvCxnSpPr>
        <p:spPr>
          <a:xfrm>
            <a:off x="6333727" y="4592247"/>
            <a:ext cx="4186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673856" y="4664902"/>
            <a:ext cx="6113648" cy="2009382"/>
            <a:chOff x="5370140" y="4737745"/>
            <a:chExt cx="6113648" cy="2009382"/>
          </a:xfrm>
        </p:grpSpPr>
        <p:pic>
          <p:nvPicPr>
            <p:cNvPr id="3075" name="图片 44" descr="菁优网：http://www.jyeoo.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140" y="4737746"/>
              <a:ext cx="6113648" cy="200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8133910" y="5405718"/>
              <a:ext cx="699247" cy="365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7669731" y="4737745"/>
              <a:ext cx="780814" cy="1701476"/>
            </a:xfrm>
            <a:prstGeom prst="rect">
              <a:avLst/>
            </a:prstGeom>
          </p:spPr>
        </p:pic>
      </p:grpSp>
      <p:sp>
        <p:nvSpPr>
          <p:cNvPr id="6" name="文本框 5"/>
          <p:cNvSpPr txBox="1"/>
          <p:nvPr/>
        </p:nvSpPr>
        <p:spPr>
          <a:xfrm>
            <a:off x="5730680" y="2915699"/>
            <a:ext cx="2501736" cy="461665"/>
          </a:xfrm>
          <a:prstGeom prst="rect">
            <a:avLst/>
          </a:prstGeom>
          <a:noFill/>
        </p:spPr>
        <p:txBody>
          <a:bodyPr wrap="square" rtlCol="0">
            <a:spAutoFit/>
          </a:bodyPr>
          <a:lstStyle/>
          <a:p>
            <a:r>
              <a:rPr lang="en-US" altLang="zh-CN" sz="2400" b="1" dirty="0">
                <a:solidFill>
                  <a:srgbClr val="FF0000"/>
                </a:solidFill>
              </a:rPr>
              <a:t>CO</a:t>
            </a:r>
            <a:r>
              <a:rPr lang="en-US" altLang="zh-CN" sz="2400" b="1" baseline="-25000" dirty="0">
                <a:solidFill>
                  <a:srgbClr val="FF0000"/>
                </a:solidFill>
              </a:rPr>
              <a:t>2</a:t>
            </a:r>
            <a:r>
              <a:rPr lang="zh-CN" altLang="en-US" sz="2400" b="1" dirty="0">
                <a:solidFill>
                  <a:srgbClr val="FF0000"/>
                </a:solidFill>
              </a:rPr>
              <a:t>、</a:t>
            </a:r>
            <a:r>
              <a:rPr lang="en-US" altLang="zh-CN" sz="2400" b="1" dirty="0">
                <a:solidFill>
                  <a:srgbClr val="FF0000"/>
                </a:solidFill>
              </a:rPr>
              <a:t>H</a:t>
            </a:r>
            <a:r>
              <a:rPr lang="en-US" altLang="zh-CN" sz="2400" b="1" baseline="-25000" dirty="0">
                <a:solidFill>
                  <a:srgbClr val="FF0000"/>
                </a:solidFill>
              </a:rPr>
              <a:t>2</a:t>
            </a:r>
            <a:r>
              <a:rPr lang="en-US" altLang="zh-CN" sz="2400" b="1" dirty="0">
                <a:solidFill>
                  <a:srgbClr val="FF0000"/>
                </a:solidFill>
              </a:rPr>
              <a:t>O</a:t>
            </a:r>
            <a:r>
              <a:rPr lang="zh-CN" altLang="en-US" sz="2400" b="1" dirty="0">
                <a:solidFill>
                  <a:srgbClr val="FF0000"/>
                </a:solidFill>
              </a:rPr>
              <a:t>、</a:t>
            </a:r>
            <a:r>
              <a:rPr lang="en-US" altLang="zh-CN" sz="2400" b="1" dirty="0">
                <a:solidFill>
                  <a:srgbClr val="FF0000"/>
                </a:solidFill>
              </a:rPr>
              <a:t>O</a:t>
            </a:r>
            <a:r>
              <a:rPr lang="en-US" altLang="zh-CN" sz="2400" b="1" baseline="-25000" dirty="0">
                <a:solidFill>
                  <a:srgbClr val="FF0000"/>
                </a:solidFill>
              </a:rPr>
              <a:t>2</a:t>
            </a:r>
            <a:endParaRPr lang="zh-CN" altLang="en-US" sz="2400" b="1" baseline="-25000" dirty="0">
              <a:solidFill>
                <a:srgbClr val="FF0000"/>
              </a:solidFill>
            </a:endParaRPr>
          </a:p>
        </p:txBody>
      </p:sp>
      <p:sp>
        <p:nvSpPr>
          <p:cNvPr id="7" name="文本框 6"/>
          <p:cNvSpPr txBox="1"/>
          <p:nvPr/>
        </p:nvSpPr>
        <p:spPr>
          <a:xfrm>
            <a:off x="4098848" y="3462611"/>
            <a:ext cx="4734309" cy="461665"/>
          </a:xfrm>
          <a:prstGeom prst="rect">
            <a:avLst/>
          </a:prstGeom>
          <a:noFill/>
        </p:spPr>
        <p:txBody>
          <a:bodyPr wrap="none" rtlCol="0">
            <a:spAutoFit/>
          </a:bodyPr>
          <a:lstStyle/>
          <a:p>
            <a:r>
              <a:rPr lang="en-US" altLang="zh-CN" sz="2400" b="1" dirty="0">
                <a:solidFill>
                  <a:srgbClr val="FF0000"/>
                </a:solidFill>
              </a:rPr>
              <a:t>2Cu + O</a:t>
            </a:r>
            <a:r>
              <a:rPr lang="en-US" altLang="zh-CN" sz="2400" b="1" baseline="-25000" dirty="0">
                <a:solidFill>
                  <a:srgbClr val="FF0000"/>
                </a:solidFill>
              </a:rPr>
              <a:t>2</a:t>
            </a:r>
            <a:r>
              <a:rPr lang="en-US" altLang="zh-CN" sz="2400" b="1" dirty="0">
                <a:solidFill>
                  <a:srgbClr val="FF0000"/>
                </a:solidFill>
              </a:rPr>
              <a:t> + CO</a:t>
            </a:r>
            <a:r>
              <a:rPr lang="en-US" altLang="zh-CN" sz="2400" b="1" baseline="-25000" dirty="0">
                <a:solidFill>
                  <a:srgbClr val="FF0000"/>
                </a:solidFill>
              </a:rPr>
              <a:t>2</a:t>
            </a:r>
            <a:r>
              <a:rPr lang="en-US" altLang="zh-CN" sz="2400" b="1" dirty="0">
                <a:solidFill>
                  <a:srgbClr val="FF0000"/>
                </a:solidFill>
              </a:rPr>
              <a:t> + H</a:t>
            </a:r>
            <a:r>
              <a:rPr lang="en-US" altLang="zh-CN" sz="2400" b="1" baseline="-25000" dirty="0">
                <a:solidFill>
                  <a:srgbClr val="FF0000"/>
                </a:solidFill>
              </a:rPr>
              <a:t>2</a:t>
            </a:r>
            <a:r>
              <a:rPr lang="en-US" altLang="zh-CN" sz="2400" b="1" dirty="0">
                <a:solidFill>
                  <a:srgbClr val="FF0000"/>
                </a:solidFill>
              </a:rPr>
              <a:t>O = Cu</a:t>
            </a:r>
            <a:r>
              <a:rPr lang="en-US" altLang="zh-CN" sz="2400" b="1" baseline="-25000" dirty="0">
                <a:solidFill>
                  <a:srgbClr val="FF0000"/>
                </a:solidFill>
              </a:rPr>
              <a:t>2</a:t>
            </a:r>
            <a:r>
              <a:rPr lang="en-US" altLang="zh-CN" sz="2400" b="1" dirty="0">
                <a:solidFill>
                  <a:srgbClr val="FF0000"/>
                </a:solidFill>
              </a:rPr>
              <a:t>(OH)</a:t>
            </a:r>
            <a:r>
              <a:rPr lang="en-US" altLang="zh-CN" sz="2400" b="1" baseline="-25000" dirty="0">
                <a:solidFill>
                  <a:srgbClr val="FF0000"/>
                </a:solidFill>
              </a:rPr>
              <a:t>2</a:t>
            </a:r>
            <a:r>
              <a:rPr lang="en-US" altLang="zh-CN" sz="2400" b="1" dirty="0">
                <a:solidFill>
                  <a:srgbClr val="FF0000"/>
                </a:solidFill>
              </a:rPr>
              <a:t>CO</a:t>
            </a:r>
            <a:r>
              <a:rPr lang="en-US" altLang="zh-CN" sz="2400" b="1" baseline="-25000" dirty="0">
                <a:solidFill>
                  <a:srgbClr val="FF0000"/>
                </a:solidFill>
              </a:rPr>
              <a:t>3</a:t>
            </a:r>
            <a:endParaRPr lang="zh-CN" altLang="en-US" sz="2400" b="1" baseline="-25000" dirty="0">
              <a:solidFill>
                <a:srgbClr val="FF0000"/>
              </a:solidFill>
            </a:endParaRPr>
          </a:p>
        </p:txBody>
      </p:sp>
      <p:sp>
        <p:nvSpPr>
          <p:cNvPr id="11" name="文本框 10"/>
          <p:cNvSpPr txBox="1"/>
          <p:nvPr/>
        </p:nvSpPr>
        <p:spPr>
          <a:xfrm>
            <a:off x="3032761" y="4063713"/>
            <a:ext cx="452561" cy="461665"/>
          </a:xfrm>
          <a:prstGeom prst="rect">
            <a:avLst/>
          </a:prstGeom>
          <a:noFill/>
        </p:spPr>
        <p:txBody>
          <a:bodyPr wrap="square" rtlCol="0">
            <a:spAutoFit/>
          </a:bodyPr>
          <a:lstStyle/>
          <a:p>
            <a:r>
              <a:rPr lang="zh-CN" altLang="en-US" sz="2400" b="1" dirty="0">
                <a:solidFill>
                  <a:srgbClr val="FF0000"/>
                </a:solidFill>
              </a:rPr>
              <a:t>铁</a:t>
            </a:r>
          </a:p>
        </p:txBody>
      </p:sp>
      <p:sp>
        <p:nvSpPr>
          <p:cNvPr id="12" name="文本框 11"/>
          <p:cNvSpPr txBox="1"/>
          <p:nvPr/>
        </p:nvSpPr>
        <p:spPr>
          <a:xfrm>
            <a:off x="7248938" y="4089539"/>
            <a:ext cx="4108174" cy="461665"/>
          </a:xfrm>
          <a:prstGeom prst="rect">
            <a:avLst/>
          </a:prstGeom>
          <a:noFill/>
        </p:spPr>
        <p:txBody>
          <a:bodyPr wrap="square" rtlCol="0">
            <a:spAutoFit/>
          </a:bodyPr>
          <a:lstStyle/>
          <a:p>
            <a:r>
              <a:rPr lang="zh-CN" altLang="en-US" sz="2400" b="1" dirty="0">
                <a:solidFill>
                  <a:srgbClr val="FF0000"/>
                </a:solidFill>
              </a:rPr>
              <a:t>铁比铜活泼</a:t>
            </a:r>
          </a:p>
        </p:txBody>
      </p:sp>
    </p:spTree>
    <p:extLst>
      <p:ext uri="{BB962C8B-B14F-4D97-AF65-F5344CB8AC3E}">
        <p14:creationId xmlns:p14="http://schemas.microsoft.com/office/powerpoint/2010/main" val="1765547041"/>
      </p:ext>
    </p:extLst>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13032" y="147956"/>
            <a:ext cx="3519805" cy="1121411"/>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回顾与</a:t>
            </a:r>
            <a:r>
              <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思考</a:t>
            </a:r>
          </a:p>
        </p:txBody>
      </p:sp>
      <p:sp>
        <p:nvSpPr>
          <p:cNvPr id="7" name="文本框 6"/>
          <p:cNvSpPr txBox="1"/>
          <p:nvPr/>
        </p:nvSpPr>
        <p:spPr>
          <a:xfrm>
            <a:off x="3855991" y="191755"/>
            <a:ext cx="7867651" cy="769441"/>
          </a:xfrm>
          <a:prstGeom prst="rect">
            <a:avLst/>
          </a:prstGeom>
          <a:noFill/>
        </p:spPr>
        <p:txBody>
          <a:bodyPr wrap="square" rtlCol="0">
            <a:spAutoFit/>
            <a:scene3d>
              <a:camera prst="orthographicFront"/>
              <a:lightRig rig="threePt" dir="t"/>
            </a:scene3d>
          </a:bodyPr>
          <a:lstStyle/>
          <a:p>
            <a:r>
              <a:rPr lang="zh-CN" altLang="en-US" sz="4400" b="1">
                <a:solidFill>
                  <a:schemeClr val="accent5">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哪些方法可以除锈？</a:t>
            </a:r>
            <a:endParaRPr lang="zh-CN" altLang="en-US" sz="4400" b="1" dirty="0">
              <a:solidFill>
                <a:schemeClr val="accent5">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10" name="圆角矩形 1">
            <a:extLst>
              <a:ext uri="{FF2B5EF4-FFF2-40B4-BE49-F238E27FC236}">
                <a16:creationId xmlns:a16="http://schemas.microsoft.com/office/drawing/2014/main" id="{9551E6FB-89E2-4D54-A286-34FC4FB468A6}"/>
              </a:ext>
            </a:extLst>
          </p:cNvPr>
          <p:cNvSpPr/>
          <p:nvPr/>
        </p:nvSpPr>
        <p:spPr>
          <a:xfrm>
            <a:off x="113032" y="3429001"/>
            <a:ext cx="3519805" cy="1121411"/>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交流与</a:t>
            </a:r>
            <a:r>
              <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思考</a:t>
            </a:r>
          </a:p>
        </p:txBody>
      </p:sp>
      <p:sp>
        <p:nvSpPr>
          <p:cNvPr id="12" name="文本框 11">
            <a:extLst>
              <a:ext uri="{FF2B5EF4-FFF2-40B4-BE49-F238E27FC236}">
                <a16:creationId xmlns:a16="http://schemas.microsoft.com/office/drawing/2014/main" id="{CA1557E7-7F0E-42CE-AD6A-9AD6EC2CC9B7}"/>
              </a:ext>
            </a:extLst>
          </p:cNvPr>
          <p:cNvSpPr txBox="1"/>
          <p:nvPr/>
        </p:nvSpPr>
        <p:spPr>
          <a:xfrm>
            <a:off x="113033" y="4719358"/>
            <a:ext cx="11839207" cy="769441"/>
          </a:xfrm>
          <a:prstGeom prst="rect">
            <a:avLst/>
          </a:prstGeom>
          <a:noFill/>
        </p:spPr>
        <p:txBody>
          <a:bodyPr wrap="square" rtlCol="0">
            <a:spAutoFit/>
            <a:scene3d>
              <a:camera prst="orthographicFront"/>
              <a:lightRig rig="threePt" dir="t"/>
            </a:scene3d>
          </a:bodyPr>
          <a:lstStyle/>
          <a:p>
            <a:r>
              <a:rPr lang="zh-CN" altLang="en-US" sz="4400" b="1" dirty="0">
                <a:solidFill>
                  <a:schemeClr val="accent5">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用稀盐酸除铁锈时有什么注意事项？</a:t>
            </a:r>
          </a:p>
        </p:txBody>
      </p:sp>
      <p:grpSp>
        <p:nvGrpSpPr>
          <p:cNvPr id="20" name="Group 24">
            <a:extLst>
              <a:ext uri="{FF2B5EF4-FFF2-40B4-BE49-F238E27FC236}">
                <a16:creationId xmlns:a16="http://schemas.microsoft.com/office/drawing/2014/main" id="{7C1A8AA5-E286-4C74-B4BA-7DFE7F5BBE5B}"/>
              </a:ext>
            </a:extLst>
          </p:cNvPr>
          <p:cNvGrpSpPr>
            <a:grpSpLocks/>
          </p:cNvGrpSpPr>
          <p:nvPr/>
        </p:nvGrpSpPr>
        <p:grpSpPr bwMode="auto">
          <a:xfrm>
            <a:off x="4873616" y="2784691"/>
            <a:ext cx="2208087" cy="1476375"/>
            <a:chOff x="720" y="2112"/>
            <a:chExt cx="1557" cy="1680"/>
          </a:xfrm>
        </p:grpSpPr>
        <p:sp>
          <p:nvSpPr>
            <p:cNvPr id="21" name="AutoShape 5">
              <a:extLst>
                <a:ext uri="{FF2B5EF4-FFF2-40B4-BE49-F238E27FC236}">
                  <a16:creationId xmlns:a16="http://schemas.microsoft.com/office/drawing/2014/main" id="{D58E60D6-91AA-4613-8BAD-A4E32AB80552}"/>
                </a:ext>
              </a:extLst>
            </p:cNvPr>
            <p:cNvSpPr>
              <a:spLocks noChangeArrowheads="1"/>
            </p:cNvSpPr>
            <p:nvPr/>
          </p:nvSpPr>
          <p:spPr bwMode="auto">
            <a:xfrm>
              <a:off x="720" y="2112"/>
              <a:ext cx="1440" cy="168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a:latin typeface="Verdana" panose="020B0604030504040204" pitchFamily="34" charset="0"/>
                <a:ea typeface="宋体" panose="02010600030101010101" pitchFamily="2" charset="-122"/>
              </a:endParaRPr>
            </a:p>
          </p:txBody>
        </p:sp>
        <p:sp>
          <p:nvSpPr>
            <p:cNvPr id="22" name="Text Box 6">
              <a:extLst>
                <a:ext uri="{FF2B5EF4-FFF2-40B4-BE49-F238E27FC236}">
                  <a16:creationId xmlns:a16="http://schemas.microsoft.com/office/drawing/2014/main" id="{8271C976-64B0-4BC2-8C5D-3482ADFAA79F}"/>
                </a:ext>
              </a:extLst>
            </p:cNvPr>
            <p:cNvSpPr txBox="1">
              <a:spLocks noChangeArrowheads="1"/>
            </p:cNvSpPr>
            <p:nvPr/>
          </p:nvSpPr>
          <p:spPr bwMode="auto">
            <a:xfrm>
              <a:off x="993" y="2253"/>
              <a:ext cx="1284" cy="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400" b="1">
                  <a:solidFill>
                    <a:srgbClr val="FF0000"/>
                  </a:solidFill>
                  <a:ea typeface="宋体" panose="02010600030101010101" pitchFamily="2" charset="-122"/>
                </a:rPr>
                <a:t>砂纸打磨</a:t>
              </a:r>
              <a:endParaRPr lang="en-US" altLang="zh-CN" sz="2400" b="1">
                <a:solidFill>
                  <a:srgbClr val="FF0000"/>
                </a:solidFill>
                <a:ea typeface="宋体" panose="02010600030101010101" pitchFamily="2" charset="-122"/>
              </a:endParaRPr>
            </a:p>
          </p:txBody>
        </p:sp>
      </p:grpSp>
      <p:sp>
        <p:nvSpPr>
          <p:cNvPr id="24" name="Freeform 7">
            <a:extLst>
              <a:ext uri="{FF2B5EF4-FFF2-40B4-BE49-F238E27FC236}">
                <a16:creationId xmlns:a16="http://schemas.microsoft.com/office/drawing/2014/main" id="{4B88B8E2-83CA-4CA3-852C-75E97E978A9A}"/>
              </a:ext>
            </a:extLst>
          </p:cNvPr>
          <p:cNvSpPr>
            <a:spLocks/>
          </p:cNvSpPr>
          <p:nvPr/>
        </p:nvSpPr>
        <p:spPr bwMode="gray">
          <a:xfrm>
            <a:off x="6847999" y="1927555"/>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CN" altLang="en-US"/>
          </a:p>
        </p:txBody>
      </p:sp>
      <p:grpSp>
        <p:nvGrpSpPr>
          <p:cNvPr id="25" name="Group 23">
            <a:extLst>
              <a:ext uri="{FF2B5EF4-FFF2-40B4-BE49-F238E27FC236}">
                <a16:creationId xmlns:a16="http://schemas.microsoft.com/office/drawing/2014/main" id="{94121DCE-91AC-4C40-9DEA-1DB7F82D396A}"/>
              </a:ext>
            </a:extLst>
          </p:cNvPr>
          <p:cNvGrpSpPr>
            <a:grpSpLocks/>
          </p:cNvGrpSpPr>
          <p:nvPr/>
        </p:nvGrpSpPr>
        <p:grpSpPr bwMode="auto">
          <a:xfrm>
            <a:off x="6593207" y="989770"/>
            <a:ext cx="2895600" cy="1121411"/>
            <a:chOff x="1920" y="1026"/>
            <a:chExt cx="1889" cy="1009"/>
          </a:xfrm>
        </p:grpSpPr>
        <p:grpSp>
          <p:nvGrpSpPr>
            <p:cNvPr id="26" name="Group 10">
              <a:extLst>
                <a:ext uri="{FF2B5EF4-FFF2-40B4-BE49-F238E27FC236}">
                  <a16:creationId xmlns:a16="http://schemas.microsoft.com/office/drawing/2014/main" id="{C31ECECA-26C0-42DF-897A-C621A3165B30}"/>
                </a:ext>
              </a:extLst>
            </p:cNvPr>
            <p:cNvGrpSpPr>
              <a:grpSpLocks/>
            </p:cNvGrpSpPr>
            <p:nvPr/>
          </p:nvGrpSpPr>
          <p:grpSpPr bwMode="auto">
            <a:xfrm>
              <a:off x="1920" y="1026"/>
              <a:ext cx="1889" cy="1009"/>
              <a:chOff x="1997" y="1314"/>
              <a:chExt cx="1889" cy="1009"/>
            </a:xfrm>
          </p:grpSpPr>
          <p:grpSp>
            <p:nvGrpSpPr>
              <p:cNvPr id="29" name="Group 11">
                <a:extLst>
                  <a:ext uri="{FF2B5EF4-FFF2-40B4-BE49-F238E27FC236}">
                    <a16:creationId xmlns:a16="http://schemas.microsoft.com/office/drawing/2014/main" id="{A02052F2-1B65-4E8D-886D-FA62BB15F035}"/>
                  </a:ext>
                </a:extLst>
              </p:cNvPr>
              <p:cNvGrpSpPr>
                <a:grpSpLocks/>
              </p:cNvGrpSpPr>
              <p:nvPr/>
            </p:nvGrpSpPr>
            <p:grpSpPr bwMode="auto">
              <a:xfrm>
                <a:off x="1997" y="1404"/>
                <a:ext cx="1889" cy="919"/>
                <a:chOff x="1973" y="1027"/>
                <a:chExt cx="1926" cy="937"/>
              </a:xfrm>
            </p:grpSpPr>
            <p:sp>
              <p:nvSpPr>
                <p:cNvPr id="34" name="Oval 12">
                  <a:extLst>
                    <a:ext uri="{FF2B5EF4-FFF2-40B4-BE49-F238E27FC236}">
                      <a16:creationId xmlns:a16="http://schemas.microsoft.com/office/drawing/2014/main" id="{53C97FF0-42E2-4B42-BF18-965858FFB0FD}"/>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 name="Oval 13">
                  <a:extLst>
                    <a:ext uri="{FF2B5EF4-FFF2-40B4-BE49-F238E27FC236}">
                      <a16:creationId xmlns:a16="http://schemas.microsoft.com/office/drawing/2014/main" id="{A7CC9D5E-387F-468B-A5F5-61912F8CC9DD}"/>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0" name="Oval 14">
                <a:extLst>
                  <a:ext uri="{FF2B5EF4-FFF2-40B4-BE49-F238E27FC236}">
                    <a16:creationId xmlns:a16="http://schemas.microsoft.com/office/drawing/2014/main" id="{590F21E4-367F-4297-A58F-7E7C24CC8CB8}"/>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31" name="Oval 15">
                <a:extLst>
                  <a:ext uri="{FF2B5EF4-FFF2-40B4-BE49-F238E27FC236}">
                    <a16:creationId xmlns:a16="http://schemas.microsoft.com/office/drawing/2014/main" id="{8291C4CA-4F64-4782-9823-8CA8D0CCDFDA}"/>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32" name="Oval 16">
                <a:extLst>
                  <a:ext uri="{FF2B5EF4-FFF2-40B4-BE49-F238E27FC236}">
                    <a16:creationId xmlns:a16="http://schemas.microsoft.com/office/drawing/2014/main" id="{A9DF71CE-3A1F-497D-88FF-8321BAC72F92}"/>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33" name="Oval 17">
                <a:extLst>
                  <a:ext uri="{FF2B5EF4-FFF2-40B4-BE49-F238E27FC236}">
                    <a16:creationId xmlns:a16="http://schemas.microsoft.com/office/drawing/2014/main" id="{B5953F42-3F7A-41F6-B41A-2099A49B0664}"/>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28" name="Text Box 18">
              <a:extLst>
                <a:ext uri="{FF2B5EF4-FFF2-40B4-BE49-F238E27FC236}">
                  <a16:creationId xmlns:a16="http://schemas.microsoft.com/office/drawing/2014/main" id="{D5F250F1-0F08-46B5-AB52-F8B833DBA18A}"/>
                </a:ext>
              </a:extLst>
            </p:cNvPr>
            <p:cNvSpPr txBox="1">
              <a:spLocks noChangeArrowheads="1"/>
            </p:cNvSpPr>
            <p:nvPr/>
          </p:nvSpPr>
          <p:spPr bwMode="auto">
            <a:xfrm>
              <a:off x="2508" y="1152"/>
              <a:ext cx="658" cy="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3200" b="1">
                  <a:solidFill>
                    <a:srgbClr val="FF0000"/>
                  </a:solidFill>
                  <a:ea typeface="宋体" panose="02010600030101010101" pitchFamily="2" charset="-122"/>
                </a:rPr>
                <a:t>除锈</a:t>
              </a:r>
              <a:endParaRPr lang="en-US" altLang="zh-CN" b="1">
                <a:solidFill>
                  <a:srgbClr val="FF0000"/>
                </a:solidFill>
                <a:ea typeface="宋体" panose="02010600030101010101" pitchFamily="2" charset="-122"/>
              </a:endParaRPr>
            </a:p>
          </p:txBody>
        </p:sp>
      </p:grpSp>
      <p:sp>
        <p:nvSpPr>
          <p:cNvPr id="39" name="Freeform 9">
            <a:extLst>
              <a:ext uri="{FF2B5EF4-FFF2-40B4-BE49-F238E27FC236}">
                <a16:creationId xmlns:a16="http://schemas.microsoft.com/office/drawing/2014/main" id="{310E59CC-4BF0-4377-8314-15759A4DB4EF}"/>
              </a:ext>
            </a:extLst>
          </p:cNvPr>
          <p:cNvSpPr>
            <a:spLocks/>
          </p:cNvSpPr>
          <p:nvPr/>
        </p:nvSpPr>
        <p:spPr bwMode="gray">
          <a:xfrm flipH="1">
            <a:off x="8168411" y="1956135"/>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CN" altLang="en-US"/>
          </a:p>
        </p:txBody>
      </p:sp>
      <p:sp>
        <p:nvSpPr>
          <p:cNvPr id="40" name="Text Box 6">
            <a:extLst>
              <a:ext uri="{FF2B5EF4-FFF2-40B4-BE49-F238E27FC236}">
                <a16:creationId xmlns:a16="http://schemas.microsoft.com/office/drawing/2014/main" id="{0B3CD41E-170C-435F-851B-659F6C6A73DE}"/>
              </a:ext>
            </a:extLst>
          </p:cNvPr>
          <p:cNvSpPr txBox="1">
            <a:spLocks noChangeArrowheads="1"/>
          </p:cNvSpPr>
          <p:nvPr/>
        </p:nvSpPr>
        <p:spPr bwMode="auto">
          <a:xfrm>
            <a:off x="5260776" y="3622667"/>
            <a:ext cx="1820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400" b="1">
                <a:solidFill>
                  <a:srgbClr val="FF0000"/>
                </a:solidFill>
                <a:ea typeface="宋体" panose="02010600030101010101" pitchFamily="2" charset="-122"/>
              </a:rPr>
              <a:t>物理方法</a:t>
            </a:r>
            <a:endParaRPr lang="en-US" altLang="zh-CN" sz="2400" b="1">
              <a:solidFill>
                <a:srgbClr val="FF0000"/>
              </a:solidFill>
              <a:ea typeface="宋体" panose="02010600030101010101" pitchFamily="2" charset="-122"/>
            </a:endParaRPr>
          </a:p>
        </p:txBody>
      </p:sp>
      <p:grpSp>
        <p:nvGrpSpPr>
          <p:cNvPr id="43" name="Group 24">
            <a:extLst>
              <a:ext uri="{FF2B5EF4-FFF2-40B4-BE49-F238E27FC236}">
                <a16:creationId xmlns:a16="http://schemas.microsoft.com/office/drawing/2014/main" id="{86561430-7D70-43AD-A990-1801B6CB15FE}"/>
              </a:ext>
            </a:extLst>
          </p:cNvPr>
          <p:cNvGrpSpPr>
            <a:grpSpLocks/>
          </p:cNvGrpSpPr>
          <p:nvPr/>
        </p:nvGrpSpPr>
        <p:grpSpPr bwMode="auto">
          <a:xfrm>
            <a:off x="9071696" y="2784688"/>
            <a:ext cx="2208087" cy="1476375"/>
            <a:chOff x="720" y="2112"/>
            <a:chExt cx="1557" cy="1680"/>
          </a:xfrm>
        </p:grpSpPr>
        <p:sp>
          <p:nvSpPr>
            <p:cNvPr id="44" name="AutoShape 5">
              <a:extLst>
                <a:ext uri="{FF2B5EF4-FFF2-40B4-BE49-F238E27FC236}">
                  <a16:creationId xmlns:a16="http://schemas.microsoft.com/office/drawing/2014/main" id="{2770A660-CE89-42AA-A35C-9CCD67E23A68}"/>
                </a:ext>
              </a:extLst>
            </p:cNvPr>
            <p:cNvSpPr>
              <a:spLocks noChangeArrowheads="1"/>
            </p:cNvSpPr>
            <p:nvPr/>
          </p:nvSpPr>
          <p:spPr bwMode="auto">
            <a:xfrm>
              <a:off x="720" y="2112"/>
              <a:ext cx="1440" cy="168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CN" altLang="en-US">
                <a:latin typeface="Verdana" panose="020B0604030504040204" pitchFamily="34" charset="0"/>
                <a:ea typeface="宋体" panose="02010600030101010101" pitchFamily="2" charset="-122"/>
              </a:endParaRPr>
            </a:p>
          </p:txBody>
        </p:sp>
        <p:sp>
          <p:nvSpPr>
            <p:cNvPr id="45" name="Text Box 6">
              <a:extLst>
                <a:ext uri="{FF2B5EF4-FFF2-40B4-BE49-F238E27FC236}">
                  <a16:creationId xmlns:a16="http://schemas.microsoft.com/office/drawing/2014/main" id="{7B71BB74-6F43-43A6-9943-649EDE951F0E}"/>
                </a:ext>
              </a:extLst>
            </p:cNvPr>
            <p:cNvSpPr txBox="1">
              <a:spLocks noChangeArrowheads="1"/>
            </p:cNvSpPr>
            <p:nvPr/>
          </p:nvSpPr>
          <p:spPr bwMode="auto">
            <a:xfrm>
              <a:off x="993" y="2253"/>
              <a:ext cx="1284" cy="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400" b="1">
                  <a:solidFill>
                    <a:srgbClr val="FF0000"/>
                  </a:solidFill>
                  <a:ea typeface="宋体" panose="02010600030101010101" pitchFamily="2" charset="-122"/>
                </a:rPr>
                <a:t>用稀盐酸</a:t>
              </a:r>
              <a:endParaRPr lang="en-US" altLang="zh-CN" sz="2400" b="1">
                <a:solidFill>
                  <a:srgbClr val="FF0000"/>
                </a:solidFill>
                <a:ea typeface="宋体" panose="02010600030101010101" pitchFamily="2" charset="-122"/>
              </a:endParaRPr>
            </a:p>
          </p:txBody>
        </p:sp>
      </p:grpSp>
      <p:sp>
        <p:nvSpPr>
          <p:cNvPr id="46" name="Text Box 6">
            <a:extLst>
              <a:ext uri="{FF2B5EF4-FFF2-40B4-BE49-F238E27FC236}">
                <a16:creationId xmlns:a16="http://schemas.microsoft.com/office/drawing/2014/main" id="{0805C42C-C3DF-4AB2-9231-CC977E91BEC9}"/>
              </a:ext>
            </a:extLst>
          </p:cNvPr>
          <p:cNvSpPr txBox="1">
            <a:spLocks noChangeArrowheads="1"/>
          </p:cNvSpPr>
          <p:nvPr/>
        </p:nvSpPr>
        <p:spPr bwMode="auto">
          <a:xfrm>
            <a:off x="9522912" y="3637504"/>
            <a:ext cx="18209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400" b="1">
                <a:solidFill>
                  <a:srgbClr val="FF0000"/>
                </a:solidFill>
                <a:ea typeface="宋体" panose="02010600030101010101" pitchFamily="2" charset="-122"/>
              </a:rPr>
              <a:t>化学方法</a:t>
            </a:r>
            <a:endParaRPr lang="en-US" altLang="zh-CN" sz="2400" b="1">
              <a:solidFill>
                <a:srgbClr val="FF0000"/>
              </a:solidFill>
              <a:ea typeface="宋体" panose="02010600030101010101" pitchFamily="2" charset="-122"/>
            </a:endParaRPr>
          </a:p>
        </p:txBody>
      </p:sp>
      <p:sp>
        <p:nvSpPr>
          <p:cNvPr id="3" name="文本框 2">
            <a:extLst>
              <a:ext uri="{FF2B5EF4-FFF2-40B4-BE49-F238E27FC236}">
                <a16:creationId xmlns:a16="http://schemas.microsoft.com/office/drawing/2014/main" id="{F6D9D38B-E137-4B77-9C57-3A455A865D06}"/>
              </a:ext>
            </a:extLst>
          </p:cNvPr>
          <p:cNvSpPr txBox="1"/>
          <p:nvPr/>
        </p:nvSpPr>
        <p:spPr>
          <a:xfrm>
            <a:off x="301616" y="5289842"/>
            <a:ext cx="11186160" cy="1494320"/>
          </a:xfrm>
          <a:prstGeom prst="rect">
            <a:avLst/>
          </a:prstGeom>
          <a:noFill/>
        </p:spPr>
        <p:txBody>
          <a:bodyPr wrap="square" rtlCol="0">
            <a:spAutoFit/>
          </a:bodyPr>
          <a:lstStyle/>
          <a:p>
            <a:pPr>
              <a:lnSpc>
                <a:spcPct val="150000"/>
              </a:lnSpc>
            </a:pPr>
            <a:r>
              <a:rPr lang="zh-CN" altLang="en-US" sz="3200" b="1">
                <a:solidFill>
                  <a:srgbClr val="FF0000"/>
                </a:solidFill>
              </a:rPr>
              <a:t>盐酸要适量，且除铁锈的时间不能太久，太久会发生副反应：</a:t>
            </a:r>
            <a:endParaRPr lang="en-US" altLang="zh-CN" sz="3200" b="1">
              <a:solidFill>
                <a:srgbClr val="FF0000"/>
              </a:solidFill>
            </a:endParaRPr>
          </a:p>
          <a:p>
            <a:pPr>
              <a:lnSpc>
                <a:spcPct val="150000"/>
              </a:lnSpc>
            </a:pPr>
            <a:r>
              <a:rPr lang="en-US" altLang="zh-CN" sz="3200" b="1">
                <a:solidFill>
                  <a:srgbClr val="FF0000"/>
                </a:solidFill>
              </a:rPr>
              <a:t>Fe + 2HCl = H</a:t>
            </a:r>
            <a:r>
              <a:rPr lang="en-US" altLang="zh-CN" sz="3200" b="1" baseline="-25000">
                <a:solidFill>
                  <a:srgbClr val="FF0000"/>
                </a:solidFill>
              </a:rPr>
              <a:t>2</a:t>
            </a:r>
            <a:r>
              <a:rPr lang="en-US" altLang="zh-CN" sz="3200" b="1">
                <a:solidFill>
                  <a:srgbClr val="FF0000"/>
                </a:solidFill>
                <a:latin typeface="等线" panose="02010600030101010101" pitchFamily="2" charset="-122"/>
                <a:ea typeface="等线" panose="02010600030101010101" pitchFamily="2" charset="-122"/>
              </a:rPr>
              <a:t>↑</a:t>
            </a:r>
            <a:r>
              <a:rPr lang="en-US" altLang="zh-CN" sz="3200" b="1">
                <a:solidFill>
                  <a:srgbClr val="FF0000"/>
                </a:solidFill>
              </a:rPr>
              <a:t> + FeCl</a:t>
            </a:r>
            <a:r>
              <a:rPr lang="en-US" altLang="zh-CN" sz="3200" b="1" baseline="-25000">
                <a:solidFill>
                  <a:srgbClr val="FF0000"/>
                </a:solidFill>
              </a:rPr>
              <a:t>2</a:t>
            </a:r>
            <a:endParaRPr lang="zh-CN" altLang="en-US" sz="3200" b="1" baseline="-2500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ppt_x"/>
                                          </p:val>
                                        </p:tav>
                                        <p:tav tm="100000">
                                          <p:val>
                                            <p:strVal val="#ppt_x"/>
                                          </p:val>
                                        </p:tav>
                                      </p:tavLst>
                                    </p:anim>
                                    <p:anim calcmode="lin" valueType="num">
                                      <p:cBhvr additive="base">
                                        <p:cTn id="33" dur="500" fill="hold"/>
                                        <p:tgtEl>
                                          <p:spTgt spid="4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fill="hold"/>
                                        <p:tgtEl>
                                          <p:spTgt spid="39"/>
                                        </p:tgtEl>
                                        <p:attrNameLst>
                                          <p:attrName>ppt_x</p:attrName>
                                        </p:attrNameLst>
                                      </p:cBhvr>
                                      <p:tavLst>
                                        <p:tav tm="0">
                                          <p:val>
                                            <p:strVal val="#ppt_x"/>
                                          </p:val>
                                        </p:tav>
                                        <p:tav tm="100000">
                                          <p:val>
                                            <p:strVal val="#ppt_x"/>
                                          </p:val>
                                        </p:tav>
                                      </p:tavLst>
                                    </p:anim>
                                    <p:anim calcmode="lin" valueType="num">
                                      <p:cBhvr additive="base">
                                        <p:cTn id="37" dur="500" fill="hold"/>
                                        <p:tgtEl>
                                          <p:spTgt spid="3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ppt_x"/>
                                          </p:val>
                                        </p:tav>
                                        <p:tav tm="100000">
                                          <p:val>
                                            <p:strVal val="#ppt_x"/>
                                          </p:val>
                                        </p:tav>
                                      </p:tavLst>
                                    </p:anim>
                                    <p:anim calcmode="lin" valueType="num">
                                      <p:cBhvr additive="base">
                                        <p:cTn id="4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24" grpId="0" animBg="1"/>
      <p:bldP spid="39" grpId="0" animBg="1"/>
      <p:bldP spid="40" grpId="0"/>
      <p:bldP spid="4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0" y="0"/>
            <a:ext cx="3519805" cy="1121411"/>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真情回顾</a:t>
            </a:r>
            <a:endPar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4" name="矩形 3"/>
          <p:cNvSpPr/>
          <p:nvPr/>
        </p:nvSpPr>
        <p:spPr>
          <a:xfrm>
            <a:off x="484094" y="1121411"/>
            <a:ext cx="11551024" cy="5875968"/>
          </a:xfrm>
          <a:prstGeom prst="rect">
            <a:avLst/>
          </a:prstGeom>
        </p:spPr>
        <p:txBody>
          <a:bodyPr wrap="square">
            <a:spAutoFit/>
          </a:bodyPr>
          <a:lstStyle/>
          <a:p>
            <a:pPr algn="just">
              <a:lnSpc>
                <a:spcPts val="4100"/>
              </a:lnSpc>
            </a:pPr>
            <a:r>
              <a:rPr lang="zh-CN" altLang="en-US" sz="2400" dirty="0">
                <a:solidFill>
                  <a:srgbClr val="0000CC"/>
                </a:solidFill>
                <a:latin typeface="微软雅黑" panose="020B0503020204020204" pitchFamily="34" charset="-122"/>
                <a:ea typeface="微软雅黑" panose="020B0503020204020204" pitchFamily="34" charset="-122"/>
              </a:rPr>
              <a:t>      传统的青铜器修复工序一般有十多道，包括清洗、去锈、晾干、整形、开槽、焊接、做旧等。青铜器修复的第一项工作常常是洁除与除锈。青铜器长年埋藏在地下，接触到可溶盐类、水分等，逐渐形成腐蚀锈层。传统的机械除锈法采用的工具是锋钢刻刀、手术刀、钢针、小錾子等工具，效率较低，而在青铜器修复室，要把这些青铜器泡在纯净水中去除氯离子，也可以用牙科大夫的洁牙机去除铜锈，接上电源，洁牙机一边震动，一边喷水。</a:t>
            </a:r>
          </a:p>
          <a:p>
            <a:pPr algn="just">
              <a:lnSpc>
                <a:spcPts val="4100"/>
              </a:lnSpc>
            </a:pPr>
            <a:r>
              <a:rPr lang="zh-CN" altLang="en-US" sz="2400" dirty="0">
                <a:solidFill>
                  <a:srgbClr val="0000CC"/>
                </a:solidFill>
                <a:latin typeface="微软雅黑" panose="020B0503020204020204" pitchFamily="34" charset="-122"/>
                <a:ea typeface="微软雅黑" panose="020B0503020204020204" pitchFamily="34" charset="-122"/>
              </a:rPr>
              <a:t>    有的大型青铜器会泡上一年半载才能完成去掉。清洗的过程，可不是越干净越好，不能把表层锈蚀给去除干净露出本体的金黄色，那就“走光了”肯定不行。一般来说去除表面土垢、硬结物、膨胀疏松的腐蚀产物、可溶盐以及氯化物等即可。而表层致密均匀的无害锈蚀物和重要的有价值的痕迹一般是予以保留的，最终获得一个均匀美观的表面层。</a:t>
            </a:r>
            <a:endParaRPr lang="zh-CN" altLang="en-US" sz="2400" b="0" i="0" u="none" strike="noStrike" dirty="0">
              <a:solidFill>
                <a:srgbClr val="0000CC"/>
              </a:solidFill>
              <a:effectLst/>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V="1">
            <a:off x="7261412" y="2702860"/>
            <a:ext cx="4706470" cy="268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05118" y="3213847"/>
            <a:ext cx="11362764" cy="268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605118" y="3778624"/>
            <a:ext cx="11362764" cy="134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05118" y="4262718"/>
            <a:ext cx="31197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355541" y="4787153"/>
            <a:ext cx="4356847" cy="537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05118" y="5351929"/>
            <a:ext cx="11362764" cy="268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84094" y="5889812"/>
            <a:ext cx="10018059" cy="403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88549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0"/>
            <a:ext cx="3519805" cy="1121411"/>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真情回顾</a:t>
            </a:r>
            <a:endPar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3" name="文本框 2">
            <a:extLst>
              <a:ext uri="{FF2B5EF4-FFF2-40B4-BE49-F238E27FC236}">
                <a16:creationId xmlns:a16="http://schemas.microsoft.com/office/drawing/2014/main" id="{8FEAABAD-B049-4AC0-BF54-C84E53BADCB3}"/>
              </a:ext>
            </a:extLst>
          </p:cNvPr>
          <p:cNvSpPr txBox="1"/>
          <p:nvPr/>
        </p:nvSpPr>
        <p:spPr>
          <a:xfrm>
            <a:off x="182880" y="1325880"/>
            <a:ext cx="10668000" cy="5632311"/>
          </a:xfrm>
          <a:prstGeom prst="rect">
            <a:avLst/>
          </a:prstGeom>
          <a:noFill/>
        </p:spPr>
        <p:txBody>
          <a:bodyPr wrap="square" rtlCol="0">
            <a:spAutoFit/>
          </a:bodyPr>
          <a:lstStyle/>
          <a:p>
            <a:pPr>
              <a:lnSpc>
                <a:spcPct val="150000"/>
              </a:lnSpc>
            </a:pPr>
            <a:r>
              <a:rPr lang="en-US" altLang="zh-CN" sz="2400" b="1" dirty="0">
                <a:solidFill>
                  <a:srgbClr val="FF0000"/>
                </a:solidFill>
              </a:rPr>
              <a:t>1</a:t>
            </a:r>
            <a:r>
              <a:rPr lang="zh-CN" altLang="en-US" sz="2400" b="1" dirty="0">
                <a:solidFill>
                  <a:srgbClr val="FF0000"/>
                </a:solidFill>
              </a:rPr>
              <a:t>、机械法除锈</a:t>
            </a:r>
            <a:r>
              <a:rPr lang="zh-CN" altLang="en-US" sz="2400" b="1" dirty="0">
                <a:solidFill>
                  <a:srgbClr val="0000CC"/>
                </a:solidFill>
              </a:rPr>
              <a:t>：通过使用各种毛刷、雕刻刀、不锈钢医用手术器材等，由修复技术人员直接把暴露在青铜器</a:t>
            </a:r>
            <a:r>
              <a:rPr lang="zh-CN" altLang="en-US" sz="2400" b="1" dirty="0">
                <a:solidFill>
                  <a:srgbClr val="FF0000"/>
                </a:solidFill>
              </a:rPr>
              <a:t>表面</a:t>
            </a:r>
            <a:r>
              <a:rPr lang="zh-CN" altLang="en-US" sz="2400" b="1" dirty="0">
                <a:solidFill>
                  <a:srgbClr val="0000CC"/>
                </a:solidFill>
              </a:rPr>
              <a:t>的粉状锈和在青铜器上面掩盖的灰色的氧化物，细心地进行剔除。</a:t>
            </a:r>
            <a:endParaRPr lang="en-US" altLang="zh-CN" sz="2400" b="1" dirty="0">
              <a:solidFill>
                <a:srgbClr val="0000CC"/>
              </a:solidFill>
            </a:endParaRPr>
          </a:p>
          <a:p>
            <a:pPr>
              <a:lnSpc>
                <a:spcPct val="150000"/>
              </a:lnSpc>
            </a:pPr>
            <a:r>
              <a:rPr lang="en-US" altLang="zh-CN" sz="2400" b="1" dirty="0">
                <a:solidFill>
                  <a:srgbClr val="FF0000"/>
                </a:solidFill>
              </a:rPr>
              <a:t>2</a:t>
            </a:r>
            <a:r>
              <a:rPr lang="zh-CN" altLang="en-US" sz="2400" b="1" dirty="0">
                <a:solidFill>
                  <a:srgbClr val="FF0000"/>
                </a:solidFill>
              </a:rPr>
              <a:t>、电化还原法</a:t>
            </a:r>
            <a:r>
              <a:rPr lang="zh-CN" altLang="en-US" sz="2400" b="1" dirty="0">
                <a:solidFill>
                  <a:srgbClr val="0000CC"/>
                </a:solidFill>
              </a:rPr>
              <a:t>：这种方法是去除</a:t>
            </a:r>
            <a:r>
              <a:rPr lang="zh-CN" altLang="en-US" sz="2400" b="1" dirty="0">
                <a:solidFill>
                  <a:srgbClr val="FF0000"/>
                </a:solidFill>
              </a:rPr>
              <a:t>局部</a:t>
            </a:r>
            <a:r>
              <a:rPr lang="zh-CN" altLang="en-US" sz="2400" b="1" dirty="0">
                <a:solidFill>
                  <a:srgbClr val="0000CC"/>
                </a:solidFill>
              </a:rPr>
              <a:t>腐蚀物。但是该法不能通用于所有腐蚀青铜器的处理，因为它会使青铜器的矿化层全部去除，从而改变青铜器的珍贵历史面貌。</a:t>
            </a:r>
            <a:endParaRPr lang="en-US" altLang="zh-CN" sz="2400" b="1" dirty="0">
              <a:solidFill>
                <a:srgbClr val="0000CC"/>
              </a:solidFill>
            </a:endParaRPr>
          </a:p>
          <a:p>
            <a:pPr>
              <a:lnSpc>
                <a:spcPct val="150000"/>
              </a:lnSpc>
            </a:pPr>
            <a:r>
              <a:rPr lang="en-US" altLang="zh-CN" sz="2400" b="1" dirty="0">
                <a:solidFill>
                  <a:srgbClr val="FF0000"/>
                </a:solidFill>
              </a:rPr>
              <a:t>3</a:t>
            </a:r>
            <a:r>
              <a:rPr lang="zh-CN" altLang="en-US" sz="2400" b="1" dirty="0">
                <a:solidFill>
                  <a:srgbClr val="FF0000"/>
                </a:solidFill>
              </a:rPr>
              <a:t>、化学除锈法</a:t>
            </a:r>
            <a:r>
              <a:rPr lang="zh-CN" altLang="en-US" sz="2400" b="1" dirty="0">
                <a:solidFill>
                  <a:srgbClr val="0000CC"/>
                </a:solidFill>
              </a:rPr>
              <a:t>：主要是通过使用配置的</a:t>
            </a:r>
            <a:r>
              <a:rPr lang="zh-CN" altLang="en-US" sz="2400" b="1" dirty="0">
                <a:solidFill>
                  <a:srgbClr val="FF0000"/>
                </a:solidFill>
              </a:rPr>
              <a:t>化学</a:t>
            </a:r>
            <a:r>
              <a:rPr lang="zh-CN" altLang="en-US" sz="2400" b="1" dirty="0" smtClean="0">
                <a:solidFill>
                  <a:srgbClr val="FF0000"/>
                </a:solidFill>
              </a:rPr>
              <a:t>剂（</a:t>
            </a:r>
            <a:r>
              <a:rPr lang="en-US" altLang="zh-CN" sz="2400" b="1" dirty="0" smtClean="0">
                <a:solidFill>
                  <a:srgbClr val="FF0000"/>
                </a:solidFill>
              </a:rPr>
              <a:t>Na</a:t>
            </a:r>
            <a:r>
              <a:rPr lang="en-US" altLang="zh-CN" sz="2400" b="1" baseline="-25000" dirty="0" smtClean="0">
                <a:solidFill>
                  <a:srgbClr val="FF0000"/>
                </a:solidFill>
              </a:rPr>
              <a:t>2</a:t>
            </a:r>
            <a:r>
              <a:rPr lang="en-US" altLang="zh-CN" sz="2400" b="1" dirty="0" smtClean="0">
                <a:solidFill>
                  <a:srgbClr val="FF0000"/>
                </a:solidFill>
              </a:rPr>
              <a:t>CO</a:t>
            </a:r>
            <a:r>
              <a:rPr lang="en-US" altLang="zh-CN" sz="2400" b="1" baseline="-25000" dirty="0" smtClean="0">
                <a:solidFill>
                  <a:srgbClr val="FF0000"/>
                </a:solidFill>
              </a:rPr>
              <a:t>3</a:t>
            </a:r>
            <a:r>
              <a:rPr lang="zh-CN" altLang="en-US" sz="2400" b="1" dirty="0" smtClean="0">
                <a:solidFill>
                  <a:srgbClr val="FF0000"/>
                </a:solidFill>
              </a:rPr>
              <a:t>和</a:t>
            </a:r>
            <a:r>
              <a:rPr lang="en-US" altLang="zh-CN" sz="2400" b="1" dirty="0" smtClean="0">
                <a:solidFill>
                  <a:srgbClr val="FF0000"/>
                </a:solidFill>
              </a:rPr>
              <a:t>NaHCO</a:t>
            </a:r>
            <a:r>
              <a:rPr lang="en-US" altLang="zh-CN" sz="2400" b="1" baseline="-25000" dirty="0" smtClean="0">
                <a:solidFill>
                  <a:srgbClr val="FF0000"/>
                </a:solidFill>
              </a:rPr>
              <a:t>3</a:t>
            </a:r>
            <a:r>
              <a:rPr lang="zh-CN" altLang="en-US" sz="2400" b="1" dirty="0" smtClean="0">
                <a:solidFill>
                  <a:srgbClr val="FF0000"/>
                </a:solidFill>
              </a:rPr>
              <a:t>的混合溶液或碳酸铵等）</a:t>
            </a:r>
            <a:r>
              <a:rPr lang="zh-CN" altLang="en-US" sz="2400" b="1" dirty="0" smtClean="0">
                <a:solidFill>
                  <a:srgbClr val="0000CC"/>
                </a:solidFill>
              </a:rPr>
              <a:t>来</a:t>
            </a:r>
            <a:r>
              <a:rPr lang="zh-CN" altLang="en-US" sz="2400" b="1" dirty="0">
                <a:solidFill>
                  <a:srgbClr val="0000CC"/>
                </a:solidFill>
              </a:rPr>
              <a:t>除去青铜器的锈迹。把带有有害锈的青铜器与大面积的化学剂接触之后，从而清除青铜器表面的有害锈。</a:t>
            </a:r>
            <a:r>
              <a:rPr lang="zh-CN" altLang="en-US" sz="2400" b="1" dirty="0">
                <a:solidFill>
                  <a:srgbClr val="FF0000"/>
                </a:solidFill>
              </a:rPr>
              <a:t>这是目前控制与遏止”青铜病”蔓延深入的最好、最安全的方法。</a:t>
            </a:r>
          </a:p>
        </p:txBody>
      </p:sp>
    </p:spTree>
    <p:extLst>
      <p:ext uri="{BB962C8B-B14F-4D97-AF65-F5344CB8AC3E}">
        <p14:creationId xmlns:p14="http://schemas.microsoft.com/office/powerpoint/2010/main" val="5673035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8B30775-185F-4099-8698-5302E767516D}"/>
              </a:ext>
            </a:extLst>
          </p:cNvPr>
          <p:cNvSpPr>
            <a:spLocks noGrp="1" noChangeArrowheads="1"/>
          </p:cNvSpPr>
          <p:nvPr>
            <p:ph type="title"/>
          </p:nvPr>
        </p:nvSpPr>
        <p:spPr>
          <a:xfrm>
            <a:off x="558445" y="1189497"/>
            <a:ext cx="11454517" cy="1121411"/>
          </a:xfrm>
          <a:noFill/>
        </p:spPr>
        <p:txBody>
          <a:bodyPr wrap="square" rtlCol="0">
            <a:spAutoFit/>
          </a:bodyPr>
          <a:lstStyle/>
          <a:p>
            <a:pPr defTabSz="914400"/>
            <a:r>
              <a:rPr lang="zh-CN" altLang="en-US" sz="3600" b="1">
                <a:solidFill>
                  <a:srgbClr val="0000CC"/>
                </a:solidFill>
                <a:latin typeface="+mn-lt"/>
                <a:ea typeface="+mn-ea"/>
                <a:cs typeface="+mn-cs"/>
              </a:rPr>
              <a:t>通过这节课，你学到了哪些知识？有什么收获？</a:t>
            </a:r>
          </a:p>
        </p:txBody>
      </p:sp>
      <p:sp>
        <p:nvSpPr>
          <p:cNvPr id="5" name="圆角矩形 13">
            <a:extLst>
              <a:ext uri="{FF2B5EF4-FFF2-40B4-BE49-F238E27FC236}">
                <a16:creationId xmlns:a16="http://schemas.microsoft.com/office/drawing/2014/main" id="{0D4B9909-0AAD-4AA2-BADB-5DFE15E0CE7C}"/>
              </a:ext>
            </a:extLst>
          </p:cNvPr>
          <p:cNvSpPr/>
          <p:nvPr/>
        </p:nvSpPr>
        <p:spPr>
          <a:xfrm>
            <a:off x="94619" y="64769"/>
            <a:ext cx="3519805" cy="1121411"/>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交流总结</a:t>
            </a:r>
            <a:endPar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2" name="椭圆 1">
            <a:extLst>
              <a:ext uri="{FF2B5EF4-FFF2-40B4-BE49-F238E27FC236}">
                <a16:creationId xmlns:a16="http://schemas.microsoft.com/office/drawing/2014/main" id="{692B00A4-7235-470A-8892-905F089A436B}"/>
              </a:ext>
            </a:extLst>
          </p:cNvPr>
          <p:cNvSpPr/>
          <p:nvPr/>
        </p:nvSpPr>
        <p:spPr>
          <a:xfrm>
            <a:off x="5148469" y="3024805"/>
            <a:ext cx="1046922" cy="12357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DF0D698E-9373-44E2-9C8A-87B13367E4E5}"/>
              </a:ext>
            </a:extLst>
          </p:cNvPr>
          <p:cNvSpPr txBox="1"/>
          <p:nvPr/>
        </p:nvSpPr>
        <p:spPr>
          <a:xfrm>
            <a:off x="5283077" y="3227190"/>
            <a:ext cx="777706" cy="830997"/>
          </a:xfrm>
          <a:prstGeom prst="rect">
            <a:avLst/>
          </a:prstGeom>
          <a:noFill/>
        </p:spPr>
        <p:txBody>
          <a:bodyPr wrap="square" rtlCol="0">
            <a:spAutoFit/>
          </a:bodyPr>
          <a:lstStyle/>
          <a:p>
            <a:r>
              <a:rPr lang="zh-CN" altLang="en-US" sz="4800" b="1">
                <a:solidFill>
                  <a:srgbClr val="FF0000"/>
                </a:solidFill>
              </a:rPr>
              <a:t>剑</a:t>
            </a:r>
          </a:p>
        </p:txBody>
      </p:sp>
      <p:cxnSp>
        <p:nvCxnSpPr>
          <p:cNvPr id="6" name="直接箭头连接符 5">
            <a:extLst>
              <a:ext uri="{FF2B5EF4-FFF2-40B4-BE49-F238E27FC236}">
                <a16:creationId xmlns:a16="http://schemas.microsoft.com/office/drawing/2014/main" id="{AF50E947-006D-48B5-886D-0081790F640A}"/>
              </a:ext>
            </a:extLst>
          </p:cNvPr>
          <p:cNvCxnSpPr>
            <a:cxnSpLocks/>
          </p:cNvCxnSpPr>
          <p:nvPr/>
        </p:nvCxnSpPr>
        <p:spPr>
          <a:xfrm flipH="1" flipV="1">
            <a:off x="4293124" y="2529362"/>
            <a:ext cx="855345" cy="69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FFD05B16-369E-4BDC-8D95-5D4CDF8A91E4}"/>
              </a:ext>
            </a:extLst>
          </p:cNvPr>
          <p:cNvSpPr txBox="1"/>
          <p:nvPr/>
        </p:nvSpPr>
        <p:spPr>
          <a:xfrm>
            <a:off x="3793365" y="1927715"/>
            <a:ext cx="1355104" cy="646331"/>
          </a:xfrm>
          <a:prstGeom prst="rect">
            <a:avLst/>
          </a:prstGeom>
          <a:noFill/>
        </p:spPr>
        <p:txBody>
          <a:bodyPr wrap="square" rtlCol="0">
            <a:spAutoFit/>
          </a:bodyPr>
          <a:lstStyle/>
          <a:p>
            <a:r>
              <a:rPr lang="zh-CN" altLang="en-US" sz="3600" b="1">
                <a:solidFill>
                  <a:srgbClr val="0000CC"/>
                </a:solidFill>
              </a:rPr>
              <a:t>铸造</a:t>
            </a:r>
          </a:p>
        </p:txBody>
      </p:sp>
      <p:cxnSp>
        <p:nvCxnSpPr>
          <p:cNvPr id="9" name="直接箭头连接符 8">
            <a:extLst>
              <a:ext uri="{FF2B5EF4-FFF2-40B4-BE49-F238E27FC236}">
                <a16:creationId xmlns:a16="http://schemas.microsoft.com/office/drawing/2014/main" id="{94855738-EE82-4F66-BA8B-057936BCA0F3}"/>
              </a:ext>
            </a:extLst>
          </p:cNvPr>
          <p:cNvCxnSpPr>
            <a:cxnSpLocks/>
          </p:cNvCxnSpPr>
          <p:nvPr/>
        </p:nvCxnSpPr>
        <p:spPr>
          <a:xfrm flipV="1">
            <a:off x="6131219" y="2498839"/>
            <a:ext cx="1104468" cy="728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9E2921FA-F1F4-441C-A068-7A21678AC32F}"/>
              </a:ext>
            </a:extLst>
          </p:cNvPr>
          <p:cNvSpPr txBox="1"/>
          <p:nvPr/>
        </p:nvSpPr>
        <p:spPr>
          <a:xfrm>
            <a:off x="6884507" y="1852508"/>
            <a:ext cx="1355104" cy="646331"/>
          </a:xfrm>
          <a:prstGeom prst="rect">
            <a:avLst/>
          </a:prstGeom>
          <a:noFill/>
        </p:spPr>
        <p:txBody>
          <a:bodyPr wrap="square" rtlCol="0">
            <a:spAutoFit/>
          </a:bodyPr>
          <a:lstStyle/>
          <a:p>
            <a:r>
              <a:rPr lang="zh-CN" altLang="en-US" sz="3600" b="1">
                <a:solidFill>
                  <a:srgbClr val="0000CC"/>
                </a:solidFill>
              </a:rPr>
              <a:t>防护</a:t>
            </a:r>
          </a:p>
        </p:txBody>
      </p:sp>
      <p:cxnSp>
        <p:nvCxnSpPr>
          <p:cNvPr id="12" name="直接箭头连接符 11">
            <a:extLst>
              <a:ext uri="{FF2B5EF4-FFF2-40B4-BE49-F238E27FC236}">
                <a16:creationId xmlns:a16="http://schemas.microsoft.com/office/drawing/2014/main" id="{B96DF789-20DF-4E04-89AD-503441E48A43}"/>
              </a:ext>
            </a:extLst>
          </p:cNvPr>
          <p:cNvCxnSpPr>
            <a:stCxn id="2" idx="4"/>
          </p:cNvCxnSpPr>
          <p:nvPr/>
        </p:nvCxnSpPr>
        <p:spPr>
          <a:xfrm>
            <a:off x="5671930" y="4260570"/>
            <a:ext cx="0" cy="921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93FA7DB3-EAA6-4E12-86E9-965D396B1ED5}"/>
              </a:ext>
            </a:extLst>
          </p:cNvPr>
          <p:cNvSpPr txBox="1"/>
          <p:nvPr/>
        </p:nvSpPr>
        <p:spPr>
          <a:xfrm>
            <a:off x="5164967" y="5060815"/>
            <a:ext cx="1355104" cy="646331"/>
          </a:xfrm>
          <a:prstGeom prst="rect">
            <a:avLst/>
          </a:prstGeom>
          <a:noFill/>
        </p:spPr>
        <p:txBody>
          <a:bodyPr wrap="square" rtlCol="0">
            <a:spAutoFit/>
          </a:bodyPr>
          <a:lstStyle/>
          <a:p>
            <a:r>
              <a:rPr lang="zh-CN" altLang="en-US" sz="3600" b="1">
                <a:solidFill>
                  <a:srgbClr val="0000CC"/>
                </a:solidFill>
              </a:rPr>
              <a:t>修护</a:t>
            </a:r>
          </a:p>
        </p:txBody>
      </p:sp>
      <p:sp>
        <p:nvSpPr>
          <p:cNvPr id="16" name="文本框 15">
            <a:extLst>
              <a:ext uri="{FF2B5EF4-FFF2-40B4-BE49-F238E27FC236}">
                <a16:creationId xmlns:a16="http://schemas.microsoft.com/office/drawing/2014/main" id="{E0FBBDF4-B3F3-4B1D-96B4-678360B547D9}"/>
              </a:ext>
            </a:extLst>
          </p:cNvPr>
          <p:cNvSpPr txBox="1"/>
          <p:nvPr/>
        </p:nvSpPr>
        <p:spPr>
          <a:xfrm>
            <a:off x="558445" y="5678149"/>
            <a:ext cx="10096301" cy="707886"/>
          </a:xfrm>
          <a:prstGeom prst="rect">
            <a:avLst/>
          </a:prstGeom>
          <a:noFill/>
        </p:spPr>
        <p:txBody>
          <a:bodyPr wrap="square" rtlCol="0">
            <a:spAutoFit/>
          </a:bodyPr>
          <a:lstStyle/>
          <a:p>
            <a:pPr algn="ctr"/>
            <a:r>
              <a:rPr lang="zh-CN" altLang="en-US" sz="4000" b="1">
                <a:solidFill>
                  <a:srgbClr val="FF0000"/>
                </a:solidFill>
              </a:rPr>
              <a:t>心有坚定信念，必创造美好明天</a:t>
            </a: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11"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FCA172C-3CC2-468A-B8C9-CC784FB06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696" y="1463040"/>
            <a:ext cx="9315407" cy="5501640"/>
          </a:xfrm>
          <a:prstGeom prst="rect">
            <a:avLst/>
          </a:prstGeom>
        </p:spPr>
      </p:pic>
      <p:sp>
        <p:nvSpPr>
          <p:cNvPr id="4" name="文本框 6">
            <a:extLst>
              <a:ext uri="{FF2B5EF4-FFF2-40B4-BE49-F238E27FC236}">
                <a16:creationId xmlns:a16="http://schemas.microsoft.com/office/drawing/2014/main" id="{C527239D-7BED-462E-B715-7544231D330A}"/>
              </a:ext>
            </a:extLst>
          </p:cNvPr>
          <p:cNvSpPr txBox="1">
            <a:spLocks noGrp="1"/>
          </p:cNvSpPr>
          <p:nvPr>
            <p:ph type="title"/>
          </p:nvPr>
        </p:nvSpPr>
        <p:spPr>
          <a:xfrm>
            <a:off x="3465609" y="223452"/>
            <a:ext cx="10515600" cy="646331"/>
          </a:xfrm>
          <a:prstGeom prst="rect">
            <a:avLst/>
          </a:prstGeom>
          <a:noFill/>
        </p:spPr>
        <p:txBody>
          <a:bodyPr wrap="square" rtlCol="0">
            <a:spAutoFit/>
            <a:scene3d>
              <a:camera prst="orthographicFront"/>
              <a:lightRig rig="threePt" dir="t"/>
            </a:scene3d>
          </a:bodyPr>
          <a:lstStyle/>
          <a:p>
            <a:r>
              <a:rPr lang="zh-CN" altLang="en-US" sz="4000" b="1" dirty="0">
                <a:solidFill>
                  <a:schemeClr val="accent5">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关于越王勾践剑你想得到什么信息？</a:t>
            </a:r>
          </a:p>
        </p:txBody>
      </p:sp>
      <p:sp>
        <p:nvSpPr>
          <p:cNvPr id="5" name="圆角矩形 69">
            <a:extLst>
              <a:ext uri="{FF2B5EF4-FFF2-40B4-BE49-F238E27FC236}">
                <a16:creationId xmlns:a16="http://schemas.microsoft.com/office/drawing/2014/main" id="{C592E7FD-BC7E-4696-AC28-2F077405E95A}"/>
              </a:ext>
            </a:extLst>
          </p:cNvPr>
          <p:cNvSpPr/>
          <p:nvPr/>
        </p:nvSpPr>
        <p:spPr>
          <a:xfrm>
            <a:off x="-54196" y="72698"/>
            <a:ext cx="3519805" cy="112141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讨论与</a:t>
            </a:r>
            <a:r>
              <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交流</a:t>
            </a:r>
          </a:p>
        </p:txBody>
      </p:sp>
      <p:sp>
        <p:nvSpPr>
          <p:cNvPr id="7" name="圆角矩形 69">
            <a:extLst>
              <a:ext uri="{FF2B5EF4-FFF2-40B4-BE49-F238E27FC236}">
                <a16:creationId xmlns:a16="http://schemas.microsoft.com/office/drawing/2014/main" id="{17DACB09-4AC8-4FC2-A52E-CD80AF0E9856}"/>
              </a:ext>
            </a:extLst>
          </p:cNvPr>
          <p:cNvSpPr/>
          <p:nvPr/>
        </p:nvSpPr>
        <p:spPr>
          <a:xfrm>
            <a:off x="113031" y="2119507"/>
            <a:ext cx="2166344" cy="848983"/>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资料卡</a:t>
            </a:r>
          </a:p>
        </p:txBody>
      </p:sp>
      <p:pic>
        <p:nvPicPr>
          <p:cNvPr id="8" name="图片 7">
            <a:extLst>
              <a:ext uri="{FF2B5EF4-FFF2-40B4-BE49-F238E27FC236}">
                <a16:creationId xmlns:a16="http://schemas.microsoft.com/office/drawing/2014/main" id="{54C705C9-20D2-4B3B-BDA7-F0C853151AA1}"/>
              </a:ext>
            </a:extLst>
          </p:cNvPr>
          <p:cNvPicPr>
            <a:picLocks noChangeAspect="1"/>
          </p:cNvPicPr>
          <p:nvPr/>
        </p:nvPicPr>
        <p:blipFill>
          <a:blip r:embed="rId3"/>
          <a:stretch>
            <a:fillRect/>
          </a:stretch>
        </p:blipFill>
        <p:spPr>
          <a:xfrm>
            <a:off x="2480866" y="2543998"/>
            <a:ext cx="9269179" cy="3816720"/>
          </a:xfrm>
          <a:prstGeom prst="rect">
            <a:avLst/>
          </a:prstGeom>
        </p:spPr>
      </p:pic>
      <p:sp>
        <p:nvSpPr>
          <p:cNvPr id="2" name="椭圆 1"/>
          <p:cNvSpPr/>
          <p:nvPr/>
        </p:nvSpPr>
        <p:spPr>
          <a:xfrm>
            <a:off x="4467497" y="4349931"/>
            <a:ext cx="548640" cy="470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53202551"/>
      </p:ext>
    </p:extLst>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 decel="100000"/>
                                        <p:tgtEl>
                                          <p:spTgt spid="3"/>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3"/>
                                        </p:tgtEl>
                                        <p:attrNameLst>
                                          <p:attrName>ppt_y</p:attrName>
                                        </p:attrNameLst>
                                      </p:cBhvr>
                                      <p:tavLst>
                                        <p:tav tm="0">
                                          <p:val>
                                            <p:strVal val="ppt_y"/>
                                          </p:val>
                                        </p:tav>
                                        <p:tav tm="100000">
                                          <p:val>
                                            <p:strVal val="ppt_y+1"/>
                                          </p:val>
                                        </p:tav>
                                      </p:tavLst>
                                    </p:anim>
                                    <p:set>
                                      <p:cBhvr>
                                        <p:cTn id="10" dur="1" fill="hold">
                                          <p:stCondLst>
                                            <p:cond delay="9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a:extLst>
              <a:ext uri="{FF2B5EF4-FFF2-40B4-BE49-F238E27FC236}">
                <a16:creationId xmlns:a16="http://schemas.microsoft.com/office/drawing/2014/main" id="{C527239D-7BED-462E-B715-7544231D330A}"/>
              </a:ext>
            </a:extLst>
          </p:cNvPr>
          <p:cNvSpPr txBox="1">
            <a:spLocks noGrp="1"/>
          </p:cNvSpPr>
          <p:nvPr>
            <p:ph type="title"/>
          </p:nvPr>
        </p:nvSpPr>
        <p:spPr>
          <a:xfrm>
            <a:off x="3465609" y="223452"/>
            <a:ext cx="10515600" cy="701731"/>
          </a:xfrm>
          <a:prstGeom prst="rect">
            <a:avLst/>
          </a:prstGeom>
          <a:noFill/>
        </p:spPr>
        <p:txBody>
          <a:bodyPr wrap="square" rtlCol="0">
            <a:spAutoFit/>
            <a:scene3d>
              <a:camera prst="orthographicFront"/>
              <a:lightRig rig="threePt" dir="t"/>
            </a:scene3d>
          </a:bodyPr>
          <a:lstStyle/>
          <a:p>
            <a:r>
              <a:rPr lang="zh-CN" altLang="en-US" b="1" dirty="0">
                <a:solidFill>
                  <a:schemeClr val="accent5">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古人如何</a:t>
            </a:r>
            <a:r>
              <a:rPr lang="zh-CN" altLang="en-US" b="1">
                <a:solidFill>
                  <a:schemeClr val="accent5">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得到铜的呢</a:t>
            </a:r>
            <a:r>
              <a:rPr lang="zh-CN" altLang="en-US" b="1" dirty="0">
                <a:solidFill>
                  <a:schemeClr val="accent5">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t>
            </a:r>
          </a:p>
        </p:txBody>
      </p:sp>
      <p:sp>
        <p:nvSpPr>
          <p:cNvPr id="5" name="圆角矩形 69">
            <a:extLst>
              <a:ext uri="{FF2B5EF4-FFF2-40B4-BE49-F238E27FC236}">
                <a16:creationId xmlns:a16="http://schemas.microsoft.com/office/drawing/2014/main" id="{C592E7FD-BC7E-4696-AC28-2F077405E95A}"/>
              </a:ext>
            </a:extLst>
          </p:cNvPr>
          <p:cNvSpPr/>
          <p:nvPr/>
        </p:nvSpPr>
        <p:spPr>
          <a:xfrm>
            <a:off x="-54196" y="72698"/>
            <a:ext cx="3519805" cy="112141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思考与交流</a:t>
            </a:r>
          </a:p>
        </p:txBody>
      </p:sp>
      <p:sp>
        <p:nvSpPr>
          <p:cNvPr id="7" name="圆角矩形 69">
            <a:extLst>
              <a:ext uri="{FF2B5EF4-FFF2-40B4-BE49-F238E27FC236}">
                <a16:creationId xmlns:a16="http://schemas.microsoft.com/office/drawing/2014/main" id="{17DACB09-4AC8-4FC2-A52E-CD80AF0E9856}"/>
              </a:ext>
            </a:extLst>
          </p:cNvPr>
          <p:cNvSpPr/>
          <p:nvPr/>
        </p:nvSpPr>
        <p:spPr>
          <a:xfrm>
            <a:off x="126094" y="2772650"/>
            <a:ext cx="2166344" cy="848983"/>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资料卡</a:t>
            </a:r>
          </a:p>
        </p:txBody>
      </p:sp>
      <p:sp>
        <p:nvSpPr>
          <p:cNvPr id="6" name="矩形 5"/>
          <p:cNvSpPr/>
          <p:nvPr/>
        </p:nvSpPr>
        <p:spPr>
          <a:xfrm>
            <a:off x="5178665" y="1798618"/>
            <a:ext cx="3954929" cy="793487"/>
          </a:xfrm>
          <a:prstGeom prst="rect">
            <a:avLst/>
          </a:prstGeom>
        </p:spPr>
        <p:txBody>
          <a:bodyPr wrap="none">
            <a:spAutoFit/>
          </a:bodyPr>
          <a:lstStyle/>
          <a:p>
            <a:pPr lvl="0">
              <a:lnSpc>
                <a:spcPct val="150000"/>
              </a:lnSpc>
            </a:pPr>
            <a:r>
              <a:rPr lang="pt-BR" altLang="zh-CN" sz="3600" b="1" dirty="0">
                <a:solidFill>
                  <a:srgbClr val="FF0000"/>
                </a:solidFill>
                <a:latin typeface="zuoyeFont_mathFont"/>
              </a:rPr>
              <a:t>CuSO</a:t>
            </a:r>
            <a:r>
              <a:rPr lang="pt-BR" altLang="zh-CN" sz="3600" b="1" baseline="-25000" dirty="0">
                <a:solidFill>
                  <a:srgbClr val="FF0000"/>
                </a:solidFill>
                <a:latin typeface="zuoyeFont_mathFont"/>
              </a:rPr>
              <a:t>4</a:t>
            </a:r>
            <a:r>
              <a:rPr lang="pt-BR" altLang="zh-CN" sz="3600" b="1" dirty="0">
                <a:solidFill>
                  <a:srgbClr val="FF0000"/>
                </a:solidFill>
                <a:latin typeface="zuoyeFont_mathFont"/>
              </a:rPr>
              <a:t>+Fe=FeSO</a:t>
            </a:r>
            <a:r>
              <a:rPr lang="pt-BR" altLang="zh-CN" sz="3600" b="1" baseline="-25000" dirty="0">
                <a:solidFill>
                  <a:srgbClr val="FF0000"/>
                </a:solidFill>
                <a:latin typeface="zuoyeFont_mathFont"/>
              </a:rPr>
              <a:t>4</a:t>
            </a:r>
            <a:r>
              <a:rPr lang="pt-BR" altLang="zh-CN" sz="3600" b="1" dirty="0">
                <a:solidFill>
                  <a:srgbClr val="FF0000"/>
                </a:solidFill>
                <a:latin typeface="zuoyeFont_mathFont"/>
              </a:rPr>
              <a:t>+Cu</a:t>
            </a:r>
          </a:p>
        </p:txBody>
      </p:sp>
      <p:sp>
        <p:nvSpPr>
          <p:cNvPr id="9" name="矩形 8"/>
          <p:cNvSpPr/>
          <p:nvPr/>
        </p:nvSpPr>
        <p:spPr>
          <a:xfrm>
            <a:off x="507713" y="1798617"/>
            <a:ext cx="3877985" cy="793487"/>
          </a:xfrm>
          <a:prstGeom prst="rect">
            <a:avLst/>
          </a:prstGeom>
        </p:spPr>
        <p:txBody>
          <a:bodyPr wrap="none">
            <a:spAutoFit/>
          </a:bodyPr>
          <a:lstStyle/>
          <a:p>
            <a:pPr lvl="0">
              <a:lnSpc>
                <a:spcPct val="150000"/>
              </a:lnSpc>
            </a:pPr>
            <a:r>
              <a:rPr lang="zh-CN" altLang="en-US" sz="3600" b="1" dirty="0">
                <a:solidFill>
                  <a:srgbClr val="FF0000"/>
                </a:solidFill>
                <a:latin typeface="zuoyeFont_mathFont"/>
              </a:rPr>
              <a:t>曾青得铁则化为铜</a:t>
            </a:r>
            <a:endParaRPr lang="pt-BR" altLang="zh-CN" sz="3600" b="1" dirty="0">
              <a:solidFill>
                <a:srgbClr val="FF0000"/>
              </a:solidFill>
              <a:latin typeface="zuoyeFont_mathFont"/>
            </a:endParaRPr>
          </a:p>
        </p:txBody>
      </p:sp>
      <p:sp>
        <p:nvSpPr>
          <p:cNvPr id="10" name="文本框 9"/>
          <p:cNvSpPr txBox="1"/>
          <p:nvPr/>
        </p:nvSpPr>
        <p:spPr>
          <a:xfrm>
            <a:off x="507713" y="3802179"/>
            <a:ext cx="10698480" cy="2031325"/>
          </a:xfrm>
          <a:prstGeom prst="rect">
            <a:avLst/>
          </a:prstGeom>
          <a:noFill/>
        </p:spPr>
        <p:txBody>
          <a:bodyPr wrap="square" rtlCol="0">
            <a:spAutoFit/>
          </a:bodyPr>
          <a:lstStyle/>
          <a:p>
            <a:pPr algn="just">
              <a:lnSpc>
                <a:spcPct val="150000"/>
              </a:lnSpc>
            </a:pPr>
            <a:r>
              <a:rPr lang="zh-CN" altLang="en-US" sz="2800" b="1" dirty="0">
                <a:solidFill>
                  <a:schemeClr val="accent5">
                    <a:lumMod val="75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mj-cs"/>
              </a:rPr>
              <a:t>金属冶炼技术最早起源于我国。考古发现，</a:t>
            </a:r>
            <a:r>
              <a:rPr lang="en-US" altLang="zh-CN" sz="2800" b="1" dirty="0">
                <a:solidFill>
                  <a:schemeClr val="accent5">
                    <a:lumMod val="75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mj-cs"/>
              </a:rPr>
              <a:t>300</a:t>
            </a:r>
            <a:r>
              <a:rPr lang="zh-CN" altLang="en-US" sz="2800" b="1" dirty="0">
                <a:solidFill>
                  <a:schemeClr val="accent5">
                    <a:lumMod val="75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mj-cs"/>
              </a:rPr>
              <a:t>多年前我国古代民间工匠们就掌握了较成熟的“</a:t>
            </a:r>
            <a:r>
              <a:rPr lang="zh-CN" altLang="en-US" sz="2800" b="1" dirty="0">
                <a:solidFill>
                  <a:srgbClr val="FF000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mj-cs"/>
              </a:rPr>
              <a:t>火法炼铜</a:t>
            </a:r>
            <a:r>
              <a:rPr lang="zh-CN" altLang="en-US" sz="2800" b="1" dirty="0">
                <a:solidFill>
                  <a:schemeClr val="accent5">
                    <a:lumMod val="75000"/>
                  </a:schemeClr>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mj-cs"/>
              </a:rPr>
              <a:t>”技术。“火法炼铜”是在加热条件下，用一氧化碳与氧化铜发生反应，从而将铜还原出来。</a:t>
            </a:r>
          </a:p>
        </p:txBody>
      </p:sp>
      <p:sp>
        <p:nvSpPr>
          <p:cNvPr id="11" name="椭圆形标注 10"/>
          <p:cNvSpPr/>
          <p:nvPr/>
        </p:nvSpPr>
        <p:spPr>
          <a:xfrm>
            <a:off x="8198316" y="925183"/>
            <a:ext cx="3255231" cy="965191"/>
          </a:xfrm>
          <a:prstGeom prst="wedgeEllipseCallou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658133" y="1143591"/>
            <a:ext cx="2335595" cy="584775"/>
          </a:xfrm>
          <a:prstGeom prst="rect">
            <a:avLst/>
          </a:prstGeom>
          <a:noFill/>
        </p:spPr>
        <p:txBody>
          <a:bodyPr wrap="square" rtlCol="0">
            <a:spAutoFit/>
          </a:bodyPr>
          <a:lstStyle/>
          <a:p>
            <a:pPr algn="ctr"/>
            <a:r>
              <a:rPr lang="zh-CN" altLang="en-US" sz="3200" b="1" dirty="0">
                <a:solidFill>
                  <a:srgbClr val="0070C0"/>
                </a:solidFill>
              </a:rPr>
              <a:t>湿法炼铜</a:t>
            </a:r>
          </a:p>
        </p:txBody>
      </p:sp>
      <p:sp>
        <p:nvSpPr>
          <p:cNvPr id="2" name="圆角矩形 1"/>
          <p:cNvSpPr/>
          <p:nvPr/>
        </p:nvSpPr>
        <p:spPr>
          <a:xfrm>
            <a:off x="507713" y="5257800"/>
            <a:ext cx="1495899" cy="416859"/>
          </a:xfrm>
          <a:prstGeom prst="roundRect">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3092824" y="5244353"/>
            <a:ext cx="2918011" cy="575704"/>
          </a:xfrm>
          <a:prstGeom prst="roundRect">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14076309"/>
      </p:ext>
    </p:extLst>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9" grpId="0"/>
      <p:bldP spid="10" grpId="0"/>
      <p:bldP spid="11" grpId="0" animBg="1"/>
      <p:bldP spid="12" grpId="0"/>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69">
            <a:extLst>
              <a:ext uri="{FF2B5EF4-FFF2-40B4-BE49-F238E27FC236}">
                <a16:creationId xmlns:a16="http://schemas.microsoft.com/office/drawing/2014/main" id="{C592E7FD-BC7E-4696-AC28-2F077405E95A}"/>
              </a:ext>
            </a:extLst>
          </p:cNvPr>
          <p:cNvSpPr/>
          <p:nvPr/>
        </p:nvSpPr>
        <p:spPr>
          <a:xfrm>
            <a:off x="-54196" y="72698"/>
            <a:ext cx="3519805" cy="112141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回顾与思考</a:t>
            </a:r>
          </a:p>
        </p:txBody>
      </p:sp>
      <p:grpSp>
        <p:nvGrpSpPr>
          <p:cNvPr id="6" name="组合 5">
            <a:extLst>
              <a:ext uri="{FF2B5EF4-FFF2-40B4-BE49-F238E27FC236}">
                <a16:creationId xmlns:a16="http://schemas.microsoft.com/office/drawing/2014/main" id="{7592A46F-14E0-48E9-90AE-F0593CE9861B}"/>
              </a:ext>
            </a:extLst>
          </p:cNvPr>
          <p:cNvGrpSpPr/>
          <p:nvPr/>
        </p:nvGrpSpPr>
        <p:grpSpPr>
          <a:xfrm>
            <a:off x="4379816" y="2786772"/>
            <a:ext cx="5330983" cy="738664"/>
            <a:chOff x="-73925" y="5411794"/>
            <a:chExt cx="5330982" cy="738664"/>
          </a:xfrm>
        </p:grpSpPr>
        <p:sp>
          <p:nvSpPr>
            <p:cNvPr id="7" name="矩形 6">
              <a:extLst>
                <a:ext uri="{FF2B5EF4-FFF2-40B4-BE49-F238E27FC236}">
                  <a16:creationId xmlns:a16="http://schemas.microsoft.com/office/drawing/2014/main" id="{BECA0845-DA88-4379-97EF-FE8CA4DD6FF7}"/>
                </a:ext>
              </a:extLst>
            </p:cNvPr>
            <p:cNvSpPr/>
            <p:nvPr/>
          </p:nvSpPr>
          <p:spPr>
            <a:xfrm>
              <a:off x="-73925" y="5411794"/>
              <a:ext cx="5330982" cy="738664"/>
            </a:xfrm>
            <a:prstGeom prst="rect">
              <a:avLst/>
            </a:prstGeom>
          </p:spPr>
          <p:txBody>
            <a:bodyPr wrap="square">
              <a:spAutoFit/>
            </a:bodyPr>
            <a:lstStyle/>
            <a:p>
              <a:pPr>
                <a:lnSpc>
                  <a:spcPct val="150000"/>
                </a:lnSpc>
              </a:pPr>
              <a:r>
                <a:rPr lang="en-US" altLang="zh-CN" sz="2800" b="1" dirty="0">
                  <a:solidFill>
                    <a:srgbClr val="FF0000"/>
                  </a:solidFill>
                  <a:latin typeface="zuoyeFont_mathFont"/>
                </a:rPr>
                <a:t>A</a:t>
              </a:r>
              <a:r>
                <a:rPr lang="zh-CN" altLang="en-US" sz="2800" b="1" dirty="0">
                  <a:solidFill>
                    <a:srgbClr val="FF0000"/>
                  </a:solidFill>
                  <a:latin typeface="zuoyeFont_mathFont"/>
                </a:rPr>
                <a:t>：</a:t>
              </a:r>
              <a:r>
                <a:rPr lang="pt-BR" altLang="zh-CN" sz="2800" b="1" dirty="0" smtClean="0">
                  <a:solidFill>
                    <a:srgbClr val="FF0000"/>
                  </a:solidFill>
                  <a:latin typeface="zuoyeFont_mathFont"/>
                </a:rPr>
                <a:t>CO + CuO = Cu + CO</a:t>
              </a:r>
              <a:r>
                <a:rPr lang="pt-BR" altLang="zh-CN" sz="2800" b="1" baseline="-25000" dirty="0" smtClean="0">
                  <a:solidFill>
                    <a:srgbClr val="FF0000"/>
                  </a:solidFill>
                  <a:latin typeface="zuoyeFont_mathFont"/>
                </a:rPr>
                <a:t>2</a:t>
              </a:r>
              <a:endParaRPr lang="zh-CN" altLang="en-US" sz="2800" b="1" dirty="0">
                <a:solidFill>
                  <a:srgbClr val="FF0000"/>
                </a:solidFill>
              </a:endParaRPr>
            </a:p>
          </p:txBody>
        </p:sp>
        <p:sp>
          <p:nvSpPr>
            <p:cNvPr id="8" name="文本框 7">
              <a:extLst>
                <a:ext uri="{FF2B5EF4-FFF2-40B4-BE49-F238E27FC236}">
                  <a16:creationId xmlns:a16="http://schemas.microsoft.com/office/drawing/2014/main" id="{99D517A6-D311-491E-AE70-073EC71BC960}"/>
                </a:ext>
              </a:extLst>
            </p:cNvPr>
            <p:cNvSpPr txBox="1"/>
            <p:nvPr/>
          </p:nvSpPr>
          <p:spPr>
            <a:xfrm>
              <a:off x="2065281" y="5443079"/>
              <a:ext cx="527320" cy="307777"/>
            </a:xfrm>
            <a:prstGeom prst="rect">
              <a:avLst/>
            </a:prstGeom>
            <a:noFill/>
          </p:spPr>
          <p:txBody>
            <a:bodyPr wrap="square" rtlCol="0">
              <a:spAutoFit/>
            </a:bodyPr>
            <a:lstStyle/>
            <a:p>
              <a:r>
                <a:rPr lang="zh-CN" altLang="en-US" sz="1400" dirty="0">
                  <a:solidFill>
                    <a:srgbClr val="FF0000"/>
                  </a:solidFill>
                  <a:latin typeface="等线" panose="02010600030101010101" pitchFamily="2" charset="-122"/>
                  <a:ea typeface="等线" panose="02010600030101010101" pitchFamily="2" charset="-122"/>
                </a:rPr>
                <a:t>△</a:t>
              </a:r>
              <a:endParaRPr lang="zh-CN" altLang="en-US" sz="1400" dirty="0">
                <a:solidFill>
                  <a:srgbClr val="FF0000"/>
                </a:solidFill>
              </a:endParaRPr>
            </a:p>
          </p:txBody>
        </p:sp>
      </p:grpSp>
      <p:sp>
        <p:nvSpPr>
          <p:cNvPr id="9" name="文本框 8"/>
          <p:cNvSpPr txBox="1"/>
          <p:nvPr/>
        </p:nvSpPr>
        <p:spPr>
          <a:xfrm>
            <a:off x="81622" y="2981719"/>
            <a:ext cx="5936529" cy="523220"/>
          </a:xfrm>
          <a:prstGeom prst="rect">
            <a:avLst/>
          </a:prstGeom>
          <a:noFill/>
        </p:spPr>
        <p:txBody>
          <a:bodyPr wrap="square" rtlCol="0">
            <a:spAutoFit/>
          </a:bodyPr>
          <a:lstStyle/>
          <a:p>
            <a:r>
              <a:rPr lang="zh-CN" altLang="en-US" sz="2800" b="1" dirty="0"/>
              <a:t>涉及的化学反应方程式</a:t>
            </a:r>
          </a:p>
        </p:txBody>
      </p:sp>
      <p:graphicFrame>
        <p:nvGraphicFramePr>
          <p:cNvPr id="10" name="Object 3"/>
          <p:cNvGraphicFramePr>
            <a:graphicFrameLocks noChangeAspect="1"/>
          </p:cNvGraphicFramePr>
          <p:nvPr>
            <p:extLst>
              <p:ext uri="{D42A27DB-BD31-4B8C-83A1-F6EECF244321}">
                <p14:modId xmlns:p14="http://schemas.microsoft.com/office/powerpoint/2010/main" val="1417848648"/>
              </p:ext>
            </p:extLst>
          </p:nvPr>
        </p:nvGraphicFramePr>
        <p:xfrm>
          <a:off x="3704519" y="56873"/>
          <a:ext cx="6156325" cy="2981329"/>
        </p:xfrm>
        <a:graphic>
          <a:graphicData uri="http://schemas.openxmlformats.org/presentationml/2006/ole">
            <mc:AlternateContent xmlns:mc="http://schemas.openxmlformats.org/markup-compatibility/2006">
              <mc:Choice xmlns:v="urn:schemas-microsoft-com:vml" Requires="v">
                <p:oleObj spid="_x0000_s1233" r:id="rId3" imgW="5569877" imgH="2771957" progId="Flash.Movie">
                  <p:embed/>
                </p:oleObj>
              </mc:Choice>
              <mc:Fallback>
                <p:oleObj r:id="rId3" imgW="5569877" imgH="2771957" progId="Flash.Movie">
                  <p:embed/>
                  <p:pic>
                    <p:nvPicPr>
                      <p:cNvPr id="1536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519" y="56873"/>
                        <a:ext cx="6156325" cy="2981329"/>
                      </a:xfrm>
                      <a:prstGeom prst="rect">
                        <a:avLst/>
                      </a:prstGeom>
                      <a:noFill/>
                      <a:ln>
                        <a:noFill/>
                      </a:ln>
                      <a:effectLst/>
                    </p:spPr>
                  </p:pic>
                </p:oleObj>
              </mc:Fallback>
            </mc:AlternateContent>
          </a:graphicData>
        </a:graphic>
      </p:graphicFrame>
      <p:sp>
        <p:nvSpPr>
          <p:cNvPr id="11" name="文本框 10"/>
          <p:cNvSpPr txBox="1"/>
          <p:nvPr/>
        </p:nvSpPr>
        <p:spPr>
          <a:xfrm>
            <a:off x="190379" y="4869994"/>
            <a:ext cx="5936529" cy="523220"/>
          </a:xfrm>
          <a:prstGeom prst="rect">
            <a:avLst/>
          </a:prstGeom>
          <a:noFill/>
        </p:spPr>
        <p:txBody>
          <a:bodyPr wrap="square" rtlCol="0">
            <a:spAutoFit/>
          </a:bodyPr>
          <a:lstStyle/>
          <a:p>
            <a:r>
              <a:rPr lang="zh-CN" altLang="en-US" sz="2800" b="1" dirty="0"/>
              <a:t>涉及的化学反应现象</a:t>
            </a:r>
          </a:p>
        </p:txBody>
      </p:sp>
      <p:sp>
        <p:nvSpPr>
          <p:cNvPr id="15" name="文本框 14"/>
          <p:cNvSpPr txBox="1"/>
          <p:nvPr/>
        </p:nvSpPr>
        <p:spPr>
          <a:xfrm>
            <a:off x="4173602" y="4683456"/>
            <a:ext cx="8018398" cy="1311193"/>
          </a:xfrm>
          <a:prstGeom prst="rect">
            <a:avLst/>
          </a:prstGeom>
          <a:noFill/>
        </p:spPr>
        <p:txBody>
          <a:bodyPr wrap="square" rtlCol="0">
            <a:spAutoFit/>
          </a:bodyPr>
          <a:lstStyle/>
          <a:p>
            <a:pPr>
              <a:lnSpc>
                <a:spcPct val="150000"/>
              </a:lnSpc>
              <a:spcBef>
                <a:spcPct val="20000"/>
              </a:spcBef>
              <a:buClr>
                <a:schemeClr val="hlink"/>
              </a:buClr>
              <a:buFont typeface="Wingdings" panose="05000000000000000000" pitchFamily="2" charset="2"/>
              <a:buNone/>
            </a:pPr>
            <a:r>
              <a:rPr lang="zh-CN" altLang="en-US" sz="2800" b="1" dirty="0">
                <a:solidFill>
                  <a:srgbClr val="FF0000"/>
                </a:solidFill>
              </a:rPr>
              <a:t>黑色粉末变红，</a:t>
            </a:r>
            <a:r>
              <a:rPr lang="en-US" altLang="zh-CN" sz="2800" b="1" dirty="0">
                <a:solidFill>
                  <a:srgbClr val="FF0000"/>
                </a:solidFill>
              </a:rPr>
              <a:t>B</a:t>
            </a:r>
            <a:r>
              <a:rPr lang="zh-CN" altLang="en-US" sz="2800" b="1" dirty="0">
                <a:solidFill>
                  <a:srgbClr val="FF0000"/>
                </a:solidFill>
              </a:rPr>
              <a:t>处澄清石灰水变浑浊，</a:t>
            </a:r>
            <a:r>
              <a:rPr lang="en-US" altLang="zh-CN" sz="2800" b="1" dirty="0">
                <a:solidFill>
                  <a:srgbClr val="FF0000"/>
                </a:solidFill>
              </a:rPr>
              <a:t>C</a:t>
            </a:r>
            <a:r>
              <a:rPr lang="zh-CN" altLang="en-US" sz="2800" b="1" dirty="0">
                <a:solidFill>
                  <a:srgbClr val="FF0000"/>
                </a:solidFill>
              </a:rPr>
              <a:t>处尾气燃烧产生蓝色火焰。</a:t>
            </a:r>
            <a:endParaRPr lang="zh-CN" altLang="en-US" sz="2800" dirty="0">
              <a:solidFill>
                <a:srgbClr val="FF0000"/>
              </a:solidFill>
            </a:endParaRPr>
          </a:p>
        </p:txBody>
      </p:sp>
      <p:sp>
        <p:nvSpPr>
          <p:cNvPr id="16" name="文本框 15"/>
          <p:cNvSpPr txBox="1"/>
          <p:nvPr/>
        </p:nvSpPr>
        <p:spPr>
          <a:xfrm>
            <a:off x="497344" y="6214833"/>
            <a:ext cx="5936529" cy="523220"/>
          </a:xfrm>
          <a:prstGeom prst="rect">
            <a:avLst/>
          </a:prstGeom>
          <a:noFill/>
        </p:spPr>
        <p:txBody>
          <a:bodyPr wrap="square" rtlCol="0">
            <a:spAutoFit/>
          </a:bodyPr>
          <a:lstStyle/>
          <a:p>
            <a:r>
              <a:rPr lang="zh-CN" altLang="en-US" sz="2800" b="1" dirty="0"/>
              <a:t>反应注意事项</a:t>
            </a:r>
          </a:p>
        </p:txBody>
      </p:sp>
      <p:sp>
        <p:nvSpPr>
          <p:cNvPr id="17" name="文本框 16"/>
          <p:cNvSpPr txBox="1"/>
          <p:nvPr/>
        </p:nvSpPr>
        <p:spPr>
          <a:xfrm>
            <a:off x="4359275" y="6225729"/>
            <a:ext cx="8018398" cy="523220"/>
          </a:xfrm>
          <a:prstGeom prst="rect">
            <a:avLst/>
          </a:prstGeom>
          <a:noFill/>
        </p:spPr>
        <p:txBody>
          <a:bodyPr wrap="square" rtlCol="0">
            <a:spAutoFit/>
          </a:bodyPr>
          <a:lstStyle/>
          <a:p>
            <a:pPr>
              <a:spcBef>
                <a:spcPct val="20000"/>
              </a:spcBef>
              <a:buClr>
                <a:schemeClr val="hlink"/>
              </a:buClr>
              <a:buFont typeface="Wingdings" panose="05000000000000000000" pitchFamily="2" charset="2"/>
              <a:buNone/>
            </a:pPr>
            <a:r>
              <a:rPr lang="en-US" altLang="zh-CN" sz="2800" b="1" dirty="0">
                <a:solidFill>
                  <a:srgbClr val="FF0000"/>
                </a:solidFill>
              </a:rPr>
              <a:t>CO</a:t>
            </a:r>
            <a:r>
              <a:rPr lang="zh-CN" altLang="en-US" sz="2800" b="1" dirty="0">
                <a:solidFill>
                  <a:srgbClr val="FF0000"/>
                </a:solidFill>
              </a:rPr>
              <a:t>：早出晚归；  </a:t>
            </a:r>
            <a:r>
              <a:rPr lang="en-US" altLang="zh-CN" sz="2800" b="1" dirty="0">
                <a:solidFill>
                  <a:srgbClr val="FF0000"/>
                </a:solidFill>
              </a:rPr>
              <a:t>A</a:t>
            </a:r>
            <a:r>
              <a:rPr lang="zh-CN" altLang="en-US" sz="2800" b="1" dirty="0">
                <a:solidFill>
                  <a:srgbClr val="FF0000"/>
                </a:solidFill>
              </a:rPr>
              <a:t>处酒精灯：迟到早退</a:t>
            </a:r>
            <a:endParaRPr lang="zh-CN" altLang="en-US" sz="2800" dirty="0">
              <a:solidFill>
                <a:srgbClr val="FF0000"/>
              </a:solidFill>
            </a:endParaRPr>
          </a:p>
        </p:txBody>
      </p:sp>
      <p:grpSp>
        <p:nvGrpSpPr>
          <p:cNvPr id="18" name="组合 17">
            <a:extLst>
              <a:ext uri="{FF2B5EF4-FFF2-40B4-BE49-F238E27FC236}">
                <a16:creationId xmlns:a16="http://schemas.microsoft.com/office/drawing/2014/main" id="{BDA33E2D-8782-46B8-A71E-C76B42320768}"/>
              </a:ext>
            </a:extLst>
          </p:cNvPr>
          <p:cNvGrpSpPr/>
          <p:nvPr/>
        </p:nvGrpSpPr>
        <p:grpSpPr>
          <a:xfrm>
            <a:off x="4379816" y="3838817"/>
            <a:ext cx="7029450" cy="923330"/>
            <a:chOff x="379257" y="5351111"/>
            <a:chExt cx="5330982" cy="923330"/>
          </a:xfrm>
        </p:grpSpPr>
        <p:sp>
          <p:nvSpPr>
            <p:cNvPr id="19" name="矩形 18">
              <a:extLst>
                <a:ext uri="{FF2B5EF4-FFF2-40B4-BE49-F238E27FC236}">
                  <a16:creationId xmlns:a16="http://schemas.microsoft.com/office/drawing/2014/main" id="{761D1D55-5474-45FD-BC6E-1A68DE17BDFA}"/>
                </a:ext>
              </a:extLst>
            </p:cNvPr>
            <p:cNvSpPr/>
            <p:nvPr/>
          </p:nvSpPr>
          <p:spPr>
            <a:xfrm>
              <a:off x="379257" y="5351111"/>
              <a:ext cx="5330982" cy="923330"/>
            </a:xfrm>
            <a:prstGeom prst="rect">
              <a:avLst/>
            </a:prstGeom>
          </p:spPr>
          <p:txBody>
            <a:bodyPr wrap="square">
              <a:spAutoFit/>
            </a:bodyPr>
            <a:lstStyle/>
            <a:p>
              <a:pPr>
                <a:lnSpc>
                  <a:spcPct val="150000"/>
                </a:lnSpc>
              </a:pPr>
              <a:r>
                <a:rPr lang="en-US" altLang="zh-CN" sz="2800" b="1" dirty="0">
                  <a:solidFill>
                    <a:srgbClr val="FF0000"/>
                  </a:solidFill>
                  <a:latin typeface="zuoyeFont_mathFont"/>
                </a:rPr>
                <a:t>C</a:t>
              </a:r>
              <a:r>
                <a:rPr lang="zh-CN" altLang="en-US" sz="2800" b="1" dirty="0">
                  <a:solidFill>
                    <a:srgbClr val="FF0000"/>
                  </a:solidFill>
                  <a:latin typeface="zuoyeFont_mathFont"/>
                </a:rPr>
                <a:t>：</a:t>
              </a:r>
              <a:r>
                <a:rPr lang="en-US" altLang="zh-CN" sz="2800" b="1" dirty="0">
                  <a:solidFill>
                    <a:srgbClr val="FF0000"/>
                  </a:solidFill>
                  <a:latin typeface="zuoyeFont_mathFont"/>
                </a:rPr>
                <a:t>2</a:t>
              </a:r>
              <a:r>
                <a:rPr lang="pt-BR" altLang="zh-CN" sz="2800" b="1" dirty="0" smtClean="0">
                  <a:solidFill>
                    <a:srgbClr val="FF0000"/>
                  </a:solidFill>
                  <a:latin typeface="zuoyeFont_mathFont"/>
                </a:rPr>
                <a:t>CO + O</a:t>
              </a:r>
              <a:r>
                <a:rPr lang="pt-BR" altLang="zh-CN" sz="2800" b="1" baseline="-25000" dirty="0" smtClean="0">
                  <a:solidFill>
                    <a:srgbClr val="FF0000"/>
                  </a:solidFill>
                  <a:latin typeface="zuoyeFont_mathFont"/>
                </a:rPr>
                <a:t>2 </a:t>
              </a:r>
              <a:r>
                <a:rPr lang="pt-BR" altLang="zh-CN" sz="3600" b="1" dirty="0">
                  <a:solidFill>
                    <a:srgbClr val="FF0000"/>
                  </a:solidFill>
                  <a:latin typeface="zuoyeFont_mathFont"/>
                </a:rPr>
                <a:t>=</a:t>
              </a:r>
              <a:r>
                <a:rPr lang="pt-BR" altLang="zh-CN" sz="2800" b="1" dirty="0">
                  <a:solidFill>
                    <a:srgbClr val="FF0000"/>
                  </a:solidFill>
                  <a:latin typeface="zuoyeFont_mathFont"/>
                </a:rPr>
                <a:t> </a:t>
              </a:r>
              <a:r>
                <a:rPr lang="en-US" altLang="zh-CN" sz="2800" b="1" dirty="0">
                  <a:solidFill>
                    <a:srgbClr val="FF0000"/>
                  </a:solidFill>
                  <a:latin typeface="zuoyeFont_mathFont"/>
                </a:rPr>
                <a:t>2</a:t>
              </a:r>
              <a:r>
                <a:rPr lang="pt-BR" altLang="zh-CN" sz="2800" b="1" dirty="0">
                  <a:solidFill>
                    <a:srgbClr val="FF0000"/>
                  </a:solidFill>
                  <a:latin typeface="zuoyeFont_mathFont"/>
                </a:rPr>
                <a:t>CO</a:t>
              </a:r>
              <a:r>
                <a:rPr lang="pt-BR" altLang="zh-CN" sz="2800" b="1" baseline="-25000" dirty="0">
                  <a:solidFill>
                    <a:srgbClr val="FF0000"/>
                  </a:solidFill>
                  <a:latin typeface="zuoyeFont_mathFont"/>
                </a:rPr>
                <a:t>2</a:t>
              </a:r>
              <a:endParaRPr lang="zh-CN" altLang="en-US" sz="2800" b="1" dirty="0">
                <a:solidFill>
                  <a:srgbClr val="FF0000"/>
                </a:solidFill>
              </a:endParaRPr>
            </a:p>
          </p:txBody>
        </p:sp>
        <p:sp>
          <p:nvSpPr>
            <p:cNvPr id="20" name="文本框 19">
              <a:extLst>
                <a:ext uri="{FF2B5EF4-FFF2-40B4-BE49-F238E27FC236}">
                  <a16:creationId xmlns:a16="http://schemas.microsoft.com/office/drawing/2014/main" id="{88480FBF-F7A1-4A23-A2C3-BE4230BC5AAA}"/>
                </a:ext>
              </a:extLst>
            </p:cNvPr>
            <p:cNvSpPr txBox="1"/>
            <p:nvPr/>
          </p:nvSpPr>
          <p:spPr>
            <a:xfrm>
              <a:off x="1874402" y="5472683"/>
              <a:ext cx="527320" cy="307777"/>
            </a:xfrm>
            <a:prstGeom prst="rect">
              <a:avLst/>
            </a:prstGeom>
            <a:noFill/>
          </p:spPr>
          <p:txBody>
            <a:bodyPr wrap="square" rtlCol="0">
              <a:spAutoFit/>
            </a:bodyPr>
            <a:lstStyle/>
            <a:p>
              <a:r>
                <a:rPr lang="zh-CN" altLang="en-US" sz="1400" dirty="0">
                  <a:solidFill>
                    <a:srgbClr val="FF0000"/>
                  </a:solidFill>
                  <a:latin typeface="等线" panose="02010600030101010101" pitchFamily="2" charset="-122"/>
                  <a:ea typeface="等线" panose="02010600030101010101" pitchFamily="2" charset="-122"/>
                </a:rPr>
                <a:t>点燃</a:t>
              </a:r>
              <a:endParaRPr lang="zh-CN" altLang="en-US" sz="1400" dirty="0">
                <a:solidFill>
                  <a:srgbClr val="FF0000"/>
                </a:solidFill>
              </a:endParaRPr>
            </a:p>
          </p:txBody>
        </p:sp>
      </p:grpSp>
      <p:sp>
        <p:nvSpPr>
          <p:cNvPr id="13" name="矩形 12">
            <a:extLst>
              <a:ext uri="{FF2B5EF4-FFF2-40B4-BE49-F238E27FC236}">
                <a16:creationId xmlns:a16="http://schemas.microsoft.com/office/drawing/2014/main" id="{BECA0845-DA88-4379-97EF-FE8CA4DD6FF7}"/>
              </a:ext>
            </a:extLst>
          </p:cNvPr>
          <p:cNvSpPr/>
          <p:nvPr/>
        </p:nvSpPr>
        <p:spPr>
          <a:xfrm>
            <a:off x="4349750" y="3372080"/>
            <a:ext cx="7029450" cy="738664"/>
          </a:xfrm>
          <a:prstGeom prst="rect">
            <a:avLst/>
          </a:prstGeom>
        </p:spPr>
        <p:txBody>
          <a:bodyPr wrap="square">
            <a:spAutoFit/>
          </a:bodyPr>
          <a:lstStyle/>
          <a:p>
            <a:pPr>
              <a:lnSpc>
                <a:spcPct val="150000"/>
              </a:lnSpc>
            </a:pPr>
            <a:r>
              <a:rPr lang="en-US" altLang="zh-CN" sz="2800" b="1" dirty="0">
                <a:solidFill>
                  <a:srgbClr val="FF0000"/>
                </a:solidFill>
                <a:latin typeface="zuoyeFont_mathFont"/>
              </a:rPr>
              <a:t>B</a:t>
            </a:r>
            <a:r>
              <a:rPr lang="zh-CN" altLang="en-US" sz="2800" b="1" dirty="0">
                <a:solidFill>
                  <a:srgbClr val="FF0000"/>
                </a:solidFill>
                <a:latin typeface="zuoyeFont_mathFont"/>
              </a:rPr>
              <a:t>：</a:t>
            </a:r>
            <a:r>
              <a:rPr lang="en-US" altLang="zh-CN" sz="2800" b="1" dirty="0" smtClean="0">
                <a:solidFill>
                  <a:srgbClr val="FF0000"/>
                </a:solidFill>
                <a:latin typeface="zuoyeFont_mathFont"/>
              </a:rPr>
              <a:t>Ca(OH)</a:t>
            </a:r>
            <a:r>
              <a:rPr lang="en-US" altLang="zh-CN" sz="2800" b="1" baseline="-25000" dirty="0" smtClean="0">
                <a:solidFill>
                  <a:srgbClr val="FF0000"/>
                </a:solidFill>
                <a:latin typeface="zuoyeFont_mathFont"/>
              </a:rPr>
              <a:t>2 </a:t>
            </a:r>
            <a:r>
              <a:rPr lang="en-US" altLang="zh-CN" sz="2800" b="1" dirty="0" smtClean="0">
                <a:solidFill>
                  <a:srgbClr val="FF0000"/>
                </a:solidFill>
                <a:latin typeface="zuoyeFont_mathFont"/>
              </a:rPr>
              <a:t>+ </a:t>
            </a:r>
            <a:r>
              <a:rPr lang="pt-BR" altLang="zh-CN" sz="2800" b="1" dirty="0" smtClean="0">
                <a:solidFill>
                  <a:srgbClr val="FF0000"/>
                </a:solidFill>
                <a:latin typeface="zuoyeFont_mathFont"/>
              </a:rPr>
              <a:t>CO</a:t>
            </a:r>
            <a:r>
              <a:rPr lang="pt-BR" altLang="zh-CN" sz="2800" b="1" baseline="-25000" dirty="0" smtClean="0">
                <a:solidFill>
                  <a:srgbClr val="FF0000"/>
                </a:solidFill>
                <a:latin typeface="zuoyeFont_mathFont"/>
              </a:rPr>
              <a:t>2 </a:t>
            </a:r>
            <a:r>
              <a:rPr lang="pt-BR" altLang="zh-CN" sz="2800" b="1" dirty="0" smtClean="0">
                <a:solidFill>
                  <a:srgbClr val="FF0000"/>
                </a:solidFill>
                <a:latin typeface="zuoyeFont_mathFont"/>
              </a:rPr>
              <a:t>= CaCO</a:t>
            </a:r>
            <a:r>
              <a:rPr lang="pt-BR" altLang="zh-CN" sz="2800" b="1" baseline="-25000" dirty="0" smtClean="0">
                <a:solidFill>
                  <a:srgbClr val="FF0000"/>
                </a:solidFill>
                <a:latin typeface="zuoyeFont_mathFont"/>
              </a:rPr>
              <a:t>3</a:t>
            </a:r>
            <a:r>
              <a:rPr lang="pt-BR" altLang="zh-CN" sz="2800" b="1" dirty="0" smtClean="0">
                <a:solidFill>
                  <a:srgbClr val="FF0000"/>
                </a:solidFill>
                <a:latin typeface="华文中宋" panose="02010600040101010101" pitchFamily="2" charset="-122"/>
                <a:ea typeface="华文中宋" panose="02010600040101010101" pitchFamily="2" charset="-122"/>
              </a:rPr>
              <a:t>↓</a:t>
            </a:r>
            <a:r>
              <a:rPr lang="pt-BR" altLang="zh-CN" sz="2800" b="1" dirty="0" smtClean="0">
                <a:solidFill>
                  <a:srgbClr val="FF0000"/>
                </a:solidFill>
                <a:latin typeface="zuoyeFont_mathFont"/>
              </a:rPr>
              <a:t>+ H</a:t>
            </a:r>
            <a:r>
              <a:rPr lang="pt-BR" altLang="zh-CN" sz="2800" b="1" baseline="-25000" dirty="0" smtClean="0">
                <a:solidFill>
                  <a:srgbClr val="FF0000"/>
                </a:solidFill>
                <a:latin typeface="zuoyeFont_mathFont"/>
              </a:rPr>
              <a:t>2</a:t>
            </a:r>
            <a:r>
              <a:rPr lang="pt-BR" altLang="zh-CN" sz="2800" b="1" dirty="0" smtClean="0">
                <a:solidFill>
                  <a:srgbClr val="FF0000"/>
                </a:solidFill>
                <a:latin typeface="zuoyeFont_mathFont"/>
              </a:rPr>
              <a:t>O</a:t>
            </a:r>
            <a:endParaRPr lang="zh-CN" altLang="en-US" sz="2800" b="1" dirty="0">
              <a:solidFill>
                <a:srgbClr val="FF0000"/>
              </a:solidFill>
            </a:endParaRPr>
          </a:p>
        </p:txBody>
      </p:sp>
    </p:spTree>
    <p:extLst>
      <p:ext uri="{BB962C8B-B14F-4D97-AF65-F5344CB8AC3E}">
        <p14:creationId xmlns:p14="http://schemas.microsoft.com/office/powerpoint/2010/main" val="34738987"/>
      </p:ext>
    </p:extLst>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6" grpId="0"/>
      <p:bldP spid="1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extLst>
              <p:ext uri="{D42A27DB-BD31-4B8C-83A1-F6EECF244321}">
                <p14:modId xmlns:p14="http://schemas.microsoft.com/office/powerpoint/2010/main" val="808365815"/>
              </p:ext>
            </p:extLst>
          </p:nvPr>
        </p:nvGraphicFramePr>
        <p:xfrm>
          <a:off x="5808617" y="3215727"/>
          <a:ext cx="6226629" cy="3416633"/>
        </p:xfrm>
        <a:graphic>
          <a:graphicData uri="http://schemas.openxmlformats.org/presentationml/2006/ole">
            <mc:AlternateContent xmlns:mc="http://schemas.openxmlformats.org/markup-compatibility/2006">
              <mc:Choice xmlns:v="urn:schemas-microsoft-com:vml" Requires="v">
                <p:oleObj spid="_x0000_s2420" r:id="rId3" imgW="5454317" imgH="3133397" progId="Flash.Movie">
                  <p:embed/>
                </p:oleObj>
              </mc:Choice>
              <mc:Fallback>
                <p:oleObj r:id="rId3" imgW="5454317" imgH="3133397" progId="Flash.Movie">
                  <p:embed/>
                  <p:pic>
                    <p:nvPicPr>
                      <p:cNvPr id="174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617" y="3215727"/>
                        <a:ext cx="6226629" cy="3416633"/>
                      </a:xfrm>
                      <a:prstGeom prst="rect">
                        <a:avLst/>
                      </a:prstGeom>
                      <a:noFill/>
                      <a:ln>
                        <a:noFill/>
                      </a:ln>
                      <a:effectLst/>
                    </p:spPr>
                  </p:pic>
                </p:oleObj>
              </mc:Fallback>
            </mc:AlternateContent>
          </a:graphicData>
        </a:graphic>
      </p:graphicFrame>
      <p:sp>
        <p:nvSpPr>
          <p:cNvPr id="17411" name="Rectangle 3"/>
          <p:cNvSpPr>
            <a:spLocks noChangeArrowheads="1"/>
          </p:cNvSpPr>
          <p:nvPr/>
        </p:nvSpPr>
        <p:spPr bwMode="auto">
          <a:xfrm>
            <a:off x="497477" y="1444971"/>
            <a:ext cx="11285220" cy="155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20000"/>
              </a:spcBef>
              <a:buSzPct val="90000"/>
            </a:pPr>
            <a:r>
              <a:rPr lang="zh-CN" altLang="zh-CN" sz="3600" dirty="0">
                <a:solidFill>
                  <a:srgbClr val="2803E1"/>
                </a:solidFill>
                <a:latin typeface="Tahoma" panose="020B0604030504040204" pitchFamily="34" charset="0"/>
              </a:rPr>
              <a:t>       </a:t>
            </a:r>
            <a:r>
              <a:rPr lang="zh-CN" altLang="zh-CN" sz="3200" b="1" dirty="0">
                <a:solidFill>
                  <a:srgbClr val="0000CC"/>
                </a:solidFill>
                <a:latin typeface="Tahoma" panose="020B0604030504040204" pitchFamily="34" charset="0"/>
              </a:rPr>
              <a:t>你能不能将CO还原氧化铜的实验装置稍作改进，一方面能</a:t>
            </a:r>
            <a:r>
              <a:rPr lang="zh-CN" altLang="zh-CN" sz="3200" b="1" dirty="0">
                <a:solidFill>
                  <a:srgbClr val="FF0000"/>
                </a:solidFill>
                <a:latin typeface="Tahoma" panose="020B0604030504040204" pitchFamily="34" charset="0"/>
              </a:rPr>
              <a:t>避免CO对环境的污染</a:t>
            </a:r>
            <a:r>
              <a:rPr lang="zh-CN" altLang="zh-CN" sz="3200" b="1" dirty="0">
                <a:solidFill>
                  <a:srgbClr val="0000CC"/>
                </a:solidFill>
                <a:latin typeface="Tahoma" panose="020B0604030504040204" pitchFamily="34" charset="0"/>
              </a:rPr>
              <a:t>，另一方面</a:t>
            </a:r>
            <a:r>
              <a:rPr lang="zh-CN" altLang="zh-CN" sz="3200" b="1" dirty="0">
                <a:solidFill>
                  <a:srgbClr val="FF0000"/>
                </a:solidFill>
                <a:latin typeface="Tahoma" panose="020B0604030504040204" pitchFamily="34" charset="0"/>
              </a:rPr>
              <a:t>能充分利用能源。</a:t>
            </a:r>
          </a:p>
        </p:txBody>
      </p:sp>
      <p:graphicFrame>
        <p:nvGraphicFramePr>
          <p:cNvPr id="17412" name="Object 4"/>
          <p:cNvGraphicFramePr>
            <a:graphicFrameLocks noChangeAspect="1"/>
          </p:cNvGraphicFramePr>
          <p:nvPr>
            <p:extLst>
              <p:ext uri="{D42A27DB-BD31-4B8C-83A1-F6EECF244321}">
                <p14:modId xmlns:p14="http://schemas.microsoft.com/office/powerpoint/2010/main" val="3082424505"/>
              </p:ext>
            </p:extLst>
          </p:nvPr>
        </p:nvGraphicFramePr>
        <p:xfrm>
          <a:off x="0" y="3716749"/>
          <a:ext cx="5466116" cy="2414588"/>
        </p:xfrm>
        <a:graphic>
          <a:graphicData uri="http://schemas.openxmlformats.org/presentationml/2006/ole">
            <mc:AlternateContent xmlns:mc="http://schemas.openxmlformats.org/markup-compatibility/2006">
              <mc:Choice xmlns:v="urn:schemas-microsoft-com:vml" Requires="v">
                <p:oleObj spid="_x0000_s2421" r:id="rId5" imgW="5569877" imgH="2771957" progId="Flash.Movie">
                  <p:embed/>
                </p:oleObj>
              </mc:Choice>
              <mc:Fallback>
                <p:oleObj r:id="rId5" imgW="5569877" imgH="2771957" progId="Flash.Movie">
                  <p:embed/>
                  <p:pic>
                    <p:nvPicPr>
                      <p:cNvPr id="1741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16749"/>
                        <a:ext cx="5466116" cy="2414588"/>
                      </a:xfrm>
                      <a:prstGeom prst="rect">
                        <a:avLst/>
                      </a:prstGeom>
                      <a:noFill/>
                      <a:ln>
                        <a:noFill/>
                      </a:ln>
                      <a:effectLst/>
                    </p:spPr>
                  </p:pic>
                </p:oleObj>
              </mc:Fallback>
            </mc:AlternateContent>
          </a:graphicData>
        </a:graphic>
      </p:graphicFrame>
      <p:sp>
        <p:nvSpPr>
          <p:cNvPr id="6" name="圆角矩形 69">
            <a:extLst>
              <a:ext uri="{FF2B5EF4-FFF2-40B4-BE49-F238E27FC236}">
                <a16:creationId xmlns:a16="http://schemas.microsoft.com/office/drawing/2014/main" id="{C592E7FD-BC7E-4696-AC28-2F077405E95A}"/>
              </a:ext>
            </a:extLst>
          </p:cNvPr>
          <p:cNvSpPr/>
          <p:nvPr/>
        </p:nvSpPr>
        <p:spPr>
          <a:xfrm>
            <a:off x="324627" y="111886"/>
            <a:ext cx="3519805" cy="112141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拓展与延申</a:t>
            </a:r>
          </a:p>
        </p:txBody>
      </p:sp>
    </p:spTree>
    <p:extLst>
      <p:ext uri="{BB962C8B-B14F-4D97-AF65-F5344CB8AC3E}">
        <p14:creationId xmlns:p14="http://schemas.microsoft.com/office/powerpoint/2010/main" val="2623262147"/>
      </p:ext>
    </p:extLst>
  </p:cSld>
  <p:clrMapOvr>
    <a:masterClrMapping/>
  </p:clrMapOvr>
  <mc:AlternateContent xmlns:mc="http://schemas.openxmlformats.org/markup-compatibility/2006" xmlns:p14="http://schemas.microsoft.com/office/powerpoint/2010/main">
    <mc:Choice Requires="p14">
      <p:transition spd="slow" advClick="0" advTm="10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411"/>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741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圆角矩形 69"/>
          <p:cNvSpPr/>
          <p:nvPr/>
        </p:nvSpPr>
        <p:spPr>
          <a:xfrm>
            <a:off x="113032" y="13605"/>
            <a:ext cx="3519805" cy="1121411"/>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讨论与</a:t>
            </a:r>
            <a:r>
              <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交流</a:t>
            </a:r>
          </a:p>
        </p:txBody>
      </p:sp>
      <p:sp>
        <p:nvSpPr>
          <p:cNvPr id="27" name="文本框 6"/>
          <p:cNvSpPr txBox="1"/>
          <p:nvPr/>
        </p:nvSpPr>
        <p:spPr>
          <a:xfrm>
            <a:off x="4149894" y="201994"/>
            <a:ext cx="7867651" cy="769441"/>
          </a:xfrm>
          <a:prstGeom prst="rect">
            <a:avLst/>
          </a:prstGeom>
          <a:noFill/>
        </p:spPr>
        <p:txBody>
          <a:bodyPr wrap="square" rtlCol="0">
            <a:spAutoFit/>
            <a:scene3d>
              <a:camera prst="orthographicFront"/>
              <a:lightRig rig="threePt" dir="t"/>
            </a:scene3d>
          </a:bodyPr>
          <a:lstStyle/>
          <a:p>
            <a:r>
              <a:rPr lang="zh-CN" altLang="en-US" sz="4400" b="1" dirty="0">
                <a:solidFill>
                  <a:schemeClr val="accent5">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越王勾践剑为什么千年不腐？</a:t>
            </a:r>
          </a:p>
        </p:txBody>
      </p:sp>
      <p:sp>
        <p:nvSpPr>
          <p:cNvPr id="15" name="圆角矩形 69">
            <a:extLst>
              <a:ext uri="{FF2B5EF4-FFF2-40B4-BE49-F238E27FC236}">
                <a16:creationId xmlns:a16="http://schemas.microsoft.com/office/drawing/2014/main" id="{17DACB09-4AC8-4FC2-A52E-CD80AF0E9856}"/>
              </a:ext>
            </a:extLst>
          </p:cNvPr>
          <p:cNvSpPr/>
          <p:nvPr/>
        </p:nvSpPr>
        <p:spPr>
          <a:xfrm>
            <a:off x="260949" y="1266769"/>
            <a:ext cx="2166344" cy="848983"/>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资料卡</a:t>
            </a:r>
          </a:p>
        </p:txBody>
      </p:sp>
      <p:pic>
        <p:nvPicPr>
          <p:cNvPr id="19" name="图片 18">
            <a:extLst>
              <a:ext uri="{FF2B5EF4-FFF2-40B4-BE49-F238E27FC236}">
                <a16:creationId xmlns:a16="http://schemas.microsoft.com/office/drawing/2014/main" id="{54C705C9-20D2-4B3B-BDA7-F0C853151AA1}"/>
              </a:ext>
            </a:extLst>
          </p:cNvPr>
          <p:cNvPicPr>
            <a:picLocks noChangeAspect="1"/>
          </p:cNvPicPr>
          <p:nvPr/>
        </p:nvPicPr>
        <p:blipFill>
          <a:blip r:embed="rId3"/>
          <a:stretch>
            <a:fillRect/>
          </a:stretch>
        </p:blipFill>
        <p:spPr>
          <a:xfrm>
            <a:off x="457056" y="2109783"/>
            <a:ext cx="11202927" cy="4612969"/>
          </a:xfrm>
          <a:prstGeom prst="rect">
            <a:avLst/>
          </a:prstGeom>
        </p:spPr>
      </p:pic>
      <p:sp>
        <p:nvSpPr>
          <p:cNvPr id="5" name="圆角矩形 4"/>
          <p:cNvSpPr/>
          <p:nvPr/>
        </p:nvSpPr>
        <p:spPr>
          <a:xfrm>
            <a:off x="744583" y="3758939"/>
            <a:ext cx="6897188" cy="564867"/>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2623400" y="1343769"/>
            <a:ext cx="9313534" cy="5514231"/>
            <a:chOff x="2704011" y="1264024"/>
            <a:chExt cx="6587908" cy="3765175"/>
          </a:xfrm>
        </p:grpSpPr>
        <p:pic>
          <p:nvPicPr>
            <p:cNvPr id="20" name="图片 19">
              <a:extLst>
                <a:ext uri="{FF2B5EF4-FFF2-40B4-BE49-F238E27FC236}">
                  <a16:creationId xmlns:a16="http://schemas.microsoft.com/office/drawing/2014/main" id="{416BA919-AD50-4B6C-A698-F7A5A7B83DC3}"/>
                </a:ext>
              </a:extLst>
            </p:cNvPr>
            <p:cNvPicPr>
              <a:picLocks noChangeAspect="1"/>
            </p:cNvPicPr>
            <p:nvPr/>
          </p:nvPicPr>
          <p:blipFill rotWithShape="1">
            <a:blip r:embed="rId4">
              <a:extLst>
                <a:ext uri="{28A0092B-C50C-407E-A947-70E740481C1C}">
                  <a14:useLocalDpi xmlns:a14="http://schemas.microsoft.com/office/drawing/2010/main" val="0"/>
                </a:ext>
              </a:extLst>
            </a:blip>
            <a:srcRect l="10175" t="8182" r="12914" b="13088"/>
            <a:stretch/>
          </p:blipFill>
          <p:spPr>
            <a:xfrm>
              <a:off x="2716307" y="1264024"/>
              <a:ext cx="6575612" cy="3765175"/>
            </a:xfrm>
            <a:prstGeom prst="rect">
              <a:avLst/>
            </a:prstGeom>
          </p:spPr>
        </p:pic>
        <p:sp>
          <p:nvSpPr>
            <p:cNvPr id="21" name="矩形 20"/>
            <p:cNvSpPr/>
            <p:nvPr/>
          </p:nvSpPr>
          <p:spPr>
            <a:xfrm>
              <a:off x="2704011" y="4676503"/>
              <a:ext cx="1959429" cy="339634"/>
            </a:xfrm>
            <a:prstGeom prst="rect">
              <a:avLst/>
            </a:prstGeom>
            <a:solidFill>
              <a:srgbClr val="EDE39E"/>
            </a:solidFill>
            <a:ln>
              <a:solidFill>
                <a:srgbClr val="E9D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 decel="100000"/>
                                        <p:tgtEl>
                                          <p:spTgt spid="16"/>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6"/>
                                        </p:tgtEl>
                                        <p:attrNameLst>
                                          <p:attrName>ppt_y</p:attrName>
                                        </p:attrNameLst>
                                      </p:cBhvr>
                                      <p:tavLst>
                                        <p:tav tm="0">
                                          <p:val>
                                            <p:strVal val="ppt_y"/>
                                          </p:val>
                                        </p:tav>
                                        <p:tav tm="100000">
                                          <p:val>
                                            <p:strVal val="ppt_y+1"/>
                                          </p:val>
                                        </p:tav>
                                      </p:tavLst>
                                    </p:anim>
                                    <p:set>
                                      <p:cBhvr>
                                        <p:cTn id="10" dur="1" fill="hold">
                                          <p:stCondLst>
                                            <p:cond delay="999"/>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70"/>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70"/>
                  </p:tgtEl>
                </p:cond>
              </p:nextCondLst>
            </p:seq>
          </p:childTnLst>
        </p:cTn>
      </p:par>
    </p:tnLst>
    <p:bldLst>
      <p:bldP spid="27" grpId="0"/>
      <p:bldP spid="15"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圆角矩形 69"/>
          <p:cNvSpPr/>
          <p:nvPr/>
        </p:nvSpPr>
        <p:spPr>
          <a:xfrm>
            <a:off x="113032" y="13605"/>
            <a:ext cx="3519805" cy="1121411"/>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讨论与</a:t>
            </a:r>
            <a:r>
              <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交流</a:t>
            </a:r>
          </a:p>
        </p:txBody>
      </p:sp>
      <p:sp>
        <p:nvSpPr>
          <p:cNvPr id="27" name="文本框 6"/>
          <p:cNvSpPr txBox="1"/>
          <p:nvPr/>
        </p:nvSpPr>
        <p:spPr>
          <a:xfrm>
            <a:off x="4149894" y="201994"/>
            <a:ext cx="7867651" cy="769441"/>
          </a:xfrm>
          <a:prstGeom prst="rect">
            <a:avLst/>
          </a:prstGeom>
          <a:noFill/>
        </p:spPr>
        <p:txBody>
          <a:bodyPr wrap="square" rtlCol="0">
            <a:spAutoFit/>
            <a:scene3d>
              <a:camera prst="orthographicFront"/>
              <a:lightRig rig="threePt" dir="t"/>
            </a:scene3d>
          </a:bodyPr>
          <a:lstStyle/>
          <a:p>
            <a:r>
              <a:rPr lang="zh-CN" altLang="en-US" sz="4400" b="1" dirty="0">
                <a:solidFill>
                  <a:schemeClr val="accent5">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越王勾践剑为什么千年不腐？</a:t>
            </a:r>
          </a:p>
        </p:txBody>
      </p:sp>
      <p:sp>
        <p:nvSpPr>
          <p:cNvPr id="3" name="文本框 2"/>
          <p:cNvSpPr txBox="1"/>
          <p:nvPr/>
        </p:nvSpPr>
        <p:spPr>
          <a:xfrm>
            <a:off x="2444473" y="3235719"/>
            <a:ext cx="3135296" cy="523220"/>
          </a:xfrm>
          <a:prstGeom prst="rect">
            <a:avLst/>
          </a:prstGeom>
          <a:noFill/>
        </p:spPr>
        <p:txBody>
          <a:bodyPr wrap="square" rtlCol="0">
            <a:spAutoFit/>
          </a:bodyPr>
          <a:lstStyle/>
          <a:p>
            <a:r>
              <a:rPr lang="zh-CN" altLang="en-US" sz="2800" b="1" dirty="0">
                <a:solidFill>
                  <a:srgbClr val="4133FD"/>
                </a:solidFill>
              </a:rPr>
              <a:t>含铅量低</a:t>
            </a:r>
          </a:p>
        </p:txBody>
      </p:sp>
      <p:sp>
        <p:nvSpPr>
          <p:cNvPr id="12" name="文本框 11"/>
          <p:cNvSpPr txBox="1"/>
          <p:nvPr/>
        </p:nvSpPr>
        <p:spPr>
          <a:xfrm>
            <a:off x="2355452" y="3898677"/>
            <a:ext cx="3135296" cy="523220"/>
          </a:xfrm>
          <a:prstGeom prst="rect">
            <a:avLst/>
          </a:prstGeom>
          <a:noFill/>
        </p:spPr>
        <p:txBody>
          <a:bodyPr wrap="square" rtlCol="0">
            <a:spAutoFit/>
          </a:bodyPr>
          <a:lstStyle/>
          <a:p>
            <a:r>
              <a:rPr lang="zh-CN" altLang="en-US" sz="2800" b="1" dirty="0">
                <a:solidFill>
                  <a:srgbClr val="4133FD"/>
                </a:solidFill>
              </a:rPr>
              <a:t>墓葬环境好</a:t>
            </a:r>
          </a:p>
        </p:txBody>
      </p:sp>
      <p:sp>
        <p:nvSpPr>
          <p:cNvPr id="13" name="文本框 12"/>
          <p:cNvSpPr txBox="1"/>
          <p:nvPr/>
        </p:nvSpPr>
        <p:spPr>
          <a:xfrm>
            <a:off x="2183407" y="4566555"/>
            <a:ext cx="3135296" cy="523220"/>
          </a:xfrm>
          <a:prstGeom prst="rect">
            <a:avLst/>
          </a:prstGeom>
          <a:noFill/>
        </p:spPr>
        <p:txBody>
          <a:bodyPr wrap="square" rtlCol="0">
            <a:spAutoFit/>
          </a:bodyPr>
          <a:lstStyle>
            <a:defPPr>
              <a:defRPr lang="zh-CN"/>
            </a:defPPr>
          </a:lstStyle>
          <a:p>
            <a:r>
              <a:rPr lang="zh-CN" altLang="en-US" sz="2800" b="1" dirty="0">
                <a:solidFill>
                  <a:srgbClr val="4133FD"/>
                </a:solidFill>
              </a:rPr>
              <a:t>出土带着剑鞘</a:t>
            </a:r>
          </a:p>
        </p:txBody>
      </p:sp>
      <p:sp>
        <p:nvSpPr>
          <p:cNvPr id="15" name="圆角矩形 69">
            <a:extLst>
              <a:ext uri="{FF2B5EF4-FFF2-40B4-BE49-F238E27FC236}">
                <a16:creationId xmlns:a16="http://schemas.microsoft.com/office/drawing/2014/main" id="{17DACB09-4AC8-4FC2-A52E-CD80AF0E9856}"/>
              </a:ext>
            </a:extLst>
          </p:cNvPr>
          <p:cNvSpPr/>
          <p:nvPr/>
        </p:nvSpPr>
        <p:spPr>
          <a:xfrm>
            <a:off x="260949" y="1266769"/>
            <a:ext cx="2166344" cy="848983"/>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资料卡</a:t>
            </a:r>
          </a:p>
        </p:txBody>
      </p:sp>
      <p:sp>
        <p:nvSpPr>
          <p:cNvPr id="18" name="文本框 17"/>
          <p:cNvSpPr txBox="1"/>
          <p:nvPr/>
        </p:nvSpPr>
        <p:spPr>
          <a:xfrm>
            <a:off x="2183407" y="2483995"/>
            <a:ext cx="3135296" cy="523220"/>
          </a:xfrm>
          <a:prstGeom prst="rect">
            <a:avLst/>
          </a:prstGeom>
          <a:noFill/>
        </p:spPr>
        <p:txBody>
          <a:bodyPr wrap="square" rtlCol="0">
            <a:spAutoFit/>
          </a:bodyPr>
          <a:lstStyle/>
          <a:p>
            <a:r>
              <a:rPr lang="zh-CN" altLang="en-US" sz="2800" b="1" dirty="0">
                <a:solidFill>
                  <a:srgbClr val="4133FD"/>
                </a:solidFill>
              </a:rPr>
              <a:t>不腐的原因</a:t>
            </a:r>
          </a:p>
        </p:txBody>
      </p:sp>
      <p:pic>
        <p:nvPicPr>
          <p:cNvPr id="19" name="图片 18">
            <a:extLst>
              <a:ext uri="{FF2B5EF4-FFF2-40B4-BE49-F238E27FC236}">
                <a16:creationId xmlns:a16="http://schemas.microsoft.com/office/drawing/2014/main" id="{54C705C9-20D2-4B3B-BDA7-F0C853151AA1}"/>
              </a:ext>
            </a:extLst>
          </p:cNvPr>
          <p:cNvPicPr>
            <a:picLocks noChangeAspect="1"/>
          </p:cNvPicPr>
          <p:nvPr/>
        </p:nvPicPr>
        <p:blipFill>
          <a:blip r:embed="rId3"/>
          <a:stretch>
            <a:fillRect/>
          </a:stretch>
        </p:blipFill>
        <p:spPr>
          <a:xfrm>
            <a:off x="468910" y="2165286"/>
            <a:ext cx="11202927" cy="4612969"/>
          </a:xfrm>
          <a:prstGeom prst="rect">
            <a:avLst/>
          </a:prstGeom>
        </p:spPr>
      </p:pic>
      <p:sp>
        <p:nvSpPr>
          <p:cNvPr id="22" name="文本框 21"/>
          <p:cNvSpPr txBox="1"/>
          <p:nvPr/>
        </p:nvSpPr>
        <p:spPr>
          <a:xfrm>
            <a:off x="2128682" y="5189491"/>
            <a:ext cx="3110436" cy="523220"/>
          </a:xfrm>
          <a:prstGeom prst="rect">
            <a:avLst/>
          </a:prstGeom>
          <a:noFill/>
        </p:spPr>
        <p:txBody>
          <a:bodyPr wrap="square" rtlCol="0">
            <a:spAutoFit/>
          </a:bodyPr>
          <a:lstStyle/>
          <a:p>
            <a:r>
              <a:rPr lang="zh-CN" altLang="en-US" sz="2800" b="1" dirty="0">
                <a:solidFill>
                  <a:srgbClr val="4133FD"/>
                </a:solidFill>
              </a:rPr>
              <a:t>有致密的保护层</a:t>
            </a:r>
          </a:p>
        </p:txBody>
      </p:sp>
      <p:sp>
        <p:nvSpPr>
          <p:cNvPr id="23" name="文本框 22"/>
          <p:cNvSpPr txBox="1"/>
          <p:nvPr/>
        </p:nvSpPr>
        <p:spPr>
          <a:xfrm>
            <a:off x="7371673" y="3442720"/>
            <a:ext cx="3135296" cy="523220"/>
          </a:xfrm>
          <a:prstGeom prst="rect">
            <a:avLst/>
          </a:prstGeom>
          <a:noFill/>
        </p:spPr>
        <p:txBody>
          <a:bodyPr wrap="square" rtlCol="0">
            <a:spAutoFit/>
          </a:bodyPr>
          <a:lstStyle/>
          <a:p>
            <a:r>
              <a:rPr lang="zh-CN" altLang="en-US" sz="2800" b="1" dirty="0">
                <a:solidFill>
                  <a:srgbClr val="4133FD"/>
                </a:solidFill>
              </a:rPr>
              <a:t>隔绝氧气</a:t>
            </a:r>
          </a:p>
        </p:txBody>
      </p:sp>
      <p:sp>
        <p:nvSpPr>
          <p:cNvPr id="24" name="文本框 23"/>
          <p:cNvSpPr txBox="1"/>
          <p:nvPr/>
        </p:nvSpPr>
        <p:spPr>
          <a:xfrm>
            <a:off x="7028441" y="4471771"/>
            <a:ext cx="3135296" cy="523220"/>
          </a:xfrm>
          <a:prstGeom prst="rect">
            <a:avLst/>
          </a:prstGeom>
          <a:noFill/>
        </p:spPr>
        <p:txBody>
          <a:bodyPr wrap="square" rtlCol="0">
            <a:spAutoFit/>
          </a:bodyPr>
          <a:lstStyle/>
          <a:p>
            <a:r>
              <a:rPr lang="zh-CN" altLang="en-US" sz="2800" b="1" dirty="0">
                <a:solidFill>
                  <a:srgbClr val="4133FD"/>
                </a:solidFill>
              </a:rPr>
              <a:t>改变金属结构</a:t>
            </a:r>
          </a:p>
        </p:txBody>
      </p:sp>
      <p:sp>
        <p:nvSpPr>
          <p:cNvPr id="17" name="文本框 16"/>
          <p:cNvSpPr txBox="1"/>
          <p:nvPr/>
        </p:nvSpPr>
        <p:spPr>
          <a:xfrm>
            <a:off x="7078365" y="2488980"/>
            <a:ext cx="3135296" cy="523220"/>
          </a:xfrm>
          <a:prstGeom prst="rect">
            <a:avLst/>
          </a:prstGeom>
          <a:noFill/>
        </p:spPr>
        <p:txBody>
          <a:bodyPr wrap="square" rtlCol="0">
            <a:spAutoFit/>
          </a:bodyPr>
          <a:lstStyle/>
          <a:p>
            <a:r>
              <a:rPr lang="zh-CN" altLang="en-US" sz="2800" b="1" dirty="0">
                <a:solidFill>
                  <a:srgbClr val="4133FD"/>
                </a:solidFill>
              </a:rPr>
              <a:t>防锈的原理</a:t>
            </a:r>
          </a:p>
        </p:txBody>
      </p:sp>
      <p:sp>
        <p:nvSpPr>
          <p:cNvPr id="5" name="圆角矩形 4"/>
          <p:cNvSpPr/>
          <p:nvPr/>
        </p:nvSpPr>
        <p:spPr>
          <a:xfrm>
            <a:off x="744583" y="3758939"/>
            <a:ext cx="6897188" cy="564867"/>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2704011" y="1264024"/>
            <a:ext cx="9313534" cy="5514231"/>
            <a:chOff x="2704011" y="1264024"/>
            <a:chExt cx="6587908" cy="3765175"/>
          </a:xfrm>
        </p:grpSpPr>
        <p:pic>
          <p:nvPicPr>
            <p:cNvPr id="20" name="图片 19">
              <a:extLst>
                <a:ext uri="{FF2B5EF4-FFF2-40B4-BE49-F238E27FC236}">
                  <a16:creationId xmlns:a16="http://schemas.microsoft.com/office/drawing/2014/main" id="{416BA919-AD50-4B6C-A698-F7A5A7B83DC3}"/>
                </a:ext>
              </a:extLst>
            </p:cNvPr>
            <p:cNvPicPr>
              <a:picLocks noChangeAspect="1"/>
            </p:cNvPicPr>
            <p:nvPr/>
          </p:nvPicPr>
          <p:blipFill rotWithShape="1">
            <a:blip r:embed="rId4">
              <a:extLst>
                <a:ext uri="{28A0092B-C50C-407E-A947-70E740481C1C}">
                  <a14:useLocalDpi xmlns:a14="http://schemas.microsoft.com/office/drawing/2010/main" val="0"/>
                </a:ext>
              </a:extLst>
            </a:blip>
            <a:srcRect l="10175" t="8182" r="12914" b="13088"/>
            <a:stretch/>
          </p:blipFill>
          <p:spPr>
            <a:xfrm>
              <a:off x="2716307" y="1264024"/>
              <a:ext cx="6575612" cy="3765175"/>
            </a:xfrm>
            <a:prstGeom prst="rect">
              <a:avLst/>
            </a:prstGeom>
          </p:spPr>
        </p:pic>
        <p:sp>
          <p:nvSpPr>
            <p:cNvPr id="21" name="矩形 20"/>
            <p:cNvSpPr/>
            <p:nvPr/>
          </p:nvSpPr>
          <p:spPr>
            <a:xfrm>
              <a:off x="2704011" y="4676503"/>
              <a:ext cx="1959429" cy="339634"/>
            </a:xfrm>
            <a:prstGeom prst="rect">
              <a:avLst/>
            </a:prstGeom>
            <a:solidFill>
              <a:srgbClr val="EDE39E"/>
            </a:solidFill>
            <a:ln>
              <a:solidFill>
                <a:srgbClr val="E9D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291100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xit" presetSubtype="0" fill="hold" nodeType="clickEffect">
                                  <p:stCondLst>
                                    <p:cond delay="0"/>
                                  </p:stCondLst>
                                  <p:childTnLst>
                                    <p:animEffect transition="out" filter="fade">
                                      <p:cBhvr>
                                        <p:cTn id="11" dur="1000"/>
                                        <p:tgtEl>
                                          <p:spTgt spid="16"/>
                                        </p:tgtEl>
                                      </p:cBhvr>
                                    </p:animEffect>
                                    <p:anim calcmode="lin" valueType="num">
                                      <p:cBhvr>
                                        <p:cTn id="12" dur="1000"/>
                                        <p:tgtEl>
                                          <p:spTgt spid="16"/>
                                        </p:tgtEl>
                                        <p:attrNameLst>
                                          <p:attrName>ppt_x</p:attrName>
                                        </p:attrNameLst>
                                      </p:cBhvr>
                                      <p:tavLst>
                                        <p:tav tm="0">
                                          <p:val>
                                            <p:strVal val="ppt_x"/>
                                          </p:val>
                                        </p:tav>
                                        <p:tav tm="100000">
                                          <p:val>
                                            <p:strVal val="ppt_x"/>
                                          </p:val>
                                        </p:tav>
                                      </p:tavLst>
                                    </p:anim>
                                    <p:anim calcmode="lin" valueType="num">
                                      <p:cBhvr>
                                        <p:cTn id="13" dur="100" decel="100000"/>
                                        <p:tgtEl>
                                          <p:spTgt spid="16"/>
                                        </p:tgtEl>
                                        <p:attrNameLst>
                                          <p:attrName>ppt_y</p:attrName>
                                        </p:attrNameLst>
                                      </p:cBhvr>
                                      <p:tavLst>
                                        <p:tav tm="0">
                                          <p:val>
                                            <p:strVal val="ppt_y"/>
                                          </p:val>
                                        </p:tav>
                                        <p:tav tm="100000">
                                          <p:val>
                                            <p:strVal val="ppt_y-.03"/>
                                          </p:val>
                                        </p:tav>
                                      </p:tavLst>
                                    </p:anim>
                                    <p:anim calcmode="lin" valueType="num">
                                      <p:cBhvr>
                                        <p:cTn id="14" dur="900" accel="100000">
                                          <p:stCondLst>
                                            <p:cond delay="100"/>
                                          </p:stCondLst>
                                        </p:cTn>
                                        <p:tgtEl>
                                          <p:spTgt spid="16"/>
                                        </p:tgtEl>
                                        <p:attrNameLst>
                                          <p:attrName>ppt_y</p:attrName>
                                        </p:attrNameLst>
                                      </p:cBhvr>
                                      <p:tavLst>
                                        <p:tav tm="0">
                                          <p:val>
                                            <p:strVal val="ppt_y"/>
                                          </p:val>
                                        </p:tav>
                                        <p:tav tm="100000">
                                          <p:val>
                                            <p:strVal val="ppt_y+1"/>
                                          </p:val>
                                        </p:tav>
                                      </p:tavLst>
                                    </p:anim>
                                    <p:set>
                                      <p:cBhvr>
                                        <p:cTn id="15" dur="1" fill="hold">
                                          <p:stCondLst>
                                            <p:cond delay="9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ppt_x"/>
                                          </p:val>
                                        </p:tav>
                                        <p:tav tm="100000">
                                          <p:val>
                                            <p:strVal val="#ppt_x"/>
                                          </p:val>
                                        </p:tav>
                                      </p:tavLst>
                                    </p:anim>
                                    <p:anim calcmode="lin" valueType="num">
                                      <p:cBhvr additive="base">
                                        <p:cTn id="5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exit" presetSubtype="0" fill="hold" nodeType="clickEffect">
                                  <p:stCondLst>
                                    <p:cond delay="0"/>
                                  </p:stCondLst>
                                  <p:childTnLst>
                                    <p:animEffect transition="out" filter="fade">
                                      <p:cBhvr>
                                        <p:cTn id="61" dur="1000"/>
                                        <p:tgtEl>
                                          <p:spTgt spid="19"/>
                                        </p:tgtEl>
                                      </p:cBhvr>
                                    </p:animEffect>
                                    <p:anim calcmode="lin" valueType="num">
                                      <p:cBhvr>
                                        <p:cTn id="62" dur="1000"/>
                                        <p:tgtEl>
                                          <p:spTgt spid="19"/>
                                        </p:tgtEl>
                                        <p:attrNameLst>
                                          <p:attrName>ppt_x</p:attrName>
                                        </p:attrNameLst>
                                      </p:cBhvr>
                                      <p:tavLst>
                                        <p:tav tm="0">
                                          <p:val>
                                            <p:strVal val="ppt_x"/>
                                          </p:val>
                                        </p:tav>
                                        <p:tav tm="100000">
                                          <p:val>
                                            <p:strVal val="ppt_x"/>
                                          </p:val>
                                        </p:tav>
                                      </p:tavLst>
                                    </p:anim>
                                    <p:anim calcmode="lin" valueType="num">
                                      <p:cBhvr>
                                        <p:cTn id="63" dur="100" decel="100000"/>
                                        <p:tgtEl>
                                          <p:spTgt spid="19"/>
                                        </p:tgtEl>
                                        <p:attrNameLst>
                                          <p:attrName>ppt_y</p:attrName>
                                        </p:attrNameLst>
                                      </p:cBhvr>
                                      <p:tavLst>
                                        <p:tav tm="0">
                                          <p:val>
                                            <p:strVal val="ppt_y"/>
                                          </p:val>
                                        </p:tav>
                                        <p:tav tm="100000">
                                          <p:val>
                                            <p:strVal val="ppt_y-.03"/>
                                          </p:val>
                                        </p:tav>
                                      </p:tavLst>
                                    </p:anim>
                                    <p:anim calcmode="lin" valueType="num">
                                      <p:cBhvr>
                                        <p:cTn id="64" dur="900" accel="100000">
                                          <p:stCondLst>
                                            <p:cond delay="100"/>
                                          </p:stCondLst>
                                        </p:cTn>
                                        <p:tgtEl>
                                          <p:spTgt spid="19"/>
                                        </p:tgtEl>
                                        <p:attrNameLst>
                                          <p:attrName>ppt_y</p:attrName>
                                        </p:attrNameLst>
                                      </p:cBhvr>
                                      <p:tavLst>
                                        <p:tav tm="0">
                                          <p:val>
                                            <p:strVal val="ppt_y"/>
                                          </p:val>
                                        </p:tav>
                                        <p:tav tm="100000">
                                          <p:val>
                                            <p:strVal val="ppt_y+1"/>
                                          </p:val>
                                        </p:tav>
                                      </p:tavLst>
                                    </p:anim>
                                    <p:set>
                                      <p:cBhvr>
                                        <p:cTn id="65" dur="1" fill="hold">
                                          <p:stCondLst>
                                            <p:cond delay="999"/>
                                          </p:stCondLst>
                                        </p:cTn>
                                        <p:tgtEl>
                                          <p:spTgt spid="19"/>
                                        </p:tgtEl>
                                        <p:attrNameLst>
                                          <p:attrName>style.visibility</p:attrName>
                                        </p:attrNameLst>
                                      </p:cBhvr>
                                      <p:to>
                                        <p:strVal val="hidden"/>
                                      </p:to>
                                    </p:set>
                                  </p:childTnLst>
                                </p:cTn>
                              </p:par>
                              <p:par>
                                <p:cTn id="66" presetID="37" presetClass="exit" presetSubtype="0" fill="hold" grpId="1" nodeType="withEffect">
                                  <p:stCondLst>
                                    <p:cond delay="0"/>
                                  </p:stCondLst>
                                  <p:childTnLst>
                                    <p:animEffect transition="out" filter="fade">
                                      <p:cBhvr>
                                        <p:cTn id="67" dur="1000"/>
                                        <p:tgtEl>
                                          <p:spTgt spid="5"/>
                                        </p:tgtEl>
                                      </p:cBhvr>
                                    </p:animEffect>
                                    <p:anim calcmode="lin" valueType="num">
                                      <p:cBhvr>
                                        <p:cTn id="68" dur="1000"/>
                                        <p:tgtEl>
                                          <p:spTgt spid="5"/>
                                        </p:tgtEl>
                                        <p:attrNameLst>
                                          <p:attrName>ppt_x</p:attrName>
                                        </p:attrNameLst>
                                      </p:cBhvr>
                                      <p:tavLst>
                                        <p:tav tm="0">
                                          <p:val>
                                            <p:strVal val="ppt_x"/>
                                          </p:val>
                                        </p:tav>
                                        <p:tav tm="100000">
                                          <p:val>
                                            <p:strVal val="ppt_x"/>
                                          </p:val>
                                        </p:tav>
                                      </p:tavLst>
                                    </p:anim>
                                    <p:anim calcmode="lin" valueType="num">
                                      <p:cBhvr>
                                        <p:cTn id="69" dur="100" decel="100000"/>
                                        <p:tgtEl>
                                          <p:spTgt spid="5"/>
                                        </p:tgtEl>
                                        <p:attrNameLst>
                                          <p:attrName>ppt_y</p:attrName>
                                        </p:attrNameLst>
                                      </p:cBhvr>
                                      <p:tavLst>
                                        <p:tav tm="0">
                                          <p:val>
                                            <p:strVal val="ppt_y"/>
                                          </p:val>
                                        </p:tav>
                                        <p:tav tm="100000">
                                          <p:val>
                                            <p:strVal val="ppt_y-.03"/>
                                          </p:val>
                                        </p:tav>
                                      </p:tavLst>
                                    </p:anim>
                                    <p:anim calcmode="lin" valueType="num">
                                      <p:cBhvr>
                                        <p:cTn id="70" dur="900" accel="100000">
                                          <p:stCondLst>
                                            <p:cond delay="100"/>
                                          </p:stCondLst>
                                        </p:cTn>
                                        <p:tgtEl>
                                          <p:spTgt spid="5"/>
                                        </p:tgtEl>
                                        <p:attrNameLst>
                                          <p:attrName>ppt_y</p:attrName>
                                        </p:attrNameLst>
                                      </p:cBhvr>
                                      <p:tavLst>
                                        <p:tav tm="0">
                                          <p:val>
                                            <p:strVal val="ppt_y"/>
                                          </p:val>
                                        </p:tav>
                                        <p:tav tm="100000">
                                          <p:val>
                                            <p:strVal val="ppt_y+1"/>
                                          </p:val>
                                        </p:tav>
                                      </p:tavLst>
                                    </p:anim>
                                    <p:set>
                                      <p:cBhvr>
                                        <p:cTn id="71" dur="1" fill="hold">
                                          <p:stCondLst>
                                            <p:cond delay="999"/>
                                          </p:stCondLst>
                                        </p:cTn>
                                        <p:tgtEl>
                                          <p:spTgt spid="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ppt_x"/>
                                          </p:val>
                                        </p:tav>
                                        <p:tav tm="100000">
                                          <p:val>
                                            <p:strVal val="#ppt_x"/>
                                          </p:val>
                                        </p:tav>
                                      </p:tavLst>
                                    </p:anim>
                                    <p:anim calcmode="lin" valueType="num">
                                      <p:cBhvr additive="base">
                                        <p:cTn id="7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ppt_x"/>
                                          </p:val>
                                        </p:tav>
                                        <p:tav tm="100000">
                                          <p:val>
                                            <p:strVal val="#ppt_x"/>
                                          </p:val>
                                        </p:tav>
                                      </p:tavLst>
                                    </p:anim>
                                    <p:anim calcmode="lin" valueType="num">
                                      <p:cBhvr additive="base">
                                        <p:cTn id="8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fill="hold"/>
                                        <p:tgtEl>
                                          <p:spTgt spid="23"/>
                                        </p:tgtEl>
                                        <p:attrNameLst>
                                          <p:attrName>ppt_x</p:attrName>
                                        </p:attrNameLst>
                                      </p:cBhvr>
                                      <p:tavLst>
                                        <p:tav tm="0">
                                          <p:val>
                                            <p:strVal val="#ppt_x"/>
                                          </p:val>
                                        </p:tav>
                                        <p:tav tm="100000">
                                          <p:val>
                                            <p:strVal val="#ppt_x"/>
                                          </p:val>
                                        </p:tav>
                                      </p:tavLst>
                                    </p:anim>
                                    <p:anim calcmode="lin" valueType="num">
                                      <p:cBhvr additive="base">
                                        <p:cTn id="8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additive="base">
                                        <p:cTn id="94" dur="500" fill="hold"/>
                                        <p:tgtEl>
                                          <p:spTgt spid="24"/>
                                        </p:tgtEl>
                                        <p:attrNameLst>
                                          <p:attrName>ppt_x</p:attrName>
                                        </p:attrNameLst>
                                      </p:cBhvr>
                                      <p:tavLst>
                                        <p:tav tm="0">
                                          <p:val>
                                            <p:strVal val="#ppt_x"/>
                                          </p:val>
                                        </p:tav>
                                        <p:tav tm="100000">
                                          <p:val>
                                            <p:strVal val="#ppt_x"/>
                                          </p:val>
                                        </p:tav>
                                      </p:tavLst>
                                    </p:anim>
                                    <p:anim calcmode="lin" valueType="num">
                                      <p:cBhvr additive="base">
                                        <p:cTn id="9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p:bldP spid="12" grpId="0"/>
      <p:bldP spid="13" grpId="0"/>
      <p:bldP spid="15" grpId="0" animBg="1"/>
      <p:bldP spid="18" grpId="0"/>
      <p:bldP spid="22" grpId="0"/>
      <p:bldP spid="23" grpId="0"/>
      <p:bldP spid="24" grpId="0"/>
      <p:bldP spid="17" grpId="0"/>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圆角矩形 69"/>
          <p:cNvSpPr/>
          <p:nvPr/>
        </p:nvSpPr>
        <p:spPr>
          <a:xfrm>
            <a:off x="113032" y="13605"/>
            <a:ext cx="3519805" cy="1121411"/>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讨论与</a:t>
            </a:r>
            <a:r>
              <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交流</a:t>
            </a:r>
          </a:p>
        </p:txBody>
      </p:sp>
      <p:sp>
        <p:nvSpPr>
          <p:cNvPr id="27" name="文本框 6"/>
          <p:cNvSpPr txBox="1"/>
          <p:nvPr/>
        </p:nvSpPr>
        <p:spPr>
          <a:xfrm>
            <a:off x="1523449" y="1306111"/>
            <a:ext cx="9893104" cy="769441"/>
          </a:xfrm>
          <a:prstGeom prst="rect">
            <a:avLst/>
          </a:prstGeom>
          <a:noFill/>
        </p:spPr>
        <p:txBody>
          <a:bodyPr wrap="square" rtlCol="0">
            <a:spAutoFit/>
            <a:scene3d>
              <a:camera prst="orthographicFront"/>
              <a:lightRig rig="threePt" dir="t"/>
            </a:scene3d>
          </a:bodyPr>
          <a:lstStyle/>
          <a:p>
            <a:r>
              <a:rPr lang="zh-CN" altLang="en-US" sz="4400" b="1" dirty="0">
                <a:solidFill>
                  <a:schemeClr val="accent5">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越王勾践剑为什么</a:t>
            </a:r>
            <a:r>
              <a:rPr lang="en-US" altLang="zh-CN" sz="4400" b="1" dirty="0">
                <a:solidFill>
                  <a:schemeClr val="accent5">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2500</a:t>
            </a:r>
            <a:r>
              <a:rPr lang="zh-CN" altLang="en-US" sz="4400" b="1" dirty="0">
                <a:solidFill>
                  <a:schemeClr val="accent5">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年后会生锈？</a:t>
            </a:r>
          </a:p>
        </p:txBody>
      </p:sp>
      <p:pic>
        <p:nvPicPr>
          <p:cNvPr id="2" name="图片 1">
            <a:extLst>
              <a:ext uri="{FF2B5EF4-FFF2-40B4-BE49-F238E27FC236}">
                <a16:creationId xmlns:a16="http://schemas.microsoft.com/office/drawing/2014/main" id="{54C705C9-20D2-4B3B-BDA7-F0C853151AA1}"/>
              </a:ext>
            </a:extLst>
          </p:cNvPr>
          <p:cNvPicPr>
            <a:picLocks noChangeAspect="1"/>
          </p:cNvPicPr>
          <p:nvPr/>
        </p:nvPicPr>
        <p:blipFill>
          <a:blip r:embed="rId3"/>
          <a:stretch>
            <a:fillRect/>
          </a:stretch>
        </p:blipFill>
        <p:spPr>
          <a:xfrm>
            <a:off x="2681851" y="2246647"/>
            <a:ext cx="9269179" cy="3816720"/>
          </a:xfrm>
          <a:prstGeom prst="rect">
            <a:avLst/>
          </a:prstGeom>
        </p:spPr>
      </p:pic>
      <p:sp>
        <p:nvSpPr>
          <p:cNvPr id="10" name="圆角矩形 69">
            <a:extLst>
              <a:ext uri="{FF2B5EF4-FFF2-40B4-BE49-F238E27FC236}">
                <a16:creationId xmlns:a16="http://schemas.microsoft.com/office/drawing/2014/main" id="{17DACB09-4AC8-4FC2-A52E-CD80AF0E9856}"/>
              </a:ext>
            </a:extLst>
          </p:cNvPr>
          <p:cNvSpPr/>
          <p:nvPr/>
        </p:nvSpPr>
        <p:spPr>
          <a:xfrm>
            <a:off x="113031" y="2119507"/>
            <a:ext cx="2166344" cy="848983"/>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资料卡</a:t>
            </a:r>
          </a:p>
        </p:txBody>
      </p:sp>
      <p:sp>
        <p:nvSpPr>
          <p:cNvPr id="5" name="椭圆 4">
            <a:extLst>
              <a:ext uri="{FF2B5EF4-FFF2-40B4-BE49-F238E27FC236}">
                <a16:creationId xmlns:a16="http://schemas.microsoft.com/office/drawing/2014/main" id="{848CA3F1-EE6B-4DBE-B8D5-F5BECF37FC28}"/>
              </a:ext>
            </a:extLst>
          </p:cNvPr>
          <p:cNvSpPr/>
          <p:nvPr/>
        </p:nvSpPr>
        <p:spPr>
          <a:xfrm>
            <a:off x="4691230" y="3971395"/>
            <a:ext cx="502920" cy="646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48472A83-7424-4218-9EC0-A53EAD4CAD91}"/>
              </a:ext>
            </a:extLst>
          </p:cNvPr>
          <p:cNvSpPr/>
          <p:nvPr/>
        </p:nvSpPr>
        <p:spPr>
          <a:xfrm>
            <a:off x="6413740" y="3971395"/>
            <a:ext cx="502920" cy="646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836756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圆角矩形 69"/>
          <p:cNvSpPr/>
          <p:nvPr/>
        </p:nvSpPr>
        <p:spPr>
          <a:xfrm>
            <a:off x="113032" y="13605"/>
            <a:ext cx="3519805" cy="1121411"/>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讨论与</a:t>
            </a:r>
            <a:r>
              <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交流</a:t>
            </a:r>
          </a:p>
        </p:txBody>
      </p:sp>
      <p:sp>
        <p:nvSpPr>
          <p:cNvPr id="27" name="文本框 6"/>
          <p:cNvSpPr txBox="1"/>
          <p:nvPr/>
        </p:nvSpPr>
        <p:spPr>
          <a:xfrm>
            <a:off x="113032" y="1306111"/>
            <a:ext cx="11819887" cy="707886"/>
          </a:xfrm>
          <a:prstGeom prst="rect">
            <a:avLst/>
          </a:prstGeom>
          <a:noFill/>
        </p:spPr>
        <p:txBody>
          <a:bodyPr wrap="square" rtlCol="0">
            <a:spAutoFit/>
            <a:scene3d>
              <a:camera prst="orthographicFront"/>
              <a:lightRig rig="threePt" dir="t"/>
            </a:scene3d>
          </a:bodyPr>
          <a:lstStyle/>
          <a:p>
            <a:r>
              <a:rPr lang="zh-CN" altLang="en-US" sz="4000" b="1" dirty="0">
                <a:solidFill>
                  <a:schemeClr val="accent5">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为什么与越王勾践剑同一时期出土的青铜剑会生锈？</a:t>
            </a:r>
          </a:p>
        </p:txBody>
      </p:sp>
      <p:grpSp>
        <p:nvGrpSpPr>
          <p:cNvPr id="8" name="组合 7">
            <a:extLst>
              <a:ext uri="{FF2B5EF4-FFF2-40B4-BE49-F238E27FC236}">
                <a16:creationId xmlns:a16="http://schemas.microsoft.com/office/drawing/2014/main" id="{BD773CF1-DF8A-487B-B1C6-37FFCE9A8943}"/>
              </a:ext>
            </a:extLst>
          </p:cNvPr>
          <p:cNvGrpSpPr/>
          <p:nvPr/>
        </p:nvGrpSpPr>
        <p:grpSpPr>
          <a:xfrm>
            <a:off x="1207665" y="2185093"/>
            <a:ext cx="9630620" cy="4364408"/>
            <a:chOff x="2704011" y="1264024"/>
            <a:chExt cx="6587908" cy="3765175"/>
          </a:xfrm>
        </p:grpSpPr>
        <p:pic>
          <p:nvPicPr>
            <p:cNvPr id="9" name="图片 8">
              <a:extLst>
                <a:ext uri="{FF2B5EF4-FFF2-40B4-BE49-F238E27FC236}">
                  <a16:creationId xmlns:a16="http://schemas.microsoft.com/office/drawing/2014/main" id="{D0E91B7A-EB06-48FB-B741-CA1674D9525F}"/>
                </a:ext>
              </a:extLst>
            </p:cNvPr>
            <p:cNvPicPr>
              <a:picLocks noChangeAspect="1"/>
            </p:cNvPicPr>
            <p:nvPr/>
          </p:nvPicPr>
          <p:blipFill rotWithShape="1">
            <a:blip r:embed="rId3">
              <a:extLst>
                <a:ext uri="{28A0092B-C50C-407E-A947-70E740481C1C}">
                  <a14:useLocalDpi xmlns:a14="http://schemas.microsoft.com/office/drawing/2010/main" val="0"/>
                </a:ext>
              </a:extLst>
            </a:blip>
            <a:srcRect l="10175" t="8182" r="12914" b="13088"/>
            <a:stretch/>
          </p:blipFill>
          <p:spPr>
            <a:xfrm>
              <a:off x="2716307" y="1264024"/>
              <a:ext cx="6575612" cy="3765175"/>
            </a:xfrm>
            <a:prstGeom prst="rect">
              <a:avLst/>
            </a:prstGeom>
          </p:spPr>
        </p:pic>
        <p:sp>
          <p:nvSpPr>
            <p:cNvPr id="11" name="矩形 10">
              <a:extLst>
                <a:ext uri="{FF2B5EF4-FFF2-40B4-BE49-F238E27FC236}">
                  <a16:creationId xmlns:a16="http://schemas.microsoft.com/office/drawing/2014/main" id="{2A71553A-21EB-4148-8560-14F8D4BED6F4}"/>
                </a:ext>
              </a:extLst>
            </p:cNvPr>
            <p:cNvSpPr/>
            <p:nvPr/>
          </p:nvSpPr>
          <p:spPr>
            <a:xfrm>
              <a:off x="2704011" y="4676503"/>
              <a:ext cx="1959429" cy="339634"/>
            </a:xfrm>
            <a:prstGeom prst="rect">
              <a:avLst/>
            </a:prstGeom>
            <a:solidFill>
              <a:srgbClr val="EDE39E"/>
            </a:solidFill>
            <a:ln>
              <a:solidFill>
                <a:srgbClr val="E9D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6271123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1224</TotalTime>
  <Words>1338</Words>
  <Application>Microsoft Office PowerPoint</Application>
  <PresentationFormat>宽屏</PresentationFormat>
  <Paragraphs>83</Paragraphs>
  <Slides>14</Slides>
  <Notes>8</Notes>
  <HiddenSlides>3</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14</vt:i4>
      </vt:variant>
    </vt:vector>
  </HeadingPairs>
  <TitlesOfParts>
    <vt:vector size="28" baseType="lpstr">
      <vt:lpstr>MathJax_Main</vt:lpstr>
      <vt:lpstr>zuoyeFont_mathFont</vt:lpstr>
      <vt:lpstr>等线</vt:lpstr>
      <vt:lpstr>华文中宋</vt:lpstr>
      <vt:lpstr>宋体</vt:lpstr>
      <vt:lpstr>微软雅黑</vt:lpstr>
      <vt:lpstr>Arial</vt:lpstr>
      <vt:lpstr>Calibri</vt:lpstr>
      <vt:lpstr>Calibri Light</vt:lpstr>
      <vt:lpstr>Tahoma</vt:lpstr>
      <vt:lpstr>Verdana</vt:lpstr>
      <vt:lpstr>Wingdings</vt:lpstr>
      <vt:lpstr>Office 主题</vt:lpstr>
      <vt:lpstr>Flash.Movie</vt:lpstr>
      <vt:lpstr>PowerPoint 演示文稿</vt:lpstr>
      <vt:lpstr>关于越王勾践剑你想得到什么信息？</vt:lpstr>
      <vt:lpstr>古人如何得到铜的呢？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通过这节课，你学到了哪些知识？有什么收获？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lin</cp:lastModifiedBy>
  <cp:revision>414</cp:revision>
  <dcterms:created xsi:type="dcterms:W3CDTF">2017-09-19T13:34:00Z</dcterms:created>
  <dcterms:modified xsi:type="dcterms:W3CDTF">2018-12-12T12:32:14Z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2052-10.1.0.7223</vt:lpwstr>
  </property>
</Properties>
</file>