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7"/>
  </p:handoutMasterIdLst>
  <p:sldIdLst>
    <p:sldId id="264" r:id="rId3"/>
    <p:sldId id="257" r:id="rId4"/>
    <p:sldId id="275" r:id="rId5"/>
    <p:sldId id="259" r:id="rId6"/>
    <p:sldId id="277" r:id="rId7"/>
    <p:sldId id="282" r:id="rId8"/>
    <p:sldId id="283" r:id="rId9"/>
    <p:sldId id="284" r:id="rId10"/>
    <p:sldId id="260" r:id="rId11"/>
    <p:sldId id="294" r:id="rId12"/>
    <p:sldId id="271" r:id="rId13"/>
    <p:sldId id="290" r:id="rId14"/>
    <p:sldId id="281" r:id="rId15"/>
    <p:sldId id="295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16BC"/>
    <a:srgbClr val="E51FE5"/>
    <a:srgbClr val="29CE1C"/>
    <a:srgbClr val="A40C83"/>
    <a:srgbClr val="9F15C5"/>
    <a:srgbClr val="500B65"/>
    <a:srgbClr val="AA17C7"/>
    <a:srgbClr val="780E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312"/>
      </p:cViewPr>
      <p:guideLst>
        <p:guide orient="horz" pos="21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zh-CN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GB" altLang="zh-CN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GB" altLang="zh-CN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A6177B7-C60A-444C-AF65-193233B87107}" type="slidenum">
              <a:rPr lang="en-GB" altLang="zh-CN"/>
            </a:fld>
            <a:endParaRPr lang="en-GB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PhAnim="0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DD94E50-A026-40B7-99C5-D826E8AC3D1A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2B64A-5B40-4850-A5EE-3845408D0869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5113" y="188913"/>
            <a:ext cx="2071687" cy="58324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00050" y="188913"/>
            <a:ext cx="6062663" cy="58324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D7BB1-087E-4140-B713-B2DA779D764C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D167A-5751-414A-AA40-8443D27CFE2E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782E5-FDF3-4E1C-AB33-AA1D372D2A53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08175" y="981075"/>
            <a:ext cx="3313113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73688" y="981075"/>
            <a:ext cx="3313112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8C9186-E0C1-4770-B0D6-DB6A16795DFC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CC2FA-CED0-4AAC-ACD4-F0DA02DC6577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0369A8-1F24-4B8A-997B-F229C8436796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9B80B-6E77-41D1-AA49-49E22707C5EF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87C94-3530-4C62-9589-1059E3247F5C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84F27-E902-477F-BD3C-5FB68870ACC5}" type="slidenum">
              <a:rPr lang="en-GB" altLang="zh-CN"/>
            </a:fld>
            <a:endParaRPr lang="en-GB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Rectangle 100"/>
          <p:cNvSpPr>
            <a:spLocks noChangeArrowheads="1"/>
          </p:cNvSpPr>
          <p:nvPr/>
        </p:nvSpPr>
        <p:spPr bwMode="auto">
          <a:xfrm>
            <a:off x="1739900" y="0"/>
            <a:ext cx="7404100" cy="6858000"/>
          </a:xfrm>
          <a:prstGeom prst="rect">
            <a:avLst/>
          </a:prstGeom>
          <a:gradFill rotWithShape="1">
            <a:gsLst>
              <a:gs pos="0">
                <a:srgbClr val="BEBEBE">
                  <a:gamma/>
                  <a:shade val="66275"/>
                  <a:invGamma/>
                  <a:alpha val="0"/>
                </a:srgbClr>
              </a:gs>
              <a:gs pos="100000">
                <a:srgbClr val="BEBEBE">
                  <a:alpha val="8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1758950" y="0"/>
            <a:ext cx="69850" cy="6858000"/>
          </a:xfrm>
          <a:prstGeom prst="rect">
            <a:avLst/>
          </a:prstGeom>
          <a:gradFill rotWithShape="1">
            <a:gsLst>
              <a:gs pos="0">
                <a:srgbClr val="095B9F">
                  <a:alpha val="38000"/>
                </a:srgbClr>
              </a:gs>
              <a:gs pos="100000">
                <a:srgbClr val="095B9F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91" name="Line 67"/>
          <p:cNvSpPr>
            <a:spLocks noChangeShapeType="1"/>
          </p:cNvSpPr>
          <p:nvPr/>
        </p:nvSpPr>
        <p:spPr bwMode="auto">
          <a:xfrm flipV="1">
            <a:off x="1743075" y="0"/>
            <a:ext cx="0" cy="6858000"/>
          </a:xfrm>
          <a:prstGeom prst="line">
            <a:avLst/>
          </a:prstGeom>
          <a:noFill/>
          <a:ln w="38100">
            <a:solidFill>
              <a:srgbClr val="16A5D8"/>
            </a:solidFill>
            <a:round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981075"/>
            <a:ext cx="6778625" cy="5040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 altLang="zh-CN" smtClean="0"/>
              <a:t>Click to edit Master text styles</a:t>
            </a:r>
            <a:endParaRPr lang="en-GB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a typeface="宋体" panose="02010600030101010101" pitchFamily="2" charset="-122"/>
              </a:defRPr>
            </a:lvl1pPr>
          </a:lstStyle>
          <a:p>
            <a:endParaRPr lang="en-GB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a typeface="宋体" panose="02010600030101010101" pitchFamily="2" charset="-122"/>
              </a:defRPr>
            </a:lvl1pPr>
          </a:lstStyle>
          <a:p>
            <a:endParaRPr lang="en-GB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a typeface="宋体" panose="02010600030101010101" pitchFamily="2" charset="-122"/>
              </a:defRPr>
            </a:lvl1pPr>
          </a:lstStyle>
          <a:p>
            <a:fld id="{DBE0C95C-534B-4996-8E21-B03AC5C7939E}" type="slidenum">
              <a:rPr lang="en-GB" altLang="zh-CN"/>
            </a:fld>
            <a:endParaRPr lang="en-GB" altLang="zh-C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188913"/>
            <a:ext cx="8229600" cy="5619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474747"/>
            </a:outerShdw>
          </a:effec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GB" altLang="zh-CN" smtClean="0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441" y="5177176"/>
            <a:ext cx="1627187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hyperlink" Target="&#21331;&#31570;&#20117;&#29255;&#27573;.av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356992"/>
            <a:ext cx="3886200" cy="1011238"/>
          </a:xfrm>
        </p:spPr>
        <p:txBody>
          <a:bodyPr/>
          <a:lstStyle/>
          <a:p>
            <a:r>
              <a:rPr lang="zh-CN" altLang="en-US" sz="4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专题复习：溶液</a:t>
            </a:r>
            <a:endParaRPr lang="zh-CN" altLang="zh-CN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443276" y="5627897"/>
            <a:ext cx="3887787" cy="792039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b="1" dirty="0" smtClean="0"/>
              <a:t>常州市滨江中学</a:t>
            </a:r>
            <a:r>
              <a:rPr lang="en-US" altLang="zh-CN" sz="2800" b="1" dirty="0"/>
              <a:t> </a:t>
            </a:r>
            <a:r>
              <a:rPr lang="en-US" altLang="zh-CN" sz="2800" b="1" dirty="0" smtClean="0"/>
              <a:t> </a:t>
            </a:r>
            <a:r>
              <a:rPr lang="zh-CN" altLang="en-US" sz="2800" b="1" dirty="0" smtClean="0"/>
              <a:t>林丹</a:t>
            </a:r>
            <a:endParaRPr lang="zh-CN" altLang="zh-CN" sz="2800" b="1" dirty="0"/>
          </a:p>
        </p:txBody>
      </p:sp>
      <p:pic>
        <p:nvPicPr>
          <p:cNvPr id="3074" name="Picture 2">
            <a:hlinkClick r:id="rId1" tooltip="" action="ppaction://hlinkfil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0" b="17811"/>
          <a:stretch>
            <a:fillRect/>
          </a:stretch>
        </p:blipFill>
        <p:spPr bwMode="auto">
          <a:xfrm>
            <a:off x="102294" y="1044501"/>
            <a:ext cx="5350885" cy="57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2420" y="764540"/>
            <a:ext cx="859790" cy="5128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复习：溶解 结晶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18864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/>
              <a:t>卓筒井</a:t>
            </a:r>
            <a:endParaRPr lang="zh-CN" altLang="en-US" sz="4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29BE6">
                  <a:gamma/>
                  <a:shade val="0"/>
                  <a:invGamma/>
                  <a:alpha val="0"/>
                </a:srgbClr>
              </a:gs>
              <a:gs pos="100000">
                <a:srgbClr val="229BE6">
                  <a:alpha val="8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9CE1C">
                  <a:gamma/>
                  <a:shade val="0"/>
                  <a:invGamma/>
                  <a:alpha val="0"/>
                </a:srgbClr>
              </a:gs>
              <a:gs pos="100000">
                <a:srgbClr val="29CE1C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66" name="Group 2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67" name="Freeform 3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18A5D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Freeform 4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199DC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Freeform 5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1A96C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Freeform 6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1A8FB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Freeform 7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1888B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Freeform 8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1A82A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Freeform 9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187C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Freeform 10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15769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11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1571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12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36B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7" name="Group 13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78" name="Freeform 14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53B84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4FB1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6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48AC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17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43A7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Freeform 18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3CA2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Freeform 19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369E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Freeform 20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2F99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Freeform 21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2A95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Freeform 22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2191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Freeform 23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A8D4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10" name="Group 146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11411" name="Oval 14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12" name="Group 14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13" name="Oval 14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4" name="Oval 15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15" name="Group 15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16" name="Oval 15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7" name="Freeform 15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361" name="Group 97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11360" name="Oval 96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53" name="Group 89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354" name="Oval 90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5" name="Oval 91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56" name="Group 92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357" name="Oval 93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8" name="Freeform 94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18" name="Group 154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11419" name="Oval 155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0" name="Group 156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1" name="Oval 157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2" name="Oval 158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23" name="Group 159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24" name="Oval 160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5" name="Freeform 161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26" name="Group 162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11427" name="Oval 16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8" name="Group 16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9" name="Oval 16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0" name="Oval 16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31" name="Group 16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32" name="Oval 16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3" name="Freeform 16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74675" y="233492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131763" y="5842000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Section header</a:t>
            </a:r>
            <a:endParaRPr lang="en-GB" altLang="zh-CN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131763" y="11379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88" name="Group 170"/>
          <p:cNvGrpSpPr/>
          <p:nvPr/>
        </p:nvGrpSpPr>
        <p:grpSpPr bwMode="auto">
          <a:xfrm>
            <a:off x="-464195" y="5176837"/>
            <a:ext cx="2152651" cy="2152650"/>
            <a:chOff x="1943" y="626"/>
            <a:chExt cx="1228" cy="1228"/>
          </a:xfrm>
        </p:grpSpPr>
        <p:sp>
          <p:nvSpPr>
            <p:cNvPr id="89" name="Oval 17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0" name="Group 17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94" name="Oval 17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Oval 17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1" name="Group 175"/>
            <p:cNvGrpSpPr/>
            <p:nvPr/>
          </p:nvGrpSpPr>
          <p:grpSpPr bwMode="auto">
            <a:xfrm>
              <a:off x="2236" y="886"/>
              <a:ext cx="644" cy="649"/>
              <a:chOff x="2880" y="1511"/>
              <a:chExt cx="644" cy="649"/>
            </a:xfrm>
          </p:grpSpPr>
          <p:sp>
            <p:nvSpPr>
              <p:cNvPr id="92" name="Oval 17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Freeform 177"/>
              <p:cNvSpPr/>
              <p:nvPr/>
            </p:nvSpPr>
            <p:spPr bwMode="auto">
              <a:xfrm>
                <a:off x="2887" y="1511"/>
                <a:ext cx="630" cy="485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93976" y="5913444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0" name="AutoShape 5"/>
          <p:cNvSpPr>
            <a:spLocks noChangeArrowheads="1"/>
          </p:cNvSpPr>
          <p:nvPr/>
        </p:nvSpPr>
        <p:spPr bwMode="auto">
          <a:xfrm>
            <a:off x="5076056" y="584394"/>
            <a:ext cx="1655857" cy="13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995" y="172567"/>
            <a:ext cx="1739007" cy="592137"/>
            <a:chOff x="-4995" y="172567"/>
            <a:chExt cx="1739007" cy="592137"/>
          </a:xfrm>
        </p:grpSpPr>
        <p:sp>
          <p:nvSpPr>
            <p:cNvPr id="106" name="AutoShape 3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590550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Freeform 4"/>
            <p:cNvSpPr/>
            <p:nvPr/>
          </p:nvSpPr>
          <p:spPr bwMode="auto">
            <a:xfrm>
              <a:off x="-4995" y="172567"/>
              <a:ext cx="1739007" cy="460375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AutoShape 5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130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98" name="Rectangle 34"/>
          <p:cNvSpPr>
            <a:spLocks noGrp="1" noChangeArrowheads="1"/>
          </p:cNvSpPr>
          <p:nvPr>
            <p:ph type="title"/>
          </p:nvPr>
        </p:nvSpPr>
        <p:spPr>
          <a:xfrm>
            <a:off x="32178" y="208234"/>
            <a:ext cx="1731510" cy="484462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635" y="239241"/>
            <a:ext cx="2658527" cy="584775"/>
          </a:xfrm>
          <a:prstGeom prst="rect">
            <a:avLst/>
          </a:prstGeom>
          <a:ln>
            <a:solidFill>
              <a:srgbClr val="29CE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概念间的联系</a:t>
            </a:r>
            <a:endParaRPr lang="zh-CN" altLang="en-US" sz="32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907705" y="2963905"/>
          <a:ext cx="7173187" cy="386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54"/>
                <a:gridCol w="3042697"/>
                <a:gridCol w="3024336"/>
              </a:tblGrid>
              <a:tr h="483718"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蒸发结晶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降温结晶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适用范围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过程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m(</a:t>
                      </a:r>
                      <a:r>
                        <a:rPr lang="zh-CN" altLang="en-US" b="1" dirty="0" smtClean="0"/>
                        <a:t>溶剂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870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m(</a:t>
                      </a:r>
                      <a:r>
                        <a:rPr lang="zh-CN" altLang="en-US" b="1" dirty="0" smtClean="0"/>
                        <a:t>溶质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/>
                        <a:t>ω(</a:t>
                      </a:r>
                      <a:r>
                        <a:rPr lang="zh-CN" altLang="en-US" b="1" dirty="0" smtClean="0"/>
                        <a:t>溶质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共同点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3021" y="3964994"/>
            <a:ext cx="305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不饱和→恰好饱和→饱和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7" y="4392162"/>
            <a:ext cx="9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893787" y="4407495"/>
            <a:ext cx="90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3563888" y="5385990"/>
            <a:ext cx="104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3563888" y="486916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3563888" y="5847655"/>
            <a:ext cx="104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变大</a:t>
            </a:r>
            <a:endParaRPr lang="zh-CN" altLang="en-US" b="1" dirty="0"/>
          </a:p>
        </p:txBody>
      </p:sp>
      <p:sp>
        <p:nvSpPr>
          <p:cNvPr id="130" name="矩形 129"/>
          <p:cNvSpPr/>
          <p:nvPr/>
        </p:nvSpPr>
        <p:spPr>
          <a:xfrm>
            <a:off x="4920703" y="486916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1" name="矩形 130"/>
          <p:cNvSpPr/>
          <p:nvPr/>
        </p:nvSpPr>
        <p:spPr>
          <a:xfrm>
            <a:off x="4932040" y="537321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2" name="矩形 131"/>
          <p:cNvSpPr/>
          <p:nvPr/>
        </p:nvSpPr>
        <p:spPr>
          <a:xfrm>
            <a:off x="4943248" y="58420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6446" y="3432037"/>
            <a:ext cx="283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</a:t>
            </a:r>
            <a:r>
              <a:rPr lang="zh-CN" altLang="en-US" b="1" dirty="0" smtClean="0"/>
              <a:t>随温度变化不明显</a:t>
            </a:r>
            <a:endParaRPr lang="zh-CN" altLang="en-US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234403" y="1340768"/>
            <a:ext cx="6586069" cy="523220"/>
            <a:chOff x="2218085" y="1249596"/>
            <a:chExt cx="6586069" cy="523220"/>
          </a:xfrm>
        </p:grpSpPr>
        <p:sp>
          <p:nvSpPr>
            <p:cNvPr id="113" name="TextBox 112"/>
            <p:cNvSpPr txBox="1"/>
            <p:nvPr/>
          </p:nvSpPr>
          <p:spPr>
            <a:xfrm>
              <a:off x="2218085" y="1249596"/>
              <a:ext cx="19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72200" y="1249596"/>
              <a:ext cx="2431954" cy="4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不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3949853" y="1603095"/>
              <a:ext cx="2252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965600" y="1441745"/>
              <a:ext cx="20960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147"/>
          <p:cNvGrpSpPr/>
          <p:nvPr/>
        </p:nvGrpSpPr>
        <p:grpSpPr>
          <a:xfrm>
            <a:off x="2267744" y="1815207"/>
            <a:ext cx="7056784" cy="893713"/>
            <a:chOff x="400203" y="5373216"/>
            <a:chExt cx="7056784" cy="893713"/>
          </a:xfrm>
        </p:grpSpPr>
        <p:sp>
          <p:nvSpPr>
            <p:cNvPr id="149" name="TextBox 148"/>
            <p:cNvSpPr txBox="1"/>
            <p:nvPr/>
          </p:nvSpPr>
          <p:spPr>
            <a:xfrm>
              <a:off x="400203" y="5535695"/>
              <a:ext cx="7056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 </a:t>
              </a:r>
              <a:r>
                <a: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w(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溶质</a:t>
              </a:r>
              <a:r>
                <a: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) =       ×100%</a:t>
              </a:r>
              <a:endPara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 bwMode="auto">
            <a:xfrm>
              <a:off x="3879550" y="5797305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TextBox 150"/>
            <p:cNvSpPr txBox="1"/>
            <p:nvPr/>
          </p:nvSpPr>
          <p:spPr>
            <a:xfrm>
              <a:off x="4112713" y="5373216"/>
              <a:ext cx="918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S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862020" y="5805264"/>
              <a:ext cx="13856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100+S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6" grpId="0" bldLvl="0" animBg="1"/>
      <p:bldP spid="10" grpId="0"/>
      <p:bldP spid="11" grpId="0"/>
      <p:bldP spid="125" grpId="0"/>
      <p:bldP spid="126" grpId="0"/>
      <p:bldP spid="12" grpId="0"/>
      <p:bldP spid="129" grpId="0"/>
      <p:bldP spid="130" grpId="0"/>
      <p:bldP spid="131" grpId="0"/>
      <p:bldP spid="13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A714E2">
                  <a:gamma/>
                  <a:shade val="0"/>
                  <a:invGamma/>
                  <a:alpha val="0"/>
                </a:srgbClr>
              </a:gs>
              <a:gs pos="100000">
                <a:srgbClr val="A714E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77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8267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7E62A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795C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7656A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7150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6D4A9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6944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653E9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6138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5E328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592C8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34" name="Group 142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8335" name="Oval 14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36" name="Group 14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37" name="Oval 14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38" name="Oval 14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39" name="Group 14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0" name="Oval 14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1" name="Freeform 14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42" name="Group 150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8343" name="Oval 15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44" name="Group 15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45" name="Oval 15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6" name="Oval 15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47" name="Group 15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8" name="Oval 15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9" name="Freeform 15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0" name="Group 158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8351" name="Oval 15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52" name="Group 16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53" name="Oval 16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4" name="Oval 16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55" name="Group 16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56" name="Oval 16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7" name="Freeform 16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8" name="Group 166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8359" name="Oval 16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60" name="Group 16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61" name="Oval 16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2" name="Oval 17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63" name="Group 17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64" name="Oval 17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5" name="Freeform 17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74" name="Group 18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8375" name="Oval 18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780E78">
                    <a:alpha val="62000"/>
                  </a:srgbClr>
                </a:gs>
                <a:gs pos="100000">
                  <a:srgbClr val="780E78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76" name="Group 18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77" name="Oval 18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78" name="Oval 18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AA17C7">
                      <a:alpha val="92999"/>
                    </a:srgbClr>
                  </a:gs>
                  <a:gs pos="100000">
                    <a:srgbClr val="AA17C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79" name="Group 18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80" name="Oval 18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500B65"/>
                  </a:gs>
                  <a:gs pos="100000">
                    <a:srgbClr val="9F15C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81" name="Freeform 18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4707" y="116632"/>
            <a:ext cx="1685032" cy="651868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17882" y="131762"/>
            <a:ext cx="193970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8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393868" y="1844824"/>
          <a:ext cx="6551295" cy="914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65479"/>
                <a:gridCol w="1059826"/>
                <a:gridCol w="1211230"/>
                <a:gridCol w="1135528"/>
                <a:gridCol w="1279525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物质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水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err="1" smtClean="0">
                          <a:solidFill>
                            <a:schemeClr val="tx1"/>
                          </a:solidFill>
                        </a:rPr>
                        <a:t>NaCl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MgCl</a:t>
                      </a:r>
                      <a:r>
                        <a:rPr lang="en-US" altLang="zh-CN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altLang="zh-CN" sz="2400" b="1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SO</a:t>
                      </a:r>
                      <a:r>
                        <a:rPr lang="en-US" altLang="zh-CN" sz="2400" b="1" baseline="-25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sz="24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2400" b="1" smtClean="0">
                          <a:solidFill>
                            <a:schemeClr val="tx1"/>
                          </a:solidFill>
                        </a:rPr>
                        <a:t>含量</a:t>
                      </a:r>
                      <a:r>
                        <a:rPr lang="en-US" altLang="zh-CN" sz="2400" b="1" smtClean="0">
                          <a:solidFill>
                            <a:schemeClr val="tx1"/>
                          </a:solidFill>
                        </a:rPr>
                        <a:t>/g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2675" y="476113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200" b="1" dirty="0"/>
              <a:t>古人煎盐，会不会把水分全部蒸干呢？</a:t>
            </a:r>
            <a:endParaRPr lang="zh-CN" altLang="en-US" sz="3200" b="1" dirty="0"/>
          </a:p>
        </p:txBody>
      </p:sp>
      <p:sp>
        <p:nvSpPr>
          <p:cNvPr id="7" name="矩形 6"/>
          <p:cNvSpPr/>
          <p:nvPr/>
        </p:nvSpPr>
        <p:spPr>
          <a:xfrm>
            <a:off x="2308221" y="1196752"/>
            <a:ext cx="6489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/>
              <a:t>有</a:t>
            </a:r>
            <a:r>
              <a:rPr lang="zh-CN" altLang="en-US" b="1" dirty="0"/>
              <a:t>一份</a:t>
            </a:r>
            <a:r>
              <a:rPr lang="en-US" altLang="zh-CN" b="1" dirty="0"/>
              <a:t>90℃</a:t>
            </a:r>
            <a:r>
              <a:rPr lang="zh-CN" altLang="en-US" b="1" dirty="0"/>
              <a:t>的卤水，各成分及含量如下表所示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2308221" y="4143037"/>
            <a:ext cx="6561675" cy="181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/>
              <a:t>保持</a:t>
            </a:r>
            <a:r>
              <a:rPr lang="en-US" altLang="zh-CN" sz="2800" b="1" dirty="0"/>
              <a:t>90℃</a:t>
            </a:r>
            <a:r>
              <a:rPr lang="zh-CN" altLang="en-US" sz="2800" b="1" dirty="0"/>
              <a:t>恒温蒸发，至少要留多少水，才能足够溶解杂质，保证杂质不析出？</a:t>
            </a:r>
            <a:endParaRPr lang="zh-CN" altLang="en-US" sz="2800" b="1" dirty="0"/>
          </a:p>
          <a:p>
            <a:endParaRPr lang="zh-CN" altLang="en-US" sz="2800" b="1" dirty="0" smtClean="0"/>
          </a:p>
          <a:p>
            <a:r>
              <a:rPr lang="zh-CN" altLang="en-US" sz="2800" b="1" dirty="0" smtClean="0"/>
              <a:t>蒸发</a:t>
            </a:r>
            <a:r>
              <a:rPr lang="en-US" altLang="zh-CN" sz="2800" b="1" dirty="0" smtClean="0"/>
              <a:t>75g</a:t>
            </a:r>
            <a:r>
              <a:rPr lang="zh-CN" altLang="en-US" sz="2800" b="1" dirty="0" smtClean="0"/>
              <a:t>水后，析出多少氯化钠？</a:t>
            </a:r>
            <a:endParaRPr lang="zh-CN" altLang="en-US" sz="2800" b="1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325370" y="2840355"/>
          <a:ext cx="6688455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705"/>
                <a:gridCol w="1061085"/>
                <a:gridCol w="1192530"/>
                <a:gridCol w="1168400"/>
                <a:gridCol w="1308735"/>
              </a:tblGrid>
              <a:tr h="822960"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（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r>
                        <a:rPr lang="zh-CN" altLang="en-US" sz="2400" b="1" dirty="0" smtClean="0">
                          <a:solidFill>
                            <a:schemeClr val="tx1"/>
                          </a:solidFill>
                        </a:rPr>
                        <a:t>℃）</a:t>
                      </a:r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/g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70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400" b="1" dirty="0" smtClean="0">
                          <a:solidFill>
                            <a:schemeClr val="tx1"/>
                          </a:solidFill>
                        </a:rPr>
                        <a:t>44</a:t>
                      </a:r>
                      <a:endParaRPr lang="zh-CN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A714E2">
                  <a:gamma/>
                  <a:shade val="0"/>
                  <a:invGamma/>
                  <a:alpha val="0"/>
                </a:srgbClr>
              </a:gs>
              <a:gs pos="100000">
                <a:srgbClr val="A714E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77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8267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7E62A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795C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7656A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7150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6D4A9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6944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653E9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6138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5E328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592C8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34" name="Group 142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8335" name="Oval 14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36" name="Group 14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37" name="Oval 14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38" name="Oval 14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39" name="Group 14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0" name="Oval 14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1" name="Freeform 14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42" name="Group 150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8343" name="Oval 15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44" name="Group 15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45" name="Oval 15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6" name="Oval 15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47" name="Group 15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8" name="Oval 15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9" name="Freeform 15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0" name="Group 158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8351" name="Oval 15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52" name="Group 16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53" name="Oval 16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4" name="Oval 16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55" name="Group 16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56" name="Oval 16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7" name="Freeform 16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8" name="Group 166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8359" name="Oval 16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60" name="Group 16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61" name="Oval 16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2" name="Oval 17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63" name="Group 17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64" name="Oval 17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5" name="Freeform 17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74" name="Group 18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8375" name="Oval 18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780E78">
                    <a:alpha val="62000"/>
                  </a:srgbClr>
                </a:gs>
                <a:gs pos="100000">
                  <a:srgbClr val="780E78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76" name="Group 18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77" name="Oval 18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78" name="Oval 18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AA17C7">
                      <a:alpha val="92999"/>
                    </a:srgbClr>
                  </a:gs>
                  <a:gs pos="100000">
                    <a:srgbClr val="AA17C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79" name="Group 18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80" name="Oval 18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500B65"/>
                  </a:gs>
                  <a:gs pos="100000">
                    <a:srgbClr val="9F15C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81" name="Freeform 18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4707" y="116632"/>
            <a:ext cx="1685032" cy="651868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17882" y="131762"/>
            <a:ext cx="193970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8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61895" y="261620"/>
            <a:ext cx="499110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卤水在高温下经过再次过滤，最终形成洁白晶莹的盐颗粒。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2572385" y="5579745"/>
            <a:ext cx="488061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趁热过滤：防止温度降低后，杂质因溶解度降低而析出。</a:t>
            </a:r>
            <a:endParaRPr lang="zh-CN" altLang="en-US" sz="2800" b="1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3"/>
          <a:stretch>
            <a:fillRect/>
          </a:stretch>
        </p:blipFill>
        <p:spPr bwMode="auto">
          <a:xfrm>
            <a:off x="2305050" y="1337945"/>
            <a:ext cx="5922645" cy="365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29BE6">
                  <a:gamma/>
                  <a:shade val="0"/>
                  <a:invGamma/>
                  <a:alpha val="0"/>
                </a:srgbClr>
              </a:gs>
              <a:gs pos="100000">
                <a:srgbClr val="229BE6">
                  <a:alpha val="8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9CE1C">
                  <a:gamma/>
                  <a:shade val="0"/>
                  <a:invGamma/>
                  <a:alpha val="0"/>
                </a:srgbClr>
              </a:gs>
              <a:gs pos="100000">
                <a:srgbClr val="29CE1C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66" name="Group 2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67" name="Freeform 3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18A5D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Freeform 4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199DC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Freeform 5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1A96C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Freeform 6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1A8FB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Freeform 7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1888B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Freeform 8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1A82A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Freeform 9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187C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Freeform 10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15769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11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1571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12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36B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7" name="Group 13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78" name="Freeform 14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53B84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4FB1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6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48AC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17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43A7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Freeform 18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3CA2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Freeform 19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369E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Freeform 20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2F99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Freeform 21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2A95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Freeform 22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2191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Freeform 23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A8D4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10" name="Group 146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11411" name="Oval 14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12" name="Group 14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13" name="Oval 14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4" name="Oval 15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15" name="Group 15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16" name="Oval 15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7" name="Freeform 15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361" name="Group 97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11360" name="Oval 96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53" name="Group 89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354" name="Oval 90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5" name="Oval 91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56" name="Group 92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357" name="Oval 93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8" name="Freeform 94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18" name="Group 154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11419" name="Oval 155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0" name="Group 156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1" name="Oval 157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2" name="Oval 158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23" name="Group 159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24" name="Oval 160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5" name="Freeform 161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26" name="Group 162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11427" name="Oval 16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8" name="Group 16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9" name="Oval 16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0" name="Oval 16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31" name="Group 16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32" name="Oval 16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3" name="Freeform 16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74675" y="233492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131763" y="5842000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Section header</a:t>
            </a:r>
            <a:endParaRPr lang="en-GB" altLang="zh-CN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131763" y="11379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88" name="Group 170"/>
          <p:cNvGrpSpPr/>
          <p:nvPr/>
        </p:nvGrpSpPr>
        <p:grpSpPr bwMode="auto">
          <a:xfrm>
            <a:off x="-464195" y="5176837"/>
            <a:ext cx="2152651" cy="2152650"/>
            <a:chOff x="1943" y="626"/>
            <a:chExt cx="1228" cy="1228"/>
          </a:xfrm>
        </p:grpSpPr>
        <p:sp>
          <p:nvSpPr>
            <p:cNvPr id="89" name="Oval 17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0" name="Group 17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94" name="Oval 17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Oval 17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1" name="Group 175"/>
            <p:cNvGrpSpPr/>
            <p:nvPr/>
          </p:nvGrpSpPr>
          <p:grpSpPr bwMode="auto">
            <a:xfrm>
              <a:off x="2236" y="886"/>
              <a:ext cx="644" cy="649"/>
              <a:chOff x="2880" y="1511"/>
              <a:chExt cx="644" cy="649"/>
            </a:xfrm>
          </p:grpSpPr>
          <p:sp>
            <p:nvSpPr>
              <p:cNvPr id="92" name="Oval 17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Freeform 177"/>
              <p:cNvSpPr/>
              <p:nvPr/>
            </p:nvSpPr>
            <p:spPr bwMode="auto">
              <a:xfrm>
                <a:off x="2887" y="1511"/>
                <a:ext cx="630" cy="485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93976" y="5913444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0" name="AutoShape 5"/>
          <p:cNvSpPr>
            <a:spLocks noChangeArrowheads="1"/>
          </p:cNvSpPr>
          <p:nvPr/>
        </p:nvSpPr>
        <p:spPr bwMode="auto">
          <a:xfrm>
            <a:off x="5076056" y="584394"/>
            <a:ext cx="1655857" cy="13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995" y="172567"/>
            <a:ext cx="1739007" cy="592137"/>
            <a:chOff x="-4995" y="172567"/>
            <a:chExt cx="1739007" cy="592137"/>
          </a:xfrm>
        </p:grpSpPr>
        <p:sp>
          <p:nvSpPr>
            <p:cNvPr id="106" name="AutoShape 3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590550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Freeform 4"/>
            <p:cNvSpPr/>
            <p:nvPr/>
          </p:nvSpPr>
          <p:spPr bwMode="auto">
            <a:xfrm>
              <a:off x="-4995" y="172567"/>
              <a:ext cx="1739007" cy="460375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AutoShape 5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130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98" name="Rectangle 34"/>
          <p:cNvSpPr>
            <a:spLocks noGrp="1" noChangeArrowheads="1"/>
          </p:cNvSpPr>
          <p:nvPr>
            <p:ph type="title"/>
          </p:nvPr>
        </p:nvSpPr>
        <p:spPr>
          <a:xfrm>
            <a:off x="32178" y="208234"/>
            <a:ext cx="1731510" cy="484462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635" y="239241"/>
            <a:ext cx="2658527" cy="584775"/>
          </a:xfrm>
          <a:prstGeom prst="rect">
            <a:avLst/>
          </a:prstGeom>
          <a:ln>
            <a:solidFill>
              <a:srgbClr val="29CE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概念间的联系</a:t>
            </a:r>
            <a:endParaRPr lang="zh-CN" altLang="en-US" sz="3200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907705" y="2963905"/>
          <a:ext cx="7173187" cy="3869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154"/>
                <a:gridCol w="3042697"/>
                <a:gridCol w="3024336"/>
              </a:tblGrid>
              <a:tr h="483718"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蒸发结晶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dirty="0" smtClean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降温结晶</a:t>
                      </a:r>
                      <a:endParaRPr lang="zh-CN" altLang="en-US" sz="2400" dirty="0" smtClean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适用范围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240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过程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S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m(</a:t>
                      </a:r>
                      <a:r>
                        <a:rPr lang="zh-CN" altLang="en-US" b="1" dirty="0" smtClean="0"/>
                        <a:t>溶剂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en-US" altLang="zh-CN" b="1" dirty="0" smtClean="0"/>
                        <a:t>m(</a:t>
                      </a:r>
                      <a:r>
                        <a:rPr lang="zh-CN" altLang="en-US" b="1" dirty="0" smtClean="0"/>
                        <a:t>溶质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b="1" dirty="0" smtClean="0"/>
                        <a:t>ω(</a:t>
                      </a:r>
                      <a:r>
                        <a:rPr lang="zh-CN" altLang="en-US" b="1" dirty="0" smtClean="0"/>
                        <a:t>溶质</a:t>
                      </a:r>
                      <a:r>
                        <a:rPr lang="en-US" altLang="zh-CN" b="1" dirty="0" smtClean="0"/>
                        <a:t>)</a:t>
                      </a:r>
                      <a:endParaRPr lang="zh-CN" altLang="en-US" b="1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3718">
                <a:tc>
                  <a:txBody>
                    <a:bodyPr/>
                    <a:lstStyle/>
                    <a:p>
                      <a:r>
                        <a:rPr lang="zh-CN" altLang="en-US" b="1" dirty="0" smtClean="0"/>
                        <a:t>共同点</a:t>
                      </a:r>
                      <a:endParaRPr lang="zh-CN" alt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73021" y="3964994"/>
            <a:ext cx="305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不饱和→恰好饱和→饱和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012160" y="3979014"/>
            <a:ext cx="305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不饱和→恰好饱和→饱和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7" y="4392162"/>
            <a:ext cx="9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25" name="TextBox 124"/>
          <p:cNvSpPr txBox="1"/>
          <p:nvPr/>
        </p:nvSpPr>
        <p:spPr>
          <a:xfrm>
            <a:off x="4893787" y="4407495"/>
            <a:ext cx="902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26" name="TextBox 125"/>
          <p:cNvSpPr txBox="1"/>
          <p:nvPr/>
        </p:nvSpPr>
        <p:spPr>
          <a:xfrm>
            <a:off x="3563888" y="5385990"/>
            <a:ext cx="104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2" name="矩形 11"/>
          <p:cNvSpPr/>
          <p:nvPr/>
        </p:nvSpPr>
        <p:spPr>
          <a:xfrm>
            <a:off x="3563888" y="486916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29" name="TextBox 128"/>
          <p:cNvSpPr txBox="1"/>
          <p:nvPr/>
        </p:nvSpPr>
        <p:spPr>
          <a:xfrm>
            <a:off x="3563888" y="5847655"/>
            <a:ext cx="1046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变大</a:t>
            </a:r>
            <a:endParaRPr lang="zh-CN" altLang="en-US" b="1" dirty="0"/>
          </a:p>
        </p:txBody>
      </p:sp>
      <p:sp>
        <p:nvSpPr>
          <p:cNvPr id="130" name="矩形 129"/>
          <p:cNvSpPr/>
          <p:nvPr/>
        </p:nvSpPr>
        <p:spPr>
          <a:xfrm>
            <a:off x="4920703" y="486916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1" name="矩形 130"/>
          <p:cNvSpPr/>
          <p:nvPr/>
        </p:nvSpPr>
        <p:spPr>
          <a:xfrm>
            <a:off x="4932040" y="5373216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2" name="矩形 131"/>
          <p:cNvSpPr/>
          <p:nvPr/>
        </p:nvSpPr>
        <p:spPr>
          <a:xfrm>
            <a:off x="4943248" y="58420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33" name="矩形 132"/>
          <p:cNvSpPr/>
          <p:nvPr/>
        </p:nvSpPr>
        <p:spPr>
          <a:xfrm>
            <a:off x="6648895" y="440749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4" name="TextBox 133"/>
          <p:cNvSpPr txBox="1"/>
          <p:nvPr/>
        </p:nvSpPr>
        <p:spPr>
          <a:xfrm>
            <a:off x="6657555" y="4924325"/>
            <a:ext cx="9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35" name="TextBox 134"/>
          <p:cNvSpPr txBox="1"/>
          <p:nvPr/>
        </p:nvSpPr>
        <p:spPr>
          <a:xfrm>
            <a:off x="6657555" y="5373215"/>
            <a:ext cx="9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36" name="TextBox 135"/>
          <p:cNvSpPr txBox="1"/>
          <p:nvPr/>
        </p:nvSpPr>
        <p:spPr>
          <a:xfrm>
            <a:off x="6657555" y="5877272"/>
            <a:ext cx="9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37" name="矩形 136"/>
          <p:cNvSpPr/>
          <p:nvPr/>
        </p:nvSpPr>
        <p:spPr>
          <a:xfrm>
            <a:off x="7945039" y="443711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8" name="TextBox 137"/>
          <p:cNvSpPr txBox="1"/>
          <p:nvPr/>
        </p:nvSpPr>
        <p:spPr>
          <a:xfrm>
            <a:off x="7953699" y="4869160"/>
            <a:ext cx="93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不变</a:t>
            </a:r>
            <a:endParaRPr lang="zh-CN" altLang="en-US" b="1" dirty="0"/>
          </a:p>
        </p:txBody>
      </p:sp>
      <p:sp>
        <p:nvSpPr>
          <p:cNvPr id="139" name="矩形 138"/>
          <p:cNvSpPr/>
          <p:nvPr/>
        </p:nvSpPr>
        <p:spPr>
          <a:xfrm>
            <a:off x="8017047" y="534359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40" name="矩形 139"/>
          <p:cNvSpPr/>
          <p:nvPr/>
        </p:nvSpPr>
        <p:spPr>
          <a:xfrm>
            <a:off x="8028384" y="5877272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变小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00965" y="6338937"/>
            <a:ext cx="388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结晶前要先经历饱和状态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6446" y="3432037"/>
            <a:ext cx="2835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S</a:t>
            </a:r>
            <a:r>
              <a:rPr lang="zh-CN" altLang="en-US" b="1" dirty="0" smtClean="0"/>
              <a:t>随温度变化不明显</a:t>
            </a:r>
            <a:endParaRPr lang="zh-CN" altLang="en-US" b="1" dirty="0"/>
          </a:p>
        </p:txBody>
      </p:sp>
      <p:sp>
        <p:nvSpPr>
          <p:cNvPr id="143" name="TextBox 142"/>
          <p:cNvSpPr txBox="1"/>
          <p:nvPr/>
        </p:nvSpPr>
        <p:spPr>
          <a:xfrm>
            <a:off x="6012160" y="3450268"/>
            <a:ext cx="3210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温度升高，</a:t>
            </a:r>
            <a:r>
              <a:rPr lang="en-US" altLang="zh-CN" b="1" dirty="0" smtClean="0"/>
              <a:t>S</a:t>
            </a:r>
            <a:r>
              <a:rPr lang="zh-CN" altLang="en-US" b="1" dirty="0" smtClean="0"/>
              <a:t>明显增大</a:t>
            </a:r>
            <a:endParaRPr lang="zh-CN" altLang="en-US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234403" y="1340768"/>
            <a:ext cx="6586069" cy="523220"/>
            <a:chOff x="2218085" y="1249596"/>
            <a:chExt cx="6586069" cy="523220"/>
          </a:xfrm>
        </p:grpSpPr>
        <p:sp>
          <p:nvSpPr>
            <p:cNvPr id="113" name="TextBox 112"/>
            <p:cNvSpPr txBox="1"/>
            <p:nvPr/>
          </p:nvSpPr>
          <p:spPr>
            <a:xfrm>
              <a:off x="2218085" y="1249596"/>
              <a:ext cx="19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72200" y="1249596"/>
              <a:ext cx="2431954" cy="4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不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3949853" y="1603095"/>
              <a:ext cx="2252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965600" y="1441745"/>
              <a:ext cx="20960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147"/>
          <p:cNvGrpSpPr/>
          <p:nvPr/>
        </p:nvGrpSpPr>
        <p:grpSpPr>
          <a:xfrm>
            <a:off x="2267744" y="1815207"/>
            <a:ext cx="7056784" cy="893713"/>
            <a:chOff x="400203" y="5373216"/>
            <a:chExt cx="7056784" cy="893713"/>
          </a:xfrm>
        </p:grpSpPr>
        <p:sp>
          <p:nvSpPr>
            <p:cNvPr id="149" name="TextBox 148"/>
            <p:cNvSpPr txBox="1"/>
            <p:nvPr/>
          </p:nvSpPr>
          <p:spPr>
            <a:xfrm>
              <a:off x="400203" y="5535695"/>
              <a:ext cx="7056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 </a:t>
              </a:r>
              <a:r>
                <a: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w(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溶质</a:t>
              </a:r>
              <a:r>
                <a: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) =       ×100%</a:t>
              </a:r>
              <a:endPara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 bwMode="auto">
            <a:xfrm>
              <a:off x="3879550" y="5797305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TextBox 150"/>
            <p:cNvSpPr txBox="1"/>
            <p:nvPr/>
          </p:nvSpPr>
          <p:spPr>
            <a:xfrm>
              <a:off x="4112713" y="5373216"/>
              <a:ext cx="918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S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862020" y="5805264"/>
              <a:ext cx="13856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100+S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6" grpId="0" animBg="1"/>
      <p:bldP spid="123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3" grpId="0"/>
      <p:bldP spid="1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A714E2">
                  <a:gamma/>
                  <a:shade val="0"/>
                  <a:invGamma/>
                  <a:alpha val="0"/>
                </a:srgbClr>
              </a:gs>
              <a:gs pos="100000">
                <a:srgbClr val="A714E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77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8267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7E62A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795C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7656A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7150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6D4A9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6944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653E9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6138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5E328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592C8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34" name="Group 142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8335" name="Oval 14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36" name="Group 14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37" name="Oval 14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38" name="Oval 14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39" name="Group 14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0" name="Oval 14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1" name="Freeform 14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42" name="Group 150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8343" name="Oval 15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44" name="Group 15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45" name="Oval 15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6" name="Oval 15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47" name="Group 15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8" name="Oval 15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9" name="Freeform 15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0" name="Group 158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8351" name="Oval 15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52" name="Group 16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53" name="Oval 16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4" name="Oval 16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55" name="Group 16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56" name="Oval 16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7" name="Freeform 16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8" name="Group 166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8359" name="Oval 16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60" name="Group 16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61" name="Oval 16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2" name="Oval 17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63" name="Group 17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64" name="Oval 17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5" name="Freeform 17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74" name="Group 18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8375" name="Oval 18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780E78">
                    <a:alpha val="62000"/>
                  </a:srgbClr>
                </a:gs>
                <a:gs pos="100000">
                  <a:srgbClr val="780E78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76" name="Group 18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77" name="Oval 18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78" name="Oval 18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AA17C7">
                      <a:alpha val="92999"/>
                    </a:srgbClr>
                  </a:gs>
                  <a:gs pos="100000">
                    <a:srgbClr val="AA17C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79" name="Group 18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80" name="Oval 18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500B65"/>
                  </a:gs>
                  <a:gs pos="100000">
                    <a:srgbClr val="9F15C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81" name="Freeform 18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4706" y="116632"/>
            <a:ext cx="1715194" cy="592137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-11102" y="116632"/>
            <a:ext cx="193970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8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70" name="表格 69"/>
          <p:cNvGraphicFramePr>
            <a:graphicFrameLocks noGrp="1"/>
          </p:cNvGraphicFramePr>
          <p:nvPr/>
        </p:nvGraphicFramePr>
        <p:xfrm>
          <a:off x="2555776" y="506910"/>
          <a:ext cx="5688632" cy="1049882"/>
        </p:xfrm>
        <a:graphic>
          <a:graphicData uri="http://schemas.openxmlformats.org/drawingml/2006/table">
            <a:tbl>
              <a:tblPr firstRow="1" firstCol="1" bandRow="1"/>
              <a:tblGrid>
                <a:gridCol w="1137242"/>
                <a:gridCol w="1137242"/>
                <a:gridCol w="1137242"/>
                <a:gridCol w="1138453"/>
                <a:gridCol w="1138453"/>
              </a:tblGrid>
              <a:tr h="5458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物质</a:t>
                      </a:r>
                      <a:endParaRPr lang="zh-CN" sz="24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水</a:t>
                      </a:r>
                      <a:endParaRPr lang="zh-CN" sz="24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NaCl</a:t>
                      </a:r>
                      <a:endParaRPr lang="zh-CN" sz="24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MgCl</a:t>
                      </a:r>
                      <a:r>
                        <a:rPr lang="en-US" sz="2400" b="1" kern="100" baseline="-250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endParaRPr lang="zh-CN" sz="2400" b="1" kern="100" baseline="-250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Na</a:t>
                      </a:r>
                      <a:r>
                        <a:rPr lang="en-US" sz="2400" b="1" kern="100" baseline="-250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</a:t>
                      </a:r>
                      <a:r>
                        <a:rPr lang="en-US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SO</a:t>
                      </a:r>
                      <a:r>
                        <a:rPr lang="en-US" sz="2400" b="1" kern="100" baseline="-250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4</a:t>
                      </a:r>
                      <a:endParaRPr lang="zh-CN" sz="2400" b="1" kern="100" baseline="-250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质量</a:t>
                      </a:r>
                      <a:r>
                        <a:rPr lang="en-US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/g</a:t>
                      </a:r>
                      <a:endParaRPr lang="zh-CN" sz="24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25</a:t>
                      </a:r>
                      <a:endParaRPr lang="zh-CN" sz="24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9.5</a:t>
                      </a:r>
                      <a:endParaRPr lang="zh-CN" sz="24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12</a:t>
                      </a:r>
                      <a:endParaRPr lang="zh-CN" sz="2400" b="1" kern="10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effectLst/>
                          <a:latin typeface="Calibri" panose="020F0502020204030204"/>
                          <a:ea typeface="宋体" panose="02010600030101010101" pitchFamily="2" charset="-122"/>
                          <a:cs typeface="Times New Roman" panose="02020603050405020304"/>
                        </a:rPr>
                        <a:t>11</a:t>
                      </a:r>
                      <a:endParaRPr lang="zh-CN" sz="2400" b="1" kern="100" dirty="0"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" name="矩形 74"/>
          <p:cNvSpPr/>
          <p:nvPr/>
        </p:nvSpPr>
        <p:spPr>
          <a:xfrm>
            <a:off x="2149475" y="1863115"/>
            <a:ext cx="6303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降温结晶：将</a:t>
            </a:r>
            <a:r>
              <a:rPr lang="zh-CN" altLang="en-US" sz="2800" b="1" dirty="0"/>
              <a:t>该卤水从</a:t>
            </a:r>
            <a:r>
              <a:rPr lang="en-US" altLang="zh-CN" sz="2800" b="1" dirty="0"/>
              <a:t>90℃</a:t>
            </a:r>
            <a:r>
              <a:rPr lang="zh-CN" altLang="en-US" sz="2800" b="1" dirty="0"/>
              <a:t>降温至</a:t>
            </a:r>
            <a:r>
              <a:rPr lang="en-US" altLang="zh-CN" sz="2800" b="1" dirty="0"/>
              <a:t>0℃</a:t>
            </a:r>
            <a:r>
              <a:rPr lang="zh-CN" altLang="en-US" sz="2800" b="1" dirty="0"/>
              <a:t>，</a:t>
            </a:r>
            <a:r>
              <a:rPr lang="zh-CN" altLang="en-US" sz="2800" b="1" dirty="0" smtClean="0"/>
              <a:t>析出的</a:t>
            </a:r>
            <a:r>
              <a:rPr lang="en-US" altLang="zh-CN" sz="2800" b="1" dirty="0"/>
              <a:t>Na</a:t>
            </a:r>
            <a:r>
              <a:rPr lang="en-US" altLang="zh-CN" sz="2800" b="1" baseline="-25000" dirty="0"/>
              <a:t>2</a:t>
            </a:r>
            <a:r>
              <a:rPr lang="en-US" altLang="zh-CN" sz="2800" b="1" dirty="0"/>
              <a:t>SO</a:t>
            </a:r>
            <a:r>
              <a:rPr lang="en-US" altLang="zh-CN" sz="2800" b="1" baseline="-25000" dirty="0"/>
              <a:t>4</a:t>
            </a:r>
            <a:r>
              <a:rPr lang="zh-CN" altLang="en-US" sz="2800" b="1" dirty="0" smtClean="0"/>
              <a:t>质量？</a:t>
            </a:r>
            <a:endParaRPr lang="zh-CN" alt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99791" y="3004045"/>
            <a:ext cx="26016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Na</a:t>
            </a:r>
            <a:r>
              <a:rPr lang="en-US" altLang="zh-CN" sz="2800" b="1" kern="100" baseline="-250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2</a:t>
            </a:r>
            <a:r>
              <a:rPr lang="en-US" altLang="zh-CN" sz="2800" b="1" kern="1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SO</a:t>
            </a:r>
            <a:r>
              <a:rPr lang="en-US" altLang="zh-CN" sz="2800" b="1" kern="100" baseline="-25000" dirty="0" smtClean="0">
                <a:latin typeface="Calibri" panose="020F0502020204030204"/>
                <a:ea typeface="宋体" panose="02010600030101010101" pitchFamily="2" charset="-122"/>
                <a:cs typeface="Times New Roman" panose="02020603050405020304"/>
              </a:rPr>
              <a:t>4</a:t>
            </a:r>
            <a:r>
              <a:rPr lang="zh-CN" altLang="en-US" sz="2800" b="1" dirty="0" smtClean="0"/>
              <a:t>溶解度：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0</a:t>
            </a:r>
            <a:r>
              <a:rPr lang="zh-CN" altLang="en-US" sz="2800" b="1" dirty="0" smtClean="0"/>
              <a:t>℃：</a:t>
            </a:r>
            <a:r>
              <a:rPr lang="en-US" altLang="zh-CN" sz="2800" b="1" dirty="0" smtClean="0"/>
              <a:t>5g</a:t>
            </a:r>
            <a:endParaRPr lang="en-US" altLang="zh-CN" sz="2800" b="1" dirty="0" smtClean="0"/>
          </a:p>
          <a:p>
            <a:r>
              <a:rPr lang="en-US" altLang="zh-CN" sz="2800" b="1" dirty="0" smtClean="0"/>
              <a:t>90</a:t>
            </a:r>
            <a:r>
              <a:rPr lang="zh-CN" altLang="en-US" sz="2800" b="1" dirty="0" smtClean="0"/>
              <a:t>℃：</a:t>
            </a:r>
            <a:r>
              <a:rPr lang="en-US" altLang="zh-CN" sz="2800" b="1" dirty="0" smtClean="0"/>
              <a:t>44g</a:t>
            </a:r>
            <a:endParaRPr lang="zh-CN" altLang="en-US" sz="2800" b="1" dirty="0"/>
          </a:p>
        </p:txBody>
      </p:sp>
      <p:sp>
        <p:nvSpPr>
          <p:cNvPr id="2" name="文本框 1"/>
          <p:cNvSpPr txBox="1"/>
          <p:nvPr/>
        </p:nvSpPr>
        <p:spPr>
          <a:xfrm>
            <a:off x="2397125" y="4785995"/>
            <a:ext cx="484886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将析出的晶体冷水洗涤：减少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Na</a:t>
            </a:r>
            <a:r>
              <a:rPr lang="en-US" altLang="zh-CN" sz="32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SO</a:t>
            </a:r>
            <a:r>
              <a:rPr lang="en-US" altLang="zh-CN" sz="3200" b="1" baseline="-25000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</a:rPr>
              <a:t>溶解损失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59" name="Group 639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5749" name="Freeform 629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FEBD1E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0" name="Freeform 630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FDB62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1" name="Freeform 631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FCAF21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2" name="Freeform 632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FBA92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3" name="Freeform 633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FAA22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4" name="Freeform 634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F99D2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5" name="Freeform 635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F8962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6" name="Freeform 636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F7902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7" name="Freeform 637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F68A2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58" name="Freeform 638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F5842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688" name="Group 568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5689" name="Oval 56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690" name="Group 57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5691" name="Oval 57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92" name="Oval 57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693" name="Group 57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5694" name="Oval 57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95" name="Freeform 57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224" name="Rectangle 104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F18E2B">
                  <a:gamma/>
                  <a:shade val="0"/>
                  <a:invGamma/>
                  <a:alpha val="0"/>
                </a:srgbClr>
              </a:gs>
              <a:gs pos="100000">
                <a:srgbClr val="F18E2B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5696" name="Group 576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5697" name="Oval 57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698" name="Group 57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5699" name="Oval 57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00" name="Oval 58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701" name="Group 58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5702" name="Oval 58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03" name="Freeform 58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704" name="Group 584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5705" name="Oval 585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06" name="Group 586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5707" name="Oval 587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08" name="Oval 588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709" name="Group 589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5710" name="Oval 590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11" name="Freeform 591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712" name="Group 59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5713" name="Oval 59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714" name="Group 59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5715" name="Oval 59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16" name="Oval 59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717" name="Group 59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5718" name="Oval 59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719" name="Freeform 59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5122" name="Group 2"/>
          <p:cNvGrpSpPr/>
          <p:nvPr/>
        </p:nvGrpSpPr>
        <p:grpSpPr bwMode="auto">
          <a:xfrm>
            <a:off x="24706" y="116632"/>
            <a:ext cx="1739007" cy="592137"/>
            <a:chOff x="197" y="158"/>
            <a:chExt cx="5367" cy="373"/>
          </a:xfrm>
        </p:grpSpPr>
        <p:sp>
          <p:nvSpPr>
            <p:cNvPr id="5123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4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25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-36512" y="130721"/>
            <a:ext cx="196511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89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90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191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5672" name="Group 552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5673" name="Oval 55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BC8116">
                    <a:alpha val="62000"/>
                  </a:srgbClr>
                </a:gs>
                <a:gs pos="100000">
                  <a:srgbClr val="BC8116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674" name="Group 55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5675" name="Oval 55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BC8116">
                      <a:alpha val="61000"/>
                    </a:srgbClr>
                  </a:gs>
                  <a:gs pos="100000">
                    <a:srgbClr val="BC8116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76" name="Oval 55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F08820">
                      <a:alpha val="92999"/>
                    </a:srgbClr>
                  </a:gs>
                  <a:gs pos="100000">
                    <a:srgbClr val="F0882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677" name="Group 55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5678" name="Oval 55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BC8116"/>
                  </a:gs>
                  <a:gs pos="100000">
                    <a:srgbClr val="F08820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679" name="Freeform 55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5188" name="Text Box 68"/>
          <p:cNvSpPr txBox="1">
            <a:spLocks noChangeArrowheads="1"/>
          </p:cNvSpPr>
          <p:nvPr/>
        </p:nvSpPr>
        <p:spPr bwMode="auto">
          <a:xfrm>
            <a:off x="574675" y="233492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14191" y="2062589"/>
            <a:ext cx="48173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/>
              <a:t>取出的卤水是溶液吗？</a:t>
            </a:r>
            <a:endParaRPr lang="zh-CN" alt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30179" y="3646765"/>
            <a:ext cx="506615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溶液特性：均一稳定性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F74343">
                  <a:gamma/>
                  <a:shade val="0"/>
                  <a:invGamma/>
                  <a:alpha val="0"/>
                </a:srgbClr>
              </a:gs>
              <a:gs pos="100000">
                <a:srgbClr val="F74343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6229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6219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EF45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0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E7414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1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E23D3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2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DD393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3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D9353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4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D4303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5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D02D2E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6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CC292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7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C8242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28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C3212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253" name="Group 109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6254" name="Oval 110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55" name="Group 111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6256" name="Oval 112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57" name="Oval 113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58" name="Group 114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6259" name="Oval 115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60" name="Freeform 116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61" name="Group 117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6262" name="Oval 118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63" name="Group 119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6264" name="Oval 120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65" name="Oval 121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66" name="Group 122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6267" name="Oval 123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68" name="Freeform 124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77" name="Group 133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6278" name="Oval 134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79" name="Group 135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6280" name="Oval 136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81" name="Oval 137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82" name="Group 138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6283" name="Oval 139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84" name="Freeform 140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85" name="Group 141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6286" name="Oval 142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87" name="Group 143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6288" name="Oval 144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89" name="Oval 145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90" name="Group 146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6291" name="Oval 147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92" name="Freeform 148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293" name="Group 149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6294" name="Oval 150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E11F1F">
                    <a:alpha val="62000"/>
                  </a:srgbClr>
                </a:gs>
                <a:gs pos="100000">
                  <a:srgbClr val="E11F1F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295" name="Group 151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6296" name="Oval 152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960E0E">
                      <a:alpha val="61000"/>
                    </a:srgbClr>
                  </a:gs>
                  <a:gs pos="100000">
                    <a:srgbClr val="960E0E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97" name="Oval 153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E11F1F">
                      <a:alpha val="92999"/>
                    </a:srgbClr>
                  </a:gs>
                  <a:gs pos="100000">
                    <a:srgbClr val="E11F1F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298" name="Group 154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6299" name="Oval 155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960E0E"/>
                  </a:gs>
                  <a:gs pos="100000">
                    <a:srgbClr val="E11F1F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00" name="Freeform 156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4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5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6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7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69" name="Group 2"/>
          <p:cNvGrpSpPr/>
          <p:nvPr/>
        </p:nvGrpSpPr>
        <p:grpSpPr bwMode="auto">
          <a:xfrm>
            <a:off x="24706" y="116633"/>
            <a:ext cx="1715194" cy="563562"/>
            <a:chOff x="197" y="158"/>
            <a:chExt cx="5367" cy="373"/>
          </a:xfrm>
        </p:grpSpPr>
        <p:sp>
          <p:nvSpPr>
            <p:cNvPr id="70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1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73" name="Rectangle 6"/>
          <p:cNvSpPr txBox="1">
            <a:spLocks noChangeArrowheads="1"/>
          </p:cNvSpPr>
          <p:nvPr/>
        </p:nvSpPr>
        <p:spPr bwMode="auto">
          <a:xfrm>
            <a:off x="-36512" y="118219"/>
            <a:ext cx="2009374" cy="5619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7961" dir="2700000" algn="ctr" rotWithShape="0">
              <a:srgbClr val="474747"/>
            </a:outerShdw>
          </a:effectLst>
        </p:spPr>
        <p:txBody>
          <a:bodyPr vert="horz" wrap="square" lIns="91440" tIns="45720" rIns="91440" bIns="4572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2523176"/>
            <a:ext cx="6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除去液体中的难溶性杂质</a:t>
            </a:r>
            <a:endParaRPr lang="zh-CN" altLang="en-US" sz="4400" dirty="0"/>
          </a:p>
        </p:txBody>
      </p:sp>
      <p:sp>
        <p:nvSpPr>
          <p:cNvPr id="4" name="矩形 3"/>
          <p:cNvSpPr/>
          <p:nvPr/>
        </p:nvSpPr>
        <p:spPr>
          <a:xfrm>
            <a:off x="2089056" y="1293229"/>
            <a:ext cx="22717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过滤：</a:t>
            </a:r>
            <a:endParaRPr lang="zh-CN" altLang="en-US" sz="5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4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EE4CE6">
                  <a:gamma/>
                  <a:shade val="0"/>
                  <a:invGamma/>
                  <a:alpha val="0"/>
                </a:srgbClr>
              </a:gs>
              <a:gs pos="100000">
                <a:srgbClr val="EE4CE6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253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7243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CC82B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4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C87BB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5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C475B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6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BF6EA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7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BB67A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8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B760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B459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B0529F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1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AC4B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2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A9439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88" name="Group 120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7289" name="Oval 12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90" name="Group 12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291" name="Oval 12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92" name="Oval 12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93" name="Group 12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294" name="Oval 12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95" name="Freeform 12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296" name="Group 128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7297" name="Oval 12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98" name="Group 13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299" name="Oval 13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0" name="Oval 13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1" name="Group 13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02" name="Oval 13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3" name="Freeform 13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04" name="Group 136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7305" name="Oval 13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06" name="Group 13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07" name="Oval 13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8" name="Oval 14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9" name="Group 14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10" name="Oval 14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11" name="Freeform 14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0" name="Group 15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7321" name="Oval 15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22" name="Group 15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23" name="Oval 15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24" name="Oval 15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25" name="Group 15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26" name="Oval 15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27" name="Freeform 15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8" name="Group 160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7329" name="Oval 16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BC16BC">
                    <a:alpha val="62000"/>
                  </a:srgbClr>
                </a:gs>
                <a:gs pos="100000">
                  <a:srgbClr val="BC16B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30" name="Group 16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31" name="Oval 16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32" name="Oval 16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E51FE5">
                      <a:alpha val="92999"/>
                    </a:srgbClr>
                  </a:gs>
                  <a:gs pos="100000">
                    <a:srgbClr val="E51FE5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33" name="Group 16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34" name="Oval 16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A40C83"/>
                  </a:gs>
                  <a:gs pos="100000">
                    <a:srgbClr val="E51FE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35" name="Freeform 16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7873" y="87544"/>
            <a:ext cx="1685033" cy="592137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-54301" y="103418"/>
            <a:ext cx="193970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42737" y="1423869"/>
            <a:ext cx="6387816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现在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1t 10%</a:t>
            </a:r>
            <a:r>
              <a:rPr lang="zh-CN" altLang="en-US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的卤水，要浓缩到</a:t>
            </a:r>
            <a:r>
              <a:rPr lang="en-US" altLang="zh-CN" sz="3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20%</a:t>
            </a:r>
            <a:r>
              <a:rPr lang="zh-CN" altLang="en-US" sz="3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，需要蒸发多少水？</a:t>
            </a:r>
            <a:endParaRPr lang="zh-CN" altLang="en-US" sz="3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1720" y="3121683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你还有其他方法使卤水浓度提高吗？</a:t>
            </a:r>
            <a:endParaRPr lang="zh-CN" altLang="en-US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627784" y="3871913"/>
            <a:ext cx="319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 smtClean="0"/>
              <a:t>增加溶质</a:t>
            </a:r>
            <a:endParaRPr lang="en-US" altLang="zh-CN" sz="28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CN" altLang="en-US" sz="2800" b="1" dirty="0" smtClean="0"/>
              <a:t>加入浓溶液</a:t>
            </a:r>
            <a:endParaRPr lang="zh-CN" altLang="en-US" sz="28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1992380" y="233215"/>
            <a:ext cx="6889815" cy="589249"/>
            <a:chOff x="1992380" y="233215"/>
            <a:chExt cx="6889815" cy="589249"/>
          </a:xfrm>
        </p:grpSpPr>
        <p:grpSp>
          <p:nvGrpSpPr>
            <p:cNvPr id="75" name="Group 2"/>
            <p:cNvGrpSpPr/>
            <p:nvPr/>
          </p:nvGrpSpPr>
          <p:grpSpPr bwMode="auto">
            <a:xfrm>
              <a:off x="1992380" y="233215"/>
              <a:ext cx="6889815" cy="589249"/>
              <a:chOff x="197" y="158"/>
              <a:chExt cx="5367" cy="373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204" y="159"/>
                <a:ext cx="5352" cy="372"/>
              </a:xfrm>
              <a:prstGeom prst="roundRect">
                <a:avLst>
                  <a:gd name="adj" fmla="val 11829"/>
                </a:avLst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Freeform 4"/>
              <p:cNvSpPr/>
              <p:nvPr/>
            </p:nvSpPr>
            <p:spPr bwMode="auto">
              <a:xfrm>
                <a:off x="197" y="158"/>
                <a:ext cx="5367" cy="290"/>
              </a:xfrm>
              <a:custGeom>
                <a:avLst/>
                <a:gdLst/>
                <a:ahLst/>
                <a:cxnLst>
                  <a:cxn ang="0">
                    <a:pos x="2573" y="171"/>
                  </a:cxn>
                  <a:cxn ang="0">
                    <a:pos x="5362" y="162"/>
                  </a:cxn>
                  <a:cxn ang="0">
                    <a:pos x="5359" y="46"/>
                  </a:cxn>
                  <a:cxn ang="0">
                    <a:pos x="5315" y="0"/>
                  </a:cxn>
                  <a:cxn ang="0">
                    <a:pos x="50" y="1"/>
                  </a:cxn>
                  <a:cxn ang="0">
                    <a:pos x="6" y="47"/>
                  </a:cxn>
                  <a:cxn ang="0">
                    <a:pos x="13" y="171"/>
                  </a:cxn>
                  <a:cxn ang="0">
                    <a:pos x="2573" y="171"/>
                  </a:cxn>
                </a:cxnLst>
                <a:rect l="0" t="0" r="r" b="b"/>
                <a:pathLst>
                  <a:path w="5367" h="290">
                    <a:moveTo>
                      <a:pt x="2573" y="171"/>
                    </a:moveTo>
                    <a:cubicBezTo>
                      <a:pt x="4685" y="52"/>
                      <a:pt x="4899" y="184"/>
                      <a:pt x="5362" y="162"/>
                    </a:cubicBezTo>
                    <a:cubicBezTo>
                      <a:pt x="5362" y="115"/>
                      <a:pt x="5367" y="73"/>
                      <a:pt x="5359" y="46"/>
                    </a:cubicBezTo>
                    <a:cubicBezTo>
                      <a:pt x="5359" y="20"/>
                      <a:pt x="5339" y="0"/>
                      <a:pt x="531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26" y="1"/>
                      <a:pt x="6" y="21"/>
                      <a:pt x="6" y="47"/>
                    </a:cubicBezTo>
                    <a:cubicBezTo>
                      <a:pt x="0" y="75"/>
                      <a:pt x="13" y="124"/>
                      <a:pt x="13" y="171"/>
                    </a:cubicBezTo>
                    <a:cubicBezTo>
                      <a:pt x="442" y="193"/>
                      <a:pt x="461" y="290"/>
                      <a:pt x="2573" y="17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C3ED">
                      <a:alpha val="67999"/>
                    </a:srgbClr>
                  </a:gs>
                  <a:gs pos="100000">
                    <a:srgbClr val="4DC3ED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79" name="AutoShape 5"/>
              <p:cNvSpPr>
                <a:spLocks noChangeArrowheads="1"/>
              </p:cNvSpPr>
              <p:nvPr/>
            </p:nvSpPr>
            <p:spPr bwMode="auto">
              <a:xfrm>
                <a:off x="204" y="159"/>
                <a:ext cx="5352" cy="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386457" y="299244"/>
              <a:ext cx="63621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卤水浓度从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7%~10%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提高到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18%~20%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4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EE4CE6">
                  <a:gamma/>
                  <a:shade val="0"/>
                  <a:invGamma/>
                  <a:alpha val="0"/>
                </a:srgbClr>
              </a:gs>
              <a:gs pos="100000">
                <a:srgbClr val="EE4CE6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253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7243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CC82B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4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C87BB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5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C475B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6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BF6EA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7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BB67A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8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B760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B459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B0529F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1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AC4B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2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A9439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88" name="Group 120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7289" name="Oval 12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90" name="Group 12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291" name="Oval 12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92" name="Oval 12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93" name="Group 12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294" name="Oval 12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95" name="Freeform 12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296" name="Group 128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7297" name="Oval 12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98" name="Group 13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299" name="Oval 13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0" name="Oval 13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1" name="Group 13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02" name="Oval 13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3" name="Freeform 13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04" name="Group 136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7305" name="Oval 13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06" name="Group 13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07" name="Oval 13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8" name="Oval 14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9" name="Group 14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10" name="Oval 14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11" name="Freeform 14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0" name="Group 15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7321" name="Oval 15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22" name="Group 15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23" name="Oval 15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24" name="Oval 15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25" name="Group 15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26" name="Oval 15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27" name="Freeform 15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8" name="Group 160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7329" name="Oval 16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BC16BC">
                    <a:alpha val="62000"/>
                  </a:srgbClr>
                </a:gs>
                <a:gs pos="100000">
                  <a:srgbClr val="BC16B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30" name="Group 16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31" name="Oval 16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32" name="Oval 16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E51FE5">
                      <a:alpha val="92999"/>
                    </a:srgbClr>
                  </a:gs>
                  <a:gs pos="100000">
                    <a:srgbClr val="E51FE5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33" name="Group 16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34" name="Oval 16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A40C83"/>
                  </a:gs>
                  <a:gs pos="100000">
                    <a:srgbClr val="E51FE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35" name="Freeform 16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4706" y="116632"/>
            <a:ext cx="1685032" cy="592137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-31998" y="124103"/>
            <a:ext cx="193970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2380" y="1445782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E51FE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晒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卤可以使卤水的浓度不断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提高吗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256698" y="2341570"/>
            <a:ext cx="659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不能，后来卤水达到了饱和状态。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1992380" y="233215"/>
            <a:ext cx="6889815" cy="589249"/>
            <a:chOff x="1992380" y="233215"/>
            <a:chExt cx="6889815" cy="589249"/>
          </a:xfrm>
        </p:grpSpPr>
        <p:grpSp>
          <p:nvGrpSpPr>
            <p:cNvPr id="78" name="Group 2"/>
            <p:cNvGrpSpPr/>
            <p:nvPr/>
          </p:nvGrpSpPr>
          <p:grpSpPr bwMode="auto">
            <a:xfrm>
              <a:off x="1992380" y="233215"/>
              <a:ext cx="6889815" cy="589249"/>
              <a:chOff x="197" y="158"/>
              <a:chExt cx="5367" cy="373"/>
            </a:xfrm>
          </p:grpSpPr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>
                <a:off x="204" y="159"/>
                <a:ext cx="5352" cy="372"/>
              </a:xfrm>
              <a:prstGeom prst="roundRect">
                <a:avLst>
                  <a:gd name="adj" fmla="val 11829"/>
                </a:avLst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Freeform 4"/>
              <p:cNvSpPr/>
              <p:nvPr/>
            </p:nvSpPr>
            <p:spPr bwMode="auto">
              <a:xfrm>
                <a:off x="197" y="158"/>
                <a:ext cx="5367" cy="290"/>
              </a:xfrm>
              <a:custGeom>
                <a:avLst/>
                <a:gdLst/>
                <a:ahLst/>
                <a:cxnLst>
                  <a:cxn ang="0">
                    <a:pos x="2573" y="171"/>
                  </a:cxn>
                  <a:cxn ang="0">
                    <a:pos x="5362" y="162"/>
                  </a:cxn>
                  <a:cxn ang="0">
                    <a:pos x="5359" y="46"/>
                  </a:cxn>
                  <a:cxn ang="0">
                    <a:pos x="5315" y="0"/>
                  </a:cxn>
                  <a:cxn ang="0">
                    <a:pos x="50" y="1"/>
                  </a:cxn>
                  <a:cxn ang="0">
                    <a:pos x="6" y="47"/>
                  </a:cxn>
                  <a:cxn ang="0">
                    <a:pos x="13" y="171"/>
                  </a:cxn>
                  <a:cxn ang="0">
                    <a:pos x="2573" y="171"/>
                  </a:cxn>
                </a:cxnLst>
                <a:rect l="0" t="0" r="r" b="b"/>
                <a:pathLst>
                  <a:path w="5367" h="290">
                    <a:moveTo>
                      <a:pt x="2573" y="171"/>
                    </a:moveTo>
                    <a:cubicBezTo>
                      <a:pt x="4685" y="52"/>
                      <a:pt x="4899" y="184"/>
                      <a:pt x="5362" y="162"/>
                    </a:cubicBezTo>
                    <a:cubicBezTo>
                      <a:pt x="5362" y="115"/>
                      <a:pt x="5367" y="73"/>
                      <a:pt x="5359" y="46"/>
                    </a:cubicBezTo>
                    <a:cubicBezTo>
                      <a:pt x="5359" y="20"/>
                      <a:pt x="5339" y="0"/>
                      <a:pt x="531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26" y="1"/>
                      <a:pt x="6" y="21"/>
                      <a:pt x="6" y="47"/>
                    </a:cubicBezTo>
                    <a:cubicBezTo>
                      <a:pt x="0" y="75"/>
                      <a:pt x="13" y="124"/>
                      <a:pt x="13" y="171"/>
                    </a:cubicBezTo>
                    <a:cubicBezTo>
                      <a:pt x="442" y="193"/>
                      <a:pt x="461" y="290"/>
                      <a:pt x="2573" y="17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C3ED">
                      <a:alpha val="67999"/>
                    </a:srgbClr>
                  </a:gs>
                  <a:gs pos="100000">
                    <a:srgbClr val="4DC3ED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AutoShape 5"/>
              <p:cNvSpPr>
                <a:spLocks noChangeArrowheads="1"/>
              </p:cNvSpPr>
              <p:nvPr/>
            </p:nvSpPr>
            <p:spPr bwMode="auto">
              <a:xfrm>
                <a:off x="204" y="159"/>
                <a:ext cx="5352" cy="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386457" y="299244"/>
              <a:ext cx="63621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卤水浓度从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7%~10%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提高到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18%~20%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29BE6">
                  <a:gamma/>
                  <a:shade val="0"/>
                  <a:invGamma/>
                  <a:alpha val="0"/>
                </a:srgbClr>
              </a:gs>
              <a:gs pos="100000">
                <a:srgbClr val="229BE6">
                  <a:alpha val="8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9CE1C">
                  <a:gamma/>
                  <a:shade val="0"/>
                  <a:invGamma/>
                  <a:alpha val="0"/>
                </a:srgbClr>
              </a:gs>
              <a:gs pos="100000">
                <a:srgbClr val="29CE1C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66" name="Group 2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67" name="Freeform 3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18A5D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Freeform 4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199DC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Freeform 5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1A96C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Freeform 6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1A8FB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Freeform 7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1888B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Freeform 8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1A82A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Freeform 9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187C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Freeform 10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15769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11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1571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12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36B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7" name="Group 13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78" name="Freeform 14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53B84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4FB1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6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48AC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17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43A7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Freeform 18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3CA2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Freeform 19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369E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Freeform 20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2F99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Freeform 21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2A95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Freeform 22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2191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Freeform 23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A8D4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10" name="Group 146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11411" name="Oval 14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12" name="Group 14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13" name="Oval 14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4" name="Oval 15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15" name="Group 15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16" name="Oval 15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7" name="Freeform 15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361" name="Group 97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11360" name="Oval 96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53" name="Group 89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354" name="Oval 90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5" name="Oval 91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56" name="Group 92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357" name="Oval 93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8" name="Freeform 94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18" name="Group 154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11419" name="Oval 155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0" name="Group 156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1" name="Oval 157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2" name="Oval 158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23" name="Group 159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24" name="Oval 160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5" name="Freeform 161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26" name="Group 162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11427" name="Oval 16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8" name="Group 16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9" name="Oval 16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0" name="Oval 16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31" name="Group 16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32" name="Oval 16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3" name="Freeform 16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74675" y="233492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131763" y="5842000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Section header</a:t>
            </a:r>
            <a:endParaRPr lang="en-GB" altLang="zh-CN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131763" y="11379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88" name="Group 170"/>
          <p:cNvGrpSpPr/>
          <p:nvPr/>
        </p:nvGrpSpPr>
        <p:grpSpPr bwMode="auto">
          <a:xfrm>
            <a:off x="-464195" y="5176837"/>
            <a:ext cx="2152651" cy="2152650"/>
            <a:chOff x="1943" y="626"/>
            <a:chExt cx="1228" cy="1228"/>
          </a:xfrm>
        </p:grpSpPr>
        <p:sp>
          <p:nvSpPr>
            <p:cNvPr id="89" name="Oval 17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0" name="Group 17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94" name="Oval 17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Oval 17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1" name="Group 175"/>
            <p:cNvGrpSpPr/>
            <p:nvPr/>
          </p:nvGrpSpPr>
          <p:grpSpPr bwMode="auto">
            <a:xfrm>
              <a:off x="2236" y="886"/>
              <a:ext cx="644" cy="649"/>
              <a:chOff x="2880" y="1511"/>
              <a:chExt cx="644" cy="649"/>
            </a:xfrm>
          </p:grpSpPr>
          <p:sp>
            <p:nvSpPr>
              <p:cNvPr id="92" name="Oval 17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Freeform 177"/>
              <p:cNvSpPr/>
              <p:nvPr/>
            </p:nvSpPr>
            <p:spPr bwMode="auto">
              <a:xfrm>
                <a:off x="2887" y="1511"/>
                <a:ext cx="630" cy="485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93976" y="5913444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0" name="AutoShape 5"/>
          <p:cNvSpPr>
            <a:spLocks noChangeArrowheads="1"/>
          </p:cNvSpPr>
          <p:nvPr/>
        </p:nvSpPr>
        <p:spPr bwMode="auto">
          <a:xfrm>
            <a:off x="5076056" y="584394"/>
            <a:ext cx="1655857" cy="13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995" y="172567"/>
            <a:ext cx="1739007" cy="592137"/>
            <a:chOff x="-4995" y="172567"/>
            <a:chExt cx="1739007" cy="592137"/>
          </a:xfrm>
        </p:grpSpPr>
        <p:sp>
          <p:nvSpPr>
            <p:cNvPr id="106" name="AutoShape 3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590550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Freeform 4"/>
            <p:cNvSpPr/>
            <p:nvPr/>
          </p:nvSpPr>
          <p:spPr bwMode="auto">
            <a:xfrm>
              <a:off x="-4995" y="172567"/>
              <a:ext cx="1739007" cy="460375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AutoShape 5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130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98" name="Rectangle 34"/>
          <p:cNvSpPr>
            <a:spLocks noGrp="1" noChangeArrowheads="1"/>
          </p:cNvSpPr>
          <p:nvPr>
            <p:ph type="title"/>
          </p:nvPr>
        </p:nvSpPr>
        <p:spPr>
          <a:xfrm>
            <a:off x="32178" y="208234"/>
            <a:ext cx="1731510" cy="484462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635" y="239241"/>
            <a:ext cx="2658527" cy="584775"/>
          </a:xfrm>
          <a:prstGeom prst="rect">
            <a:avLst/>
          </a:prstGeom>
          <a:ln>
            <a:solidFill>
              <a:srgbClr val="29CE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概念间的联系</a:t>
            </a:r>
            <a:endParaRPr lang="zh-CN" altLang="en-US" sz="3200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234403" y="1340768"/>
            <a:ext cx="6586069" cy="523220"/>
            <a:chOff x="2218085" y="1249596"/>
            <a:chExt cx="6586069" cy="523220"/>
          </a:xfrm>
        </p:grpSpPr>
        <p:sp>
          <p:nvSpPr>
            <p:cNvPr id="113" name="TextBox 112"/>
            <p:cNvSpPr txBox="1"/>
            <p:nvPr/>
          </p:nvSpPr>
          <p:spPr>
            <a:xfrm>
              <a:off x="2218085" y="1249596"/>
              <a:ext cx="19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72200" y="1249596"/>
              <a:ext cx="2431954" cy="4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不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3949853" y="1603095"/>
              <a:ext cx="2252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965600" y="1441745"/>
              <a:ext cx="20960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4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EE4CE6">
                  <a:gamma/>
                  <a:shade val="0"/>
                  <a:invGamma/>
                  <a:alpha val="0"/>
                </a:srgbClr>
              </a:gs>
              <a:gs pos="100000">
                <a:srgbClr val="EE4CE6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253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7243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CC82B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4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C87BB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5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C475B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6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BF6EA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7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BB67A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8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B760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49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B459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0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B0529F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1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AC4B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52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A94399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7288" name="Group 120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7289" name="Oval 12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90" name="Group 12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291" name="Oval 12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92" name="Oval 12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293" name="Group 12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294" name="Oval 12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95" name="Freeform 12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296" name="Group 128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7297" name="Oval 12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298" name="Group 13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299" name="Oval 13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0" name="Oval 13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1" name="Group 13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02" name="Oval 13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3" name="Freeform 13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04" name="Group 136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7305" name="Oval 13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06" name="Group 13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07" name="Oval 13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08" name="Oval 14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09" name="Group 14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10" name="Oval 14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11" name="Freeform 14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0" name="Group 15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7321" name="Oval 15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22" name="Group 15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23" name="Oval 15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24" name="Oval 15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25" name="Group 15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26" name="Oval 15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27" name="Freeform 15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7328" name="Group 160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7329" name="Oval 16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BC16BC">
                    <a:alpha val="62000"/>
                  </a:srgbClr>
                </a:gs>
                <a:gs pos="100000">
                  <a:srgbClr val="BC16BC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330" name="Group 16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7331" name="Oval 16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32" name="Oval 16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E51FE5">
                      <a:alpha val="92999"/>
                    </a:srgbClr>
                  </a:gs>
                  <a:gs pos="100000">
                    <a:srgbClr val="E51FE5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7333" name="Group 16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7334" name="Oval 16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A40C83"/>
                  </a:gs>
                  <a:gs pos="100000">
                    <a:srgbClr val="E51FE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35" name="Freeform 16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4706" y="116632"/>
            <a:ext cx="1685032" cy="592137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-31998" y="124103"/>
            <a:ext cx="193970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0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2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3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4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2380" y="1445782"/>
            <a:ext cx="684076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E51FE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晒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卤可以使卤水的浓度不断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提高吗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964080" y="3509482"/>
            <a:ext cx="6928400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E51FE5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通过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晒卤，卤水中</a:t>
            </a:r>
            <a:r>
              <a:rPr lang="en-US" altLang="zh-CN" sz="3200" b="1" dirty="0" err="1" smtClean="0">
                <a:latin typeface="宋体" panose="02010600030101010101" pitchFamily="2" charset="-122"/>
                <a:ea typeface="宋体" panose="02010600030101010101" pitchFamily="2" charset="-122"/>
              </a:rPr>
              <a:t>NaCl</a:t>
            </a:r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质量分数最大能达到多少？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2256698" y="2341570"/>
            <a:ext cx="6597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不能，后来卤水达到了饱和状态。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>
            <a:hlinkClick r:id="rId1" action="ppaction://hlinksldjump"/>
          </p:cNvPr>
          <p:cNvSpPr/>
          <p:nvPr/>
        </p:nvSpPr>
        <p:spPr>
          <a:xfrm>
            <a:off x="2386457" y="4927918"/>
            <a:ext cx="4389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/>
              <a:t>20℃</a:t>
            </a:r>
            <a:r>
              <a:rPr lang="zh-CN" altLang="en-US" sz="3200" b="1" dirty="0"/>
              <a:t>时，</a:t>
            </a:r>
            <a:r>
              <a:rPr lang="en-US" altLang="zh-CN" sz="3200" b="1" dirty="0"/>
              <a:t>S</a:t>
            </a:r>
            <a:r>
              <a:rPr lang="zh-CN" altLang="en-US" sz="3200" b="1" dirty="0"/>
              <a:t>（</a:t>
            </a:r>
            <a:r>
              <a:rPr lang="en-US" altLang="zh-CN" sz="3200" b="1" dirty="0" err="1"/>
              <a:t>NaCl</a:t>
            </a:r>
            <a:r>
              <a:rPr lang="zh-CN" altLang="en-US" sz="3200" b="1" dirty="0"/>
              <a:t>）</a:t>
            </a:r>
            <a:r>
              <a:rPr lang="en-US" altLang="zh-CN" sz="3200" b="1" dirty="0"/>
              <a:t>=36g</a:t>
            </a:r>
            <a:endParaRPr lang="zh-CN" altLang="en-US" sz="3200" b="1" dirty="0"/>
          </a:p>
        </p:txBody>
      </p:sp>
      <p:grpSp>
        <p:nvGrpSpPr>
          <p:cNvPr id="77" name="组合 76"/>
          <p:cNvGrpSpPr/>
          <p:nvPr/>
        </p:nvGrpSpPr>
        <p:grpSpPr>
          <a:xfrm>
            <a:off x="1992380" y="233215"/>
            <a:ext cx="6889815" cy="589249"/>
            <a:chOff x="1992380" y="233215"/>
            <a:chExt cx="6889815" cy="589249"/>
          </a:xfrm>
        </p:grpSpPr>
        <p:grpSp>
          <p:nvGrpSpPr>
            <p:cNvPr id="78" name="Group 2"/>
            <p:cNvGrpSpPr/>
            <p:nvPr/>
          </p:nvGrpSpPr>
          <p:grpSpPr bwMode="auto">
            <a:xfrm>
              <a:off x="1992380" y="233215"/>
              <a:ext cx="6889815" cy="589249"/>
              <a:chOff x="197" y="158"/>
              <a:chExt cx="5367" cy="373"/>
            </a:xfrm>
          </p:grpSpPr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>
                <a:off x="204" y="159"/>
                <a:ext cx="5352" cy="372"/>
              </a:xfrm>
              <a:prstGeom prst="roundRect">
                <a:avLst>
                  <a:gd name="adj" fmla="val 11829"/>
                </a:avLst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Freeform 4"/>
              <p:cNvSpPr/>
              <p:nvPr/>
            </p:nvSpPr>
            <p:spPr bwMode="auto">
              <a:xfrm>
                <a:off x="197" y="158"/>
                <a:ext cx="5367" cy="290"/>
              </a:xfrm>
              <a:custGeom>
                <a:avLst/>
                <a:gdLst/>
                <a:ahLst/>
                <a:cxnLst>
                  <a:cxn ang="0">
                    <a:pos x="2573" y="171"/>
                  </a:cxn>
                  <a:cxn ang="0">
                    <a:pos x="5362" y="162"/>
                  </a:cxn>
                  <a:cxn ang="0">
                    <a:pos x="5359" y="46"/>
                  </a:cxn>
                  <a:cxn ang="0">
                    <a:pos x="5315" y="0"/>
                  </a:cxn>
                  <a:cxn ang="0">
                    <a:pos x="50" y="1"/>
                  </a:cxn>
                  <a:cxn ang="0">
                    <a:pos x="6" y="47"/>
                  </a:cxn>
                  <a:cxn ang="0">
                    <a:pos x="13" y="171"/>
                  </a:cxn>
                  <a:cxn ang="0">
                    <a:pos x="2573" y="171"/>
                  </a:cxn>
                </a:cxnLst>
                <a:rect l="0" t="0" r="r" b="b"/>
                <a:pathLst>
                  <a:path w="5367" h="290">
                    <a:moveTo>
                      <a:pt x="2573" y="171"/>
                    </a:moveTo>
                    <a:cubicBezTo>
                      <a:pt x="4685" y="52"/>
                      <a:pt x="4899" y="184"/>
                      <a:pt x="5362" y="162"/>
                    </a:cubicBezTo>
                    <a:cubicBezTo>
                      <a:pt x="5362" y="115"/>
                      <a:pt x="5367" y="73"/>
                      <a:pt x="5359" y="46"/>
                    </a:cubicBezTo>
                    <a:cubicBezTo>
                      <a:pt x="5359" y="20"/>
                      <a:pt x="5339" y="0"/>
                      <a:pt x="5315" y="0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26" y="1"/>
                      <a:pt x="6" y="21"/>
                      <a:pt x="6" y="47"/>
                    </a:cubicBezTo>
                    <a:cubicBezTo>
                      <a:pt x="0" y="75"/>
                      <a:pt x="13" y="124"/>
                      <a:pt x="13" y="171"/>
                    </a:cubicBezTo>
                    <a:cubicBezTo>
                      <a:pt x="442" y="193"/>
                      <a:pt x="461" y="290"/>
                      <a:pt x="2573" y="17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DC3ED">
                      <a:alpha val="67999"/>
                    </a:srgbClr>
                  </a:gs>
                  <a:gs pos="100000">
                    <a:srgbClr val="4DC3ED">
                      <a:gamma/>
                      <a:shade val="46275"/>
                      <a:invGamma/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2" name="AutoShape 5"/>
              <p:cNvSpPr>
                <a:spLocks noChangeArrowheads="1"/>
              </p:cNvSpPr>
              <p:nvPr/>
            </p:nvSpPr>
            <p:spPr bwMode="auto">
              <a:xfrm>
                <a:off x="204" y="159"/>
                <a:ext cx="5352" cy="8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79" name="矩形 78"/>
            <p:cNvSpPr/>
            <p:nvPr/>
          </p:nvSpPr>
          <p:spPr>
            <a:xfrm>
              <a:off x="2386457" y="299244"/>
              <a:ext cx="63621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卤水浓度从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7%~10%</a:t>
              </a:r>
              <a:r>
                <a:rPr lang="zh-CN" altLang="en-US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提高到</a:t>
              </a:r>
              <a:r>
                <a:rPr lang="en-US" altLang="zh-CN" sz="28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18%~20%</a:t>
              </a:r>
              <a:endPara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29BE6">
                  <a:gamma/>
                  <a:shade val="0"/>
                  <a:invGamma/>
                  <a:alpha val="0"/>
                </a:srgbClr>
              </a:gs>
              <a:gs pos="100000">
                <a:srgbClr val="229BE6">
                  <a:alpha val="8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337" name="Rectangle 73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29CE1C">
                  <a:gamma/>
                  <a:shade val="0"/>
                  <a:invGamma/>
                  <a:alpha val="0"/>
                </a:srgbClr>
              </a:gs>
              <a:gs pos="100000">
                <a:srgbClr val="29CE1C">
                  <a:alpha val="60001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1266" name="Group 2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67" name="Freeform 3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18A5D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8" name="Freeform 4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199DC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9" name="Freeform 5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1A96C3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0" name="Freeform 6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1A8FB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1" name="Freeform 7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1888B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2" name="Freeform 8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1A82A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3" name="Freeform 9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187CA2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4" name="Freeform 10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15769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5" name="Freeform 11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1571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6" name="Freeform 12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36B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277" name="Group 13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11278" name="Freeform 14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53B84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79" name="Freeform 15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4FB1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0" name="Freeform 16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48AC47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1" name="Freeform 17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43A7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2" name="Freeform 18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3CA2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3" name="Freeform 19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369E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Freeform 20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2F994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5" name="Freeform 21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2A95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Freeform 22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21914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7" name="Freeform 23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1A8D4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1410" name="Group 146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11411" name="Oval 14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12" name="Group 14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13" name="Oval 14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4" name="Oval 15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15" name="Group 15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16" name="Oval 15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7" name="Freeform 15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361" name="Group 97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11360" name="Oval 96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353" name="Group 89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354" name="Oval 90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5" name="Oval 91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356" name="Group 92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357" name="Oval 93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8" name="Freeform 94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18" name="Group 154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11419" name="Oval 155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0" name="Group 156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1" name="Oval 157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2" name="Oval 158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23" name="Group 159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24" name="Oval 160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5" name="Freeform 161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1426" name="Group 162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11427" name="Oval 16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11428" name="Group 16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11429" name="Oval 16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0" name="Oval 16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11431" name="Group 16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11432" name="Oval 16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3" name="Freeform 16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1316" name="Text Box 52"/>
          <p:cNvSpPr txBox="1">
            <a:spLocks noChangeArrowheads="1"/>
          </p:cNvSpPr>
          <p:nvPr/>
        </p:nvSpPr>
        <p:spPr bwMode="auto">
          <a:xfrm>
            <a:off x="574675" y="233492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2" name="Text Box 58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28" name="Text Box 64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4" name="Text Box 70"/>
          <p:cNvSpPr txBox="1">
            <a:spLocks noChangeArrowheads="1"/>
          </p:cNvSpPr>
          <p:nvPr/>
        </p:nvSpPr>
        <p:spPr bwMode="auto">
          <a:xfrm>
            <a:off x="131763" y="5842000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zh-CN" dirty="0">
                <a:solidFill>
                  <a:schemeClr val="bg1"/>
                </a:solidFill>
                <a:ea typeface="宋体" panose="02010600030101010101" pitchFamily="2" charset="-122"/>
              </a:rPr>
              <a:t>Section header</a:t>
            </a:r>
            <a:endParaRPr lang="en-GB" altLang="zh-CN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1335" name="Text Box 71"/>
          <p:cNvSpPr txBox="1">
            <a:spLocks noChangeArrowheads="1"/>
          </p:cNvSpPr>
          <p:nvPr/>
        </p:nvSpPr>
        <p:spPr bwMode="auto">
          <a:xfrm>
            <a:off x="131763" y="11379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grpSp>
        <p:nvGrpSpPr>
          <p:cNvPr id="88" name="Group 170"/>
          <p:cNvGrpSpPr/>
          <p:nvPr/>
        </p:nvGrpSpPr>
        <p:grpSpPr bwMode="auto">
          <a:xfrm>
            <a:off x="-464195" y="5176837"/>
            <a:ext cx="2152651" cy="2152650"/>
            <a:chOff x="1943" y="626"/>
            <a:chExt cx="1228" cy="1228"/>
          </a:xfrm>
        </p:grpSpPr>
        <p:sp>
          <p:nvSpPr>
            <p:cNvPr id="89" name="Oval 17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90" name="Group 17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94" name="Oval 17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Oval 17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91" name="Group 175"/>
            <p:cNvGrpSpPr/>
            <p:nvPr/>
          </p:nvGrpSpPr>
          <p:grpSpPr bwMode="auto">
            <a:xfrm>
              <a:off x="2236" y="886"/>
              <a:ext cx="644" cy="649"/>
              <a:chOff x="2880" y="1511"/>
              <a:chExt cx="644" cy="649"/>
            </a:xfrm>
          </p:grpSpPr>
          <p:sp>
            <p:nvSpPr>
              <p:cNvPr id="92" name="Oval 17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Freeform 177"/>
              <p:cNvSpPr/>
              <p:nvPr/>
            </p:nvSpPr>
            <p:spPr bwMode="auto">
              <a:xfrm>
                <a:off x="2887" y="1511"/>
                <a:ext cx="630" cy="485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96" name="Text Box 64"/>
          <p:cNvSpPr txBox="1">
            <a:spLocks noChangeArrowheads="1"/>
          </p:cNvSpPr>
          <p:nvPr/>
        </p:nvSpPr>
        <p:spPr bwMode="auto">
          <a:xfrm>
            <a:off x="93976" y="5913444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100" name="AutoShape 5"/>
          <p:cNvSpPr>
            <a:spLocks noChangeArrowheads="1"/>
          </p:cNvSpPr>
          <p:nvPr/>
        </p:nvSpPr>
        <p:spPr bwMode="auto">
          <a:xfrm>
            <a:off x="5076056" y="584394"/>
            <a:ext cx="1655857" cy="130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39999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4995" y="172567"/>
            <a:ext cx="1739007" cy="592137"/>
            <a:chOff x="-4995" y="172567"/>
            <a:chExt cx="1739007" cy="592137"/>
          </a:xfrm>
        </p:grpSpPr>
        <p:sp>
          <p:nvSpPr>
            <p:cNvPr id="106" name="AutoShape 3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590550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7" name="Freeform 4"/>
            <p:cNvSpPr/>
            <p:nvPr/>
          </p:nvSpPr>
          <p:spPr bwMode="auto">
            <a:xfrm>
              <a:off x="-4995" y="172567"/>
              <a:ext cx="1739007" cy="460375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AutoShape 5"/>
            <p:cNvSpPr>
              <a:spLocks noChangeArrowheads="1"/>
            </p:cNvSpPr>
            <p:nvPr/>
          </p:nvSpPr>
          <p:spPr bwMode="auto">
            <a:xfrm>
              <a:off x="-2727" y="174154"/>
              <a:ext cx="1734147" cy="130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1298" name="Rectangle 34"/>
          <p:cNvSpPr>
            <a:spLocks noGrp="1" noChangeArrowheads="1"/>
          </p:cNvSpPr>
          <p:nvPr>
            <p:ph type="title"/>
          </p:nvPr>
        </p:nvSpPr>
        <p:spPr>
          <a:xfrm>
            <a:off x="32178" y="208234"/>
            <a:ext cx="1731510" cy="484462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5635" y="239241"/>
            <a:ext cx="2658527" cy="584775"/>
          </a:xfrm>
          <a:prstGeom prst="rect">
            <a:avLst/>
          </a:prstGeom>
          <a:ln>
            <a:solidFill>
              <a:srgbClr val="29CE1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 smtClean="0"/>
              <a:t>概念间的联系</a:t>
            </a:r>
            <a:endParaRPr lang="zh-CN" altLang="en-US" sz="3200" b="1" dirty="0"/>
          </a:p>
        </p:txBody>
      </p:sp>
      <p:grpSp>
        <p:nvGrpSpPr>
          <p:cNvPr id="19" name="组合 18"/>
          <p:cNvGrpSpPr/>
          <p:nvPr/>
        </p:nvGrpSpPr>
        <p:grpSpPr>
          <a:xfrm>
            <a:off x="2234403" y="1340768"/>
            <a:ext cx="6586069" cy="523220"/>
            <a:chOff x="2218085" y="1249596"/>
            <a:chExt cx="6586069" cy="523220"/>
          </a:xfrm>
        </p:grpSpPr>
        <p:sp>
          <p:nvSpPr>
            <p:cNvPr id="113" name="TextBox 112"/>
            <p:cNvSpPr txBox="1"/>
            <p:nvPr/>
          </p:nvSpPr>
          <p:spPr>
            <a:xfrm>
              <a:off x="2218085" y="1249596"/>
              <a:ext cx="1956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372200" y="1249596"/>
              <a:ext cx="2431954" cy="478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不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</a:t>
              </a:r>
              <a:endPara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8" name="直接箭头连接符 7"/>
            <p:cNvCxnSpPr/>
            <p:nvPr/>
          </p:nvCxnSpPr>
          <p:spPr>
            <a:xfrm flipH="1">
              <a:off x="3949853" y="1603095"/>
              <a:ext cx="22524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/>
            <p:nvPr/>
          </p:nvCxnSpPr>
          <p:spPr>
            <a:xfrm>
              <a:off x="3965600" y="1441745"/>
              <a:ext cx="209606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组合 147"/>
          <p:cNvGrpSpPr/>
          <p:nvPr/>
        </p:nvGrpSpPr>
        <p:grpSpPr>
          <a:xfrm>
            <a:off x="2267744" y="1815207"/>
            <a:ext cx="7056784" cy="893713"/>
            <a:chOff x="400203" y="5373216"/>
            <a:chExt cx="7056784" cy="893713"/>
          </a:xfrm>
        </p:grpSpPr>
        <p:sp>
          <p:nvSpPr>
            <p:cNvPr id="149" name="TextBox 148"/>
            <p:cNvSpPr txBox="1"/>
            <p:nvPr/>
          </p:nvSpPr>
          <p:spPr>
            <a:xfrm>
              <a:off x="400203" y="5535695"/>
              <a:ext cx="70567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饱和溶液 </a:t>
              </a:r>
              <a:r>
                <a: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w(</a:t>
              </a:r>
              <a:r>
                <a:rPr lang="zh-CN" altLang="en-US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溶质</a:t>
              </a:r>
              <a:r>
                <a:rPr lang="en-US" altLang="zh-CN" sz="2800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) =       ×100%</a:t>
              </a:r>
              <a:endPara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150" name="直接连接符 149"/>
            <p:cNvCxnSpPr/>
            <p:nvPr/>
          </p:nvCxnSpPr>
          <p:spPr bwMode="auto">
            <a:xfrm>
              <a:off x="3879550" y="5797305"/>
              <a:ext cx="1008112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1" name="TextBox 150"/>
            <p:cNvSpPr txBox="1"/>
            <p:nvPr/>
          </p:nvSpPr>
          <p:spPr>
            <a:xfrm>
              <a:off x="4112713" y="5373216"/>
              <a:ext cx="9189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S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3862020" y="5805264"/>
              <a:ext cx="138568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100+S</a:t>
              </a:r>
              <a:endParaRPr lang="zh-CN" altLang="en-US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8" name="Rectangle 86"/>
          <p:cNvSpPr>
            <a:spLocks noChangeArrowheads="1"/>
          </p:cNvSpPr>
          <p:nvPr/>
        </p:nvSpPr>
        <p:spPr bwMode="auto">
          <a:xfrm>
            <a:off x="0" y="3789363"/>
            <a:ext cx="1739900" cy="3068637"/>
          </a:xfrm>
          <a:prstGeom prst="rect">
            <a:avLst/>
          </a:prstGeom>
          <a:gradFill rotWithShape="1">
            <a:gsLst>
              <a:gs pos="0">
                <a:srgbClr val="A714E2">
                  <a:gamma/>
                  <a:shade val="0"/>
                  <a:invGamma/>
                  <a:alpha val="0"/>
                </a:srgbClr>
              </a:gs>
              <a:gs pos="100000">
                <a:srgbClr val="A714E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8277" name="Group 85"/>
          <p:cNvGrpSpPr/>
          <p:nvPr/>
        </p:nvGrpSpPr>
        <p:grpSpPr bwMode="auto">
          <a:xfrm>
            <a:off x="-3175" y="-12700"/>
            <a:ext cx="1766888" cy="6870700"/>
            <a:chOff x="2336" y="-8"/>
            <a:chExt cx="1252" cy="4337"/>
          </a:xfrm>
        </p:grpSpPr>
        <p:sp>
          <p:nvSpPr>
            <p:cNvPr id="8267" name="Freeform 75"/>
            <p:cNvSpPr/>
            <p:nvPr/>
          </p:nvSpPr>
          <p:spPr bwMode="auto">
            <a:xfrm>
              <a:off x="2336" y="-8"/>
              <a:ext cx="87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42" y="870"/>
                </a:cxn>
                <a:cxn ang="0">
                  <a:pos x="0" y="1836"/>
                </a:cxn>
              </a:cxnLst>
              <a:rect l="0" t="0" r="r" b="b"/>
              <a:pathLst>
                <a:path w="369" h="1836">
                  <a:moveTo>
                    <a:pt x="264" y="0"/>
                  </a:moveTo>
                  <a:cubicBezTo>
                    <a:pt x="264" y="0"/>
                    <a:pt x="1" y="330"/>
                    <a:pt x="242" y="870"/>
                  </a:cubicBezTo>
                  <a:cubicBezTo>
                    <a:pt x="369" y="1155"/>
                    <a:pt x="304" y="1365"/>
                    <a:pt x="0" y="1836"/>
                  </a:cubicBezTo>
                </a:path>
              </a:pathLst>
            </a:custGeom>
            <a:noFill/>
            <a:ln w="14288" cap="flat">
              <a:solidFill>
                <a:srgbClr val="7E62AB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8" name="Freeform 76"/>
            <p:cNvSpPr/>
            <p:nvPr/>
          </p:nvSpPr>
          <p:spPr bwMode="auto">
            <a:xfrm>
              <a:off x="2343" y="-8"/>
              <a:ext cx="893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49" y="870"/>
                </a:cxn>
                <a:cxn ang="0">
                  <a:pos x="31" y="1836"/>
                </a:cxn>
              </a:cxnLst>
              <a:rect l="0" t="0" r="r" b="b"/>
              <a:pathLst>
                <a:path w="378" h="1836">
                  <a:moveTo>
                    <a:pt x="263" y="0"/>
                  </a:moveTo>
                  <a:cubicBezTo>
                    <a:pt x="263" y="0"/>
                    <a:pt x="0" y="326"/>
                    <a:pt x="249" y="870"/>
                  </a:cubicBezTo>
                  <a:cubicBezTo>
                    <a:pt x="378" y="1154"/>
                    <a:pt x="326" y="1351"/>
                    <a:pt x="31" y="1836"/>
                  </a:cubicBezTo>
                </a:path>
              </a:pathLst>
            </a:custGeom>
            <a:noFill/>
            <a:ln w="14288" cap="flat">
              <a:solidFill>
                <a:srgbClr val="795CA5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69" name="Freeform 77"/>
            <p:cNvSpPr/>
            <p:nvPr/>
          </p:nvSpPr>
          <p:spPr bwMode="auto">
            <a:xfrm>
              <a:off x="2350" y="-8"/>
              <a:ext cx="917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56" y="870"/>
                </a:cxn>
                <a:cxn ang="0">
                  <a:pos x="62" y="1836"/>
                </a:cxn>
              </a:cxnLst>
              <a:rect l="0" t="0" r="r" b="b"/>
              <a:pathLst>
                <a:path w="388" h="1836">
                  <a:moveTo>
                    <a:pt x="263" y="0"/>
                  </a:moveTo>
                  <a:cubicBezTo>
                    <a:pt x="263" y="0"/>
                    <a:pt x="0" y="323"/>
                    <a:pt x="256" y="870"/>
                  </a:cubicBezTo>
                  <a:cubicBezTo>
                    <a:pt x="388" y="1152"/>
                    <a:pt x="348" y="1338"/>
                    <a:pt x="62" y="1836"/>
                  </a:cubicBezTo>
                </a:path>
              </a:pathLst>
            </a:custGeom>
            <a:noFill/>
            <a:ln w="14288" cap="flat">
              <a:solidFill>
                <a:srgbClr val="7656A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0" name="Freeform 78"/>
            <p:cNvSpPr/>
            <p:nvPr/>
          </p:nvSpPr>
          <p:spPr bwMode="auto">
            <a:xfrm>
              <a:off x="2355" y="-8"/>
              <a:ext cx="940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64" y="870"/>
                </a:cxn>
                <a:cxn ang="0">
                  <a:pos x="94" y="1836"/>
                </a:cxn>
              </a:cxnLst>
              <a:rect l="0" t="0" r="r" b="b"/>
              <a:pathLst>
                <a:path w="398" h="1836">
                  <a:moveTo>
                    <a:pt x="263" y="0"/>
                  </a:moveTo>
                  <a:cubicBezTo>
                    <a:pt x="263" y="0"/>
                    <a:pt x="0" y="320"/>
                    <a:pt x="264" y="870"/>
                  </a:cubicBezTo>
                  <a:cubicBezTo>
                    <a:pt x="398" y="1151"/>
                    <a:pt x="371" y="1324"/>
                    <a:pt x="94" y="1836"/>
                  </a:cubicBezTo>
                </a:path>
              </a:pathLst>
            </a:custGeom>
            <a:noFill/>
            <a:ln w="14288" cap="flat">
              <a:solidFill>
                <a:srgbClr val="71509C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1" name="Freeform 79"/>
            <p:cNvSpPr/>
            <p:nvPr/>
          </p:nvSpPr>
          <p:spPr bwMode="auto">
            <a:xfrm>
              <a:off x="2360" y="-8"/>
              <a:ext cx="96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1" y="870"/>
                </a:cxn>
                <a:cxn ang="0">
                  <a:pos x="125" y="1836"/>
                </a:cxn>
              </a:cxnLst>
              <a:rect l="0" t="0" r="r" b="b"/>
              <a:pathLst>
                <a:path w="408" h="1836">
                  <a:moveTo>
                    <a:pt x="264" y="0"/>
                  </a:moveTo>
                  <a:cubicBezTo>
                    <a:pt x="264" y="0"/>
                    <a:pt x="0" y="317"/>
                    <a:pt x="271" y="870"/>
                  </a:cubicBezTo>
                  <a:cubicBezTo>
                    <a:pt x="408" y="1150"/>
                    <a:pt x="395" y="1310"/>
                    <a:pt x="125" y="1836"/>
                  </a:cubicBezTo>
                </a:path>
              </a:pathLst>
            </a:custGeom>
            <a:noFill/>
            <a:ln w="14288" cap="flat">
              <a:solidFill>
                <a:srgbClr val="6D4A98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2" name="Freeform 80"/>
            <p:cNvSpPr/>
            <p:nvPr/>
          </p:nvSpPr>
          <p:spPr bwMode="auto">
            <a:xfrm>
              <a:off x="2365" y="-8"/>
              <a:ext cx="987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79" y="870"/>
                </a:cxn>
                <a:cxn ang="0">
                  <a:pos x="157" y="1836"/>
                </a:cxn>
              </a:cxnLst>
              <a:rect l="0" t="0" r="r" b="b"/>
              <a:pathLst>
                <a:path w="418" h="1836">
                  <a:moveTo>
                    <a:pt x="264" y="0"/>
                  </a:moveTo>
                  <a:cubicBezTo>
                    <a:pt x="264" y="0"/>
                    <a:pt x="0" y="314"/>
                    <a:pt x="279" y="870"/>
                  </a:cubicBezTo>
                  <a:cubicBezTo>
                    <a:pt x="418" y="1149"/>
                    <a:pt x="418" y="1296"/>
                    <a:pt x="157" y="1836"/>
                  </a:cubicBezTo>
                </a:path>
              </a:pathLst>
            </a:custGeom>
            <a:noFill/>
            <a:ln w="14288" cap="flat">
              <a:solidFill>
                <a:srgbClr val="694494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3" name="Freeform 81"/>
            <p:cNvSpPr/>
            <p:nvPr/>
          </p:nvSpPr>
          <p:spPr bwMode="auto">
            <a:xfrm>
              <a:off x="2372" y="-8"/>
              <a:ext cx="1039" cy="4337"/>
            </a:xfrm>
            <a:custGeom>
              <a:avLst/>
              <a:gdLst/>
              <a:ahLst/>
              <a:cxnLst>
                <a:cxn ang="0">
                  <a:pos x="263" y="0"/>
                </a:cxn>
                <a:cxn ang="0">
                  <a:pos x="286" y="870"/>
                </a:cxn>
                <a:cxn ang="0">
                  <a:pos x="188" y="1836"/>
                </a:cxn>
              </a:cxnLst>
              <a:rect l="0" t="0" r="r" b="b"/>
              <a:pathLst>
                <a:path w="440" h="1836">
                  <a:moveTo>
                    <a:pt x="263" y="0"/>
                  </a:moveTo>
                  <a:cubicBezTo>
                    <a:pt x="263" y="0"/>
                    <a:pt x="0" y="311"/>
                    <a:pt x="286" y="870"/>
                  </a:cubicBezTo>
                  <a:cubicBezTo>
                    <a:pt x="428" y="1148"/>
                    <a:pt x="440" y="1282"/>
                    <a:pt x="188" y="1836"/>
                  </a:cubicBezTo>
                </a:path>
              </a:pathLst>
            </a:custGeom>
            <a:noFill/>
            <a:ln w="14288" cap="flat">
              <a:solidFill>
                <a:srgbClr val="653E90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4" name="Freeform 82"/>
            <p:cNvSpPr/>
            <p:nvPr/>
          </p:nvSpPr>
          <p:spPr bwMode="auto">
            <a:xfrm>
              <a:off x="2376" y="-8"/>
              <a:ext cx="1094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94" y="870"/>
                </a:cxn>
                <a:cxn ang="0">
                  <a:pos x="220" y="1836"/>
                </a:cxn>
              </a:cxnLst>
              <a:rect l="0" t="0" r="r" b="b"/>
              <a:pathLst>
                <a:path w="463" h="1836">
                  <a:moveTo>
                    <a:pt x="264" y="0"/>
                  </a:moveTo>
                  <a:cubicBezTo>
                    <a:pt x="264" y="0"/>
                    <a:pt x="0" y="308"/>
                    <a:pt x="294" y="870"/>
                  </a:cubicBezTo>
                  <a:cubicBezTo>
                    <a:pt x="438" y="1146"/>
                    <a:pt x="463" y="1268"/>
                    <a:pt x="220" y="1836"/>
                  </a:cubicBezTo>
                </a:path>
              </a:pathLst>
            </a:custGeom>
            <a:noFill/>
            <a:ln w="14288" cap="flat">
              <a:solidFill>
                <a:srgbClr val="61388D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5" name="Freeform 83"/>
            <p:cNvSpPr/>
            <p:nvPr/>
          </p:nvSpPr>
          <p:spPr bwMode="auto">
            <a:xfrm>
              <a:off x="2381" y="-8"/>
              <a:ext cx="1148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2" y="870"/>
                </a:cxn>
                <a:cxn ang="0">
                  <a:pos x="252" y="1836"/>
                </a:cxn>
              </a:cxnLst>
              <a:rect l="0" t="0" r="r" b="b"/>
              <a:pathLst>
                <a:path w="486" h="1836">
                  <a:moveTo>
                    <a:pt x="264" y="0"/>
                  </a:moveTo>
                  <a:cubicBezTo>
                    <a:pt x="264" y="0"/>
                    <a:pt x="0" y="304"/>
                    <a:pt x="302" y="870"/>
                  </a:cubicBezTo>
                  <a:cubicBezTo>
                    <a:pt x="448" y="1145"/>
                    <a:pt x="486" y="1254"/>
                    <a:pt x="252" y="1836"/>
                  </a:cubicBezTo>
                </a:path>
              </a:pathLst>
            </a:custGeom>
            <a:noFill/>
            <a:ln w="14288" cap="flat">
              <a:solidFill>
                <a:srgbClr val="5E328A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76" name="Freeform 84"/>
            <p:cNvSpPr/>
            <p:nvPr/>
          </p:nvSpPr>
          <p:spPr bwMode="auto">
            <a:xfrm>
              <a:off x="2386" y="-8"/>
              <a:ext cx="1202" cy="4337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309" y="870"/>
                </a:cxn>
                <a:cxn ang="0">
                  <a:pos x="283" y="1836"/>
                </a:cxn>
              </a:cxnLst>
              <a:rect l="0" t="0" r="r" b="b"/>
              <a:pathLst>
                <a:path w="509" h="1836">
                  <a:moveTo>
                    <a:pt x="264" y="0"/>
                  </a:moveTo>
                  <a:cubicBezTo>
                    <a:pt x="264" y="0"/>
                    <a:pt x="0" y="301"/>
                    <a:pt x="309" y="870"/>
                  </a:cubicBezTo>
                  <a:cubicBezTo>
                    <a:pt x="458" y="1144"/>
                    <a:pt x="509" y="1241"/>
                    <a:pt x="283" y="1836"/>
                  </a:cubicBezTo>
                </a:path>
              </a:pathLst>
            </a:custGeom>
            <a:noFill/>
            <a:ln w="14288" cap="flat">
              <a:solidFill>
                <a:srgbClr val="592C86"/>
              </a:solidFill>
              <a:prstDash val="solid"/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334" name="Group 142"/>
          <p:cNvGrpSpPr/>
          <p:nvPr/>
        </p:nvGrpSpPr>
        <p:grpSpPr bwMode="auto">
          <a:xfrm>
            <a:off x="-3175" y="1604963"/>
            <a:ext cx="2152650" cy="2152650"/>
            <a:chOff x="1943" y="626"/>
            <a:chExt cx="1228" cy="1228"/>
          </a:xfrm>
        </p:grpSpPr>
        <p:sp>
          <p:nvSpPr>
            <p:cNvPr id="8335" name="Oval 14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36" name="Group 14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37" name="Oval 14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38" name="Oval 14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39" name="Group 14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0" name="Oval 14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1" name="Freeform 14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42" name="Group 150"/>
          <p:cNvGrpSpPr/>
          <p:nvPr/>
        </p:nvGrpSpPr>
        <p:grpSpPr bwMode="auto">
          <a:xfrm>
            <a:off x="-442913" y="412750"/>
            <a:ext cx="2152651" cy="2152650"/>
            <a:chOff x="1943" y="626"/>
            <a:chExt cx="1228" cy="1228"/>
          </a:xfrm>
        </p:grpSpPr>
        <p:sp>
          <p:nvSpPr>
            <p:cNvPr id="8343" name="Oval 151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44" name="Group 152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45" name="Oval 153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6" name="Oval 154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47" name="Group 155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48" name="Oval 156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49" name="Freeform 157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0" name="Group 158"/>
          <p:cNvGrpSpPr/>
          <p:nvPr/>
        </p:nvGrpSpPr>
        <p:grpSpPr bwMode="auto">
          <a:xfrm>
            <a:off x="-442913" y="2795588"/>
            <a:ext cx="2152651" cy="2152650"/>
            <a:chOff x="1943" y="626"/>
            <a:chExt cx="1228" cy="1228"/>
          </a:xfrm>
        </p:grpSpPr>
        <p:sp>
          <p:nvSpPr>
            <p:cNvPr id="8351" name="Oval 159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52" name="Group 160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53" name="Oval 161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4" name="Oval 162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55" name="Group 163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56" name="Oval 164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57" name="Freeform 165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58" name="Group 166"/>
          <p:cNvGrpSpPr/>
          <p:nvPr/>
        </p:nvGrpSpPr>
        <p:grpSpPr bwMode="auto">
          <a:xfrm>
            <a:off x="-3175" y="3986213"/>
            <a:ext cx="2152650" cy="2152650"/>
            <a:chOff x="1943" y="626"/>
            <a:chExt cx="1228" cy="1228"/>
          </a:xfrm>
        </p:grpSpPr>
        <p:sp>
          <p:nvSpPr>
            <p:cNvPr id="8359" name="Oval 167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2FA4D9">
                    <a:alpha val="62000"/>
                  </a:srgbClr>
                </a:gs>
                <a:gs pos="100000">
                  <a:srgbClr val="2FA4D9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60" name="Group 168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61" name="Oval 169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338EB7">
                      <a:alpha val="61000"/>
                    </a:srgbClr>
                  </a:gs>
                  <a:gs pos="100000">
                    <a:srgbClr val="338EB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2" name="Oval 170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35C8EB">
                      <a:alpha val="92999"/>
                    </a:srgbClr>
                  </a:gs>
                  <a:gs pos="100000">
                    <a:srgbClr val="35C8EB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63" name="Group 171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64" name="Oval 172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0F7295"/>
                  </a:gs>
                  <a:gs pos="100000">
                    <a:srgbClr val="16A5D8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65" name="Freeform 173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8374" name="Group 182"/>
          <p:cNvGrpSpPr/>
          <p:nvPr/>
        </p:nvGrpSpPr>
        <p:grpSpPr bwMode="auto">
          <a:xfrm>
            <a:off x="-442913" y="5176838"/>
            <a:ext cx="2152651" cy="2152650"/>
            <a:chOff x="1943" y="626"/>
            <a:chExt cx="1228" cy="1228"/>
          </a:xfrm>
        </p:grpSpPr>
        <p:sp>
          <p:nvSpPr>
            <p:cNvPr id="8375" name="Oval 183"/>
            <p:cNvSpPr>
              <a:spLocks noChangeArrowheads="1"/>
            </p:cNvSpPr>
            <p:nvPr/>
          </p:nvSpPr>
          <p:spPr bwMode="auto">
            <a:xfrm>
              <a:off x="1943" y="626"/>
              <a:ext cx="1228" cy="1228"/>
            </a:xfrm>
            <a:prstGeom prst="ellipse">
              <a:avLst/>
            </a:prstGeom>
            <a:gradFill rotWithShape="1">
              <a:gsLst>
                <a:gs pos="0">
                  <a:srgbClr val="780E78">
                    <a:alpha val="62000"/>
                  </a:srgbClr>
                </a:gs>
                <a:gs pos="100000">
                  <a:srgbClr val="780E78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8376" name="Group 184"/>
            <p:cNvGrpSpPr/>
            <p:nvPr/>
          </p:nvGrpSpPr>
          <p:grpSpPr bwMode="auto">
            <a:xfrm>
              <a:off x="2070" y="1330"/>
              <a:ext cx="975" cy="325"/>
              <a:chOff x="2696" y="1315"/>
              <a:chExt cx="2472" cy="824"/>
            </a:xfrm>
          </p:grpSpPr>
          <p:sp>
            <p:nvSpPr>
              <p:cNvPr id="8377" name="Oval 185"/>
              <p:cNvSpPr>
                <a:spLocks noChangeArrowheads="1"/>
              </p:cNvSpPr>
              <p:nvPr/>
            </p:nvSpPr>
            <p:spPr bwMode="auto">
              <a:xfrm>
                <a:off x="2696" y="1315"/>
                <a:ext cx="2472" cy="824"/>
              </a:xfrm>
              <a:prstGeom prst="ellipse">
                <a:avLst/>
              </a:prstGeom>
              <a:gradFill rotWithShape="1">
                <a:gsLst>
                  <a:gs pos="0">
                    <a:srgbClr val="780E78">
                      <a:alpha val="61000"/>
                    </a:srgbClr>
                  </a:gs>
                  <a:gs pos="100000">
                    <a:srgbClr val="780E78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78" name="Oval 186"/>
              <p:cNvSpPr>
                <a:spLocks noChangeArrowheads="1"/>
              </p:cNvSpPr>
              <p:nvPr/>
            </p:nvSpPr>
            <p:spPr bwMode="auto">
              <a:xfrm>
                <a:off x="3334" y="1520"/>
                <a:ext cx="1249" cy="451"/>
              </a:xfrm>
              <a:prstGeom prst="ellipse">
                <a:avLst/>
              </a:prstGeom>
              <a:gradFill rotWithShape="1">
                <a:gsLst>
                  <a:gs pos="0">
                    <a:srgbClr val="AA17C7">
                      <a:alpha val="92999"/>
                    </a:srgbClr>
                  </a:gs>
                  <a:gs pos="100000">
                    <a:srgbClr val="AA17C7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8379" name="Group 187"/>
            <p:cNvGrpSpPr/>
            <p:nvPr/>
          </p:nvGrpSpPr>
          <p:grpSpPr bwMode="auto">
            <a:xfrm>
              <a:off x="2236" y="890"/>
              <a:ext cx="644" cy="645"/>
              <a:chOff x="2880" y="1515"/>
              <a:chExt cx="644" cy="645"/>
            </a:xfrm>
          </p:grpSpPr>
          <p:sp>
            <p:nvSpPr>
              <p:cNvPr id="8380" name="Oval 188"/>
              <p:cNvSpPr>
                <a:spLocks noChangeArrowheads="1"/>
              </p:cNvSpPr>
              <p:nvPr/>
            </p:nvSpPr>
            <p:spPr bwMode="auto">
              <a:xfrm>
                <a:off x="2880" y="1516"/>
                <a:ext cx="644" cy="644"/>
              </a:xfrm>
              <a:prstGeom prst="ellipse">
                <a:avLst/>
              </a:prstGeom>
              <a:gradFill rotWithShape="1">
                <a:gsLst>
                  <a:gs pos="0">
                    <a:srgbClr val="500B65"/>
                  </a:gs>
                  <a:gs pos="100000">
                    <a:srgbClr val="9F15C5"/>
                  </a:gs>
                </a:gsLst>
                <a:lin ang="5400000" scaled="1"/>
              </a:gradFill>
              <a:ln w="9525" algn="ctr">
                <a:noFill/>
                <a:rou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81" name="Freeform 189"/>
              <p:cNvSpPr/>
              <p:nvPr/>
            </p:nvSpPr>
            <p:spPr bwMode="auto">
              <a:xfrm>
                <a:off x="2887" y="1515"/>
                <a:ext cx="630" cy="441"/>
              </a:xfrm>
              <a:custGeom>
                <a:avLst/>
                <a:gdLst/>
                <a:ahLst/>
                <a:cxnLst>
                  <a:cxn ang="0">
                    <a:pos x="1400" y="275"/>
                  </a:cxn>
                  <a:cxn ang="0">
                    <a:pos x="1596" y="795"/>
                  </a:cxn>
                  <a:cxn ang="0">
                    <a:pos x="0" y="795"/>
                  </a:cxn>
                  <a:cxn ang="0">
                    <a:pos x="217" y="252"/>
                  </a:cxn>
                  <a:cxn ang="0">
                    <a:pos x="796" y="0"/>
                  </a:cxn>
                  <a:cxn ang="0">
                    <a:pos x="1400" y="275"/>
                  </a:cxn>
                </a:cxnLst>
                <a:rect l="0" t="0" r="r" b="b"/>
                <a:pathLst>
                  <a:path w="1596" h="1118">
                    <a:moveTo>
                      <a:pt x="1400" y="275"/>
                    </a:moveTo>
                    <a:cubicBezTo>
                      <a:pt x="1522" y="417"/>
                      <a:pt x="1596" y="597"/>
                      <a:pt x="1596" y="795"/>
                    </a:cubicBezTo>
                    <a:cubicBezTo>
                      <a:pt x="1037" y="1118"/>
                      <a:pt x="668" y="611"/>
                      <a:pt x="0" y="795"/>
                    </a:cubicBezTo>
                    <a:cubicBezTo>
                      <a:pt x="0" y="585"/>
                      <a:pt x="83" y="392"/>
                      <a:pt x="217" y="252"/>
                    </a:cubicBezTo>
                    <a:cubicBezTo>
                      <a:pt x="364" y="95"/>
                      <a:pt x="570" y="0"/>
                      <a:pt x="796" y="0"/>
                    </a:cubicBezTo>
                    <a:cubicBezTo>
                      <a:pt x="1039" y="0"/>
                      <a:pt x="1253" y="108"/>
                      <a:pt x="1400" y="27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65" name="Group 2"/>
          <p:cNvGrpSpPr/>
          <p:nvPr/>
        </p:nvGrpSpPr>
        <p:grpSpPr bwMode="auto">
          <a:xfrm>
            <a:off x="24706" y="116632"/>
            <a:ext cx="1685032" cy="592137"/>
            <a:chOff x="197" y="158"/>
            <a:chExt cx="5367" cy="373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auto">
            <a:xfrm>
              <a:off x="204" y="159"/>
              <a:ext cx="5352" cy="372"/>
            </a:xfrm>
            <a:prstGeom prst="roundRect">
              <a:avLst>
                <a:gd name="adj" fmla="val 11829"/>
              </a:avLst>
            </a:prstGeom>
            <a:gradFill rotWithShape="1">
              <a:gsLst>
                <a:gs pos="0">
                  <a:srgbClr val="0F7295"/>
                </a:gs>
                <a:gs pos="100000">
                  <a:srgbClr val="16A5D8"/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7" name="Freeform 4"/>
            <p:cNvSpPr/>
            <p:nvPr/>
          </p:nvSpPr>
          <p:spPr bwMode="auto">
            <a:xfrm>
              <a:off x="197" y="158"/>
              <a:ext cx="5367" cy="290"/>
            </a:xfrm>
            <a:custGeom>
              <a:avLst/>
              <a:gdLst/>
              <a:ahLst/>
              <a:cxnLst>
                <a:cxn ang="0">
                  <a:pos x="2573" y="171"/>
                </a:cxn>
                <a:cxn ang="0">
                  <a:pos x="5362" y="162"/>
                </a:cxn>
                <a:cxn ang="0">
                  <a:pos x="5359" y="46"/>
                </a:cxn>
                <a:cxn ang="0">
                  <a:pos x="5315" y="0"/>
                </a:cxn>
                <a:cxn ang="0">
                  <a:pos x="50" y="1"/>
                </a:cxn>
                <a:cxn ang="0">
                  <a:pos x="6" y="47"/>
                </a:cxn>
                <a:cxn ang="0">
                  <a:pos x="13" y="171"/>
                </a:cxn>
                <a:cxn ang="0">
                  <a:pos x="2573" y="171"/>
                </a:cxn>
              </a:cxnLst>
              <a:rect l="0" t="0" r="r" b="b"/>
              <a:pathLst>
                <a:path w="5367" h="290">
                  <a:moveTo>
                    <a:pt x="2573" y="171"/>
                  </a:moveTo>
                  <a:cubicBezTo>
                    <a:pt x="4685" y="52"/>
                    <a:pt x="4899" y="184"/>
                    <a:pt x="5362" y="162"/>
                  </a:cubicBezTo>
                  <a:cubicBezTo>
                    <a:pt x="5362" y="115"/>
                    <a:pt x="5367" y="73"/>
                    <a:pt x="5359" y="46"/>
                  </a:cubicBezTo>
                  <a:cubicBezTo>
                    <a:pt x="5359" y="20"/>
                    <a:pt x="5339" y="0"/>
                    <a:pt x="5315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26" y="1"/>
                    <a:pt x="6" y="21"/>
                    <a:pt x="6" y="47"/>
                  </a:cubicBezTo>
                  <a:cubicBezTo>
                    <a:pt x="0" y="75"/>
                    <a:pt x="13" y="124"/>
                    <a:pt x="13" y="171"/>
                  </a:cubicBezTo>
                  <a:cubicBezTo>
                    <a:pt x="442" y="193"/>
                    <a:pt x="461" y="290"/>
                    <a:pt x="2573" y="171"/>
                  </a:cubicBezTo>
                  <a:close/>
                </a:path>
              </a:pathLst>
            </a:custGeom>
            <a:gradFill rotWithShape="1">
              <a:gsLst>
                <a:gs pos="0">
                  <a:srgbClr val="4DC3ED">
                    <a:alpha val="67999"/>
                  </a:srgbClr>
                </a:gs>
                <a:gs pos="100000">
                  <a:srgbClr val="4DC3ED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AutoShape 5"/>
            <p:cNvSpPr>
              <a:spLocks noChangeArrowheads="1"/>
            </p:cNvSpPr>
            <p:nvPr/>
          </p:nvSpPr>
          <p:spPr bwMode="auto">
            <a:xfrm>
              <a:off x="204" y="159"/>
              <a:ext cx="5352" cy="8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>
                    <a:alpha val="39999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9" name="Rectangle 6"/>
          <p:cNvSpPr>
            <a:spLocks noGrp="1" noChangeArrowheads="1"/>
          </p:cNvSpPr>
          <p:nvPr>
            <p:ph type="title"/>
          </p:nvPr>
        </p:nvSpPr>
        <p:spPr>
          <a:xfrm>
            <a:off x="-36512" y="118219"/>
            <a:ext cx="1816582" cy="561975"/>
          </a:xfrm>
        </p:spPr>
        <p:txBody>
          <a:bodyPr/>
          <a:lstStyle/>
          <a:p>
            <a:r>
              <a:rPr lang="zh-CN" altLang="en-US" b="1" dirty="0" smtClean="0">
                <a:ea typeface="宋体" panose="02010600030101010101" pitchFamily="2" charset="-122"/>
              </a:rPr>
              <a:t>卓筒井制盐</a:t>
            </a:r>
            <a:endParaRPr lang="en-GB" altLang="zh-CN" b="1" dirty="0">
              <a:ea typeface="宋体" panose="02010600030101010101" pitchFamily="2" charset="-122"/>
            </a:endParaRPr>
          </a:p>
        </p:txBody>
      </p:sp>
      <p:sp>
        <p:nvSpPr>
          <p:cNvPr id="76" name="Text Box 60"/>
          <p:cNvSpPr txBox="1">
            <a:spLocks noChangeArrowheads="1"/>
          </p:cNvSpPr>
          <p:nvPr/>
        </p:nvSpPr>
        <p:spPr bwMode="auto">
          <a:xfrm>
            <a:off x="131763" y="1019175"/>
            <a:ext cx="1039812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钻井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7" name="Text Box 68"/>
          <p:cNvSpPr txBox="1">
            <a:spLocks noChangeArrowheads="1"/>
          </p:cNvSpPr>
          <p:nvPr/>
        </p:nvSpPr>
        <p:spPr bwMode="auto">
          <a:xfrm>
            <a:off x="579859" y="2340169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取卤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8" name="Text Box 69"/>
          <p:cNvSpPr txBox="1">
            <a:spLocks noChangeArrowheads="1"/>
          </p:cNvSpPr>
          <p:nvPr/>
        </p:nvSpPr>
        <p:spPr bwMode="auto">
          <a:xfrm>
            <a:off x="131763" y="353190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滤卤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79" name="Text Box 70"/>
          <p:cNvSpPr txBox="1">
            <a:spLocks noChangeArrowheads="1"/>
          </p:cNvSpPr>
          <p:nvPr/>
        </p:nvSpPr>
        <p:spPr bwMode="auto">
          <a:xfrm>
            <a:off x="574675" y="4728876"/>
            <a:ext cx="103981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晒卤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0" name="Text Box 71"/>
          <p:cNvSpPr txBox="1">
            <a:spLocks noChangeArrowheads="1"/>
          </p:cNvSpPr>
          <p:nvPr/>
        </p:nvSpPr>
        <p:spPr bwMode="auto">
          <a:xfrm>
            <a:off x="131763" y="5925851"/>
            <a:ext cx="1039812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 smtClean="0">
                <a:solidFill>
                  <a:schemeClr val="bg1"/>
                </a:solidFill>
                <a:ea typeface="宋体" panose="02010600030101010101" pitchFamily="2" charset="-122"/>
              </a:rPr>
              <a:t>煎盐</a:t>
            </a:r>
            <a:endParaRPr lang="en-GB" altLang="zh-CN" sz="3200" b="1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9475" y="43349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煎盐：蒸发结晶</a:t>
            </a:r>
            <a:endParaRPr lang="zh-CN" altLang="en-US" sz="3600" b="1" dirty="0"/>
          </a:p>
        </p:txBody>
      </p:sp>
      <p:sp>
        <p:nvSpPr>
          <p:cNvPr id="4" name="矩形 3"/>
          <p:cNvSpPr/>
          <p:nvPr/>
        </p:nvSpPr>
        <p:spPr>
          <a:xfrm>
            <a:off x="1929235" y="1922841"/>
            <a:ext cx="6994526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将质量分数为20%的卤水保持90℃加热，随着水的蒸发，是否立即有固体析出？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水分蒸发过程中溶质、溶剂量、质量分数如何改变？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49158" y="5088920"/>
            <a:ext cx="5934595" cy="584775"/>
          </a:xfrm>
          <a:prstGeom prst="rect">
            <a:avLst/>
          </a:prstGeom>
          <a:noFill/>
          <a:ln w="38100">
            <a:solidFill>
              <a:srgbClr val="BC16B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结晶前溶液要先经历饱和状态。</a:t>
            </a:r>
            <a:endParaRPr lang="zh-CN" altLang="en-US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bldLvl="0" animBg="1"/>
    </p:bldLst>
  </p:timing>
</p:sld>
</file>

<file path=ppt/theme/theme1.xml><?xml version="1.0" encoding="utf-8"?>
<a:theme xmlns:a="http://schemas.openxmlformats.org/drawingml/2006/main" name="corporate-PowerPoint-template">
  <a:themeElements>
    <a:clrScheme name="Office 主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主题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corporate-PowerPoint-template</Template>
  <TotalTime>0</TotalTime>
  <Words>1242</Words>
  <Application>WPS 演示</Application>
  <PresentationFormat>全屏显示(4:3)</PresentationFormat>
  <Paragraphs>422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Arial Narrow</vt:lpstr>
      <vt:lpstr>Times New Roman</vt:lpstr>
      <vt:lpstr>Calibri</vt:lpstr>
      <vt:lpstr>Calibri</vt:lpstr>
      <vt:lpstr>Times New Roman</vt:lpstr>
      <vt:lpstr>微软雅黑</vt:lpstr>
      <vt:lpstr>Arial Unicode MS</vt:lpstr>
      <vt:lpstr>corporate-PowerPoint-template</vt:lpstr>
      <vt:lpstr>专题复习：溶液</vt:lpstr>
      <vt:lpstr>卓筒井制盐</vt:lpstr>
      <vt:lpstr>PowerPoint 演示文稿</vt:lpstr>
      <vt:lpstr>卓筒井制盐</vt:lpstr>
      <vt:lpstr>卓筒井制盐</vt:lpstr>
      <vt:lpstr>卓筒井制盐</vt:lpstr>
      <vt:lpstr>卓筒井制盐</vt:lpstr>
      <vt:lpstr>卓筒井制盐</vt:lpstr>
      <vt:lpstr>卓筒井制盐</vt:lpstr>
      <vt:lpstr>卓筒井制盐</vt:lpstr>
      <vt:lpstr>卓筒井制盐</vt:lpstr>
      <vt:lpstr>卓筒井制盐</vt:lpstr>
      <vt:lpstr>卓筒井制盐</vt:lpstr>
      <vt:lpstr>卓筒井制盐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林丹</dc:creator>
  <cp:lastModifiedBy>林丹</cp:lastModifiedBy>
  <cp:revision>66</cp:revision>
  <dcterms:created xsi:type="dcterms:W3CDTF">2009-10-11T07:29:00Z</dcterms:created>
  <dcterms:modified xsi:type="dcterms:W3CDTF">2017-12-28T22:14:44Z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