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9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301" r:id="rId18"/>
    <p:sldId id="303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6" r:id="rId27"/>
    <p:sldId id="287" r:id="rId28"/>
    <p:sldId id="297" r:id="rId29"/>
    <p:sldId id="298" r:id="rId30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6B2"/>
    <a:srgbClr val="496F91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DB4CF-7190-4881-AD39-0A6270174C4A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72B4-112E-4F36-B3CF-D003EF43D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5E98-2E70-4D5C-85D0-05E4FB06B69A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0E73-F6C5-43CE-8DC7-2C59ECD1B6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DC4F86-270B-4553-B65A-4158D98812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6A24-C8A4-4546-8CE9-51D9FE52D44C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9596-491C-46C7-A2EB-F3A07D9A7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DEBC-CD4D-448C-9448-F99FCB0577F9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53C6-33A1-4CB6-92BA-A24098505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5B06-448A-41E6-92DF-5E52DFEC2546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AF62-1E55-4FEC-813C-6F4A00EDB7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CC87-204F-4F3B-A3B8-483AAD4ED493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DFB3-0194-451C-9E9B-17BB61E6B0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D7FE-A2B7-4C06-8A68-829749DAA98D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AE16-FF3E-4452-A89C-5AD4CA2C5A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C3EE-FF83-4E7C-BE30-3F10F69FE4ED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7EBE-7CD8-41DB-A83A-FEAB3AFC49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F911-B017-462E-A9E4-F1DBC5531CD8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2E50-917C-4873-8FDA-E89EA3C3B6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245C-BCAE-464D-ACD5-F5200B7D00FB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C205-D3C2-44CB-9020-0DBDFD1116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A52690-307F-41D4-9907-DC3C5E373CB7}" type="datetimeFigureOut">
              <a:rPr lang="zh-CN" altLang="en-US"/>
              <a:pPr>
                <a:defRPr/>
              </a:pPr>
              <a:t>2019/5/13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FC1FDC-E54E-4A17-B810-F3CA40FC3B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04.mp3" TargetMode="External"/><Relationship Id="rId1" Type="http://schemas.openxmlformats.org/officeDocument/2006/relationships/audio" Target="file:///C:\Documents%20and%20Settings\Administrator\&#26700;&#38754;\F0ACBC8641026F5A4A7677176F6C297DDC6C4AF1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baike.so.com/doc/5581132-5794019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so.com/doc/4507886-4717612.html" TargetMode="External"/><Relationship Id="rId5" Type="http://schemas.openxmlformats.org/officeDocument/2006/relationships/hyperlink" Target="https://baike.so.com/doc/5400125-5637703.html" TargetMode="External"/><Relationship Id="rId4" Type="http://schemas.openxmlformats.org/officeDocument/2006/relationships/hyperlink" Target="https://baike.so.com/doc/5381163-5617472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F%CE%BC%FE%B1%B3%BE%B0%CD%BC%C6%AC&amp;in=24752&amp;cl=2&amp;lm=-1&amp;pn=158&amp;rn=1&amp;di=46784324388&amp;ln=1&amp;fr=ala1&amp;ic=0&amp;s=&amp;se=&amp;sme=0&amp;tab=&amp;width=&amp;height=&amp;face=0&amp;fb=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a8e28531959cd104eac4af6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128713" y="1079500"/>
            <a:ext cx="458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endParaRPr lang="zh-CN" altLang="zh-CN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 rot="5400000">
            <a:off x="-527049" y="2360612"/>
            <a:ext cx="4030662" cy="100806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ea typeface="楷体"/>
              </a:rPr>
              <a:t>各位家长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 rot="5400000">
            <a:off x="912019" y="3585369"/>
            <a:ext cx="4105275" cy="1081087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ea typeface="楷体"/>
              </a:rPr>
              <a:t>欢迎您的到来</a:t>
            </a:r>
          </a:p>
        </p:txBody>
      </p:sp>
      <p:pic>
        <p:nvPicPr>
          <p:cNvPr id="3079" name="F0ACBC8641026F5A4A7677176F6C297DDC6C4AF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157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0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851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332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177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WordArt 2"/>
          <p:cNvSpPr>
            <a:spLocks noTextEdit="1"/>
          </p:cNvSpPr>
          <p:nvPr/>
        </p:nvSpPr>
        <p:spPr bwMode="auto">
          <a:xfrm>
            <a:off x="285750" y="214313"/>
            <a:ext cx="53213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ea typeface="楷体"/>
              </a:rPr>
              <a:t>四、好成绩帮出来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188" y="1009650"/>
            <a:ext cx="8539162" cy="5355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kumimoji="1" lang="en-US" altLang="zh-CN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kumimoji="1"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只有父母重视对孩子学习能力的培养，才能帮助孩子提高学习成绩</a:t>
            </a:r>
            <a:r>
              <a:rPr kumimoji="1" lang="zh-CN" alt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！</a:t>
            </a:r>
            <a:endParaRPr kumimoji="1" lang="zh-CN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kumimoji="1" lang="zh-CN" altLang="en-US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帮助学生树立自信心，提高学习效率，培养孩子良好的学习习惯。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kumimoji="1" lang="zh-CN" altLang="en-US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再忙也请您抽空关注一下孩子，学会沟通，学会关爱。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kumimoji="1" lang="zh-CN" altLang="en-US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树立榜样的力量，</a:t>
            </a:r>
            <a:r>
              <a:rPr kumimoji="1" lang="zh-CN" altLang="en-US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不要依赖于物质的奖励，更不要让学生在学校里</a:t>
            </a:r>
            <a:r>
              <a:rPr kumimoji="1" lang="zh-CN" altLang="en-US" sz="35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携带太多现金</a:t>
            </a:r>
            <a:r>
              <a:rPr kumimoji="1" lang="zh-CN" altLang="en-US" sz="3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标题 61441"/>
          <p:cNvSpPr>
            <a:spLocks noGrp="1"/>
          </p:cNvSpPr>
          <p:nvPr>
            <p:ph type="title" idx="4294967295"/>
          </p:nvPr>
        </p:nvSpPr>
        <p:spPr>
          <a:xfrm>
            <a:off x="973455" y="365125"/>
            <a:ext cx="7886700" cy="13258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CC0000"/>
                </a:solidFill>
                <a:effectLst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培养学生良好的习惯：</a:t>
            </a:r>
          </a:p>
        </p:txBody>
      </p:sp>
      <p:sp>
        <p:nvSpPr>
          <p:cNvPr id="24579" name="文本占位符 61442"/>
          <p:cNvSpPr>
            <a:spLocks noGrp="1"/>
          </p:cNvSpPr>
          <p:nvPr>
            <p:ph type="body" idx="4294967295"/>
          </p:nvPr>
        </p:nvSpPr>
        <p:spPr>
          <a:xfrm>
            <a:off x="973138" y="1125538"/>
            <a:ext cx="8229600" cy="4970462"/>
          </a:xfrm>
        </p:spPr>
        <p:txBody>
          <a:bodyPr/>
          <a:lstStyle/>
          <a:p>
            <a:pPr eaLnBrk="1" hangingPunct="1"/>
            <a:endParaRPr lang="en-US" altLang="zh-CN" sz="350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楷体"/>
                <a:ea typeface="楷体"/>
                <a:cs typeface="楷体"/>
              </a:rPr>
              <a:t>1.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迅速开始的能力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楷体"/>
                <a:ea typeface="楷体"/>
                <a:cs typeface="楷体"/>
              </a:rPr>
              <a:t>2.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集中注意力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楷体"/>
                <a:ea typeface="楷体"/>
                <a:cs typeface="楷体"/>
              </a:rPr>
              <a:t>3.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独立思考的习惯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楷体"/>
                <a:ea typeface="楷体"/>
                <a:cs typeface="楷体"/>
              </a:rPr>
              <a:t>4.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培养孩子认真细致的完成</a:t>
            </a:r>
            <a:r>
              <a:rPr lang="zh-CN" altLang="en-US" sz="3600" b="1" smtClean="0">
                <a:latin typeface="楷体"/>
                <a:ea typeface="楷体"/>
                <a:cs typeface="楷体"/>
                <a:sym typeface="+mn-ea"/>
              </a:rPr>
              <a:t>作业</a:t>
            </a:r>
            <a:endParaRPr lang="zh-CN" altLang="en-US" sz="3600" b="1" smtClean="0">
              <a:latin typeface="楷体"/>
              <a:ea typeface="楷体"/>
              <a:cs typeface="楷体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楷体"/>
                <a:ea typeface="楷体"/>
                <a:cs typeface="楷体"/>
              </a:rPr>
              <a:t>5.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培养孩子活跃的思维</a:t>
            </a:r>
          </a:p>
          <a:p>
            <a:pPr eaLnBrk="1" hangingPunct="1">
              <a:lnSpc>
                <a:spcPct val="150000"/>
              </a:lnSpc>
            </a:pPr>
            <a:endParaRPr lang="zh-CN" altLang="en-US" sz="3600" b="1" smtClean="0">
              <a:latin typeface="楷体"/>
              <a:ea typeface="楷体"/>
              <a:cs typeface="楷体"/>
            </a:endParaRPr>
          </a:p>
        </p:txBody>
      </p:sp>
    </p:spTree>
  </p:cSld>
  <p:clrMapOvr>
    <a:masterClrMapping/>
  </p:clrMapOvr>
  <p:transition advClick="0" advTm="1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文本框 57347"/>
          <p:cNvSpPr txBox="1">
            <a:spLocks noChangeArrowheads="1"/>
          </p:cNvSpPr>
          <p:nvPr/>
        </p:nvSpPr>
        <p:spPr bwMode="auto">
          <a:xfrm>
            <a:off x="827088" y="1341438"/>
            <a:ext cx="64817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>
                <a:latin typeface="楷体"/>
                <a:ea typeface="楷体"/>
                <a:cs typeface="楷体"/>
              </a:rPr>
              <a:t>警钟</a:t>
            </a:r>
          </a:p>
        </p:txBody>
      </p:sp>
      <p:sp>
        <p:nvSpPr>
          <p:cNvPr id="25603" name="文本框 57348"/>
          <p:cNvSpPr txBox="1">
            <a:spLocks noChangeArrowheads="1"/>
          </p:cNvSpPr>
          <p:nvPr/>
        </p:nvSpPr>
        <p:spPr bwMode="auto">
          <a:xfrm>
            <a:off x="3671888" y="1341438"/>
            <a:ext cx="1800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>
                <a:latin typeface="楷体"/>
                <a:ea typeface="楷体"/>
                <a:cs typeface="楷体"/>
              </a:rPr>
              <a:t>！</a:t>
            </a:r>
          </a:p>
        </p:txBody>
      </p:sp>
      <p:sp>
        <p:nvSpPr>
          <p:cNvPr id="25604" name="文本框 57349"/>
          <p:cNvSpPr txBox="1">
            <a:spLocks noChangeArrowheads="1"/>
          </p:cNvSpPr>
          <p:nvPr/>
        </p:nvSpPr>
        <p:spPr bwMode="auto">
          <a:xfrm>
            <a:off x="468313" y="3573463"/>
            <a:ext cx="86756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>
                <a:latin typeface="楷体"/>
                <a:ea typeface="楷体"/>
                <a:cs typeface="楷体"/>
              </a:rPr>
              <a:t>3</a:t>
            </a:r>
            <a:r>
              <a:rPr lang="zh-CN" altLang="en-US" sz="7200" b="1">
                <a:latin typeface="楷体"/>
                <a:ea typeface="楷体"/>
                <a:cs typeface="楷体"/>
              </a:rPr>
              <a:t>年级的马鞍现象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9939" descr="C:/Users/Administrator/AppData/Roaming/Tencent/Users/704579975/QQ/WinTemp/RichOle/F~GVDV%GYJPU0]QRO7K4@8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523875" y="1050925"/>
            <a:ext cx="8207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4400" b="1">
                <a:latin typeface="楷体"/>
                <a:ea typeface="楷体"/>
                <a:cs typeface="楷体"/>
              </a:rPr>
              <a:t>从上图可以看出学生升入三年级后成绩呈现下降趋势，但到了四年级后，便会有所回升。这就是所谓的</a:t>
            </a:r>
            <a:r>
              <a:rPr lang="en-US" altLang="zh-CN" sz="4400" b="1">
                <a:latin typeface="楷体"/>
                <a:ea typeface="楷体"/>
                <a:cs typeface="楷体"/>
              </a:rPr>
              <a:t>“</a:t>
            </a:r>
            <a:r>
              <a:rPr lang="zh-CN" altLang="en-US" sz="4400" b="1">
                <a:latin typeface="楷体"/>
                <a:ea typeface="楷体"/>
                <a:cs typeface="楷体"/>
              </a:rPr>
              <a:t>马鞍现象</a:t>
            </a:r>
            <a:r>
              <a:rPr lang="en-US" altLang="zh-CN" sz="4400" b="1">
                <a:latin typeface="楷体"/>
                <a:ea typeface="楷体"/>
                <a:cs typeface="楷体"/>
              </a:rPr>
              <a:t>”</a:t>
            </a:r>
            <a:r>
              <a:rPr lang="zh-CN" altLang="en-US" sz="4400" b="1">
                <a:latin typeface="楷体"/>
                <a:ea typeface="楷体"/>
                <a:cs typeface="楷体"/>
              </a:rPr>
              <a:t>。这种现象无疑抑制了儿童语言和思维能力的发展，挫伤了学生的学习积极性。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430213" y="685800"/>
            <a:ext cx="8277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楷体"/>
                <a:ea typeface="楷体"/>
                <a:cs typeface="楷体"/>
              </a:rPr>
              <a:t>    </a:t>
            </a:r>
            <a:r>
              <a:rPr lang="zh-CN" altLang="en-US" sz="3600" b="1" dirty="0">
                <a:latin typeface="楷体"/>
                <a:ea typeface="楷体"/>
                <a:cs typeface="楷体"/>
              </a:rPr>
              <a:t>小学三年级学生大多处于</a:t>
            </a:r>
            <a:r>
              <a:rPr lang="en-US" altLang="zh-CN" sz="3600" b="1" dirty="0">
                <a:latin typeface="楷体"/>
                <a:ea typeface="楷体"/>
                <a:cs typeface="楷体"/>
              </a:rPr>
              <a:t>9-10</a:t>
            </a:r>
            <a:r>
              <a:rPr lang="zh-CN" altLang="en-US" sz="3600" b="1" dirty="0">
                <a:latin typeface="楷体"/>
                <a:ea typeface="楷体"/>
                <a:cs typeface="楷体"/>
              </a:rPr>
              <a:t>岁的年龄段，这一年龄段的孩子大脑皮层逐渐趋于成熟，使学生从具体形象思维向抽象逻辑思维过渡的关键期，这一时期孩子</a:t>
            </a:r>
            <a:r>
              <a:rPr lang="zh-CN" altLang="en-US" sz="3600" b="1" dirty="0" smtClean="0">
                <a:latin typeface="楷体"/>
                <a:ea typeface="楷体"/>
                <a:cs typeface="楷体"/>
              </a:rPr>
              <a:t>是品德</a:t>
            </a:r>
            <a:r>
              <a:rPr lang="zh-CN" altLang="en-US" sz="3600" b="1" dirty="0">
                <a:latin typeface="楷体"/>
                <a:ea typeface="楷体"/>
                <a:cs typeface="楷体"/>
              </a:rPr>
              <a:t>、性格、行为习惯、兴趣爱好已经开始形成。他们不再像一、二年级的学生那样遵纪、听话，而是开始逐渐的显露出自己不同的个性。因此，他们的学习成绩也不再像低年级时那么平衡，而是开始形成较为明显的差异。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Rot="1"/>
          </p:cNvSpPr>
          <p:nvPr>
            <p:ph type="title"/>
          </p:nvPr>
        </p:nvSpPr>
        <p:spPr>
          <a:xfrm>
            <a:off x="303213" y="214313"/>
            <a:ext cx="8229600" cy="944562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家长们当前面临困难</a:t>
            </a:r>
          </a:p>
        </p:txBody>
      </p:sp>
      <p:sp>
        <p:nvSpPr>
          <p:cNvPr id="29699" name="Rectangle 3"/>
          <p:cNvSpPr>
            <a:spLocks noGrp="1" noRot="1"/>
          </p:cNvSpPr>
          <p:nvPr>
            <p:ph idx="1"/>
          </p:nvPr>
        </p:nvSpPr>
        <p:spPr>
          <a:xfrm>
            <a:off x="152400" y="1219200"/>
            <a:ext cx="8991600" cy="5138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※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家长不懂何为习惯培养，缺乏相关知识；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※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对于指导孩子进行习惯培养时情绪掌握不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latin typeface="楷体"/>
                <a:ea typeface="楷体"/>
                <a:cs typeface="楷体"/>
              </a:rPr>
              <a:t>  好，容易对孩子发火、甚至会打骂孩子；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※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缺乏长期坚持的精神；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※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头痛医头，什么不好就着重训练什么，结 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latin typeface="楷体"/>
                <a:ea typeface="楷体"/>
                <a:cs typeface="楷体"/>
              </a:rPr>
              <a:t>  果发现孩子不听招呼；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3600" b="1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※</a:t>
            </a:r>
            <a:r>
              <a:rPr lang="zh-CN" altLang="en-US" sz="3600" b="1" smtClean="0">
                <a:latin typeface="楷体"/>
                <a:ea typeface="楷体"/>
                <a:cs typeface="楷体"/>
              </a:rPr>
              <a:t>家长有时急功近利的心态比较突出，总认</a:t>
            </a:r>
          </a:p>
          <a:p>
            <a:pPr eaLnBrk="1" hangingPunct="1">
              <a:buFont typeface="Arial" charset="0"/>
              <a:buNone/>
            </a:pPr>
            <a:r>
              <a:rPr lang="zh-CN" altLang="en-US" sz="3600" b="1" smtClean="0">
                <a:latin typeface="楷体"/>
                <a:ea typeface="楷体"/>
                <a:cs typeface="楷体"/>
              </a:rPr>
              <a:t>  为问题出现在孩子身上，与自己无关。</a:t>
            </a:r>
            <a:endParaRPr lang="zh-CN" altLang="en-US" sz="3600" smtClean="0">
              <a:latin typeface="楷体"/>
              <a:ea typeface="楷体"/>
              <a:cs typeface="楷体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00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0" y="1428750"/>
            <a:ext cx="9144000" cy="5715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4000" smtClean="0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</a:t>
            </a:r>
            <a:endParaRPr lang="zh-CN" altLang="en-US" sz="3600" smtClean="0">
              <a:solidFill>
                <a:srgbClr val="660066"/>
              </a:solidFill>
              <a:latin typeface="Calibri Light"/>
              <a:ea typeface="隶书"/>
              <a:cs typeface="隶书"/>
            </a:endParaRP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500063" y="2000250"/>
            <a:ext cx="84502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教育是什么</a:t>
            </a:r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2770" name="Rectangle 3"/>
          <p:cNvSpPr>
            <a:spLocks noGrp="1" noRot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2771" name="Picture 4" descr="20090423175534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58813" y="-350838"/>
            <a:ext cx="6840537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000" b="1">
              <a:solidFill>
                <a:srgbClr val="FF0000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66725" y="0"/>
            <a:ext cx="8424863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hy-AM" sz="2800"/>
              <a:t>美国的杜威说</a:t>
            </a:r>
            <a:r>
              <a:rPr lang="hy-AM" altLang="zh-CN" sz="2800"/>
              <a:t>:"</a:t>
            </a:r>
            <a:r>
              <a:rPr lang="zh-CN" altLang="hy-AM" sz="2800"/>
              <a:t>教育即生活。</a:t>
            </a:r>
            <a:r>
              <a:rPr lang="hy-AM" altLang="zh-CN" sz="2800"/>
              <a:t>"</a:t>
            </a:r>
          </a:p>
          <a:p>
            <a:r>
              <a:rPr lang="zh-CN" altLang="hy-AM" sz="2800"/>
              <a:t>英国的斯宾塞说</a:t>
            </a:r>
            <a:r>
              <a:rPr lang="hy-AM" altLang="zh-CN" sz="2800"/>
              <a:t>:"</a:t>
            </a:r>
            <a:r>
              <a:rPr lang="zh-CN" altLang="hy-AM" sz="2800"/>
              <a:t>教育为未来生活之准备。</a:t>
            </a:r>
            <a:r>
              <a:rPr lang="hy-AM" altLang="zh-CN" sz="2800"/>
              <a:t>"</a:t>
            </a:r>
          </a:p>
          <a:p>
            <a:r>
              <a:rPr lang="zh-CN" altLang="hy-AM" sz="2800">
                <a:hlinkClick r:id="rId4"/>
              </a:rPr>
              <a:t>陶行知</a:t>
            </a:r>
            <a:r>
              <a:rPr lang="zh-CN" altLang="hy-AM" sz="2800"/>
              <a:t>先生</a:t>
            </a:r>
            <a:r>
              <a:rPr lang="hy-AM" altLang="zh-CN" sz="2800"/>
              <a:t>:"</a:t>
            </a:r>
            <a:r>
              <a:rPr lang="zh-CN" altLang="hy-AM" sz="2800"/>
              <a:t>生活即教育</a:t>
            </a:r>
            <a:r>
              <a:rPr lang="hy-AM" altLang="zh-CN" sz="2800"/>
              <a:t>"</a:t>
            </a:r>
            <a:r>
              <a:rPr lang="zh-CN" altLang="hy-AM" sz="2800"/>
              <a:t>，他不仅在理论上进行探索，又以</a:t>
            </a:r>
            <a:r>
              <a:rPr lang="hy-AM" altLang="zh-CN" sz="2800"/>
              <a:t>"</a:t>
            </a:r>
            <a:r>
              <a:rPr lang="zh-CN" altLang="hy-AM" sz="2800"/>
              <a:t>甘当骆驼</a:t>
            </a:r>
            <a:r>
              <a:rPr lang="hy-AM" altLang="zh-CN" sz="2800"/>
              <a:t>"</a:t>
            </a:r>
            <a:r>
              <a:rPr lang="zh-CN" altLang="hy-AM" sz="2800"/>
              <a:t>的精神努力践行平民教育。</a:t>
            </a:r>
            <a:endParaRPr lang="hy-AM" altLang="zh-CN" sz="2800"/>
          </a:p>
          <a:p>
            <a:r>
              <a:rPr lang="zh-CN" altLang="hy-AM" sz="2800"/>
              <a:t>鲁迅</a:t>
            </a:r>
            <a:r>
              <a:rPr lang="hy-AM" altLang="zh-CN" sz="2800"/>
              <a:t>:"</a:t>
            </a:r>
            <a:r>
              <a:rPr lang="zh-CN" altLang="hy-AM" sz="2800"/>
              <a:t>教育是要立人。</a:t>
            </a:r>
            <a:r>
              <a:rPr lang="hy-AM" altLang="zh-CN" sz="2800"/>
              <a:t>"</a:t>
            </a:r>
            <a:r>
              <a:rPr lang="zh-CN" altLang="hy-AM" sz="2800"/>
              <a:t>儿童的教育主要是理解、指导和解放。</a:t>
            </a:r>
            <a:endParaRPr lang="zh-CN" altLang="hy-AM" sz="2800">
              <a:hlinkClick r:id="rId5"/>
            </a:endParaRPr>
          </a:p>
          <a:p>
            <a:r>
              <a:rPr lang="zh-CN" altLang="hy-AM" sz="2800">
                <a:hlinkClick r:id="rId5"/>
              </a:rPr>
              <a:t>蔡元培</a:t>
            </a:r>
            <a:r>
              <a:rPr lang="hy-AM" altLang="zh-CN" sz="2800"/>
              <a:t>:"</a:t>
            </a:r>
            <a:r>
              <a:rPr lang="zh-CN" altLang="hy-AM" sz="2800"/>
              <a:t>教育是帮助被教育的人给他能发展自己的能力，完成他的人格，于人类文化上能尽一分子的责任，不是把被教育的人造成一种特别器具。</a:t>
            </a:r>
            <a:r>
              <a:rPr lang="hy-AM" altLang="zh-CN" sz="2800"/>
              <a:t>"</a:t>
            </a:r>
            <a:endParaRPr lang="hy-AM" altLang="zh-CN" sz="2800">
              <a:hlinkClick r:id="rId4"/>
            </a:endParaRPr>
          </a:p>
          <a:p>
            <a:r>
              <a:rPr lang="zh-CN" altLang="hy-AM" sz="2800">
                <a:hlinkClick r:id="rId4"/>
              </a:rPr>
              <a:t>陶行知</a:t>
            </a:r>
            <a:r>
              <a:rPr lang="hy-AM" altLang="zh-CN" sz="2800"/>
              <a:t>:</a:t>
            </a:r>
            <a:r>
              <a:rPr lang="zh-CN" altLang="hy-AM" sz="2800"/>
              <a:t>教育是依据生活、为了生活的</a:t>
            </a:r>
            <a:r>
              <a:rPr lang="hy-AM" altLang="zh-CN" sz="2800"/>
              <a:t>"</a:t>
            </a:r>
            <a:r>
              <a:rPr lang="zh-CN" altLang="hy-AM" sz="2800"/>
              <a:t>生活教育</a:t>
            </a:r>
            <a:r>
              <a:rPr lang="hy-AM" altLang="zh-CN" sz="2800"/>
              <a:t>"</a:t>
            </a:r>
            <a:r>
              <a:rPr lang="zh-CN" altLang="hy-AM" sz="2800"/>
              <a:t>，培养有行动</a:t>
            </a:r>
            <a:r>
              <a:rPr lang="zh-CN" altLang="hy-AM" sz="2800">
                <a:hlinkClick r:id="rId6"/>
              </a:rPr>
              <a:t>能力</a:t>
            </a:r>
            <a:r>
              <a:rPr lang="zh-CN" altLang="hy-AM" sz="2800"/>
              <a:t>、思考能力和创造力的人。</a:t>
            </a:r>
            <a:endParaRPr lang="zh-CN" altLang="hy-AM" sz="2800">
              <a:hlinkClick r:id="rId7"/>
            </a:endParaRPr>
          </a:p>
          <a:p>
            <a:r>
              <a:rPr lang="zh-CN" altLang="hy-AM" sz="2800">
                <a:hlinkClick r:id="rId7"/>
              </a:rPr>
              <a:t>秦文君</a:t>
            </a:r>
            <a:r>
              <a:rPr lang="hy-AM" altLang="zh-CN" sz="2800"/>
              <a:t>:"</a:t>
            </a:r>
            <a:r>
              <a:rPr lang="zh-CN" altLang="hy-AM" sz="2800"/>
              <a:t>教育应是一扇门，推开它，满是阳光和鲜花，它能给小孩子带来自信、快乐。</a:t>
            </a:r>
            <a:r>
              <a:rPr lang="hy-AM" altLang="zh-CN" sz="2800"/>
              <a:t>"</a:t>
            </a:r>
          </a:p>
          <a:p>
            <a:endParaRPr lang="zh-CN" altLang="hy-AM" sz="2800"/>
          </a:p>
          <a:p>
            <a:endParaRPr lang="zh-CN" altLang="en-US" sz="2800" b="1"/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00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xfrm>
            <a:off x="0" y="1428750"/>
            <a:ext cx="9144000" cy="5715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</a:t>
            </a:r>
            <a:endParaRPr lang="zh-CN" altLang="en-US" sz="3600" dirty="0">
              <a:solidFill>
                <a:srgbClr val="660066"/>
              </a:solidFill>
              <a:ea typeface="隶书" panose="02010509060101010101" pitchFamily="49" charset="-122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500063" y="2000250"/>
            <a:ext cx="84502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如何培养孩子</a:t>
            </a:r>
            <a:endParaRPr lang="en-US" altLang="zh-CN" sz="6600" b="1">
              <a:solidFill>
                <a:srgbClr val="FF0000"/>
              </a:solidFill>
              <a:latin typeface="楷体"/>
              <a:ea typeface="楷体"/>
              <a:cs typeface="楷体"/>
            </a:endParaRPr>
          </a:p>
          <a:p>
            <a:r>
              <a:rPr lang="en-US" altLang="zh-CN" sz="6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    </a:t>
            </a:r>
            <a:r>
              <a:rPr lang="zh-CN" altLang="en-US" sz="6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良好的学习习惯</a:t>
            </a:r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/>
          <p:cNvPicPr>
            <a:picLocks noChangeAspect="1"/>
          </p:cNvPicPr>
          <p:nvPr/>
        </p:nvPicPr>
        <p:blipFill>
          <a:blip r:embed="rId2"/>
          <a:srcRect l="2760" t="3664" r="3227" b="3076"/>
          <a:stretch>
            <a:fillRect/>
          </a:stretch>
        </p:blipFill>
        <p:spPr bwMode="auto">
          <a:xfrm>
            <a:off x="-3175" y="-4763"/>
            <a:ext cx="91503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71158" y="854710"/>
            <a:ext cx="8248015" cy="13220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沟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通，从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心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开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始</a:t>
            </a: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5295900" y="4826000"/>
            <a:ext cx="3125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/>
                <a:ea typeface="楷体"/>
                <a:cs typeface="楷体"/>
              </a:rPr>
              <a:t>三</a:t>
            </a:r>
            <a:r>
              <a:rPr lang="zh-CN" altLang="en-US" sz="4400" b="1" dirty="0" smtClean="0">
                <a:latin typeface="楷体"/>
                <a:ea typeface="楷体"/>
                <a:cs typeface="楷体"/>
              </a:rPr>
              <a:t>年级</a:t>
            </a:r>
            <a:r>
              <a:rPr lang="zh-CN" altLang="en-US" sz="4400" b="1" dirty="0" smtClean="0">
                <a:latin typeface="楷体"/>
                <a:ea typeface="楷体"/>
                <a:cs typeface="楷体"/>
              </a:rPr>
              <a:t>三</a:t>
            </a:r>
            <a:r>
              <a:rPr lang="zh-CN" altLang="en-US" sz="4400" b="1" dirty="0" smtClean="0">
                <a:latin typeface="楷体"/>
                <a:ea typeface="楷体"/>
                <a:cs typeface="楷体"/>
              </a:rPr>
              <a:t>班</a:t>
            </a:r>
            <a:endParaRPr lang="zh-CN" altLang="en-US" sz="4400" b="1" dirty="0">
              <a:latin typeface="楷体"/>
              <a:ea typeface="楷体"/>
              <a:cs typeface="楷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4818" name="Rectangle 3"/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4819" name="Picture 4" descr="20090423175534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68405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一、按计划学习的习惯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9750" y="1054100"/>
            <a:ext cx="84248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           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孩子的主要任务是学习，同时还有劳动、文娱活动、体育活动、游戏、交往等内容。家长指导孩子制定的计划，应该包括德、智、体各方面的安排，学习是其中的重要部分。每天的计划安排，星期一至五除了上课之外，要把放学回家以后的时间安排好，主要是复习、做作业和预习的时间，但同时还应该安排好玩的时间和劳动的时间，以便劳逸结合。</a:t>
            </a:r>
          </a:p>
          <a:p>
            <a:r>
              <a:rPr lang="zh-CN" altLang="en-US" sz="2800" b="1">
                <a:latin typeface="楷体"/>
                <a:ea typeface="楷体"/>
                <a:cs typeface="楷体"/>
              </a:rPr>
              <a:t>    周六和周日应安排小结性复习、做作业、劳动、文体活动以及参加课外兴趣班等活动。内容不可排得太满，否则影响效果。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5456238"/>
            <a:ext cx="8431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温馨提示：帮助孩子找到完成任务的快乐很重要。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2009042317553464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4288" y="-47625"/>
            <a:ext cx="9177338" cy="6911975"/>
          </a:xfrm>
        </p:spPr>
      </p:pic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68405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二、专时专用、讲求效益的习惯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5288" y="996950"/>
            <a:ext cx="84439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_GB2312" pitchFamily="49" charset="-122"/>
              </a:rPr>
              <a:t>       </a:t>
            </a:r>
            <a:r>
              <a:rPr lang="zh-CN" altLang="en-US" sz="3000" b="1">
                <a:latin typeface="楷体"/>
                <a:ea typeface="楷体"/>
                <a:cs typeface="楷体"/>
              </a:rPr>
              <a:t>不少孩子，学习“磨”得很厉害，看书、写作业时心不在焉，时间耗得很多，效益不好，往往事倍功半。其原因就是没有形成专时专用、讲求效益的习惯。教孩子给自己提出学习内容的数量和质量的要求，一旦坐到书桌前，就进入适度紧张的学习状态。每次学习之后，要评价自己做得如何，家长及时给以鼓励。坚持下去，就能形成专时专用。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187450" y="5157788"/>
            <a:ext cx="5545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5288" y="4778375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温馨提示：学习的兴趣很重要，从学习中获得成就感更重要。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20090423175534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47625"/>
            <a:ext cx="91773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68313" y="466725"/>
            <a:ext cx="79200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三、独立思考、务求甚解的习惯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4650" y="1119188"/>
            <a:ext cx="83010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3000" b="1">
                <a:latin typeface="楷体"/>
                <a:ea typeface="楷体"/>
                <a:cs typeface="楷体"/>
              </a:rPr>
              <a:t>方法一：鼓励孩子刨根问底的积极性。在日常生活中，孩子对许多事情总爱刨根问底，这是好奇、求知的表现，说明孩子爱动脑子。家长切切不可嫌孩子嘴贫，冷漠对待。最好跟孩子一块儿刨根问底，能解决的自己解决，不能解决的请教他人或查阅资料。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1638" y="3990975"/>
            <a:ext cx="83169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3000" b="1">
                <a:latin typeface="楷体"/>
                <a:ea typeface="楷体"/>
                <a:cs typeface="楷体"/>
              </a:rPr>
              <a:t>方法二：指导孩子扩展自己的阅读面，多读书，多积累词语，为高年级学习奠定基础。一年级的阅读题目比较简单，能够从短文中找出来，但字不会写，所以多让孩子读书，提高理解能力。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200904231755346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47625"/>
            <a:ext cx="91773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1082675"/>
            <a:ext cx="83073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3000" b="1">
                <a:latin typeface="楷体"/>
                <a:ea typeface="楷体"/>
                <a:cs typeface="楷体"/>
              </a:rPr>
              <a:t>方法三：孩子考家长，家长考孩子。安排一个时间，全家人坐下来，就某一方面的问题孩子和家长互相考一考。内容应事先定好，大家有所准备，谁提出问题，自己必须有准确答案。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5288" y="3357563"/>
            <a:ext cx="85264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3000" b="1">
                <a:latin typeface="楷体"/>
                <a:ea typeface="楷体"/>
                <a:cs typeface="楷体"/>
              </a:rPr>
              <a:t>方法四：鼓励孩子一题多解。老师留的作业，常常不止一种答案，一种解法。孩子在完成作业时，只写一种。家长可以引导孩子想一想，还有没有别的答案，别的方法。时间允许，可以写在另外的纸上或本上。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4" descr="u=309230155,381127968&amp;fm=3&amp;gp=0">
            <a:hlinkClick r:id="rId3"/>
          </p:cNvPr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4" name="AutoShape 5" descr="u=309230155,381127968&amp;fm=3&amp;gp=0">
            <a:hlinkClick r:id="rId3"/>
          </p:cNvPr>
          <p:cNvSpPr>
            <a:spLocks noChangeAspect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915" name="Picture 4" descr="200904231755346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-47625"/>
            <a:ext cx="91773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68325" y="857250"/>
            <a:ext cx="70580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四、善于请教的习惯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15925" y="1862138"/>
            <a:ext cx="83915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>
                <a:latin typeface="楷体"/>
                <a:ea typeface="楷体"/>
                <a:cs typeface="楷体"/>
              </a:rPr>
              <a:t>家长要指导孩子随时把学习中遇到的问题记录下来，以便向老师请教，向同学请教。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温馨提示：陪伴孩子学习很重要，和孩子一起作学习型家长。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20050910144504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9250" y="360363"/>
            <a:ext cx="86058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CC6600"/>
                </a:solidFill>
                <a:latin typeface="楷体"/>
                <a:ea typeface="楷体"/>
                <a:cs typeface="楷体"/>
              </a:rPr>
              <a:t>孩子最不喜欢听到家长说的</a:t>
            </a:r>
            <a:r>
              <a:rPr lang="en-US" altLang="zh-CN" sz="4400" b="1">
                <a:solidFill>
                  <a:srgbClr val="CC6600"/>
                </a:solidFill>
                <a:latin typeface="楷体"/>
                <a:ea typeface="楷体"/>
                <a:cs typeface="楷体"/>
              </a:rPr>
              <a:t>10</a:t>
            </a:r>
            <a:r>
              <a:rPr lang="zh-CN" altLang="en-US" sz="4400" b="1">
                <a:solidFill>
                  <a:srgbClr val="CC6600"/>
                </a:solidFill>
                <a:latin typeface="楷体"/>
                <a:ea typeface="楷体"/>
                <a:cs typeface="楷体"/>
              </a:rPr>
              <a:t>句话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908175" y="1036638"/>
            <a:ext cx="5400675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1.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你怎么还不去做作业，快去！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2.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我讨厌你。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3.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下次再这样的话</a:t>
            </a: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……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4.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你怎么连这种题目也不会做。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5.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我不来管你了。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6.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你脑子出问题了，是不是？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7.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你真不如</a:t>
            </a: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××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学习好。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8.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嗯、嗯。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9.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下次你就给我滚。</a:t>
            </a:r>
          </a:p>
          <a:p>
            <a:pPr>
              <a:lnSpc>
                <a:spcPts val="4563"/>
              </a:lnSpc>
            </a:pPr>
            <a:r>
              <a:rPr lang="en-US" altLang="zh-CN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10.</a:t>
            </a:r>
            <a:r>
              <a:rPr lang="zh-CN" altLang="en-US" sz="2800" b="1">
                <a:solidFill>
                  <a:srgbClr val="006666"/>
                </a:solidFill>
                <a:latin typeface="楷体"/>
                <a:ea typeface="楷体"/>
                <a:cs typeface="楷体"/>
              </a:rPr>
              <a:t>你写得太烂了！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JDSJ66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925513" y="538163"/>
            <a:ext cx="4441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楷体"/>
                <a:ea typeface="楷体"/>
                <a:cs typeface="楷体"/>
              </a:rPr>
              <a:t>好家长的要求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7000" y="1439863"/>
            <a:ext cx="88439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华文新魏"/>
                <a:cs typeface="华文新魏"/>
              </a:rPr>
              <a:t>           </a:t>
            </a:r>
            <a:r>
              <a:rPr lang="zh-CN" altLang="en-US" sz="3200" b="1">
                <a:latin typeface="楷体"/>
                <a:ea typeface="楷体"/>
                <a:cs typeface="楷体"/>
              </a:rPr>
              <a:t>有些家长不关心孩子学习方法是否科学，学习方法是否有效率，或者是否适合孩子，而是只关心结果。有的甚至在孩子取得了好成绩时，还不断地提醒孩子还有不足，这个错误不该犯，那个错误不应该有。结果，让孩子对自己没了信心，甚至是把父母的期望内化成自己的学习动力，在面对考试时，更多的不是去想如何提高复习效率，而是担心不能实现父母的期望，不能有好的出息，那么结果便可想而知了</a:t>
            </a:r>
            <a:r>
              <a:rPr lang="zh-CN" altLang="en-US" sz="3200" b="1">
                <a:solidFill>
                  <a:srgbClr val="0836B2"/>
                </a:solidFill>
                <a:latin typeface="楷体"/>
                <a:ea typeface="楷体"/>
                <a:cs typeface="楷体"/>
              </a:rPr>
              <a:t>。</a:t>
            </a:r>
          </a:p>
          <a:p>
            <a:r>
              <a:rPr lang="zh-CN" altLang="en-US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bj0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485775" y="2101850"/>
            <a:ext cx="83788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0836B2"/>
                </a:solidFill>
              </a:rPr>
              <a:t>二、保持一致，始终如一</a:t>
            </a:r>
          </a:p>
          <a:p>
            <a:r>
              <a:rPr lang="zh-CN" altLang="en-US" sz="5400" b="1">
                <a:solidFill>
                  <a:srgbClr val="0836B2"/>
                </a:solidFill>
              </a:rPr>
              <a:t>三、分解目标，逐步实施</a:t>
            </a:r>
          </a:p>
          <a:p>
            <a:r>
              <a:rPr lang="zh-CN" altLang="en-US" sz="5400" b="1">
                <a:solidFill>
                  <a:srgbClr val="0836B2"/>
                </a:solidFill>
              </a:rPr>
              <a:t>四、保护孩子的自尊心</a:t>
            </a:r>
          </a:p>
          <a:p>
            <a:r>
              <a:rPr lang="zh-CN" altLang="en-US" sz="5400" b="1">
                <a:solidFill>
                  <a:srgbClr val="0836B2"/>
                </a:solidFill>
              </a:rPr>
              <a:t>五、要多给孩子一点信心</a:t>
            </a:r>
          </a:p>
          <a:p>
            <a:r>
              <a:rPr lang="zh-CN" altLang="en-US" sz="5400" b="1">
                <a:solidFill>
                  <a:srgbClr val="0836B2"/>
                </a:solidFill>
              </a:rPr>
              <a:t>六、培养孩子的责任感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531813" y="428625"/>
            <a:ext cx="78914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0836B2"/>
                </a:solidFill>
                <a:latin typeface="楷体"/>
                <a:ea typeface="楷体"/>
                <a:cs typeface="楷体"/>
              </a:rPr>
              <a:t>一、要正确看待孩子的成绩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d7256653cd5f77588535249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48823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3333CC"/>
                </a:solidFill>
              </a:rPr>
              <a:t>       </a:t>
            </a:r>
            <a:r>
              <a:rPr lang="zh-CN" altLang="en-US" sz="4400" b="1">
                <a:solidFill>
                  <a:srgbClr val="3333CC"/>
                </a:solidFill>
                <a:latin typeface="楷体"/>
                <a:ea typeface="楷体"/>
                <a:cs typeface="楷体"/>
              </a:rPr>
              <a:t>孩子是我们永远的希望，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3333CC"/>
                </a:solidFill>
                <a:latin typeface="楷体"/>
                <a:ea typeface="楷体"/>
                <a:cs typeface="楷体"/>
              </a:rPr>
              <a:t>教育孩子是我们共同的责任，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3333CC"/>
                </a:solidFill>
                <a:latin typeface="楷体"/>
                <a:ea typeface="楷体"/>
                <a:cs typeface="楷体"/>
              </a:rPr>
              <a:t>就让我们携起手来，一起为孩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3333CC"/>
                </a:solidFill>
                <a:latin typeface="楷体"/>
                <a:ea typeface="楷体"/>
                <a:cs typeface="楷体"/>
              </a:rPr>
              <a:t>子的健康成长而努力吧！</a:t>
            </a:r>
            <a:r>
              <a:rPr lang="zh-CN" altLang="en-US" sz="44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 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风景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WordArt 3"/>
          <p:cNvSpPr>
            <a:spLocks noTextEdit="1"/>
          </p:cNvSpPr>
          <p:nvPr/>
        </p:nvSpPr>
        <p:spPr bwMode="auto">
          <a:xfrm>
            <a:off x="665163" y="1219200"/>
            <a:ext cx="7848600" cy="449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259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ea typeface="楷体"/>
              </a:rPr>
              <a:t>谢谢您的参与</a:t>
            </a:r>
          </a:p>
        </p:txBody>
      </p:sp>
    </p:spTree>
  </p:cSld>
  <p:clrMapOvr>
    <a:masterClrMapping/>
  </p:clrMapOvr>
  <p:transition advClick="0" advTm="10000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5588" y="2873375"/>
            <a:ext cx="8693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楷体"/>
                <a:ea typeface="楷体"/>
                <a:cs typeface="楷体"/>
              </a:rPr>
              <a:t>    </a:t>
            </a:r>
            <a:r>
              <a:rPr lang="zh-CN" altLang="en-US" sz="4000" b="1">
                <a:latin typeface="楷体"/>
                <a:ea typeface="楷体"/>
                <a:cs typeface="楷体"/>
              </a:rPr>
              <a:t>为了孩子的教育大事，今天，我们又一次相聚在一起。首先对你们的到来表示衷心地欢迎和感谢！感谢大家这么长时间的包容和帮助</a:t>
            </a:r>
            <a:r>
              <a:rPr lang="en-US" altLang="zh-CN" sz="4000" b="1">
                <a:latin typeface="楷体"/>
                <a:ea typeface="楷体"/>
                <a:cs typeface="楷体"/>
              </a:rPr>
              <a:t>,</a:t>
            </a:r>
            <a:r>
              <a:rPr lang="zh-CN" altLang="en-US" sz="4000" b="1">
                <a:latin typeface="楷体"/>
                <a:ea typeface="楷体"/>
                <a:cs typeface="楷体"/>
              </a:rPr>
              <a:t>感谢大家对学校及老师工作的支持与配合。</a:t>
            </a:r>
            <a:endParaRPr lang="en-US" sz="4000" b="1">
              <a:latin typeface="楷体"/>
              <a:ea typeface="楷体"/>
              <a:cs typeface="楷体"/>
            </a:endParaRPr>
          </a:p>
        </p:txBody>
      </p:sp>
      <p:sp>
        <p:nvSpPr>
          <p:cNvPr id="5123" name="WordArt 3"/>
          <p:cNvSpPr>
            <a:spLocks noTextEdit="1"/>
          </p:cNvSpPr>
          <p:nvPr/>
        </p:nvSpPr>
        <p:spPr bwMode="auto">
          <a:xfrm>
            <a:off x="2789238" y="1066800"/>
            <a:ext cx="381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6999"/>
                    </a:srgbClr>
                  </a:outerShdw>
                </a:effectLst>
                <a:ea typeface="楷体"/>
              </a:rPr>
              <a:t>感  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6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54000" y="355600"/>
            <a:ext cx="8540750" cy="1143000"/>
          </a:xfrm>
        </p:spPr>
        <p:txBody>
          <a:bodyPr rtlCol="0" anchor="b">
            <a:norm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班</a:t>
            </a:r>
            <a:r>
              <a:rPr lang="zh-CN" altLang="en-US" sz="28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级</a:t>
            </a:r>
            <a:r>
              <a:rPr lang="zh-CN" altLang="en-US" sz="28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教</a:t>
            </a:r>
            <a:r>
              <a:rPr lang="zh-CN" altLang="en-US" sz="28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学</a:t>
            </a:r>
            <a:r>
              <a:rPr lang="zh-CN" altLang="en-US" sz="28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理</a:t>
            </a:r>
            <a:r>
              <a:rPr lang="zh-CN" altLang="en-US" sz="28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6000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念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806575"/>
            <a:ext cx="8688387" cy="4530725"/>
          </a:xfrm>
        </p:spPr>
        <p:txBody>
          <a:bodyPr rtlCol="0">
            <a:normAutofit fontScale="92500"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zh-CN" altLang="en-US" sz="54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关注每一个学生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zh-CN" altLang="en-US" sz="54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不仅追求好，更追求进步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zh-CN" altLang="en-US" sz="54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不看一时的成绩，希望每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54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16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kern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个人都有进步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BJ_0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084263" y="1855788"/>
            <a:ext cx="6975475" cy="11985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期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中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试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卷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分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7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877888" y="723900"/>
            <a:ext cx="73993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7030A0"/>
                </a:solidFill>
                <a:latin typeface="楷体"/>
                <a:ea typeface="楷体"/>
                <a:cs typeface="楷体"/>
              </a:rPr>
              <a:t>学生成绩优异的原因：</a:t>
            </a:r>
          </a:p>
          <a:p>
            <a:endParaRPr lang="zh-CN" altLang="en-US" sz="4800" b="1">
              <a:solidFill>
                <a:srgbClr val="7030A0"/>
              </a:solidFill>
              <a:latin typeface="楷体"/>
              <a:ea typeface="楷体"/>
              <a:cs typeface="楷体"/>
            </a:endParaRPr>
          </a:p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1.学习态度端正，勤奋。</a:t>
            </a:r>
          </a:p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2.学习方法比较好。</a:t>
            </a:r>
          </a:p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3 自制力强，善于思考。</a:t>
            </a:r>
          </a:p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4.家长的支持与鼓励。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1752600" y="3352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000"/>
          </a:p>
        </p:txBody>
      </p:sp>
      <p:pic>
        <p:nvPicPr>
          <p:cNvPr id="2048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TextEdit="1"/>
          </p:cNvSpPr>
          <p:nvPr/>
        </p:nvSpPr>
        <p:spPr bwMode="auto">
          <a:xfrm>
            <a:off x="520700" y="412750"/>
            <a:ext cx="52578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ea typeface="楷体"/>
              </a:rPr>
              <a:t>透过成绩看问题</a:t>
            </a:r>
          </a:p>
        </p:txBody>
      </p:sp>
      <p:sp>
        <p:nvSpPr>
          <p:cNvPr id="20484" name="WordArt 6"/>
          <p:cNvSpPr>
            <a:spLocks noTextEdit="1"/>
          </p:cNvSpPr>
          <p:nvPr/>
        </p:nvSpPr>
        <p:spPr bwMode="auto">
          <a:xfrm>
            <a:off x="357188" y="1792288"/>
            <a:ext cx="53213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ea typeface="楷体"/>
              </a:rPr>
              <a:t>一、上课质量决定成绩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950" y="2600325"/>
            <a:ext cx="8928100" cy="421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      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有些学生学习没有动力，上课注意力不集中，东张西望坐不住，不愿意认真听。过度依赖于课外辅导班，致使课堂听讲效率较低。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回归课堂，分清主次。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制定学习目标，可分为短期目标和长期目标，激发学生的学习积极性。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/>
          <p:cNvSpPr>
            <a:spLocks noTextEdit="1"/>
          </p:cNvSpPr>
          <p:nvPr/>
        </p:nvSpPr>
        <p:spPr bwMode="auto">
          <a:xfrm>
            <a:off x="285750" y="357188"/>
            <a:ext cx="53213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ea typeface="楷体"/>
              </a:rPr>
              <a:t>二、作业质量值得重视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5900" y="1214438"/>
            <a:ext cx="8713788" cy="538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有些学生写作业不认真，总是偷工减料，很多听写、默写的作业都按抄写的作业完成。而到考试时遇到相关的题就乱猜，甚至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部分学生还会出现考试时交头接耳的现象。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请让孩子养成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使用字典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词典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查找字词的习惯。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每天及时改错，听写、默写的作业按要求完成，家长检查后签字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加强书写练习，把字写工整，不要偷工减料。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TextEdit="1"/>
          </p:cNvSpPr>
          <p:nvPr/>
        </p:nvSpPr>
        <p:spPr bwMode="auto">
          <a:xfrm>
            <a:off x="285750" y="214313"/>
            <a:ext cx="53213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ea typeface="楷体"/>
              </a:rPr>
              <a:t>三、效率产生差距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188" y="1143000"/>
            <a:ext cx="8466137" cy="5322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1" lang="zh-CN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在学校里，有些学生自觉性比较差，尤其是课前准备不充分，影响了他的听讲。有的孩子做完作业后没有认真消化，致使问题越积越多。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为学生准备笔记本，可利用周末时间帮助学生整理笔记。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参照知识清单及时复习。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kumimoji="1"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选择简单、不花哨的文具，以免分散学生的注意力。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1817</Words>
  <Application>Microsoft Office PowerPoint</Application>
  <PresentationFormat>全屏显示(4:3)</PresentationFormat>
  <Paragraphs>112</Paragraphs>
  <Slides>29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班 级 教 学 理 念</vt:lpstr>
      <vt:lpstr>幻灯片 5</vt:lpstr>
      <vt:lpstr>幻灯片 6</vt:lpstr>
      <vt:lpstr>幻灯片 7</vt:lpstr>
      <vt:lpstr>幻灯片 8</vt:lpstr>
      <vt:lpstr>幻灯片 9</vt:lpstr>
      <vt:lpstr>幻灯片 10</vt:lpstr>
      <vt:lpstr>培养学生良好的习惯：</vt:lpstr>
      <vt:lpstr>幻灯片 12</vt:lpstr>
      <vt:lpstr>幻灯片 13</vt:lpstr>
      <vt:lpstr>幻灯片 14</vt:lpstr>
      <vt:lpstr>幻灯片 15</vt:lpstr>
      <vt:lpstr>家长们当前面临困难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9</cp:revision>
  <dcterms:created xsi:type="dcterms:W3CDTF">2017-11-13T05:11:00Z</dcterms:created>
  <dcterms:modified xsi:type="dcterms:W3CDTF">2019-05-13T00:27:33Z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