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1" r:id="rId6"/>
    <p:sldId id="262" r:id="rId7"/>
    <p:sldId id="278" r:id="rId8"/>
    <p:sldId id="263" r:id="rId9"/>
    <p:sldId id="265" r:id="rId10"/>
    <p:sldId id="264" r:id="rId11"/>
    <p:sldId id="266" r:id="rId12"/>
    <p:sldId id="267" r:id="rId13"/>
    <p:sldId id="269" r:id="rId14"/>
    <p:sldId id="273" r:id="rId15"/>
    <p:sldId id="274" r:id="rId16"/>
    <p:sldId id="280" r:id="rId17"/>
    <p:sldId id="272" r:id="rId18"/>
    <p:sldId id="270" r:id="rId19"/>
    <p:sldId id="271" r:id="rId20"/>
    <p:sldId id="275" r:id="rId21"/>
    <p:sldId id="276" r:id="rId22"/>
    <p:sldId id="277" r:id="rId23"/>
    <p:sldId id="281" r:id="rId24"/>
    <p:sldId id="282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7632848" cy="3024336"/>
          </a:xfrm>
        </p:spPr>
        <p:txBody>
          <a:bodyPr>
            <a:normAutofit/>
          </a:bodyPr>
          <a:lstStyle/>
          <a:p>
            <a:pPr algn="ctr"/>
            <a:r>
              <a:rPr lang="zh-CN" sz="6000" b="1" dirty="0" smtClean="0">
                <a:solidFill>
                  <a:srgbClr val="002060"/>
                </a:solidFill>
                <a:latin typeface="+mj-ea"/>
              </a:rPr>
              <a:t>数学实验</a:t>
            </a:r>
            <a:br>
              <a:rPr lang="zh-CN" sz="6000" b="1" dirty="0" smtClean="0">
                <a:solidFill>
                  <a:srgbClr val="002060"/>
                </a:solidFill>
                <a:latin typeface="+mj-ea"/>
              </a:rPr>
            </a:br>
            <a:r>
              <a:rPr lang="zh-CN" altLang="zh-CN" sz="5300" b="1" dirty="0" smtClean="0">
                <a:solidFill>
                  <a:srgbClr val="002060"/>
                </a:solidFill>
                <a:latin typeface="+mj-ea"/>
              </a:rPr>
              <a:t>“三等分角尺”的制作</a:t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58696" y="347979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70C0"/>
                </a:solidFill>
              </a:rPr>
              <a:t>常州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市河海中学  钱程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为平面内一点（与原点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不重合），当△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全等时，作出相应的图形并直接写出点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8" name="图片 7"/>
          <p:cNvPicPr/>
          <p:nvPr/>
        </p:nvPicPr>
        <p:blipFill>
          <a:blip r:embed="rId1" cstate="print"/>
          <a:srcRect b="19463"/>
          <a:stretch>
            <a:fillRect/>
          </a:stretch>
        </p:blipFill>
        <p:spPr bwMode="auto">
          <a:xfrm>
            <a:off x="2699792" y="2996952"/>
            <a:ext cx="446449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67744" y="1988840"/>
            <a:ext cx="5846826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为平面内一点（与原点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不重合），当△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全等时，作出相应的图形并直接写出点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是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边上的两个动点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不重合），求点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.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5" name="图片 4"/>
          <p:cNvPicPr/>
          <p:nvPr/>
        </p:nvPicPr>
        <p:blipFill>
          <a:blip r:embed="rId1" cstate="print"/>
          <a:srcRect l="7813" t="12000" r="6249" b="8000"/>
          <a:stretch>
            <a:fillRect/>
          </a:stretch>
        </p:blipFill>
        <p:spPr bwMode="auto">
          <a:xfrm>
            <a:off x="2123728" y="2708920"/>
            <a:ext cx="453650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是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边上的两个动点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不重合），求点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.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51720" y="2780928"/>
            <a:ext cx="5472608" cy="4008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是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边上的两个动点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不重合），求点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.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63688" y="2636912"/>
            <a:ext cx="5616624" cy="376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/>
              <a:t>回顾探究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，我们是如何解决这个动态问题的？</a:t>
            </a:r>
            <a:endParaRPr lang="en-US" altLang="zh-CN" sz="3200" b="1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sz="3200" b="1" dirty="0" smtClean="0"/>
              <a:t>经历了哪些过程？</a:t>
            </a:r>
            <a:endParaRPr lang="zh-CN" altLang="zh-CN" sz="3200" b="1" dirty="0" smtClean="0"/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868144" y="4437112"/>
            <a:ext cx="2808312" cy="188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437112"/>
            <a:ext cx="2736304" cy="2004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71600" y="2158985"/>
            <a:ext cx="540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①化动为静，初定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F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点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②构造模型，初定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E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点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③准确判断，精准作图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④根据图形，求解坐标</a:t>
            </a:r>
            <a:endParaRPr lang="en-US" altLang="zh-CN" sz="3200" b="1" dirty="0" smtClean="0">
              <a:solidFill>
                <a:srgbClr val="002060"/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522621"/>
            <a:ext cx="2808312" cy="193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3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、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是两个动点，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上，点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不重合），求点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.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6" name="图片 5"/>
          <p:cNvPicPr/>
          <p:nvPr/>
        </p:nvPicPr>
        <p:blipFill>
          <a:blip r:embed="rId1" cstate="print"/>
          <a:srcRect l="7813" t="12000" r="6249" b="8000"/>
          <a:stretch>
            <a:fillRect/>
          </a:stretch>
        </p:blipFill>
        <p:spPr bwMode="auto">
          <a:xfrm>
            <a:off x="3419872" y="2996952"/>
            <a:ext cx="453650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3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、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是两个动点，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上，点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不重合），求点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.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1" cstate="print"/>
          <a:srcRect l="5497" t="10985" r="3802" b="10289"/>
          <a:stretch>
            <a:fillRect/>
          </a:stretch>
        </p:blipFill>
        <p:spPr bwMode="auto">
          <a:xfrm>
            <a:off x="2483768" y="2852936"/>
            <a:ext cx="5636719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3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、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是两个动点，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上，点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不重合），求点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.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3394275"/>
            <a:ext cx="4176464" cy="291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6514" y="3356992"/>
            <a:ext cx="3911784" cy="290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OAB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的边上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6" name="图片 5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07704" y="2852936"/>
            <a:ext cx="489654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003232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概念介绍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  <a:p>
            <a:pPr>
              <a:buNone/>
            </a:pPr>
            <a:r>
              <a:rPr lang="zh-CN" altLang="zh-CN" sz="3200" dirty="0" smtClean="0">
                <a:solidFill>
                  <a:srgbClr val="FF0000"/>
                </a:solidFill>
              </a:rPr>
              <a:t>有一条公共边</a:t>
            </a:r>
            <a:r>
              <a:rPr lang="zh-CN" altLang="zh-CN" sz="3200" dirty="0" smtClean="0"/>
              <a:t>的三角形叫做</a:t>
            </a:r>
            <a:r>
              <a:rPr lang="zh-CN" altLang="zh-CN" sz="3200" b="1" i="1" u="sng" dirty="0" smtClean="0"/>
              <a:t>共边三角形</a:t>
            </a:r>
            <a:r>
              <a:rPr lang="en-US" altLang="zh-CN" sz="3200" b="1" i="1" dirty="0" smtClean="0"/>
              <a:t>.</a:t>
            </a:r>
            <a:endParaRPr lang="en-US" altLang="zh-CN" sz="3200" b="1" i="1" dirty="0" smtClean="0"/>
          </a:p>
          <a:p>
            <a:pPr>
              <a:buNone/>
            </a:pPr>
            <a:r>
              <a:rPr lang="zh-CN" altLang="en-US" sz="3200" dirty="0" smtClean="0"/>
              <a:t>例：</a:t>
            </a:r>
            <a:r>
              <a:rPr lang="zh-CN" altLang="zh-CN" sz="3200" dirty="0" smtClean="0"/>
              <a:t>如图，△</a:t>
            </a:r>
            <a:r>
              <a:rPr lang="en-US" altLang="zh-CN" sz="3200" dirty="0" smtClean="0"/>
              <a:t>ABC</a:t>
            </a:r>
            <a:r>
              <a:rPr lang="zh-CN" altLang="zh-CN" sz="3200" dirty="0" smtClean="0"/>
              <a:t>与△</a:t>
            </a:r>
            <a:r>
              <a:rPr lang="en-US" altLang="zh-CN" sz="3200" dirty="0" smtClean="0"/>
              <a:t>ABD</a:t>
            </a:r>
            <a:r>
              <a:rPr lang="zh-CN" altLang="zh-CN" sz="3200" dirty="0" smtClean="0"/>
              <a:t>是共边三角形，</a:t>
            </a:r>
            <a:endParaRPr lang="en-US" altLang="zh-CN" sz="3200" dirty="0" smtClean="0"/>
          </a:p>
          <a:p>
            <a:pPr>
              <a:buNone/>
            </a:pPr>
            <a:r>
              <a:rPr lang="zh-CN" altLang="zh-CN" sz="3200" dirty="0" smtClean="0"/>
              <a:t>它们有公共边</a:t>
            </a:r>
            <a:r>
              <a:rPr lang="en-US" altLang="zh-CN" sz="3200" dirty="0" smtClean="0"/>
              <a:t>AB</a:t>
            </a:r>
            <a:endParaRPr lang="zh-CN" altLang="zh-CN" sz="3200" dirty="0" smtClean="0"/>
          </a:p>
          <a:p>
            <a:endParaRPr lang="zh-CN" altLang="en-US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67744" y="3861048"/>
            <a:ext cx="3888432" cy="27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OAB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的边上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6" name="图片 5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07704" y="2852936"/>
            <a:ext cx="489654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OAB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的边上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1" cstate="print"/>
          <a:srcRect r="6453"/>
          <a:stretch>
            <a:fillRect/>
          </a:stretch>
        </p:blipFill>
        <p:spPr bwMode="auto">
          <a:xfrm>
            <a:off x="4716016" y="3255465"/>
            <a:ext cx="4248472" cy="341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068960"/>
            <a:ext cx="461217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15616" y="297778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OA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上时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297778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上时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在线段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上，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OD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=2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点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E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F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OAB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的边上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，且满足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DOF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△</a:t>
            </a:r>
            <a:r>
              <a:rPr lang="en-US" altLang="zh-CN" sz="2800" b="1" i="1" dirty="0" smtClean="0">
                <a:solidFill>
                  <a:srgbClr val="002060"/>
                </a:solidFill>
              </a:rPr>
              <a:t>DEF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E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283967" y="2636912"/>
            <a:ext cx="272281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926" y="4437112"/>
            <a:ext cx="309503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5" y="4545123"/>
            <a:ext cx="2664297" cy="198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938" y="2636912"/>
            <a:ext cx="28983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课堂小结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en-US" sz="3200" b="1" smtClean="0"/>
              <a:t>回顾探究活动的过程、方法和策略</a:t>
            </a:r>
            <a:r>
              <a:rPr lang="zh-CN" altLang="en-US" sz="3200" b="1" dirty="0" smtClean="0"/>
              <a:t>？</a:t>
            </a:r>
            <a:endParaRPr lang="zh-CN" altLang="zh-CN" sz="3200" b="1" dirty="0" smtClean="0"/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868144" y="4077072"/>
            <a:ext cx="2808312" cy="188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077072"/>
            <a:ext cx="2736304" cy="2004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99592" y="1412776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①化动为静，初定一动点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②构造模型，初定二动点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③分析动点，分类讨论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④准确判断，精准作图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⑤根据图形，求解坐标</a:t>
            </a:r>
            <a:endParaRPr lang="en-US" altLang="zh-CN" sz="3200" b="1" dirty="0" smtClean="0">
              <a:solidFill>
                <a:srgbClr val="002060"/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77072"/>
            <a:ext cx="2808312" cy="193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共边全等构造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  <a:p>
            <a:pPr>
              <a:buNone/>
            </a:pPr>
            <a:r>
              <a:rPr lang="zh-CN" altLang="zh-CN" sz="2800" dirty="0" smtClean="0"/>
              <a:t>如图，在网格纸上，每个小正方形的边长为</a:t>
            </a:r>
            <a:r>
              <a:rPr lang="en-US" altLang="zh-CN" sz="2800" dirty="0" smtClean="0"/>
              <a:t>1</a:t>
            </a:r>
            <a:r>
              <a:rPr lang="zh-CN" altLang="zh-CN" sz="2800" dirty="0" smtClean="0"/>
              <a:t>，△</a:t>
            </a:r>
            <a:r>
              <a:rPr lang="en-US" altLang="zh-CN" sz="2800" dirty="0" smtClean="0"/>
              <a:t>ABC</a:t>
            </a:r>
            <a:r>
              <a:rPr lang="zh-CN" altLang="zh-CN" sz="2800" dirty="0" smtClean="0"/>
              <a:t>是格点三角形</a:t>
            </a:r>
            <a:r>
              <a:rPr lang="en-US" altLang="zh-CN" sz="2800" dirty="0" smtClean="0"/>
              <a:t>.</a:t>
            </a:r>
            <a:endParaRPr lang="zh-CN" altLang="zh-CN" sz="2800" dirty="0" smtClean="0"/>
          </a:p>
          <a:p>
            <a:pPr>
              <a:buNone/>
            </a:pPr>
            <a:r>
              <a:rPr lang="zh-CN" altLang="zh-CN" sz="2800" b="1" dirty="0" smtClean="0">
                <a:solidFill>
                  <a:srgbClr val="002060"/>
                </a:solidFill>
              </a:rPr>
              <a:t>问：网格中是否存在格点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，使得△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两个共边三角形全等（点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不重合），若存在，画出格点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；若不存在，请说明理由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  <p:pic>
        <p:nvPicPr>
          <p:cNvPr id="5" name="图片 4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843808" y="3717032"/>
            <a:ext cx="381642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共边全等构造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44328" y="1641251"/>
            <a:ext cx="6480000" cy="4668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47746"/>
            <a:ext cx="6480000" cy="466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共边全等构造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 l="15557" t="15041" r="22214" b="18537"/>
          <a:stretch>
            <a:fillRect/>
          </a:stretch>
        </p:blipFill>
        <p:spPr bwMode="auto">
          <a:xfrm>
            <a:off x="323528" y="1556792"/>
            <a:ext cx="403244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980728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1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）四个共边全等的三角形之间还有其它特殊的图形关系吗？</a:t>
            </a:r>
            <a:endParaRPr lang="zh-CN" alt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33265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 l="10821" t="14035" r="10723" b="7685"/>
          <a:stretch>
            <a:fillRect/>
          </a:stretch>
        </p:blipFill>
        <p:spPr bwMode="auto">
          <a:xfrm>
            <a:off x="107504" y="1484784"/>
            <a:ext cx="4211960" cy="324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共边全等构造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 l="15557" t="15041" r="22214" b="18537"/>
          <a:stretch>
            <a:fillRect/>
          </a:stretch>
        </p:blipFill>
        <p:spPr bwMode="auto">
          <a:xfrm>
            <a:off x="323528" y="1556792"/>
            <a:ext cx="403244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980728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1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）四个共边全等的三角形之间还有其它特殊的位置关系吗？</a:t>
            </a:r>
            <a:endParaRPr lang="zh-CN" alt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33265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564904"/>
            <a:ext cx="41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2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）图中还有其它全等的三角形吗？</a:t>
            </a:r>
            <a:endParaRPr lang="zh-CN" altLang="en-US" sz="3200" b="1" dirty="0">
              <a:solidFill>
                <a:srgbClr val="002060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000" y="1484784"/>
            <a:ext cx="395296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716016" y="3645024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3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）四边形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AD</a:t>
            </a:r>
            <a:r>
              <a:rPr lang="en-US" altLang="zh-CN" sz="3200" b="1" baseline="-25000" dirty="0" smtClean="0">
                <a:solidFill>
                  <a:srgbClr val="002060"/>
                </a:solidFill>
              </a:rPr>
              <a:t>3</a:t>
            </a:r>
            <a:r>
              <a:rPr lang="en-US" altLang="zh-CN" sz="3200" b="1" dirty="0" smtClean="0">
                <a:solidFill>
                  <a:srgbClr val="002060"/>
                </a:solidFill>
              </a:rPr>
              <a:t>BC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是平行四边形吗？还有其它平行四边形吗？</a:t>
            </a:r>
            <a:endParaRPr lang="zh-CN" alt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共边全等模型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  <a:p>
            <a:pPr>
              <a:buNone/>
            </a:pPr>
            <a:r>
              <a:rPr lang="zh-CN" altLang="zh-CN" sz="2800" b="1" dirty="0" smtClean="0"/>
              <a:t>在平面内，如何构造与△</a:t>
            </a:r>
            <a:r>
              <a:rPr lang="en-US" altLang="zh-CN" sz="2800" b="1" dirty="0" smtClean="0"/>
              <a:t>ABC</a:t>
            </a:r>
            <a:r>
              <a:rPr lang="zh-CN" altLang="zh-CN" sz="2800" b="1" dirty="0" smtClean="0"/>
              <a:t>全等的共边△</a:t>
            </a:r>
            <a:r>
              <a:rPr lang="en-US" altLang="zh-CN" sz="2800" b="1" dirty="0" smtClean="0"/>
              <a:t>ABD</a:t>
            </a:r>
            <a:r>
              <a:rPr lang="zh-CN" altLang="zh-CN" sz="2800" b="1" dirty="0" smtClean="0"/>
              <a:t>呢？</a:t>
            </a:r>
            <a:endParaRPr lang="zh-CN" altLang="en-US" sz="2800" b="1" dirty="0"/>
          </a:p>
        </p:txBody>
      </p:sp>
      <p:pic>
        <p:nvPicPr>
          <p:cNvPr id="7" name="图片 6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915816" y="2708920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7467600" cy="710952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共边全等模型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zh-CN" altLang="zh-CN" sz="3200" dirty="0" smtClean="0"/>
              <a:t>【</a:t>
            </a:r>
            <a:r>
              <a:rPr lang="zh-CN" altLang="zh-CN" sz="3200" b="1" dirty="0" smtClean="0">
                <a:solidFill>
                  <a:srgbClr val="002060"/>
                </a:solidFill>
              </a:rPr>
              <a:t>共边全等模型</a:t>
            </a:r>
            <a:r>
              <a:rPr lang="zh-CN" altLang="zh-CN" sz="3200" dirty="0" smtClean="0"/>
              <a:t>】</a:t>
            </a:r>
            <a:endParaRPr lang="en-US" altLang="zh-CN" sz="3200" dirty="0" smtClean="0"/>
          </a:p>
          <a:p>
            <a:pPr>
              <a:buNone/>
            </a:pPr>
            <a:r>
              <a:rPr lang="zh-CN" altLang="zh-CN" sz="2800" dirty="0" smtClean="0"/>
              <a:t>△</a:t>
            </a:r>
            <a:r>
              <a:rPr lang="en-US" altLang="zh-CN" sz="2800" dirty="0" smtClean="0"/>
              <a:t>ABC</a:t>
            </a:r>
            <a:r>
              <a:rPr lang="zh-CN" altLang="en-US" sz="2800" dirty="0" smtClean="0"/>
              <a:t>与</a:t>
            </a:r>
            <a:r>
              <a:rPr lang="zh-CN" altLang="zh-CN" sz="2800" dirty="0" smtClean="0"/>
              <a:t>△</a:t>
            </a:r>
            <a:r>
              <a:rPr lang="en-US" altLang="zh-CN" sz="2800" dirty="0" smtClean="0"/>
              <a:t>ABD</a:t>
            </a:r>
            <a:r>
              <a:rPr lang="zh-CN" altLang="en-US" sz="2800" dirty="0" smtClean="0"/>
              <a:t>共边全等</a:t>
            </a:r>
            <a:endParaRPr lang="zh-CN" altLang="en-US" sz="28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5576" y="2276872"/>
            <a:ext cx="441007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292080" y="2479536"/>
            <a:ext cx="34563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2060"/>
                </a:solidFill>
              </a:rPr>
              <a:t>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D1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关于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垂直平分线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对称</a:t>
            </a:r>
            <a:endParaRPr lang="en-US" altLang="zh-CN" sz="2800" b="1" dirty="0" smtClean="0">
              <a:solidFill>
                <a:srgbClr val="002060"/>
              </a:solidFill>
            </a:endParaRPr>
          </a:p>
          <a:p>
            <a:endParaRPr lang="en-US" altLang="zh-CN" sz="2800" b="1" dirty="0" smtClean="0">
              <a:solidFill>
                <a:srgbClr val="002060"/>
              </a:solidFill>
            </a:endParaRPr>
          </a:p>
          <a:p>
            <a:r>
              <a:rPr lang="zh-CN" altLang="en-US" sz="2800" b="1" dirty="0" smtClean="0">
                <a:solidFill>
                  <a:srgbClr val="002060"/>
                </a:solidFill>
              </a:rPr>
              <a:t>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D2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、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D3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分别与点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、点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D1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关于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直线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对称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73832"/>
            <a:ext cx="7467600" cy="42292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sz="3600" b="1" dirty="0" smtClean="0">
                <a:solidFill>
                  <a:srgbClr val="FF0000"/>
                </a:solidFill>
              </a:rPr>
              <a:t>二、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动态问题下共边全等的探究</a:t>
            </a:r>
            <a:br>
              <a:rPr lang="zh-CN" altLang="zh-CN" sz="3600" dirty="0" smtClean="0"/>
            </a:b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13184" y="764704"/>
            <a:ext cx="8435280" cy="48737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zh-CN" sz="2800" b="1" dirty="0" smtClean="0">
                <a:solidFill>
                  <a:srgbClr val="0070C0"/>
                </a:solidFill>
              </a:rPr>
              <a:t>材料：</a:t>
            </a:r>
            <a:r>
              <a:rPr lang="zh-CN" altLang="zh-CN" sz="2800" b="1" dirty="0" smtClean="0"/>
              <a:t>如图，在平面直角坐标系</a:t>
            </a:r>
            <a:r>
              <a:rPr lang="en-US" altLang="zh-CN" sz="2800" b="1" i="1" dirty="0" err="1" smtClean="0"/>
              <a:t>xOy</a:t>
            </a:r>
            <a:r>
              <a:rPr lang="zh-CN" altLang="zh-CN" sz="2800" b="1" dirty="0" smtClean="0"/>
              <a:t>中，二次函数</a:t>
            </a:r>
            <a:endParaRPr lang="en-US" altLang="zh-CN" sz="28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800" b="1" i="1" dirty="0" smtClean="0"/>
              <a:t>y</a:t>
            </a:r>
            <a:r>
              <a:rPr lang="en-US" altLang="zh-CN" sz="2800" b="1" dirty="0" smtClean="0"/>
              <a:t>=    </a:t>
            </a:r>
            <a:r>
              <a:rPr lang="zh-CN" altLang="zh-CN" sz="2800" dirty="0" smtClean="0"/>
              <a:t> </a:t>
            </a:r>
            <a:r>
              <a:rPr lang="en-US" altLang="zh-CN" sz="2800" dirty="0" smtClean="0"/>
              <a:t>   </a:t>
            </a:r>
            <a:r>
              <a:rPr lang="en-US" altLang="zh-CN" sz="2800" b="1" i="1" dirty="0" smtClean="0"/>
              <a:t>x</a:t>
            </a:r>
            <a:r>
              <a:rPr lang="en-US" altLang="zh-CN" sz="2800" b="1" baseline="30000" dirty="0" smtClean="0"/>
              <a:t>2</a:t>
            </a:r>
            <a:r>
              <a:rPr lang="en-US" altLang="zh-CN" sz="2800" b="1" dirty="0" smtClean="0"/>
              <a:t>+</a:t>
            </a:r>
            <a:r>
              <a:rPr lang="en-US" altLang="zh-CN" sz="2800" b="1" i="1" dirty="0" smtClean="0"/>
              <a:t>bx</a:t>
            </a:r>
            <a:r>
              <a:rPr lang="zh-CN" altLang="zh-CN" sz="2800" b="1" dirty="0" smtClean="0"/>
              <a:t>的图像过点</a:t>
            </a:r>
            <a:r>
              <a:rPr lang="en-US" altLang="zh-CN" sz="2800" b="1" i="1" dirty="0" smtClean="0"/>
              <a:t>A</a:t>
            </a:r>
            <a:r>
              <a:rPr lang="en-US" altLang="zh-CN" sz="2800" b="1" dirty="0" smtClean="0"/>
              <a:t>(4,0),</a:t>
            </a:r>
            <a:r>
              <a:rPr lang="zh-CN" altLang="zh-CN" sz="2800" b="1" dirty="0" smtClean="0"/>
              <a:t>顶点为</a:t>
            </a:r>
            <a:r>
              <a:rPr lang="en-US" altLang="zh-CN" sz="2800" b="1" i="1" dirty="0" smtClean="0"/>
              <a:t>B</a:t>
            </a:r>
            <a:r>
              <a:rPr lang="zh-CN" altLang="zh-CN" sz="2800" b="1" dirty="0" smtClean="0"/>
              <a:t>，连接</a:t>
            </a:r>
            <a:r>
              <a:rPr lang="en-US" altLang="zh-CN" sz="2800" b="1" i="1" dirty="0" smtClean="0"/>
              <a:t>AB</a:t>
            </a:r>
            <a:r>
              <a:rPr lang="zh-CN" altLang="zh-CN" sz="2800" b="1" dirty="0" smtClean="0"/>
              <a:t>、</a:t>
            </a:r>
            <a:r>
              <a:rPr lang="en-US" altLang="zh-CN" sz="2800" b="1" i="1" dirty="0" smtClean="0"/>
              <a:t>BO</a:t>
            </a:r>
            <a:r>
              <a:rPr lang="en-US" altLang="zh-CN" sz="2800" b="1" dirty="0" smtClean="0"/>
              <a:t>.</a:t>
            </a:r>
            <a:endParaRPr lang="en-US" altLang="zh-CN" sz="2800" b="1" dirty="0" smtClean="0"/>
          </a:p>
          <a:p>
            <a:pPr>
              <a:lnSpc>
                <a:spcPct val="150000"/>
              </a:lnSpc>
              <a:buNone/>
            </a:pPr>
            <a:r>
              <a:rPr lang="zh-CN" altLang="zh-CN" sz="2800" dirty="0" smtClean="0"/>
              <a:t>【</a:t>
            </a:r>
            <a:r>
              <a:rPr lang="zh-CN" altLang="zh-CN" sz="2800" dirty="0" smtClean="0">
                <a:solidFill>
                  <a:srgbClr val="FF0000"/>
                </a:solidFill>
              </a:rPr>
              <a:t>探究</a:t>
            </a: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zh-CN" sz="2800" dirty="0" smtClean="0"/>
              <a:t>】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若点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为平面内一点（与原点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不重合），当△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ABO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与△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ABC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全等时，作出相应的图形并直接写出点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C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的坐标</a:t>
            </a:r>
            <a:endParaRPr lang="zh-CN" altLang="zh-CN" sz="2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zh-CN" altLang="zh-CN" sz="3200" dirty="0" smtClean="0"/>
          </a:p>
          <a:p>
            <a:pPr>
              <a:buNone/>
            </a:pPr>
            <a:endParaRPr lang="en-US" altLang="zh-CN" sz="3200" dirty="0" smtClean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899592" y="1412776"/>
          <a:ext cx="650395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1" imgW="6096000" imgH="9448800" progId="Equation.DSMT4">
                  <p:embed/>
                </p:oleObj>
              </mc:Choice>
              <mc:Fallback>
                <p:oleObj name="Equation" r:id="rId1" imgW="6096000" imgH="9448800" progId="Equation.DSMT4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99592" y="1412776"/>
                        <a:ext cx="650395" cy="10081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/>
          <p:nvPr/>
        </p:nvPicPr>
        <p:blipFill>
          <a:blip r:embed="rId3" cstate="print"/>
          <a:srcRect b="19463"/>
          <a:stretch>
            <a:fillRect/>
          </a:stretch>
        </p:blipFill>
        <p:spPr bwMode="auto">
          <a:xfrm>
            <a:off x="3923928" y="4293096"/>
            <a:ext cx="316835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SLIDE_MODEL_TYPE" val="cover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1781</Words>
  <Application>WPS 演示</Application>
  <PresentationFormat>全屏显示(4:3)</PresentationFormat>
  <Paragraphs>174</Paragraphs>
  <Slides>23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Wingdings</vt:lpstr>
      <vt:lpstr>Wingdings 2</vt:lpstr>
      <vt:lpstr>Century Schoolbook</vt:lpstr>
      <vt:lpstr>Segoe Print</vt:lpstr>
      <vt:lpstr>华文楷体</vt:lpstr>
      <vt:lpstr>微软雅黑</vt:lpstr>
      <vt:lpstr>Arial Unicode MS</vt:lpstr>
      <vt:lpstr>Calibri</vt:lpstr>
      <vt:lpstr>凸显</vt:lpstr>
      <vt:lpstr>Equation.DSMT4</vt:lpstr>
      <vt:lpstr>动态问题下  “共边三角形”全等的探究 </vt:lpstr>
      <vt:lpstr>一、共边全等模型</vt:lpstr>
      <vt:lpstr>一、共边全等模型</vt:lpstr>
      <vt:lpstr>一、共边全等模型</vt:lpstr>
      <vt:lpstr>一、共边全等模型</vt:lpstr>
      <vt:lpstr>一、共边全等模型</vt:lpstr>
      <vt:lpstr>一、共边全等模型</vt:lpstr>
      <vt:lpstr>一、共边全等模型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二、动态问题下共边全等的探究 </vt:lpstr>
      <vt:lpstr>课堂小结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mac</cp:lastModifiedBy>
  <cp:revision>59</cp:revision>
  <dcterms:created xsi:type="dcterms:W3CDTF">2019-03-31T09:15:22Z</dcterms:created>
  <dcterms:modified xsi:type="dcterms:W3CDTF">2019-03-31T09:16:09Z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2052-11.1.0.8515</vt:lpwstr>
  </property>
</Properties>
</file>