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微软用户" initials="微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2048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483" name="文本占位符 2048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20484" name="日期占位符 2048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页脚占位符 2048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6" name="灯片编号占位符 2048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t>‹#›</a:t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baidu.com/i?ct=503316480&amp;z=5&amp;tn=baiduimagedetail&amp;word=%D2%A6%C3%F7&amp;in=1210&amp;cl=2&amp;cm=1&amp;sc=0&amp;lm=-1&amp;pn=17&amp;rn=1&amp;di=3372493648&amp;ln=192&amp;fr=&amp;ic=0&amp;s=1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://image.baidu.com/i?ct=503316480&amp;z=0&amp;tn=baiduimagedetail&amp;word=%D2%A6%C3%F7%B5%C4%B3%B5&amp;in=10285&amp;cl=2&amp;cm=1&amp;sc=0&amp;lm=-1&amp;pn=11&amp;rn=1&amp;di=5107548768&amp;ln=2000&amp;fr=&amp;ic=0&amp;s=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C:/Users/wkh/Desktop/http:/img.flybet.com.cn/upload/news/images/2009-02/21/5bdbd377-2623-e11b-a927-c333d9369947.jpg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7.GI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2049"/>
          <p:cNvSpPr/>
          <p:nvPr/>
        </p:nvSpPr>
        <p:spPr>
          <a:xfrm>
            <a:off x="69850" y="2214563"/>
            <a:ext cx="9359900" cy="1016000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sz="6000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10.1　二元一次方程</a:t>
            </a:r>
          </a:p>
        </p:txBody>
      </p:sp>
      <p:sp>
        <p:nvSpPr>
          <p:cNvPr id="2051" name="矩形 2050"/>
          <p:cNvSpPr/>
          <p:nvPr/>
        </p:nvSpPr>
        <p:spPr>
          <a:xfrm>
            <a:off x="7358063" y="500063"/>
            <a:ext cx="1831975" cy="396875"/>
          </a:xfr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ko-KR" altLang="en-US" sz="2000" b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七年级（下册）</a:t>
            </a:r>
          </a:p>
        </p:txBody>
      </p:sp>
      <p:sp>
        <p:nvSpPr>
          <p:cNvPr id="2053" name="矩形 2052"/>
          <p:cNvSpPr/>
          <p:nvPr/>
        </p:nvSpPr>
        <p:spPr>
          <a:xfrm>
            <a:off x="6372225" y="1557338"/>
            <a:ext cx="758825" cy="625475"/>
          </a:xfr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4" name="矩形 2053"/>
          <p:cNvSpPr/>
          <p:nvPr/>
        </p:nvSpPr>
        <p:spPr>
          <a:xfrm>
            <a:off x="5703888" y="333375"/>
            <a:ext cx="1704975" cy="579438"/>
          </a:xfr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3200" b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初中数学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/>
          <p:nvPr/>
        </p:nvSpPr>
        <p:spPr>
          <a:xfrm>
            <a:off x="1066800" y="685800"/>
            <a:ext cx="6705600" cy="20145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>
              <a:spcBef>
                <a:spcPts val="1700"/>
              </a:spcBef>
            </a:pPr>
            <a:r>
              <a:rPr lang="ko-KR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请你也设计一张表格，列出罚球问题中这名球员投中的两分球和三分球的各种可能情况。并请回答下列问题：</a:t>
            </a:r>
          </a:p>
          <a:p>
            <a:pPr>
              <a:spcBef>
                <a:spcPts val="1700"/>
              </a:spcBef>
            </a:pPr>
            <a:endParaRPr lang="ko-KR" altLang="en-US" sz="28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147" name="Text Box 3"/>
          <p:cNvSpPr txBox="1"/>
          <p:nvPr/>
        </p:nvSpPr>
        <p:spPr>
          <a:xfrm>
            <a:off x="1179830" y="2995930"/>
            <a:ext cx="7315200" cy="2870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ts val="1700"/>
              </a:spcBef>
            </a:pPr>
            <a:r>
              <a:rPr lang="ko-KR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（1）这名球员最多投中了多少个三分球？         </a:t>
            </a:r>
          </a:p>
          <a:p>
            <a:pPr>
              <a:spcBef>
                <a:spcPts val="1700"/>
              </a:spcBef>
            </a:pPr>
            <a:r>
              <a:rPr lang="ko-KR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（2）这名球员最多投中了多少个球？         </a:t>
            </a:r>
          </a:p>
          <a:p>
            <a:pPr>
              <a:spcBef>
                <a:spcPts val="1700"/>
              </a:spcBef>
            </a:pPr>
            <a:r>
              <a:rPr lang="ko-KR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（3）如果这名球员投中了10个球，那么他投中了几个两分球？几个三分球？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矩形 137218"/>
          <p:cNvSpPr/>
          <p:nvPr/>
        </p:nvSpPr>
        <p:spPr>
          <a:xfrm>
            <a:off x="755650" y="836613"/>
            <a:ext cx="8893175" cy="701675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ko-KR" altLang="en-US" sz="4000" b="1" dirty="0">
                <a:solidFill>
                  <a:srgbClr val="660066"/>
                </a:solidFill>
                <a:latin typeface="楷体_GB2312" charset="0"/>
                <a:ea typeface="宋体" panose="02010600030101010101" pitchFamily="2" charset="-122"/>
                <a:cs typeface="楷体_GB2312" charset="0"/>
              </a:rPr>
              <a:t>你能写出二元一次方程2x+y=5的解吗？</a:t>
            </a:r>
            <a:endParaRPr lang="ko-KR" altLang="en-US" sz="4000" b="1" dirty="0">
              <a:solidFill>
                <a:srgbClr val="660066"/>
              </a:solidFill>
              <a:latin typeface="楷体_GB2312" charset="0"/>
              <a:ea typeface="楷体_GB2312" charset="0"/>
            </a:endParaRPr>
          </a:p>
        </p:txBody>
      </p:sp>
      <p:sp>
        <p:nvSpPr>
          <p:cNvPr id="137220" name="矩形 137219"/>
          <p:cNvSpPr/>
          <p:nvPr/>
        </p:nvSpPr>
        <p:spPr>
          <a:xfrm>
            <a:off x="970280" y="2663825"/>
            <a:ext cx="6338888" cy="701675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ko-KR" altLang="en-US" sz="4000" b="1" dirty="0">
                <a:solidFill>
                  <a:srgbClr val="0000CC"/>
                </a:solidFill>
                <a:latin typeface="华文中宋" panose="02010600040101010101" charset="-122"/>
                <a:ea typeface="华文中宋" panose="02010600040101010101" charset="-122"/>
              </a:rPr>
              <a:t>由此你可以得出什么结论？</a:t>
            </a:r>
          </a:p>
        </p:txBody>
      </p:sp>
      <p:sp>
        <p:nvSpPr>
          <p:cNvPr id="137221" name="矩形 137220"/>
          <p:cNvSpPr/>
          <p:nvPr/>
        </p:nvSpPr>
        <p:spPr>
          <a:xfrm>
            <a:off x="1192213" y="3716338"/>
            <a:ext cx="7627937" cy="1508125"/>
          </a:xfrm>
          <a:noFill/>
          <a:ln w="76200" cap="flat" cmpd="tri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ko-KR" altLang="en-US" sz="4400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一般情况下，一个二元一次方程有无数个解.</a:t>
            </a:r>
          </a:p>
        </p:txBody>
      </p:sp>
      <p:sp>
        <p:nvSpPr>
          <p:cNvPr id="137223" name="矩形 137222"/>
          <p:cNvSpPr/>
          <p:nvPr/>
        </p:nvSpPr>
        <p:spPr>
          <a:xfrm>
            <a:off x="1331913" y="-100012"/>
            <a:ext cx="6553200" cy="762000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ts val="2700"/>
              </a:spcBef>
            </a:pPr>
            <a:r>
              <a:rPr lang="ko-KR" altLang="en-US" sz="4400" b="1" dirty="0">
                <a:solidFill>
                  <a:srgbClr val="336600"/>
                </a:solidFill>
                <a:latin typeface="华文新魏" panose="02010800040101010101" charset="-122"/>
                <a:ea typeface="华文新魏" panose="02010800040101010101" charset="-122"/>
              </a:rPr>
              <a:t>看谁写的快，写得多！</a:t>
            </a:r>
          </a:p>
        </p:txBody>
      </p:sp>
      <p:sp>
        <p:nvSpPr>
          <p:cNvPr id="137224" name="矩形 137223"/>
          <p:cNvSpPr/>
          <p:nvPr/>
        </p:nvSpPr>
        <p:spPr>
          <a:xfrm>
            <a:off x="-36512" y="2663825"/>
            <a:ext cx="854075" cy="3392488"/>
          </a:xfrm>
          <a:noFill/>
          <a:ln w="9525">
            <a:noFill/>
          </a:ln>
        </p:spPr>
        <p:txBody>
          <a:bodyPr vert="eaVert" wrap="square">
            <a:spAutoFit/>
          </a:bodyPr>
          <a:lstStyle/>
          <a:p>
            <a:pPr>
              <a:spcBef>
                <a:spcPts val="2700"/>
              </a:spcBef>
            </a:pPr>
            <a:r>
              <a:rPr lang="ko-KR" altLang="en-US" sz="4400" b="1" dirty="0">
                <a:solidFill>
                  <a:srgbClr val="FF3300"/>
                </a:solidFill>
                <a:latin typeface="华文新魏" panose="02010800040101010101" charset="-122"/>
                <a:ea typeface="华文新魏" panose="02010800040101010101" charset="-122"/>
              </a:rPr>
              <a:t>看谁理解好</a:t>
            </a:r>
          </a:p>
        </p:txBody>
      </p:sp>
      <p:pic>
        <p:nvPicPr>
          <p:cNvPr id="137225" name="图片 137224" descr="fImage73613119169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-36512" y="1174750"/>
            <a:ext cx="758825" cy="1341438"/>
          </a:xfrm>
          <a:noFill/>
          <a:ln w="9525">
            <a:noFill/>
          </a:ln>
        </p:spPr>
      </p:pic>
      <p:sp>
        <p:nvSpPr>
          <p:cNvPr id="137226" name="矩形 137225"/>
          <p:cNvSpPr/>
          <p:nvPr/>
        </p:nvSpPr>
        <p:spPr>
          <a:xfrm>
            <a:off x="0" y="0"/>
            <a:ext cx="1770063" cy="876300"/>
          </a:xfrm>
          <a:solidFill>
            <a:srgbClr val="FFFF99"/>
          </a:solidFill>
          <a:ln w="9525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7227" name="矩形 137226"/>
          <p:cNvSpPr/>
          <p:nvPr/>
        </p:nvSpPr>
        <p:spPr>
          <a:xfrm>
            <a:off x="185738" y="188913"/>
            <a:ext cx="1793875" cy="519112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1700"/>
              </a:spcBef>
            </a:pPr>
            <a:r>
              <a:rPr lang="ko-KR" altLang="en-US" sz="2800" b="1" i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试一试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6385"/>
          <p:cNvSpPr/>
          <p:nvPr/>
        </p:nvSpPr>
        <p:spPr>
          <a:xfrm>
            <a:off x="685800" y="762000"/>
            <a:ext cx="7467600" cy="2209800"/>
          </a:xfrm>
          <a:noFill/>
          <a:ln w="9525">
            <a:noFill/>
          </a:ln>
        </p:spPr>
        <p:txBody>
          <a:bodyPr wrap="square"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 fontAlgn="base" latinLnBrk="0">
              <a:lnSpc>
                <a:spcPct val="100000"/>
              </a:lnSpc>
              <a:spcBef>
                <a:spcPct val="0"/>
              </a:spcBef>
              <a:buNone/>
            </a:pP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例</a:t>
            </a:r>
            <a:r>
              <a:rPr lang="ko-KR" altLang="en-US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、下面</a:t>
            </a:r>
            <a:r>
              <a:rPr lang="ko-KR" altLang="en-US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对数值，那几对是二元一次方程</a:t>
            </a:r>
            <a:r>
              <a:rPr lang="ko-KR" altLang="en-US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2x+y=3</a:t>
            </a: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的解？那几对是</a:t>
            </a:r>
            <a:r>
              <a:rPr lang="ko-KR" altLang="en-US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3x+4y=2</a:t>
            </a: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的解？</a:t>
            </a:r>
            <a:r>
              <a:rPr lang="ko-KR" altLang="en-US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ko-KR" altLang="en-US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ko-KR" altLang="en-US" sz="3200" b="1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pSp>
        <p:nvGrpSpPr>
          <p:cNvPr id="16387" name="组合 16386"/>
          <p:cNvGrpSpPr/>
          <p:nvPr/>
        </p:nvGrpSpPr>
        <p:grpSpPr>
          <a:xfrm>
            <a:off x="1524000" y="2667000"/>
            <a:ext cx="1371600" cy="838200"/>
            <a:chOff x="960" y="1680"/>
            <a:chExt cx="864" cy="528"/>
          </a:xfrm>
        </p:grpSpPr>
        <p:sp>
          <p:nvSpPr>
            <p:cNvPr id="16388" name="矩形 16387"/>
            <p:cNvSpPr/>
            <p:nvPr/>
          </p:nvSpPr>
          <p:spPr>
            <a:xfrm>
              <a:off x="960" y="1776"/>
              <a:ext cx="168" cy="307"/>
            </a:xfrm>
            <a:noFill/>
            <a:ln w="44450" cap="flat" cmpd="sng">
              <a:solidFill>
                <a:srgbClr val="A5002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89" name="矩形 16388"/>
            <p:cNvSpPr/>
            <p:nvPr/>
          </p:nvSpPr>
          <p:spPr>
            <a:xfrm>
              <a:off x="1104" y="1680"/>
              <a:ext cx="720" cy="231"/>
            </a:xfr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1100"/>
                </a:spcBef>
              </a:pPr>
              <a:r>
                <a:rPr lang="ko-KR" altLang="en-US" dirty="0">
                  <a:solidFill>
                    <a:srgbClr val="000000"/>
                  </a:solidFill>
                  <a:latin typeface="Comic Sans MS" panose="030F0702030302020204" charset="0"/>
                  <a:ea typeface="宋体" panose="02010600030101010101" pitchFamily="2" charset="-122"/>
                  <a:cs typeface="Comic Sans MS" panose="030F0702030302020204" charset="0"/>
                </a:rPr>
                <a:t>X=-2</a:t>
              </a:r>
              <a:endParaRPr lang="ko-KR" altLang="en-US" dirty="0">
                <a:solidFill>
                  <a:srgbClr val="000000"/>
                </a:solidFill>
                <a:latin typeface="Comic Sans MS" panose="030F0702030302020204" charset="0"/>
                <a:ea typeface="Comic Sans MS" panose="030F0702030302020204" charset="0"/>
              </a:endParaRPr>
            </a:p>
          </p:txBody>
        </p:sp>
        <p:sp>
          <p:nvSpPr>
            <p:cNvPr id="16390" name="矩形 16389"/>
            <p:cNvSpPr/>
            <p:nvPr/>
          </p:nvSpPr>
          <p:spPr>
            <a:xfrm>
              <a:off x="1104" y="1977"/>
              <a:ext cx="720" cy="231"/>
            </a:xfr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1100"/>
                </a:spcBef>
              </a:pPr>
              <a:r>
                <a:rPr lang="ko-KR" altLang="en-US" dirty="0">
                  <a:solidFill>
                    <a:srgbClr val="000000"/>
                  </a:solidFill>
                  <a:latin typeface="Comic Sans MS" panose="030F0702030302020204" charset="0"/>
                  <a:ea typeface="宋体" panose="02010600030101010101" pitchFamily="2" charset="-122"/>
                  <a:cs typeface="Comic Sans MS" panose="030F0702030302020204" charset="0"/>
                </a:rPr>
                <a:t>y=2</a:t>
              </a:r>
              <a:endParaRPr lang="ko-KR" altLang="en-US" dirty="0">
                <a:solidFill>
                  <a:srgbClr val="000000"/>
                </a:solidFill>
                <a:latin typeface="Comic Sans MS" panose="030F0702030302020204" charset="0"/>
                <a:ea typeface="Comic Sans MS" panose="030F0702030302020204" charset="0"/>
              </a:endParaRPr>
            </a:p>
          </p:txBody>
        </p:sp>
      </p:grpSp>
      <p:grpSp>
        <p:nvGrpSpPr>
          <p:cNvPr id="16391" name="组合 16390"/>
          <p:cNvGrpSpPr/>
          <p:nvPr/>
        </p:nvGrpSpPr>
        <p:grpSpPr>
          <a:xfrm>
            <a:off x="3124200" y="2667000"/>
            <a:ext cx="1371600" cy="838200"/>
            <a:chOff x="1968" y="1680"/>
            <a:chExt cx="864" cy="528"/>
          </a:xfrm>
        </p:grpSpPr>
        <p:sp>
          <p:nvSpPr>
            <p:cNvPr id="16392" name="矩形 16391"/>
            <p:cNvSpPr/>
            <p:nvPr/>
          </p:nvSpPr>
          <p:spPr>
            <a:xfrm>
              <a:off x="1968" y="1776"/>
              <a:ext cx="167" cy="307"/>
            </a:xfrm>
            <a:noFill/>
            <a:ln w="44450" cap="flat" cmpd="sng">
              <a:solidFill>
                <a:srgbClr val="A5002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3" name="矩形 16392"/>
            <p:cNvSpPr/>
            <p:nvPr/>
          </p:nvSpPr>
          <p:spPr>
            <a:xfrm>
              <a:off x="2112" y="1680"/>
              <a:ext cx="720" cy="231"/>
            </a:xfr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1100"/>
                </a:spcBef>
              </a:pPr>
              <a:r>
                <a:rPr lang="ko-KR" altLang="en-US" dirty="0">
                  <a:solidFill>
                    <a:srgbClr val="000000"/>
                  </a:solidFill>
                  <a:latin typeface="Comic Sans MS" panose="030F0702030302020204" charset="0"/>
                  <a:ea typeface="宋体" panose="02010600030101010101" pitchFamily="2" charset="-122"/>
                  <a:cs typeface="Comic Sans MS" panose="030F0702030302020204" charset="0"/>
                </a:rPr>
                <a:t>X=2</a:t>
              </a:r>
              <a:endParaRPr lang="ko-KR" altLang="en-US" dirty="0">
                <a:solidFill>
                  <a:srgbClr val="000000"/>
                </a:solidFill>
                <a:latin typeface="Comic Sans MS" panose="030F0702030302020204" charset="0"/>
                <a:ea typeface="Comic Sans MS" panose="030F0702030302020204" charset="0"/>
              </a:endParaRPr>
            </a:p>
          </p:txBody>
        </p:sp>
        <p:sp>
          <p:nvSpPr>
            <p:cNvPr id="16394" name="矩形 16393"/>
            <p:cNvSpPr/>
            <p:nvPr/>
          </p:nvSpPr>
          <p:spPr>
            <a:xfrm>
              <a:off x="2112" y="1977"/>
              <a:ext cx="720" cy="231"/>
            </a:xfr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1100"/>
                </a:spcBef>
              </a:pPr>
              <a:r>
                <a:rPr lang="ko-KR" altLang="en-US" dirty="0">
                  <a:solidFill>
                    <a:srgbClr val="000000"/>
                  </a:solidFill>
                  <a:latin typeface="Comic Sans MS" panose="030F0702030302020204" charset="0"/>
                  <a:ea typeface="宋体" panose="02010600030101010101" pitchFamily="2" charset="-122"/>
                  <a:cs typeface="Comic Sans MS" panose="030F0702030302020204" charset="0"/>
                </a:rPr>
                <a:t>y=-1</a:t>
              </a:r>
              <a:endParaRPr lang="ko-KR" altLang="en-US" dirty="0">
                <a:solidFill>
                  <a:srgbClr val="000000"/>
                </a:solidFill>
                <a:latin typeface="Comic Sans MS" panose="030F0702030302020204" charset="0"/>
                <a:ea typeface="Comic Sans MS" panose="030F0702030302020204" charset="0"/>
              </a:endParaRPr>
            </a:p>
          </p:txBody>
        </p:sp>
      </p:grpSp>
      <p:grpSp>
        <p:nvGrpSpPr>
          <p:cNvPr id="16395" name="组合 16394"/>
          <p:cNvGrpSpPr/>
          <p:nvPr/>
        </p:nvGrpSpPr>
        <p:grpSpPr>
          <a:xfrm>
            <a:off x="4648200" y="2667000"/>
            <a:ext cx="1371600" cy="838200"/>
            <a:chOff x="2928" y="1680"/>
            <a:chExt cx="864" cy="528"/>
          </a:xfrm>
        </p:grpSpPr>
        <p:sp>
          <p:nvSpPr>
            <p:cNvPr id="16396" name="矩形 16395"/>
            <p:cNvSpPr/>
            <p:nvPr/>
          </p:nvSpPr>
          <p:spPr>
            <a:xfrm>
              <a:off x="2928" y="1776"/>
              <a:ext cx="167" cy="307"/>
            </a:xfrm>
            <a:noFill/>
            <a:ln w="44450" cap="flat" cmpd="sng">
              <a:solidFill>
                <a:srgbClr val="A5002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97" name="矩形 16396"/>
            <p:cNvSpPr/>
            <p:nvPr/>
          </p:nvSpPr>
          <p:spPr>
            <a:xfrm>
              <a:off x="3072" y="1680"/>
              <a:ext cx="720" cy="231"/>
            </a:xfr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1100"/>
                </a:spcBef>
              </a:pPr>
              <a:r>
                <a:rPr lang="ko-KR" altLang="en-US" dirty="0">
                  <a:solidFill>
                    <a:srgbClr val="000000"/>
                  </a:solidFill>
                  <a:latin typeface="Comic Sans MS" panose="030F0702030302020204" charset="0"/>
                  <a:ea typeface="宋体" panose="02010600030101010101" pitchFamily="2" charset="-122"/>
                  <a:cs typeface="Comic Sans MS" panose="030F0702030302020204" charset="0"/>
                </a:rPr>
                <a:t>X=0.5</a:t>
              </a:r>
              <a:endParaRPr lang="ko-KR" altLang="en-US" dirty="0">
                <a:solidFill>
                  <a:srgbClr val="000000"/>
                </a:solidFill>
                <a:latin typeface="Comic Sans MS" panose="030F0702030302020204" charset="0"/>
                <a:ea typeface="Comic Sans MS" panose="030F0702030302020204" charset="0"/>
              </a:endParaRPr>
            </a:p>
          </p:txBody>
        </p:sp>
        <p:sp>
          <p:nvSpPr>
            <p:cNvPr id="16398" name="矩形 16397"/>
            <p:cNvSpPr/>
            <p:nvPr/>
          </p:nvSpPr>
          <p:spPr>
            <a:xfrm>
              <a:off x="3072" y="1977"/>
              <a:ext cx="720" cy="231"/>
            </a:xfr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1100"/>
                </a:spcBef>
              </a:pPr>
              <a:r>
                <a:rPr lang="ko-KR" altLang="en-US" dirty="0">
                  <a:solidFill>
                    <a:srgbClr val="000000"/>
                  </a:solidFill>
                  <a:latin typeface="Comic Sans MS" panose="030F0702030302020204" charset="0"/>
                  <a:ea typeface="宋体" panose="02010600030101010101" pitchFamily="2" charset="-122"/>
                  <a:cs typeface="Comic Sans MS" panose="030F0702030302020204" charset="0"/>
                </a:rPr>
                <a:t>y=2</a:t>
              </a:r>
              <a:endParaRPr lang="ko-KR" altLang="en-US" dirty="0">
                <a:solidFill>
                  <a:srgbClr val="000000"/>
                </a:solidFill>
                <a:latin typeface="Comic Sans MS" panose="030F0702030302020204" charset="0"/>
                <a:ea typeface="Comic Sans MS" panose="030F0702030302020204" charset="0"/>
              </a:endParaRPr>
            </a:p>
          </p:txBody>
        </p:sp>
      </p:grpSp>
      <p:sp>
        <p:nvSpPr>
          <p:cNvPr id="19509" name="左大括号 19508"/>
          <p:cNvSpPr/>
          <p:nvPr/>
        </p:nvSpPr>
        <p:spPr>
          <a:xfrm>
            <a:off x="1477010" y="2512378"/>
            <a:ext cx="360363" cy="1100138"/>
          </a:xfrm>
          <a:prstGeom prst="leftBrace">
            <a:avLst>
              <a:gd name="adj1" fmla="val 25440"/>
              <a:gd name="adj2" fmla="val 50000"/>
            </a:avLst>
          </a:prstGeom>
          <a:noFill/>
          <a:ln w="444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sz="2000" b="1" dirty="0">
              <a:latin typeface="Times New Roman" panose="02020603050405020304" pitchFamily="18" charset="0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3028950" y="2513013"/>
            <a:ext cx="360363" cy="1100138"/>
          </a:xfrm>
          <a:prstGeom prst="leftBrace">
            <a:avLst>
              <a:gd name="adj1" fmla="val 25440"/>
              <a:gd name="adj2" fmla="val 50000"/>
            </a:avLst>
          </a:prstGeom>
          <a:noFill/>
          <a:ln w="444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sz="2000" b="1" dirty="0">
              <a:latin typeface="Times New Roman" panose="02020603050405020304" pitchFamily="18" charset="0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4600575" y="2513013"/>
            <a:ext cx="360363" cy="1100138"/>
          </a:xfrm>
          <a:prstGeom prst="leftBrace">
            <a:avLst>
              <a:gd name="adj1" fmla="val 25440"/>
              <a:gd name="adj2" fmla="val 50000"/>
            </a:avLst>
          </a:prstGeom>
          <a:noFill/>
          <a:ln w="444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sz="20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7409"/>
          <p:cNvSpPr/>
          <p:nvPr/>
        </p:nvSpPr>
        <p:spPr>
          <a:xfrm>
            <a:off x="381000" y="3581400"/>
            <a:ext cx="7620000" cy="701675"/>
          </a:xfr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1" name="矩形 17410"/>
          <p:cNvSpPr/>
          <p:nvPr/>
        </p:nvSpPr>
        <p:spPr>
          <a:xfrm>
            <a:off x="838200" y="1752600"/>
            <a:ext cx="7673975" cy="1798638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1900"/>
              </a:spcBef>
            </a:pP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例</a:t>
            </a:r>
            <a:r>
              <a:rPr lang="ko-KR" altLang="en-US" sz="3200" b="1" dirty="0">
                <a:solidFill>
                  <a:srgbClr val="000000"/>
                </a:solidFill>
                <a:latin typeface="Comic Sans MS" panose="030F0702030302020204" charset="0"/>
                <a:ea typeface="宋体" panose="02010600030101010101" pitchFamily="2" charset="-122"/>
                <a:cs typeface="Comic Sans MS" panose="030F0702030302020204" charset="0"/>
              </a:rPr>
              <a:t>3</a:t>
            </a: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、把下列方程写成用含</a:t>
            </a:r>
            <a:r>
              <a:rPr lang="ko-KR" altLang="en-US" sz="3200" b="1" dirty="0">
                <a:solidFill>
                  <a:srgbClr val="000000"/>
                </a:solidFill>
                <a:latin typeface="Comic Sans MS" panose="030F0702030302020204" charset="0"/>
                <a:ea typeface="宋体" panose="02010600030101010101" pitchFamily="2" charset="-122"/>
                <a:cs typeface="Comic Sans MS" panose="030F0702030302020204" charset="0"/>
              </a:rPr>
              <a:t>x</a:t>
            </a: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的代数式表示</a:t>
            </a:r>
            <a:r>
              <a:rPr lang="ko-KR" altLang="en-US" sz="3200" b="1" dirty="0">
                <a:solidFill>
                  <a:srgbClr val="000000"/>
                </a:solidFill>
                <a:latin typeface="Comic Sans MS" panose="030F0702030302020204" charset="0"/>
                <a:ea typeface="宋体" panose="02010600030101010101" pitchFamily="2" charset="-122"/>
                <a:cs typeface="Comic Sans MS" panose="030F0702030302020204" charset="0"/>
              </a:rPr>
              <a:t>y</a:t>
            </a: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的形式：</a:t>
            </a:r>
          </a:p>
          <a:p>
            <a:pPr>
              <a:spcBef>
                <a:spcPts val="1900"/>
              </a:spcBef>
            </a:pP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（</a:t>
            </a:r>
            <a:r>
              <a:rPr lang="ko-KR" altLang="en-US" sz="3200" b="1" dirty="0">
                <a:solidFill>
                  <a:srgbClr val="000000"/>
                </a:solidFill>
                <a:latin typeface="Comic Sans MS" panose="030F0702030302020204" charset="0"/>
                <a:ea typeface="宋体" panose="02010600030101010101" pitchFamily="2" charset="-122"/>
                <a:cs typeface="Comic Sans MS" panose="030F0702030302020204" charset="0"/>
              </a:rPr>
              <a:t>1</a:t>
            </a: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）</a:t>
            </a:r>
            <a:r>
              <a:rPr lang="ko-KR" altLang="en-US" sz="3200" b="1" dirty="0">
                <a:solidFill>
                  <a:srgbClr val="000000"/>
                </a:solidFill>
                <a:latin typeface="Comic Sans MS" panose="030F0702030302020204" charset="0"/>
                <a:ea typeface="宋体" panose="02010600030101010101" pitchFamily="2" charset="-122"/>
                <a:cs typeface="Comic Sans MS" panose="030F0702030302020204" charset="0"/>
              </a:rPr>
              <a:t>2x+y=20;   (2)2x+3y=25</a:t>
            </a:r>
            <a:endParaRPr lang="ko-KR" altLang="en-US" sz="3200" b="1" dirty="0">
              <a:solidFill>
                <a:srgbClr val="000000"/>
              </a:solidFill>
              <a:latin typeface="Comic Sans MS" panose="030F0702030302020204" charset="0"/>
              <a:ea typeface="Comic Sans MS" panose="030F07020303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8433"/>
          <p:cNvSpPr/>
          <p:nvPr/>
        </p:nvSpPr>
        <p:spPr>
          <a:xfrm>
            <a:off x="381000" y="3581400"/>
            <a:ext cx="7620000" cy="701675"/>
          </a:xfr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5" name="矩形 18434"/>
          <p:cNvSpPr/>
          <p:nvPr/>
        </p:nvSpPr>
        <p:spPr>
          <a:xfrm>
            <a:off x="838200" y="1752600"/>
            <a:ext cx="7673975" cy="1798638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1900"/>
              </a:spcBef>
            </a:pP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变式：把下列方程写成用含</a:t>
            </a:r>
            <a:r>
              <a:rPr lang="ko-KR" altLang="en-US" sz="3200" b="1" dirty="0">
                <a:solidFill>
                  <a:srgbClr val="000000"/>
                </a:solidFill>
                <a:latin typeface="Comic Sans MS" panose="030F0702030302020204" charset="0"/>
                <a:ea typeface="宋体" panose="02010600030101010101" pitchFamily="2" charset="-122"/>
                <a:cs typeface="Comic Sans MS" panose="030F0702030302020204" charset="0"/>
              </a:rPr>
              <a:t>y</a:t>
            </a: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的代数式表示</a:t>
            </a:r>
            <a:r>
              <a:rPr lang="ko-KR" altLang="en-US" sz="3200" b="1" dirty="0">
                <a:solidFill>
                  <a:srgbClr val="000000"/>
                </a:solidFill>
                <a:latin typeface="Comic Sans MS" panose="030F0702030302020204" charset="0"/>
                <a:ea typeface="宋体" panose="02010600030101010101" pitchFamily="2" charset="-122"/>
                <a:cs typeface="Comic Sans MS" panose="030F0702030302020204" charset="0"/>
              </a:rPr>
              <a:t>x</a:t>
            </a: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的形式：</a:t>
            </a:r>
          </a:p>
          <a:p>
            <a:pPr>
              <a:spcBef>
                <a:spcPts val="1900"/>
              </a:spcBef>
            </a:pP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（</a:t>
            </a:r>
            <a:r>
              <a:rPr lang="ko-KR" altLang="en-US" sz="3200" b="1" dirty="0">
                <a:solidFill>
                  <a:srgbClr val="000000"/>
                </a:solidFill>
                <a:latin typeface="Comic Sans MS" panose="030F0702030302020204" charset="0"/>
                <a:ea typeface="宋体" panose="02010600030101010101" pitchFamily="2" charset="-122"/>
                <a:cs typeface="Comic Sans MS" panose="030F0702030302020204" charset="0"/>
              </a:rPr>
              <a:t>1</a:t>
            </a:r>
            <a:r>
              <a:rPr lang="ko-KR" altLang="en-US" sz="32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）</a:t>
            </a:r>
            <a:r>
              <a:rPr lang="ko-KR" altLang="en-US" sz="3200" b="1" dirty="0">
                <a:solidFill>
                  <a:srgbClr val="000000"/>
                </a:solidFill>
                <a:latin typeface="Comic Sans MS" panose="030F0702030302020204" charset="0"/>
                <a:ea typeface="宋体" panose="02010600030101010101" pitchFamily="2" charset="-122"/>
                <a:cs typeface="Comic Sans MS" panose="030F0702030302020204" charset="0"/>
              </a:rPr>
              <a:t>2x+y=20;   (2)2x+3y=25</a:t>
            </a:r>
            <a:endParaRPr lang="ko-KR" altLang="en-US" sz="3200" b="1" dirty="0">
              <a:solidFill>
                <a:srgbClr val="000000"/>
              </a:solidFill>
              <a:latin typeface="Comic Sans MS" panose="030F0702030302020204" charset="0"/>
              <a:ea typeface="Comic Sans MS" panose="030F07020303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6385"/>
          <p:cNvSpPr/>
          <p:nvPr/>
        </p:nvSpPr>
        <p:spPr>
          <a:xfrm>
            <a:off x="152400" y="1477055"/>
            <a:ext cx="12573000" cy="2209800"/>
          </a:xfrm>
          <a:noFill/>
          <a:ln w="9525">
            <a:noFill/>
          </a:ln>
        </p:spPr>
        <p:txBody>
          <a:bodyPr wrap="square"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 fontAlgn="base" latinLnBrk="0">
              <a:lnSpc>
                <a:spcPct val="100000"/>
              </a:lnSpc>
              <a:spcBef>
                <a:spcPct val="0"/>
              </a:spcBef>
              <a:buNone/>
            </a:pPr>
            <a:r>
              <a:rPr lang="ko-KR" altLang="en-US" sz="44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</a:t>
            </a:r>
            <a:r>
              <a:rPr lang="ko-KR" altLang="en-US" sz="4400" b="1" dirty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已知</a:t>
            </a:r>
            <a:r>
              <a:rPr lang="ko-KR" altLang="en-US" sz="4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ko-KR" altLang="en-US" sz="4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5x</a:t>
            </a:r>
            <a:r>
              <a:rPr lang="ko-KR" altLang="en-US" sz="4400" b="1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m+7</a:t>
            </a:r>
            <a:r>
              <a:rPr lang="ko-KR" altLang="en-US" sz="4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-2y</a:t>
            </a:r>
            <a:r>
              <a:rPr lang="ko-KR" altLang="en-US" sz="4400" b="1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2n-</a:t>
            </a:r>
            <a:r>
              <a:rPr lang="en-US" altLang="ko-KR" sz="4400" b="1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ko-KR" altLang="en-US" sz="4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</a:t>
            </a:r>
            <a:r>
              <a:rPr lang="ko-KR" altLang="en-US" sz="4400" b="1" dirty="0" smtClean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是二元一次</a:t>
            </a:r>
            <a:endParaRPr lang="en-US" altLang="ko-KR" sz="4400" b="1" dirty="0" smtClean="0">
              <a:solidFill>
                <a:srgbClr val="000000"/>
              </a:solidFill>
              <a:latin typeface="华文新魏" panose="02010800040101010101" charset="-122"/>
              <a:ea typeface="华文新魏" panose="02010800040101010101" charset="-122"/>
            </a:endParaRPr>
          </a:p>
          <a:p>
            <a:pPr lvl="0" algn="l" fontAlgn="base" latinLnBrk="0">
              <a:lnSpc>
                <a:spcPct val="100000"/>
              </a:lnSpc>
              <a:spcBef>
                <a:spcPct val="0"/>
              </a:spcBef>
              <a:buNone/>
            </a:pPr>
            <a:r>
              <a:rPr lang="ko-KR" altLang="en-US" sz="4400" b="1" dirty="0" smtClean="0">
                <a:solidFill>
                  <a:srgbClr val="000000"/>
                </a:solidFill>
                <a:latin typeface="华文新魏" panose="02010800040101010101" charset="-122"/>
                <a:ea typeface="华文新魏" panose="02010800040101010101" charset="-122"/>
              </a:rPr>
              <a:t>方程</a:t>
            </a:r>
            <a:r>
              <a:rPr lang="ko-KR" altLang="en-US" sz="4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,mn=</a:t>
            </a:r>
            <a:r>
              <a:rPr lang="ko-KR" altLang="en-US" sz="4400" b="1" u="sng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ko-KR" altLang="en-US" sz="4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ko-KR" altLang="en-US" sz="4400" b="1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16388" name="图片 16387" descr="fImage197703725724.jpg"/>
          <p:cNvPicPr/>
          <p:nvPr/>
        </p:nvPicPr>
        <p:blipFill>
          <a:blip r:embed="rId2"/>
          <a:srcRect t="9361" r="57159" b="-95"/>
          <a:stretch>
            <a:fillRect/>
          </a:stretch>
        </p:blipFill>
        <p:spPr>
          <a:xfrm>
            <a:off x="304800" y="1447800"/>
            <a:ext cx="1371600" cy="1600200"/>
          </a:xfrm>
          <a:noFill/>
          <a:ln w="9525">
            <a:noFill/>
          </a:ln>
        </p:spPr>
      </p:pic>
      <p:sp>
        <p:nvSpPr>
          <p:cNvPr id="16389" name="矩形 16388"/>
          <p:cNvSpPr/>
          <p:nvPr/>
        </p:nvSpPr>
        <p:spPr>
          <a:xfrm>
            <a:off x="1600200" y="685800"/>
            <a:ext cx="2808288" cy="1108075"/>
          </a:xfrm>
          <a:gradFill rotWithShape="0">
            <a:gsLst>
              <a:gs pos="0">
                <a:srgbClr val="FFFFFF"/>
              </a:gs>
              <a:gs pos="100000">
                <a:srgbClr val="FF99CC"/>
              </a:gs>
            </a:gsLst>
            <a:lin ang="18900000"/>
            <a:tileRect/>
          </a:gra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/>
          <a:lstStyle/>
          <a:p>
            <a:pPr algn="ctr"/>
            <a:r>
              <a:rPr lang="ko-KR" altLang="en-US" sz="4400" dirty="0">
                <a:solidFill>
                  <a:srgbClr val="0066FF"/>
                </a:solidFill>
                <a:latin typeface="华文行楷" panose="02010800040101010101" charset="-122"/>
                <a:ea typeface="华文行楷" panose="02010800040101010101" charset="-122"/>
              </a:rPr>
              <a:t>考考你</a:t>
            </a:r>
          </a:p>
        </p:txBody>
      </p:sp>
      <p:sp>
        <p:nvSpPr>
          <p:cNvPr id="16390" name="矩形 16389"/>
          <p:cNvSpPr/>
          <p:nvPr/>
        </p:nvSpPr>
        <p:spPr>
          <a:xfrm>
            <a:off x="5486400" y="2819400"/>
            <a:ext cx="1447800" cy="366713"/>
          </a:xfr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1" name="矩形 16390"/>
          <p:cNvSpPr/>
          <p:nvPr/>
        </p:nvSpPr>
        <p:spPr>
          <a:xfrm>
            <a:off x="2808288" y="2578326"/>
            <a:ext cx="1600200" cy="762000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2700"/>
              </a:spcBef>
            </a:pPr>
            <a:r>
              <a:rPr lang="ko-KR" altLang="en-US" sz="4400" b="1" dirty="0">
                <a:solidFill>
                  <a:srgbClr val="FF3300"/>
                </a:solidFill>
                <a:latin typeface="Comic Sans MS" panose="030F0702030302020204" charset="0"/>
                <a:ea typeface="宋体" panose="02010600030101010101" pitchFamily="2" charset="-122"/>
                <a:cs typeface="Comic Sans MS" panose="030F0702030302020204" charset="0"/>
              </a:rPr>
              <a:t>-6</a:t>
            </a:r>
            <a:endParaRPr lang="ko-KR" altLang="en-US" sz="4400" b="1" dirty="0">
              <a:solidFill>
                <a:srgbClr val="FF3300"/>
              </a:solidFill>
              <a:latin typeface="Comic Sans MS" panose="030F0702030302020204" charset="0"/>
              <a:ea typeface="Comic Sans MS" panose="030F07020303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200981315103196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0013"/>
            <a:ext cx="7010400" cy="6564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7" name="WordArt 7"/>
          <p:cNvSpPr>
            <a:spLocks noChangeArrowheads="1" noChangeShapeType="1" noTextEdit="1"/>
          </p:cNvSpPr>
          <p:nvPr/>
        </p:nvSpPr>
        <p:spPr bwMode="auto">
          <a:xfrm>
            <a:off x="2133600" y="1295400"/>
            <a:ext cx="5029200" cy="617538"/>
          </a:xfrm>
          <a:prstGeom prst="rect">
            <a:avLst/>
          </a:prstGeom>
        </p:spPr>
        <p:txBody>
          <a:bodyPr wrap="none" numCol="1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0" i="0" u="none" strike="noStrike" kern="10" cap="none" spc="0" normalizeH="0" baseline="0" noProof="0">
                <a:ln w="9525">
                  <a:noFill/>
                  <a:round/>
                </a:ln>
                <a:solidFill>
                  <a:srgbClr val="00FF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这节课，我的收获是</a:t>
            </a:r>
            <a:r>
              <a:rPr kumimoji="1" lang="en-US" altLang="zh-CN" sz="3600" b="0" i="0" u="none" strike="noStrike" kern="10" cap="none" spc="0" normalizeH="0" baseline="0" noProof="0">
                <a:ln w="9525">
                  <a:noFill/>
                  <a:round/>
                </a:ln>
                <a:solidFill>
                  <a:srgbClr val="00FF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----</a:t>
            </a:r>
            <a:endParaRPr kumimoji="1" lang="zh-CN" altLang="en-US" sz="3600" b="0" i="0" u="none" strike="noStrike" kern="10" cap="none" spc="0" normalizeH="0" baseline="0" noProof="0">
              <a:ln w="9525">
                <a:noFill/>
                <a:round/>
              </a:ln>
              <a:solidFill>
                <a:srgbClr val="00FF00"/>
              </a:solidFill>
              <a:effectLst>
                <a:outerShdw dist="53882" dir="2700000" algn="ctr" rotWithShape="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/>
          <p:nvPr/>
        </p:nvSpPr>
        <p:spPr>
          <a:xfrm>
            <a:off x="0" y="201295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47" name="Rectangle 3"/>
          <p:cNvSpPr/>
          <p:nvPr/>
        </p:nvSpPr>
        <p:spPr>
          <a:xfrm>
            <a:off x="0" y="28352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48" name="Rectangle 6"/>
          <p:cNvSpPr/>
          <p:nvPr/>
        </p:nvSpPr>
        <p:spPr>
          <a:xfrm>
            <a:off x="0" y="320040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49" name="Rectangle 7"/>
          <p:cNvSpPr/>
          <p:nvPr/>
        </p:nvSpPr>
        <p:spPr>
          <a:xfrm>
            <a:off x="0" y="4022725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0" name="AutoShape 5" descr="u=3617364576,1019035909&amp;fm=0&amp;gp=0">
            <a:hlinkClick r:id="rId2"/>
          </p:cNvPr>
          <p:cNvSpPr>
            <a:spLocks noChangeAspect="1"/>
          </p:cNvSpPr>
          <p:nvPr/>
        </p:nvSpPr>
        <p:spPr>
          <a:xfrm>
            <a:off x="76200" y="2835275"/>
            <a:ext cx="296863" cy="2968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1" name="Rectangle 8"/>
          <p:cNvSpPr/>
          <p:nvPr/>
        </p:nvSpPr>
        <p:spPr>
          <a:xfrm>
            <a:off x="0" y="201295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2" name="Rectangle 9"/>
          <p:cNvSpPr/>
          <p:nvPr/>
        </p:nvSpPr>
        <p:spPr>
          <a:xfrm>
            <a:off x="1752600" y="533400"/>
            <a:ext cx="7391400" cy="54864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3" name="Rectangle 12"/>
          <p:cNvSpPr/>
          <p:nvPr/>
        </p:nvSpPr>
        <p:spPr>
          <a:xfrm>
            <a:off x="0" y="320040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4" name="Rectangle 13"/>
          <p:cNvSpPr/>
          <p:nvPr/>
        </p:nvSpPr>
        <p:spPr>
          <a:xfrm>
            <a:off x="0" y="4022725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5" name="AutoShape 11" descr="u=3617364576,1019035909&amp;fm=0&amp;gp=0">
            <a:hlinkClick r:id="rId2"/>
          </p:cNvPr>
          <p:cNvSpPr>
            <a:spLocks noChangeAspect="1"/>
          </p:cNvSpPr>
          <p:nvPr/>
        </p:nvSpPr>
        <p:spPr>
          <a:xfrm>
            <a:off x="76200" y="2835275"/>
            <a:ext cx="296863" cy="2968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6" name="Rectangle 14"/>
          <p:cNvSpPr/>
          <p:nvPr/>
        </p:nvSpPr>
        <p:spPr>
          <a:xfrm>
            <a:off x="0" y="201295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7" name="Rectangle 15"/>
          <p:cNvSpPr/>
          <p:nvPr/>
        </p:nvSpPr>
        <p:spPr>
          <a:xfrm>
            <a:off x="0" y="28352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8" name="Rectangle 18"/>
          <p:cNvSpPr/>
          <p:nvPr/>
        </p:nvSpPr>
        <p:spPr>
          <a:xfrm>
            <a:off x="0" y="320040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59" name="Rectangle 19"/>
          <p:cNvSpPr/>
          <p:nvPr/>
        </p:nvSpPr>
        <p:spPr>
          <a:xfrm>
            <a:off x="0" y="4022725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0" name="AutoShape 17" descr="u=3617364576,1019035909&amp;fm=0&amp;gp=0">
            <a:hlinkClick r:id="rId2"/>
          </p:cNvPr>
          <p:cNvSpPr>
            <a:spLocks noChangeAspect="1"/>
          </p:cNvSpPr>
          <p:nvPr/>
        </p:nvSpPr>
        <p:spPr>
          <a:xfrm>
            <a:off x="76200" y="2835275"/>
            <a:ext cx="296863" cy="2968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1" name="Rectangle 20"/>
          <p:cNvSpPr/>
          <p:nvPr/>
        </p:nvSpPr>
        <p:spPr>
          <a:xfrm>
            <a:off x="0" y="201295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2" name="Rectangle 21"/>
          <p:cNvSpPr/>
          <p:nvPr/>
        </p:nvSpPr>
        <p:spPr>
          <a:xfrm>
            <a:off x="0" y="28352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3" name="Rectangle 24"/>
          <p:cNvSpPr/>
          <p:nvPr/>
        </p:nvSpPr>
        <p:spPr>
          <a:xfrm>
            <a:off x="0" y="320040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4" name="Rectangle 25"/>
          <p:cNvSpPr/>
          <p:nvPr/>
        </p:nvSpPr>
        <p:spPr>
          <a:xfrm>
            <a:off x="0" y="4022725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5" name="AutoShape 23" descr="u=3617364576,1019035909&amp;fm=0&amp;gp=0">
            <a:hlinkClick r:id="rId2"/>
          </p:cNvPr>
          <p:cNvSpPr>
            <a:spLocks noChangeAspect="1"/>
          </p:cNvSpPr>
          <p:nvPr/>
        </p:nvSpPr>
        <p:spPr>
          <a:xfrm>
            <a:off x="76200" y="2835275"/>
            <a:ext cx="296863" cy="2968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6" name="Rectangle 26"/>
          <p:cNvSpPr/>
          <p:nvPr/>
        </p:nvSpPr>
        <p:spPr>
          <a:xfrm>
            <a:off x="0" y="201295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7" name="Rectangle 27"/>
          <p:cNvSpPr/>
          <p:nvPr/>
        </p:nvSpPr>
        <p:spPr>
          <a:xfrm>
            <a:off x="0" y="28352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8" name="Rectangle 30"/>
          <p:cNvSpPr/>
          <p:nvPr/>
        </p:nvSpPr>
        <p:spPr>
          <a:xfrm>
            <a:off x="0" y="320040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69" name="Rectangle 31"/>
          <p:cNvSpPr/>
          <p:nvPr/>
        </p:nvSpPr>
        <p:spPr>
          <a:xfrm>
            <a:off x="0" y="4022725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70" name="AutoShape 29" descr="u=3617364576,1019035909&amp;fm=0&amp;gp=0">
            <a:hlinkClick r:id="rId2"/>
          </p:cNvPr>
          <p:cNvSpPr>
            <a:spLocks noChangeAspect="1"/>
          </p:cNvSpPr>
          <p:nvPr/>
        </p:nvSpPr>
        <p:spPr>
          <a:xfrm>
            <a:off x="76200" y="2835275"/>
            <a:ext cx="296863" cy="2968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71" name="Rectangle 32"/>
          <p:cNvSpPr/>
          <p:nvPr/>
        </p:nvSpPr>
        <p:spPr>
          <a:xfrm>
            <a:off x="0" y="201295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72" name="Rectangle 33"/>
          <p:cNvSpPr/>
          <p:nvPr/>
        </p:nvSpPr>
        <p:spPr>
          <a:xfrm>
            <a:off x="0" y="28352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73" name="Rectangle 36"/>
          <p:cNvSpPr/>
          <p:nvPr/>
        </p:nvSpPr>
        <p:spPr>
          <a:xfrm>
            <a:off x="0" y="320040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74" name="Rectangle 37"/>
          <p:cNvSpPr/>
          <p:nvPr/>
        </p:nvSpPr>
        <p:spPr>
          <a:xfrm>
            <a:off x="0" y="4022725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75" name="AutoShape 35" descr="u=3617364576,1019035909&amp;fm=0&amp;gp=0">
            <a:hlinkClick r:id="rId2"/>
          </p:cNvPr>
          <p:cNvSpPr>
            <a:spLocks noChangeAspect="1"/>
          </p:cNvSpPr>
          <p:nvPr/>
        </p:nvSpPr>
        <p:spPr>
          <a:xfrm>
            <a:off x="76200" y="2835275"/>
            <a:ext cx="296863" cy="2968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76" name="Rectangle 40"/>
          <p:cNvSpPr/>
          <p:nvPr/>
        </p:nvSpPr>
        <p:spPr>
          <a:xfrm>
            <a:off x="0" y="201295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77" name="Rectangle 41"/>
          <p:cNvSpPr/>
          <p:nvPr/>
        </p:nvSpPr>
        <p:spPr>
          <a:xfrm>
            <a:off x="0" y="28352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78" name="Rectangle 44"/>
          <p:cNvSpPr/>
          <p:nvPr/>
        </p:nvSpPr>
        <p:spPr>
          <a:xfrm>
            <a:off x="0" y="320040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79" name="Rectangle 45"/>
          <p:cNvSpPr/>
          <p:nvPr/>
        </p:nvSpPr>
        <p:spPr>
          <a:xfrm>
            <a:off x="0" y="4022725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80" name="AutoShape 43" descr="u=729345823,3200200781&amp;fm=0&amp;gp=0">
            <a:hlinkClick r:id="rId3"/>
          </p:cNvPr>
          <p:cNvSpPr>
            <a:spLocks noChangeAspect="1"/>
          </p:cNvSpPr>
          <p:nvPr/>
        </p:nvSpPr>
        <p:spPr>
          <a:xfrm>
            <a:off x="76200" y="2835275"/>
            <a:ext cx="296863" cy="2968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81" name="Rectangle 46"/>
          <p:cNvSpPr/>
          <p:nvPr/>
        </p:nvSpPr>
        <p:spPr>
          <a:xfrm>
            <a:off x="0" y="201295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82" name="Rectangle 47"/>
          <p:cNvSpPr/>
          <p:nvPr/>
        </p:nvSpPr>
        <p:spPr>
          <a:xfrm>
            <a:off x="0" y="28352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83" name="Rectangle 50"/>
          <p:cNvSpPr/>
          <p:nvPr/>
        </p:nvSpPr>
        <p:spPr>
          <a:xfrm>
            <a:off x="0" y="3200400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84" name="Rectangle 51"/>
          <p:cNvSpPr/>
          <p:nvPr/>
        </p:nvSpPr>
        <p:spPr>
          <a:xfrm>
            <a:off x="0" y="4022725"/>
            <a:ext cx="91440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eaLnBrk="0" hangingPunct="0"/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85" name="AutoShape 49" descr="u=729345823,3200200781&amp;fm=0&amp;gp=0">
            <a:hlinkClick r:id="rId3"/>
          </p:cNvPr>
          <p:cNvSpPr>
            <a:spLocks noChangeAspect="1"/>
          </p:cNvSpPr>
          <p:nvPr/>
        </p:nvSpPr>
        <p:spPr>
          <a:xfrm>
            <a:off x="76200" y="2835275"/>
            <a:ext cx="296863" cy="2968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186" name="Rectangle 53"/>
          <p:cNvSpPr/>
          <p:nvPr/>
        </p:nvSpPr>
        <p:spPr>
          <a:xfrm>
            <a:off x="3381375" y="176212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6187" name="Picture 52" descr="http://img.flybet.com.cn/upload/news/images/2009-02/21/5bdbd377-2623-e11b-a927-c333d9369947.jpg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1066800" y="381000"/>
            <a:ext cx="3733800" cy="594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88" name="Picture 55" descr="W0200512132992304738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4800" y="381000"/>
            <a:ext cx="5029200" cy="4003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89" name="Picture 57" descr="2ab6a5175490c503c93d6d8d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0600" y="3505200"/>
            <a:ext cx="4038600" cy="3352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3073"/>
          <p:cNvSpPr/>
          <p:nvPr/>
        </p:nvSpPr>
        <p:spPr>
          <a:xfrm>
            <a:off x="221615" y="908050"/>
            <a:ext cx="8361045" cy="2768600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ko-KR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问题1 ：用方程描述下列问题中的等量关系:</a:t>
            </a:r>
          </a:p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篮球比赛规则：胜一场得2分，负一场得1分．在中学生篮球联赛中，某球队赛了12场得20分．问该队胜多少场？负多少场？</a:t>
            </a:r>
          </a:p>
        </p:txBody>
      </p:sp>
      <p:sp>
        <p:nvSpPr>
          <p:cNvPr id="3075" name="矩形 3074"/>
          <p:cNvSpPr/>
          <p:nvPr/>
        </p:nvSpPr>
        <p:spPr>
          <a:xfrm>
            <a:off x="222250" y="315913"/>
            <a:ext cx="6243638" cy="644525"/>
          </a:xfrm>
          <a:noFill/>
          <a:ln w="9525">
            <a:noFill/>
          </a:ln>
          <a:effectLst>
            <a:outerShdw dist="39513" dir="2699999" algn="ctr" rotWithShape="0">
              <a:srgbClr val="FFFFFF">
                <a:alpha val="4960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ko-KR" altLang="en-US" sz="3600" b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板块一  复习一元一次方程</a:t>
            </a:r>
          </a:p>
        </p:txBody>
      </p:sp>
      <p:sp>
        <p:nvSpPr>
          <p:cNvPr id="3076" name="矩形 3075"/>
          <p:cNvSpPr/>
          <p:nvPr/>
        </p:nvSpPr>
        <p:spPr>
          <a:xfrm>
            <a:off x="550863" y="5032375"/>
            <a:ext cx="8031162" cy="952500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ko-KR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问题2：上述问题中的方程是我们学过的哪种方程？说说它的特征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3073"/>
          <p:cNvSpPr/>
          <p:nvPr/>
        </p:nvSpPr>
        <p:spPr>
          <a:xfrm>
            <a:off x="340360" y="1231265"/>
            <a:ext cx="8173085" cy="2768600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ko-KR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问题1 ：用方程描述下列问题中的等量关系: </a:t>
            </a:r>
            <a:r>
              <a:rPr lang="ko-KR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ko-KR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（1） 篮球比赛规则规定：胜一场得2分，负一场得1分．在中学生篮球联赛中，一支球队赛完若干场后得20分．问该队胜多少场？负多少场？</a:t>
            </a:r>
          </a:p>
        </p:txBody>
      </p:sp>
      <p:sp>
        <p:nvSpPr>
          <p:cNvPr id="3078" name="矩形 3077"/>
          <p:cNvSpPr/>
          <p:nvPr/>
        </p:nvSpPr>
        <p:spPr>
          <a:xfrm>
            <a:off x="182880" y="342583"/>
            <a:ext cx="6243638" cy="644525"/>
          </a:xfrm>
          <a:noFill/>
          <a:ln w="9525">
            <a:noFill/>
          </a:ln>
          <a:effectLst>
            <a:outerShdw dist="43105" dir="2699999" algn="ctr" rotWithShape="0">
              <a:srgbClr val="FFFFFF">
                <a:alpha val="4921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ko-KR" altLang="en-US" sz="3600" b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板块二  了解二元一次方程</a:t>
            </a:r>
          </a:p>
        </p:txBody>
      </p:sp>
      <p:sp>
        <p:nvSpPr>
          <p:cNvPr id="3079" name="矩形 3078"/>
          <p:cNvSpPr/>
          <p:nvPr/>
        </p:nvSpPr>
        <p:spPr>
          <a:xfrm>
            <a:off x="527368" y="5062855"/>
            <a:ext cx="7797800" cy="522288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1400"/>
              </a:spcBef>
            </a:pPr>
            <a:r>
              <a:rPr lang="ko-KR" altLang="en-US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ko-KR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该问题中存在哪些相等关系？如何设未知数呢？</a:t>
            </a:r>
            <a:endParaRPr lang="ko-KR" altLang="en-US" sz="2800" dirty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矩形 7172"/>
          <p:cNvSpPr/>
          <p:nvPr/>
        </p:nvSpPr>
        <p:spPr>
          <a:xfrm>
            <a:off x="419735" y="283210"/>
            <a:ext cx="8304530" cy="2030095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（2） 一球员在一场篮球比赛中共得35分（其中罚球得10分），问他分别投中了多少个两分球和三分球？</a:t>
            </a:r>
          </a:p>
        </p:txBody>
      </p:sp>
      <p:sp>
        <p:nvSpPr>
          <p:cNvPr id="7174" name="矩形 7173"/>
          <p:cNvSpPr/>
          <p:nvPr/>
        </p:nvSpPr>
        <p:spPr>
          <a:xfrm>
            <a:off x="711200" y="2312988"/>
            <a:ext cx="7959725" cy="522287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ko-KR" altLang="en-US" sz="2800" b="1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 上述方程有哪些共同的特点？</a:t>
            </a:r>
          </a:p>
        </p:txBody>
      </p:sp>
      <p:sp>
        <p:nvSpPr>
          <p:cNvPr id="7175" name="矩形 7174"/>
          <p:cNvSpPr/>
          <p:nvPr/>
        </p:nvSpPr>
        <p:spPr>
          <a:xfrm>
            <a:off x="847725" y="4075113"/>
            <a:ext cx="7705725" cy="2178050"/>
          </a:xfrm>
          <a:noFill/>
          <a:ln w="76200" cap="flat" cmpd="tri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ko-KR" altLang="en-US" sz="4400" b="1" dirty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    含有两个未知数，且含有未知数的项的次数都是一次的方程叫做</a:t>
            </a:r>
            <a:r>
              <a:rPr lang="ko-KR" altLang="en-US" sz="4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二元一次方程</a:t>
            </a:r>
            <a:r>
              <a:rPr lang="ko-KR" altLang="en-US" sz="4400" b="1" dirty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.</a:t>
            </a:r>
          </a:p>
        </p:txBody>
      </p:sp>
      <p:sp>
        <p:nvSpPr>
          <p:cNvPr id="7176" name="矩形 7175"/>
          <p:cNvSpPr/>
          <p:nvPr/>
        </p:nvSpPr>
        <p:spPr>
          <a:xfrm>
            <a:off x="847408" y="3016885"/>
            <a:ext cx="4716462" cy="823913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2900"/>
              </a:spcBef>
            </a:pPr>
            <a:r>
              <a:rPr lang="ko-KR" altLang="en-US" sz="4800" b="1" dirty="0">
                <a:solidFill>
                  <a:srgbClr val="000066"/>
                </a:solidFill>
                <a:latin typeface="华文新魏" panose="02010800040101010101" charset="-122"/>
                <a:ea typeface="华文新魏" panose="02010800040101010101" charset="-122"/>
              </a:rPr>
              <a:t>二元一次方程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1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矩形 132098"/>
          <p:cNvSpPr/>
          <p:nvPr/>
        </p:nvSpPr>
        <p:spPr>
          <a:xfrm>
            <a:off x="1042988" y="476250"/>
            <a:ext cx="8604250" cy="1196975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sz="3600" b="1" dirty="0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下列方程中，哪些是二元一次方程？</a:t>
            </a:r>
          </a:p>
          <a:p>
            <a:r>
              <a:rPr lang="ko-KR" altLang="en-US" sz="3600" b="1" dirty="0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不是的说明理由</a:t>
            </a:r>
          </a:p>
        </p:txBody>
      </p:sp>
      <p:pic>
        <p:nvPicPr>
          <p:cNvPr id="132119" name="图片 132118" descr="fImage254424741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79413" y="276225"/>
            <a:ext cx="1257300" cy="746125"/>
          </a:xfrm>
          <a:noFill/>
          <a:ln w="9525">
            <a:noFill/>
          </a:ln>
        </p:spPr>
      </p:pic>
      <p:sp>
        <p:nvSpPr>
          <p:cNvPr id="132120" name="矩形 132119"/>
          <p:cNvSpPr/>
          <p:nvPr/>
        </p:nvSpPr>
        <p:spPr>
          <a:xfrm>
            <a:off x="110490" y="503238"/>
            <a:ext cx="1795463" cy="519112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1700"/>
              </a:spcBef>
            </a:pPr>
            <a:r>
              <a:rPr lang="ko-KR" altLang="en-US" sz="2800" b="1" i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ko-KR" altLang="en-US" sz="2800" b="1" i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练一练</a:t>
            </a:r>
          </a:p>
        </p:txBody>
      </p:sp>
      <p:sp>
        <p:nvSpPr>
          <p:cNvPr id="132122" name="矩形 132121"/>
          <p:cNvSpPr/>
          <p:nvPr/>
        </p:nvSpPr>
        <p:spPr>
          <a:xfrm>
            <a:off x="228600" y="3066823"/>
            <a:ext cx="6858000" cy="3821113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ts val="2700"/>
              </a:spcBef>
            </a:pPr>
            <a:r>
              <a:rPr lang="ko-KR" altLang="en-US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ko-KR" alt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3)3xy=-8</a:t>
            </a:r>
          </a:p>
          <a:p>
            <a:pPr>
              <a:spcBef>
                <a:spcPts val="2700"/>
              </a:spcBef>
            </a:pPr>
            <a:r>
              <a:rPr lang="ko-KR" alt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(4)2y</a:t>
            </a:r>
            <a:r>
              <a:rPr lang="ko-KR" altLang="en-US" sz="32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ko-KR" alt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-6y=1</a:t>
            </a:r>
          </a:p>
          <a:p>
            <a:pPr>
              <a:spcBef>
                <a:spcPts val="2700"/>
              </a:spcBef>
            </a:pPr>
            <a:r>
              <a:rPr lang="ko-KR" alt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(5)5(x-y)+2(2x-3y)=4</a:t>
            </a:r>
          </a:p>
          <a:p>
            <a:pPr>
              <a:spcBef>
                <a:spcPts val="2700"/>
              </a:spcBef>
            </a:pPr>
            <a:r>
              <a:rPr lang="ko-KR" alt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(6)7x+2=3</a:t>
            </a:r>
            <a:endParaRPr lang="ko-KR" alt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2123" name="图片 132122" descr="fImage3803218467.wmf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532313" y="1600200"/>
            <a:ext cx="1685925" cy="1187450"/>
          </a:xfrm>
          <a:noFill/>
          <a:ln w="9525">
            <a:noFill/>
          </a:ln>
        </p:spPr>
      </p:pic>
      <p:graphicFrame>
        <p:nvGraphicFramePr>
          <p:cNvPr id="3" name="对象 2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580722"/>
              </p:ext>
            </p:extLst>
          </p:nvPr>
        </p:nvGraphicFramePr>
        <p:xfrm>
          <a:off x="1043304" y="1586230"/>
          <a:ext cx="3072357" cy="910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r:id="rId5" imgW="660400" imgH="393700" progId="Equation.KSEE3">
                  <p:embed/>
                </p:oleObj>
              </mc:Choice>
              <mc:Fallback>
                <p:oleObj r:id="rId5" imgW="660400" imgH="3937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3304" y="1586230"/>
                        <a:ext cx="3072357" cy="910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110490" y="1759585"/>
            <a:ext cx="7010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/>
              <a:t>（</a:t>
            </a:r>
            <a:r>
              <a:rPr lang="en-US" altLang="zh-CN" sz="2000" b="1"/>
              <a:t>1</a:t>
            </a:r>
            <a:r>
              <a:rPr lang="zh-CN" altLang="en-US" sz="2000" b="1"/>
              <a:t>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0490" y="2496820"/>
            <a:ext cx="7010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/>
              <a:t>（</a:t>
            </a:r>
            <a:r>
              <a:rPr lang="en-US" altLang="zh-CN" sz="2000" b="1" dirty="0"/>
              <a:t>2</a:t>
            </a:r>
            <a:r>
              <a:rPr lang="zh-CN" altLang="en-US" sz="2000" b="1" dirty="0"/>
              <a:t>）</a:t>
            </a:r>
          </a:p>
        </p:txBody>
      </p:sp>
      <p:graphicFrame>
        <p:nvGraphicFramePr>
          <p:cNvPr id="6" name="对象 5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452138"/>
              </p:ext>
            </p:extLst>
          </p:nvPr>
        </p:nvGraphicFramePr>
        <p:xfrm>
          <a:off x="811530" y="2260779"/>
          <a:ext cx="2745740" cy="87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r:id="rId7" imgW="381000" imgH="393700" progId="Equation.KSEE3">
                  <p:embed/>
                </p:oleObj>
              </mc:Choice>
              <mc:Fallback>
                <p:oleObj r:id="rId7" imgW="381000" imgH="3937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11530" y="2260779"/>
                        <a:ext cx="2745740" cy="870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/>
          <p:nvPr/>
        </p:nvSpPr>
        <p:spPr>
          <a:xfrm>
            <a:off x="1143000" y="533400"/>
            <a:ext cx="7467600" cy="20145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>
              <a:spcBef>
                <a:spcPts val="1700"/>
              </a:spcBef>
            </a:pPr>
            <a:endParaRPr lang="ko-KR" altLang="en-US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ts val="1700"/>
              </a:spcBef>
            </a:pPr>
            <a:endParaRPr lang="ko-KR" altLang="en-US" sz="2800" b="1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222" name="矩形 9221"/>
          <p:cNvSpPr/>
          <p:nvPr/>
        </p:nvSpPr>
        <p:spPr>
          <a:xfrm>
            <a:off x="88900" y="47625"/>
            <a:ext cx="6888163" cy="642938"/>
          </a:xfrm>
          <a:noFill/>
          <a:ln w="9525">
            <a:noFill/>
          </a:ln>
          <a:effectLst>
            <a:outerShdw dist="47595" dir="2699999" algn="ctr" rotWithShape="0">
              <a:srgbClr val="FFFFFF">
                <a:alpha val="48828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ko-KR" altLang="en-US" sz="3600" b="1" dirty="0">
                <a:solidFill>
                  <a:srgbClr val="3366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板块三  探究二元一次方程的解</a:t>
            </a:r>
          </a:p>
        </p:txBody>
      </p:sp>
      <p:sp>
        <p:nvSpPr>
          <p:cNvPr id="9223" name="矩形 9222"/>
          <p:cNvSpPr/>
          <p:nvPr/>
        </p:nvSpPr>
        <p:spPr>
          <a:xfrm>
            <a:off x="34925" y="692150"/>
            <a:ext cx="8785225" cy="1196975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ko-KR" altLang="en-US" sz="3600" b="1" dirty="0">
                <a:solidFill>
                  <a:srgbClr val="800000"/>
                </a:solidFill>
                <a:latin typeface="楷体_GB2312" charset="0"/>
                <a:ea typeface="宋体" panose="02010600030101010101" pitchFamily="2" charset="-122"/>
                <a:cs typeface="楷体_GB2312" charset="0"/>
              </a:rPr>
              <a:t>  问题1 把下列各对数代入二元一次方程</a:t>
            </a:r>
          </a:p>
          <a:p>
            <a:r>
              <a:rPr lang="ko-KR" altLang="en-US" sz="3600" b="1" dirty="0">
                <a:solidFill>
                  <a:srgbClr val="800000"/>
                </a:solidFill>
                <a:latin typeface="楷体_GB2312" charset="0"/>
                <a:ea typeface="宋体" panose="02010600030101010101" pitchFamily="2" charset="-122"/>
                <a:cs typeface="楷体_GB2312" charset="0"/>
              </a:rPr>
              <a:t>３x+2y=10，哪些能使方程两边的值相等？ </a:t>
            </a:r>
            <a:endParaRPr lang="ko-KR" altLang="en-US" sz="3600" b="1" dirty="0">
              <a:solidFill>
                <a:srgbClr val="800000"/>
              </a:solidFill>
              <a:latin typeface="楷体_GB2312" charset="0"/>
              <a:ea typeface="楷体_GB2312" charset="0"/>
            </a:endParaRPr>
          </a:p>
        </p:txBody>
      </p:sp>
      <p:sp>
        <p:nvSpPr>
          <p:cNvPr id="9226" name="矩形 9225"/>
          <p:cNvSpPr/>
          <p:nvPr/>
        </p:nvSpPr>
        <p:spPr>
          <a:xfrm>
            <a:off x="2447925" y="1916113"/>
            <a:ext cx="2916238" cy="644525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ts val="2200"/>
              </a:spcBef>
            </a:pPr>
            <a:r>
              <a:rPr lang="ko-KR" altLang="en-US" sz="3600" b="1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x＝3，y＝1</a:t>
            </a:r>
          </a:p>
        </p:txBody>
      </p:sp>
      <p:sp>
        <p:nvSpPr>
          <p:cNvPr id="9227" name="矩形 9226"/>
          <p:cNvSpPr/>
          <p:nvPr/>
        </p:nvSpPr>
        <p:spPr>
          <a:xfrm>
            <a:off x="2441575" y="2636838"/>
            <a:ext cx="2916238" cy="644525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ts val="2200"/>
              </a:spcBef>
            </a:pPr>
            <a:r>
              <a:rPr lang="ko-KR" altLang="en-US" sz="3600" b="1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x＝2，y＝2</a:t>
            </a:r>
          </a:p>
        </p:txBody>
      </p:sp>
      <p:sp>
        <p:nvSpPr>
          <p:cNvPr id="9228" name="矩形 9227"/>
          <p:cNvSpPr/>
          <p:nvPr/>
        </p:nvSpPr>
        <p:spPr>
          <a:xfrm>
            <a:off x="2451100" y="3306763"/>
            <a:ext cx="2916238" cy="641350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ts val="2200"/>
              </a:spcBef>
            </a:pPr>
            <a:r>
              <a:rPr lang="ko-KR" altLang="en-US" sz="3600" b="1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x＝0，y＝5</a:t>
            </a:r>
          </a:p>
        </p:txBody>
      </p:sp>
      <p:sp>
        <p:nvSpPr>
          <p:cNvPr id="2" name="矩形 1"/>
          <p:cNvSpPr/>
          <p:nvPr/>
        </p:nvSpPr>
        <p:spPr>
          <a:xfrm>
            <a:off x="579755" y="5206365"/>
            <a:ext cx="7461250" cy="952500"/>
          </a:xfr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ko-KR" altLang="en-US" sz="2800" b="1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      类比一元一次方程的解，你能说说什么是二元一次方程的解吗？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矩形 136193"/>
          <p:cNvSpPr/>
          <p:nvPr/>
        </p:nvSpPr>
        <p:spPr>
          <a:xfrm>
            <a:off x="676275" y="391795"/>
            <a:ext cx="2808288" cy="504825"/>
          </a:xfrm>
        </p:spPr>
        <p:txBody>
          <a:bodyPr wrap="none" fromWordArt="1">
            <a:noAutofit/>
          </a:bodyPr>
          <a:lstStyle/>
          <a:p>
            <a:pPr algn="ctr"/>
            <a:r>
              <a:rPr lang="ko-KR" altLang="en-US" sz="3600" dirty="0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8000"/>
                </a:solidFill>
                <a:effectLst>
                  <a:outerShdw dist="39513" dir="2699999" sy="50000" kx="2115830" algn="bl" rotWithShape="0">
                    <a:srgbClr val="C0C0C0">
                      <a:alpha val="79688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二元一次方程的解</a:t>
            </a:r>
          </a:p>
        </p:txBody>
      </p:sp>
      <p:sp>
        <p:nvSpPr>
          <p:cNvPr id="136195" name="矩形 136194"/>
          <p:cNvSpPr/>
          <p:nvPr/>
        </p:nvSpPr>
        <p:spPr>
          <a:xfrm>
            <a:off x="468313" y="981075"/>
            <a:ext cx="7561262" cy="2139950"/>
          </a:xfrm>
          <a:noFill/>
          <a:ln w="38100" cap="flat" cmpd="sng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ko-KR" altLang="en-US" sz="4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    使二元一次方程两边的值相等的</a:t>
            </a:r>
            <a:r>
              <a:rPr lang="ko-KR" altLang="en-US" sz="4400" b="1" dirty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一对未知数的值</a:t>
            </a:r>
            <a:r>
              <a:rPr lang="ko-KR" altLang="en-US" sz="4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叫做二元一次方程的一个</a:t>
            </a:r>
            <a:r>
              <a:rPr lang="ko-KR" altLang="en-US" sz="4400" b="1" dirty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解</a:t>
            </a:r>
            <a:r>
              <a:rPr lang="ko-KR" altLang="en-US" sz="44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.</a:t>
            </a:r>
          </a:p>
        </p:txBody>
      </p:sp>
      <p:pic>
        <p:nvPicPr>
          <p:cNvPr id="136196" name="图片 136195" descr="fImage38627041.wmf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5627053" y="3348038"/>
            <a:ext cx="2665412" cy="1427162"/>
          </a:xfrm>
          <a:noFill/>
          <a:ln w="9525">
            <a:noFill/>
          </a:ln>
        </p:spPr>
      </p:pic>
      <p:pic>
        <p:nvPicPr>
          <p:cNvPr id="136197" name="图片 136196" descr="fImage7742718467.wmf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133725" y="3635375"/>
            <a:ext cx="5456238" cy="2211388"/>
          </a:xfrm>
          <a:noFill/>
          <a:ln w="9525">
            <a:noFill/>
          </a:ln>
        </p:spPr>
      </p:pic>
      <p:sp>
        <p:nvSpPr>
          <p:cNvPr id="136200" name="矩形 136199"/>
          <p:cNvSpPr/>
          <p:nvPr/>
        </p:nvSpPr>
        <p:spPr>
          <a:xfrm>
            <a:off x="4427538" y="5734050"/>
            <a:ext cx="2087562" cy="935038"/>
          </a:xfrm>
          <a:solidFill>
            <a:srgbClr val="FFFF99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1989" name="图片 4198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34" y="3576493"/>
            <a:ext cx="2665412" cy="14271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2003" name="组合 42002"/>
          <p:cNvGrpSpPr/>
          <p:nvPr/>
        </p:nvGrpSpPr>
        <p:grpSpPr>
          <a:xfrm>
            <a:off x="1005840" y="4775200"/>
            <a:ext cx="7694098" cy="1375895"/>
            <a:chOff x="441" y="3072"/>
            <a:chExt cx="5679" cy="1213"/>
          </a:xfrm>
        </p:grpSpPr>
        <p:grpSp>
          <p:nvGrpSpPr>
            <p:cNvPr id="41995" name="组合 41994"/>
            <p:cNvGrpSpPr/>
            <p:nvPr/>
          </p:nvGrpSpPr>
          <p:grpSpPr>
            <a:xfrm>
              <a:off x="441" y="3072"/>
              <a:ext cx="2225" cy="1213"/>
              <a:chOff x="3442" y="1104"/>
              <a:chExt cx="2225" cy="1213"/>
            </a:xfrm>
          </p:grpSpPr>
          <p:sp>
            <p:nvSpPr>
              <p:cNvPr id="41996" name="文本框 41995"/>
              <p:cNvSpPr txBox="1"/>
              <p:nvPr/>
            </p:nvSpPr>
            <p:spPr>
              <a:xfrm>
                <a:off x="3442" y="1392"/>
                <a:ext cx="2225" cy="6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4000" b="1" dirty="0">
                    <a:solidFill>
                      <a:srgbClr val="A50021"/>
                    </a:solidFill>
                    <a:latin typeface="楷体_GB2312" pitchFamily="49" charset="-122"/>
                    <a:ea typeface="楷体_GB2312" pitchFamily="49" charset="-122"/>
                  </a:rPr>
                  <a:t>　</a:t>
                </a:r>
              </a:p>
            </p:txBody>
          </p:sp>
          <p:grpSp>
            <p:nvGrpSpPr>
              <p:cNvPr id="41997" name="组合 41996"/>
              <p:cNvGrpSpPr/>
              <p:nvPr/>
            </p:nvGrpSpPr>
            <p:grpSpPr>
              <a:xfrm>
                <a:off x="3504" y="1104"/>
                <a:ext cx="1497" cy="1213"/>
                <a:chOff x="2471" y="799"/>
                <a:chExt cx="1497" cy="1213"/>
              </a:xfrm>
            </p:grpSpPr>
            <p:sp>
              <p:nvSpPr>
                <p:cNvPr id="41998" name="左大括号 41997"/>
                <p:cNvSpPr/>
                <p:nvPr/>
              </p:nvSpPr>
              <p:spPr>
                <a:xfrm>
                  <a:off x="2471" y="1026"/>
                  <a:ext cx="227" cy="693"/>
                </a:xfrm>
                <a:prstGeom prst="leftBrace">
                  <a:avLst>
                    <a:gd name="adj1" fmla="val 25440"/>
                    <a:gd name="adj2" fmla="val 45028"/>
                  </a:avLst>
                </a:prstGeom>
                <a:noFill/>
                <a:ln w="44450" cap="flat" cmpd="sng">
                  <a:solidFill>
                    <a:srgbClr val="A5002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pPr algn="ctr"/>
                  <a:endParaRPr sz="2000" b="1" dirty="0">
                    <a:solidFill>
                      <a:srgbClr val="A50021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41999" name="文本框 41998"/>
                <p:cNvSpPr txBox="1"/>
                <p:nvPr/>
              </p:nvSpPr>
              <p:spPr>
                <a:xfrm>
                  <a:off x="2652" y="799"/>
                  <a:ext cx="1316" cy="62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4000" b="1">
                      <a:solidFill>
                        <a:srgbClr val="A50021"/>
                      </a:solidFill>
                      <a:latin typeface="华文中宋" panose="02010600040101010101" charset="-122"/>
                      <a:ea typeface="华文中宋" panose="02010600040101010101" charset="-122"/>
                    </a:rPr>
                    <a:t>x=0</a:t>
                  </a:r>
                </a:p>
              </p:txBody>
            </p:sp>
            <p:sp>
              <p:nvSpPr>
                <p:cNvPr id="42000" name="文本框 41999"/>
                <p:cNvSpPr txBox="1"/>
                <p:nvPr/>
              </p:nvSpPr>
              <p:spPr>
                <a:xfrm>
                  <a:off x="2652" y="1389"/>
                  <a:ext cx="1316" cy="62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4000" b="1" dirty="0">
                      <a:solidFill>
                        <a:srgbClr val="A50021"/>
                      </a:solidFill>
                      <a:latin typeface="华文中宋" panose="02010600040101010101" charset="-122"/>
                      <a:ea typeface="华文中宋" panose="02010600040101010101" charset="-122"/>
                    </a:rPr>
                    <a:t>y=5</a:t>
                  </a:r>
                </a:p>
              </p:txBody>
            </p:sp>
          </p:grpSp>
        </p:grpSp>
        <p:sp>
          <p:nvSpPr>
            <p:cNvPr id="42002" name="矩形 42001"/>
            <p:cNvSpPr/>
            <p:nvPr/>
          </p:nvSpPr>
          <p:spPr>
            <a:xfrm>
              <a:off x="1859" y="3408"/>
              <a:ext cx="4261" cy="6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4000" b="1" dirty="0">
                  <a:latin typeface="Arial" panose="020B0604020202020204" pitchFamily="34" charset="0"/>
                </a:rPr>
                <a:t>是方</a:t>
              </a:r>
              <a:r>
                <a:rPr lang="en-US" altLang="zh-CN" sz="4000" b="1" dirty="0">
                  <a:latin typeface="Arial" panose="020B0604020202020204" pitchFamily="34" charset="0"/>
                </a:rPr>
                <a:t>3x+2y=10</a:t>
              </a:r>
              <a:r>
                <a:rPr lang="ko-KR" altLang="en-US" sz="4000" b="1" dirty="0">
                  <a:solidFill>
                    <a:srgbClr val="FF0000"/>
                  </a:solidFill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的一个解</a:t>
              </a:r>
              <a:endParaRPr lang="en-US" altLang="zh-CN" sz="4000" b="1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7409"/>
          <p:cNvPicPr>
            <a:picLocks noChangeAspect="1"/>
          </p:cNvPicPr>
          <p:nvPr/>
        </p:nvPicPr>
        <p:blipFill>
          <a:blip r:embed="rId2"/>
          <a:srcRect r="424" b="252"/>
          <a:stretch>
            <a:fillRect/>
          </a:stretch>
        </p:blipFill>
        <p:spPr>
          <a:xfrm>
            <a:off x="228600" y="1524000"/>
            <a:ext cx="1547813" cy="17272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7411" name="表格 17410"/>
          <p:cNvGraphicFramePr/>
          <p:nvPr/>
        </p:nvGraphicFramePr>
        <p:xfrm>
          <a:off x="1143000" y="3581400"/>
          <a:ext cx="7391400" cy="1219200"/>
        </p:xfrm>
        <a:graphic>
          <a:graphicData uri="http://schemas.openxmlformats.org/drawingml/2006/table">
            <a:tbl>
              <a:tblPr/>
              <a:tblGrid>
                <a:gridCol w="660400"/>
                <a:gridCol w="635000"/>
                <a:gridCol w="609600"/>
                <a:gridCol w="606425"/>
                <a:gridCol w="612775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6096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altLang="zh-CN" sz="2400" b="1">
                          <a:solidFill>
                            <a:schemeClr val="tx2"/>
                          </a:solidFill>
                        </a:rPr>
                        <a:t>x</a:t>
                      </a:r>
                      <a:endParaRPr lang="zh-CN" altLang="en-US" sz="2400" b="1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 b="1" dirty="0"/>
                        <a:t> </a:t>
                      </a:r>
                      <a:endParaRPr lang="zh-CN" altLang="en-US" sz="2400" b="1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96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 b="1" dirty="0"/>
                        <a:t> </a:t>
                      </a:r>
                      <a:r>
                        <a:rPr lang="en-US" altLang="zh-CN" sz="2400" b="1">
                          <a:solidFill>
                            <a:schemeClr val="tx2"/>
                          </a:solidFill>
                        </a:rPr>
                        <a:t>y</a:t>
                      </a:r>
                      <a:endParaRPr lang="zh-CN" altLang="en-US" sz="2400" b="1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7452" name="文本框 17451"/>
          <p:cNvSpPr txBox="1"/>
          <p:nvPr/>
        </p:nvSpPr>
        <p:spPr>
          <a:xfrm>
            <a:off x="1905000" y="3657600"/>
            <a:ext cx="457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0</a:t>
            </a:r>
          </a:p>
        </p:txBody>
      </p:sp>
      <p:sp>
        <p:nvSpPr>
          <p:cNvPr id="17453" name="文本框 17452"/>
          <p:cNvSpPr txBox="1"/>
          <p:nvPr/>
        </p:nvSpPr>
        <p:spPr>
          <a:xfrm>
            <a:off x="1828800" y="4191000"/>
            <a:ext cx="5556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20</a:t>
            </a:r>
          </a:p>
        </p:txBody>
      </p:sp>
      <p:sp>
        <p:nvSpPr>
          <p:cNvPr id="17454" name="文本框 17453"/>
          <p:cNvSpPr txBox="1"/>
          <p:nvPr/>
        </p:nvSpPr>
        <p:spPr>
          <a:xfrm>
            <a:off x="2667000" y="3657600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1</a:t>
            </a:r>
          </a:p>
        </p:txBody>
      </p:sp>
      <p:sp>
        <p:nvSpPr>
          <p:cNvPr id="17455" name="文本框 17454"/>
          <p:cNvSpPr txBox="1"/>
          <p:nvPr/>
        </p:nvSpPr>
        <p:spPr>
          <a:xfrm>
            <a:off x="2438400" y="4191000"/>
            <a:ext cx="5556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18</a:t>
            </a:r>
          </a:p>
        </p:txBody>
      </p:sp>
      <p:sp>
        <p:nvSpPr>
          <p:cNvPr id="17456" name="文本框 17455"/>
          <p:cNvSpPr txBox="1"/>
          <p:nvPr/>
        </p:nvSpPr>
        <p:spPr>
          <a:xfrm>
            <a:off x="3124200" y="3657600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2</a:t>
            </a:r>
          </a:p>
        </p:txBody>
      </p:sp>
      <p:sp>
        <p:nvSpPr>
          <p:cNvPr id="17457" name="文本框 17456"/>
          <p:cNvSpPr txBox="1"/>
          <p:nvPr/>
        </p:nvSpPr>
        <p:spPr>
          <a:xfrm>
            <a:off x="3048000" y="4191000"/>
            <a:ext cx="762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16</a:t>
            </a:r>
          </a:p>
        </p:txBody>
      </p:sp>
      <p:sp>
        <p:nvSpPr>
          <p:cNvPr id="17458" name="文本框 17457"/>
          <p:cNvSpPr txBox="1"/>
          <p:nvPr/>
        </p:nvSpPr>
        <p:spPr>
          <a:xfrm>
            <a:off x="3733800" y="3657600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3</a:t>
            </a:r>
          </a:p>
        </p:txBody>
      </p:sp>
      <p:sp>
        <p:nvSpPr>
          <p:cNvPr id="17459" name="文本框 17458"/>
          <p:cNvSpPr txBox="1"/>
          <p:nvPr/>
        </p:nvSpPr>
        <p:spPr>
          <a:xfrm>
            <a:off x="3657600" y="4191000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14</a:t>
            </a:r>
          </a:p>
        </p:txBody>
      </p:sp>
      <p:sp>
        <p:nvSpPr>
          <p:cNvPr id="17460" name="文本框 17459"/>
          <p:cNvSpPr txBox="1"/>
          <p:nvPr/>
        </p:nvSpPr>
        <p:spPr>
          <a:xfrm>
            <a:off x="4343400" y="3657600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4</a:t>
            </a:r>
          </a:p>
        </p:txBody>
      </p:sp>
      <p:sp>
        <p:nvSpPr>
          <p:cNvPr id="17461" name="文本框 17460"/>
          <p:cNvSpPr txBox="1"/>
          <p:nvPr/>
        </p:nvSpPr>
        <p:spPr>
          <a:xfrm>
            <a:off x="4343400" y="4191000"/>
            <a:ext cx="1219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12</a:t>
            </a:r>
          </a:p>
        </p:txBody>
      </p:sp>
      <p:sp>
        <p:nvSpPr>
          <p:cNvPr id="17462" name="文本框 17461"/>
          <p:cNvSpPr txBox="1"/>
          <p:nvPr/>
        </p:nvSpPr>
        <p:spPr>
          <a:xfrm>
            <a:off x="5029200" y="3657600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5</a:t>
            </a:r>
          </a:p>
        </p:txBody>
      </p:sp>
      <p:sp>
        <p:nvSpPr>
          <p:cNvPr id="17463" name="文本框 17462"/>
          <p:cNvSpPr txBox="1"/>
          <p:nvPr/>
        </p:nvSpPr>
        <p:spPr>
          <a:xfrm>
            <a:off x="4953000" y="4191000"/>
            <a:ext cx="990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10</a:t>
            </a:r>
          </a:p>
        </p:txBody>
      </p:sp>
      <p:sp>
        <p:nvSpPr>
          <p:cNvPr id="17464" name="文本框 17463"/>
          <p:cNvSpPr txBox="1"/>
          <p:nvPr/>
        </p:nvSpPr>
        <p:spPr>
          <a:xfrm>
            <a:off x="5562600" y="3657600"/>
            <a:ext cx="533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6</a:t>
            </a:r>
          </a:p>
        </p:txBody>
      </p:sp>
      <p:sp>
        <p:nvSpPr>
          <p:cNvPr id="17465" name="文本框 17464"/>
          <p:cNvSpPr txBox="1"/>
          <p:nvPr/>
        </p:nvSpPr>
        <p:spPr>
          <a:xfrm>
            <a:off x="6172200" y="3657600"/>
            <a:ext cx="457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7</a:t>
            </a:r>
          </a:p>
        </p:txBody>
      </p:sp>
      <p:sp>
        <p:nvSpPr>
          <p:cNvPr id="17466" name="文本框 17465"/>
          <p:cNvSpPr txBox="1"/>
          <p:nvPr/>
        </p:nvSpPr>
        <p:spPr>
          <a:xfrm>
            <a:off x="6781800" y="3657600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8</a:t>
            </a:r>
          </a:p>
        </p:txBody>
      </p:sp>
      <p:sp>
        <p:nvSpPr>
          <p:cNvPr id="17467" name="文本框 17466"/>
          <p:cNvSpPr txBox="1"/>
          <p:nvPr/>
        </p:nvSpPr>
        <p:spPr>
          <a:xfrm>
            <a:off x="7391400" y="3657600"/>
            <a:ext cx="457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9</a:t>
            </a:r>
          </a:p>
        </p:txBody>
      </p:sp>
      <p:sp>
        <p:nvSpPr>
          <p:cNvPr id="17468" name="文本框 17467"/>
          <p:cNvSpPr txBox="1"/>
          <p:nvPr/>
        </p:nvSpPr>
        <p:spPr>
          <a:xfrm>
            <a:off x="7924800" y="3657600"/>
            <a:ext cx="838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10</a:t>
            </a:r>
          </a:p>
        </p:txBody>
      </p:sp>
      <p:sp>
        <p:nvSpPr>
          <p:cNvPr id="17469" name="文本框 17468"/>
          <p:cNvSpPr txBox="1"/>
          <p:nvPr/>
        </p:nvSpPr>
        <p:spPr>
          <a:xfrm>
            <a:off x="5562600" y="4191000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8</a:t>
            </a:r>
          </a:p>
        </p:txBody>
      </p:sp>
      <p:sp>
        <p:nvSpPr>
          <p:cNvPr id="17470" name="文本框 17469"/>
          <p:cNvSpPr txBox="1"/>
          <p:nvPr/>
        </p:nvSpPr>
        <p:spPr>
          <a:xfrm>
            <a:off x="6172200" y="4191000"/>
            <a:ext cx="533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6</a:t>
            </a:r>
          </a:p>
        </p:txBody>
      </p:sp>
      <p:sp>
        <p:nvSpPr>
          <p:cNvPr id="17471" name="文本框 17470"/>
          <p:cNvSpPr txBox="1"/>
          <p:nvPr/>
        </p:nvSpPr>
        <p:spPr>
          <a:xfrm>
            <a:off x="6781800" y="4191000"/>
            <a:ext cx="609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4</a:t>
            </a:r>
          </a:p>
        </p:txBody>
      </p:sp>
      <p:sp>
        <p:nvSpPr>
          <p:cNvPr id="17472" name="文本框 17471"/>
          <p:cNvSpPr txBox="1"/>
          <p:nvPr/>
        </p:nvSpPr>
        <p:spPr>
          <a:xfrm>
            <a:off x="7391400" y="4191000"/>
            <a:ext cx="762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2</a:t>
            </a:r>
          </a:p>
        </p:txBody>
      </p:sp>
      <p:sp>
        <p:nvSpPr>
          <p:cNvPr id="17473" name="文本框 17472"/>
          <p:cNvSpPr txBox="1"/>
          <p:nvPr/>
        </p:nvSpPr>
        <p:spPr>
          <a:xfrm>
            <a:off x="8077200" y="4191000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Comic Sans MS" panose="030F0702030302020204" charset="0"/>
              </a:rPr>
              <a:t>0</a:t>
            </a:r>
          </a:p>
        </p:txBody>
      </p:sp>
      <p:sp>
        <p:nvSpPr>
          <p:cNvPr id="17476" name="云形标注 17475"/>
          <p:cNvSpPr/>
          <p:nvPr/>
        </p:nvSpPr>
        <p:spPr>
          <a:xfrm>
            <a:off x="1828800" y="1524000"/>
            <a:ext cx="6781800" cy="1981200"/>
          </a:xfrm>
          <a:prstGeom prst="cloudCallout">
            <a:avLst>
              <a:gd name="adj1" fmla="val -45551"/>
              <a:gd name="adj2" fmla="val -3061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chemeClr val="tx2"/>
                </a:solidFill>
                <a:latin typeface="Comic Sans MS" panose="030F0702030302020204" charset="0"/>
                <a:ea typeface="华文新魏" panose="02010800040101010101" charset="-122"/>
              </a:rPr>
              <a:t>动动脑筋？你能列出输赢的所有可能情况吗？</a:t>
            </a:r>
          </a:p>
          <a:p>
            <a:pPr algn="ctr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77" name="文本框 17476"/>
          <p:cNvSpPr txBox="1"/>
          <p:nvPr/>
        </p:nvSpPr>
        <p:spPr>
          <a:xfrm>
            <a:off x="1752600" y="381000"/>
            <a:ext cx="7162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Comic Sans MS" panose="030F0702030302020204" charset="0"/>
                <a:ea typeface="华文新魏" panose="02010800040101010101" charset="-122"/>
              </a:rPr>
              <a:t>该队赢了</a:t>
            </a:r>
            <a:r>
              <a:rPr lang="en-US" altLang="zh-CN" sz="4000" b="1" dirty="0">
                <a:solidFill>
                  <a:schemeClr val="tx2"/>
                </a:solidFill>
                <a:latin typeface="Comic Sans MS" panose="030F0702030302020204" charset="0"/>
                <a:ea typeface="华文新魏" panose="02010800040101010101" charset="-122"/>
              </a:rPr>
              <a:t>x</a:t>
            </a:r>
            <a:r>
              <a:rPr lang="zh-CN" altLang="en-US" sz="4000" b="1" dirty="0">
                <a:solidFill>
                  <a:schemeClr val="tx2"/>
                </a:solidFill>
                <a:latin typeface="Comic Sans MS" panose="030F0702030302020204" charset="0"/>
                <a:ea typeface="华文新魏" panose="02010800040101010101" charset="-122"/>
              </a:rPr>
              <a:t>场，输了</a:t>
            </a:r>
            <a:r>
              <a:rPr lang="en-US" altLang="zh-CN" sz="4000" b="1" dirty="0">
                <a:solidFill>
                  <a:schemeClr val="tx2"/>
                </a:solidFill>
                <a:latin typeface="Comic Sans MS" panose="030F0702030302020204" charset="0"/>
                <a:ea typeface="华文新魏" panose="02010800040101010101" charset="-122"/>
              </a:rPr>
              <a:t>y</a:t>
            </a:r>
            <a:r>
              <a:rPr lang="zh-CN" altLang="en-US" sz="4000" b="1" dirty="0">
                <a:solidFill>
                  <a:schemeClr val="tx2"/>
                </a:solidFill>
                <a:latin typeface="Comic Sans MS" panose="030F0702030302020204" charset="0"/>
                <a:ea typeface="华文新魏" panose="02010800040101010101" charset="-122"/>
              </a:rPr>
              <a:t>场，那么</a:t>
            </a:r>
          </a:p>
        </p:txBody>
      </p:sp>
      <p:sp>
        <p:nvSpPr>
          <p:cNvPr id="17478" name="文本框 17477"/>
          <p:cNvSpPr txBox="1"/>
          <p:nvPr/>
        </p:nvSpPr>
        <p:spPr>
          <a:xfrm>
            <a:off x="3124200" y="1066800"/>
            <a:ext cx="2590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Comic Sans MS" panose="030F0702030302020204" charset="0"/>
                <a:ea typeface="华文行楷" panose="02010800040101010101" charset="-122"/>
              </a:rPr>
              <a:t>2x+y=20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7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52" grpId="0"/>
      <p:bldP spid="17453" grpId="0"/>
      <p:bldP spid="17454" grpId="0"/>
      <p:bldP spid="17455" grpId="0"/>
      <p:bldP spid="17456" grpId="0"/>
      <p:bldP spid="17457" grpId="0"/>
      <p:bldP spid="17458" grpId="0"/>
      <p:bldP spid="17459" grpId="0"/>
      <p:bldP spid="17460" grpId="0"/>
      <p:bldP spid="17461" grpId="0"/>
      <p:bldP spid="17462" grpId="0"/>
      <p:bldP spid="17463" grpId="0"/>
      <p:bldP spid="17463" grpId="1"/>
      <p:bldP spid="17464" grpId="0"/>
      <p:bldP spid="17465" grpId="0"/>
      <p:bldP spid="17466" grpId="0"/>
      <p:bldP spid="17467" grpId="0"/>
      <p:bldP spid="17468" grpId="0"/>
      <p:bldP spid="17469" grpId="0"/>
      <p:bldP spid="17470" grpId="0"/>
      <p:bldP spid="17471" grpId="0"/>
      <p:bldP spid="17472" grpId="0"/>
      <p:bldP spid="17473" grpId="0"/>
      <p:bldP spid="17476" grpId="1" bldLvl="0" animBg="1"/>
    </p:bldLst>
  </p:timing>
</p:sld>
</file>

<file path=ppt/theme/theme1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Pages>1</Pages>
  <Words>343</Words>
  <Application>Microsoft Office PowerPoint</Application>
  <PresentationFormat>全屏显示(4:3)</PresentationFormat>
  <Paragraphs>90</Paragraphs>
  <Slides>16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1_默认设计模板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> </dc:subject>
  <dc:creator> </dc:creator>
  <cp:keywords> </cp:keywords>
  <dc:description> </dc:description>
  <cp:lastModifiedBy>微软用户</cp:lastModifiedBy>
  <cp:revision>10</cp:revision>
  <dcterms:created xsi:type="dcterms:W3CDTF">2019-04-18T15:35:00Z</dcterms:created>
  <dcterms:modified xsi:type="dcterms:W3CDTF">2019-04-21T07:07:28Z</dcterms:modified>
  <cp:category> 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