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sldIdLst>
    <p:sldId id="464" r:id="rId2"/>
    <p:sldId id="461" r:id="rId3"/>
    <p:sldId id="462" r:id="rId4"/>
    <p:sldId id="483" r:id="rId5"/>
    <p:sldId id="463" r:id="rId6"/>
    <p:sldId id="466" r:id="rId7"/>
    <p:sldId id="484" r:id="rId8"/>
    <p:sldId id="465" r:id="rId9"/>
    <p:sldId id="467" r:id="rId10"/>
    <p:sldId id="468" r:id="rId11"/>
    <p:sldId id="470" r:id="rId12"/>
    <p:sldId id="471" r:id="rId13"/>
    <p:sldId id="514" r:id="rId14"/>
    <p:sldId id="481" r:id="rId15"/>
    <p:sldId id="477" r:id="rId16"/>
    <p:sldId id="530" r:id="rId17"/>
    <p:sldId id="472" r:id="rId18"/>
    <p:sldId id="531" r:id="rId19"/>
    <p:sldId id="474" r:id="rId20"/>
    <p:sldId id="535" r:id="rId21"/>
    <p:sldId id="475" r:id="rId22"/>
    <p:sldId id="522" r:id="rId23"/>
    <p:sldId id="478" r:id="rId24"/>
    <p:sldId id="479" r:id="rId25"/>
    <p:sldId id="480" r:id="rId26"/>
    <p:sldId id="485" r:id="rId27"/>
    <p:sldId id="486" r:id="rId28"/>
    <p:sldId id="487" r:id="rId29"/>
    <p:sldId id="488" r:id="rId30"/>
    <p:sldId id="489" r:id="rId31"/>
    <p:sldId id="499" r:id="rId32"/>
    <p:sldId id="515" r:id="rId33"/>
    <p:sldId id="500" r:id="rId34"/>
    <p:sldId id="490" r:id="rId35"/>
    <p:sldId id="503" r:id="rId36"/>
    <p:sldId id="532" r:id="rId37"/>
    <p:sldId id="491" r:id="rId38"/>
    <p:sldId id="493" r:id="rId39"/>
    <p:sldId id="494" r:id="rId40"/>
    <p:sldId id="511" r:id="rId41"/>
    <p:sldId id="512" r:id="rId42"/>
    <p:sldId id="516" r:id="rId43"/>
    <p:sldId id="513" r:id="rId44"/>
    <p:sldId id="506" r:id="rId45"/>
    <p:sldId id="507" r:id="rId46"/>
    <p:sldId id="519" r:id="rId47"/>
    <p:sldId id="520" r:id="rId48"/>
    <p:sldId id="517" r:id="rId49"/>
    <p:sldId id="521" r:id="rId50"/>
    <p:sldId id="524" r:id="rId51"/>
    <p:sldId id="523" r:id="rId52"/>
    <p:sldId id="533" r:id="rId53"/>
    <p:sldId id="534" r:id="rId54"/>
    <p:sldId id="525" r:id="rId55"/>
    <p:sldId id="529" r:id="rId56"/>
    <p:sldId id="527" r:id="rId57"/>
    <p:sldId id="528" r:id="rId5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xmlns="" val="1"/>
      </p:ext>
    </p:extLst>
  </p:showPr>
  <p:clrMru>
    <a:srgbClr val="0000FF"/>
    <a:srgbClr val="CCFFFF"/>
    <a:srgbClr val="9900CC"/>
    <a:srgbClr val="FFCCFF"/>
    <a:srgbClr val="0066FF"/>
    <a:srgbClr val="FF66CC"/>
    <a:srgbClr val="FF6600"/>
    <a:srgbClr val="33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20" autoAdjust="0"/>
  </p:normalViewPr>
  <p:slideViewPr>
    <p:cSldViewPr showGuides="1">
      <p:cViewPr varScale="1">
        <p:scale>
          <a:sx n="66" d="100"/>
          <a:sy n="66" d="100"/>
        </p:scale>
        <p:origin x="-1500" y="-114"/>
      </p:cViewPr>
      <p:guideLst>
        <p:guide orient="horz" pos="2109"/>
        <p:guide pos="2883"/>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BD1B93-A7EA-4742-9479-4AD9542EC24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zh-CN" altLang="en-US"/>
        </a:p>
      </dgm:t>
    </dgm:pt>
    <dgm:pt modelId="{4DF0C6E8-5949-4F64-A339-2F31427F50EA}">
      <dgm:prSet/>
      <dgm:spPr/>
      <dgm:t>
        <a:bodyPr/>
        <a:lstStyle/>
        <a:p>
          <a:pPr rtl="0"/>
          <a:r>
            <a:rPr lang="en-US" b="1" i="0" baseline="0" dirty="0" smtClean="0"/>
            <a:t>The Golden Age of Capitalist Development</a:t>
          </a:r>
          <a:endParaRPr lang="zh-CN" b="0" i="0" baseline="0" dirty="0"/>
        </a:p>
      </dgm:t>
    </dgm:pt>
    <dgm:pt modelId="{835AA68E-8727-4EBD-AE18-326C6E87BB3E}" type="parTrans" cxnId="{DFDE4BF4-7767-4298-9627-42222C0F39A8}">
      <dgm:prSet/>
      <dgm:spPr/>
      <dgm:t>
        <a:bodyPr/>
        <a:lstStyle/>
        <a:p>
          <a:endParaRPr lang="zh-CN" altLang="en-US"/>
        </a:p>
      </dgm:t>
    </dgm:pt>
    <dgm:pt modelId="{585F6004-AF1A-4389-ADE9-75F4584ACA0B}" type="sibTrans" cxnId="{DFDE4BF4-7767-4298-9627-42222C0F39A8}">
      <dgm:prSet/>
      <dgm:spPr/>
      <dgm:t>
        <a:bodyPr/>
        <a:lstStyle/>
        <a:p>
          <a:endParaRPr lang="zh-CN" altLang="en-US"/>
        </a:p>
      </dgm:t>
    </dgm:pt>
    <dgm:pt modelId="{ACBC4EC8-EBEE-4E48-B83F-79D8AE0B2D59}" type="pres">
      <dgm:prSet presAssocID="{10BD1B93-A7EA-4742-9479-4AD9542EC243}" presName="cycle" presStyleCnt="0">
        <dgm:presLayoutVars>
          <dgm:dir/>
          <dgm:resizeHandles val="exact"/>
        </dgm:presLayoutVars>
      </dgm:prSet>
      <dgm:spPr/>
      <dgm:t>
        <a:bodyPr/>
        <a:lstStyle/>
        <a:p>
          <a:endParaRPr lang="zh-CN" altLang="en-US"/>
        </a:p>
      </dgm:t>
    </dgm:pt>
    <dgm:pt modelId="{03F2FDDB-CEB1-4192-9C26-4153C5948912}" type="pres">
      <dgm:prSet presAssocID="{4DF0C6E8-5949-4F64-A339-2F31427F50EA}" presName="node" presStyleLbl="node1" presStyleIdx="0" presStyleCnt="1" custRadScaleRad="96884" custRadScaleInc="2">
        <dgm:presLayoutVars>
          <dgm:bulletEnabled val="1"/>
        </dgm:presLayoutVars>
      </dgm:prSet>
      <dgm:spPr/>
      <dgm:t>
        <a:bodyPr/>
        <a:lstStyle/>
        <a:p>
          <a:endParaRPr lang="zh-CN" altLang="en-US"/>
        </a:p>
      </dgm:t>
    </dgm:pt>
  </dgm:ptLst>
  <dgm:cxnLst>
    <dgm:cxn modelId="{DFDE4BF4-7767-4298-9627-42222C0F39A8}" srcId="{10BD1B93-A7EA-4742-9479-4AD9542EC243}" destId="{4DF0C6E8-5949-4F64-A339-2F31427F50EA}" srcOrd="0" destOrd="0" parTransId="{835AA68E-8727-4EBD-AE18-326C6E87BB3E}" sibTransId="{585F6004-AF1A-4389-ADE9-75F4584ACA0B}"/>
    <dgm:cxn modelId="{3CABF068-C72E-4F1F-8F4E-A219B06A0CFB}" type="presOf" srcId="{4DF0C6E8-5949-4F64-A339-2F31427F50EA}" destId="{03F2FDDB-CEB1-4192-9C26-4153C5948912}" srcOrd="0" destOrd="0" presId="urn:microsoft.com/office/officeart/2005/8/layout/cycle2"/>
    <dgm:cxn modelId="{B944FA00-2FF6-4868-9C97-A14959A68E44}" type="presOf" srcId="{10BD1B93-A7EA-4742-9479-4AD9542EC243}" destId="{ACBC4EC8-EBEE-4E48-B83F-79D8AE0B2D59}" srcOrd="0" destOrd="0" presId="urn:microsoft.com/office/officeart/2005/8/layout/cycle2"/>
    <dgm:cxn modelId="{2B967EB8-C2CE-470E-B98D-80CD26510D23}" type="presParOf" srcId="{ACBC4EC8-EBEE-4E48-B83F-79D8AE0B2D59}" destId="{03F2FDDB-CEB1-4192-9C26-4153C5948912}"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43F98-4C4A-494D-9FE7-415BC314BCF7}"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zh-CN" altLang="en-US"/>
        </a:p>
      </dgm:t>
    </dgm:pt>
    <dgm:pt modelId="{3D31981A-9AA2-46AA-881A-C6EAD48488C9}">
      <dgm:prSet/>
      <dgm:spPr/>
      <dgm:t>
        <a:bodyPr/>
        <a:lstStyle/>
        <a:p>
          <a:pPr rtl="0"/>
          <a:r>
            <a:rPr lang="en-US" b="1" i="0" baseline="0" dirty="0" smtClean="0"/>
            <a:t>The Great Depression</a:t>
          </a:r>
          <a:endParaRPr lang="zh-CN" b="1" i="0" baseline="0" dirty="0"/>
        </a:p>
      </dgm:t>
    </dgm:pt>
    <dgm:pt modelId="{3E7F5CBF-B620-4A91-AE0F-126E2322D746}" type="parTrans" cxnId="{22790891-C9D7-44B9-96A9-17FDC69F2DBB}">
      <dgm:prSet/>
      <dgm:spPr/>
      <dgm:t>
        <a:bodyPr/>
        <a:lstStyle/>
        <a:p>
          <a:endParaRPr lang="zh-CN" altLang="en-US"/>
        </a:p>
      </dgm:t>
    </dgm:pt>
    <dgm:pt modelId="{CB8FEAC7-A2AA-4976-8300-B02B403BA93A}" type="sibTrans" cxnId="{22790891-C9D7-44B9-96A9-17FDC69F2DBB}">
      <dgm:prSet/>
      <dgm:spPr/>
      <dgm:t>
        <a:bodyPr/>
        <a:lstStyle/>
        <a:p>
          <a:endParaRPr lang="zh-CN" altLang="en-US"/>
        </a:p>
      </dgm:t>
    </dgm:pt>
    <dgm:pt modelId="{25ABF21F-8B3C-4356-A35B-7EA028F6587D}">
      <dgm:prSet/>
      <dgm:spPr/>
      <dgm:t>
        <a:bodyPr/>
        <a:lstStyle/>
        <a:p>
          <a:pPr rtl="0"/>
          <a:r>
            <a:rPr lang="en-US" b="1" i="0" baseline="0" dirty="0" smtClean="0"/>
            <a:t>1929—1933</a:t>
          </a:r>
          <a:endParaRPr lang="en-US" b="1" i="0" baseline="0" dirty="0"/>
        </a:p>
      </dgm:t>
    </dgm:pt>
    <dgm:pt modelId="{283AEF46-AF39-4E00-BE60-3DB3082E8115}" type="parTrans" cxnId="{E0B30B6B-8C3C-4F19-8F19-7FA9D7B32AB1}">
      <dgm:prSet/>
      <dgm:spPr/>
      <dgm:t>
        <a:bodyPr/>
        <a:lstStyle/>
        <a:p>
          <a:endParaRPr lang="zh-CN" altLang="en-US"/>
        </a:p>
      </dgm:t>
    </dgm:pt>
    <dgm:pt modelId="{7639A694-04CA-47FC-B769-20F4F9589C38}" type="sibTrans" cxnId="{E0B30B6B-8C3C-4F19-8F19-7FA9D7B32AB1}">
      <dgm:prSet/>
      <dgm:spPr/>
      <dgm:t>
        <a:bodyPr/>
        <a:lstStyle/>
        <a:p>
          <a:endParaRPr lang="zh-CN" altLang="en-US"/>
        </a:p>
      </dgm:t>
    </dgm:pt>
    <dgm:pt modelId="{1BB9AFDD-1081-4821-8EBA-3FB2BDD9E651}" type="pres">
      <dgm:prSet presAssocID="{F3543F98-4C4A-494D-9FE7-415BC314BCF7}" presName="hierChild1" presStyleCnt="0">
        <dgm:presLayoutVars>
          <dgm:orgChart val="1"/>
          <dgm:chPref val="1"/>
          <dgm:dir/>
          <dgm:animOne val="branch"/>
          <dgm:animLvl val="lvl"/>
          <dgm:resizeHandles/>
        </dgm:presLayoutVars>
      </dgm:prSet>
      <dgm:spPr/>
      <dgm:t>
        <a:bodyPr/>
        <a:lstStyle/>
        <a:p>
          <a:endParaRPr lang="zh-CN" altLang="en-US"/>
        </a:p>
      </dgm:t>
    </dgm:pt>
    <dgm:pt modelId="{1260D4BE-0320-46AB-93B3-61A2E5BC252D}" type="pres">
      <dgm:prSet presAssocID="{3D31981A-9AA2-46AA-881A-C6EAD48488C9}" presName="hierRoot1" presStyleCnt="0">
        <dgm:presLayoutVars>
          <dgm:hierBranch val="init"/>
        </dgm:presLayoutVars>
      </dgm:prSet>
      <dgm:spPr/>
    </dgm:pt>
    <dgm:pt modelId="{72986922-450D-4AA7-BB42-B7127DA13B46}" type="pres">
      <dgm:prSet presAssocID="{3D31981A-9AA2-46AA-881A-C6EAD48488C9}" presName="rootComposite1" presStyleCnt="0"/>
      <dgm:spPr/>
    </dgm:pt>
    <dgm:pt modelId="{A43AE343-6F6A-4AC9-8F3B-CE346F914F36}" type="pres">
      <dgm:prSet presAssocID="{3D31981A-9AA2-46AA-881A-C6EAD48488C9}" presName="rootText1" presStyleLbl="node0" presStyleIdx="0" presStyleCnt="2" custLinFactNeighborX="-2783" custLinFactNeighborY="-12709">
        <dgm:presLayoutVars>
          <dgm:chPref val="3"/>
        </dgm:presLayoutVars>
      </dgm:prSet>
      <dgm:spPr/>
      <dgm:t>
        <a:bodyPr/>
        <a:lstStyle/>
        <a:p>
          <a:endParaRPr lang="zh-CN" altLang="en-US"/>
        </a:p>
      </dgm:t>
    </dgm:pt>
    <dgm:pt modelId="{144B8D35-86C5-4E51-8D3B-1768C373C31E}" type="pres">
      <dgm:prSet presAssocID="{3D31981A-9AA2-46AA-881A-C6EAD48488C9}" presName="rootConnector1" presStyleLbl="node1" presStyleIdx="0" presStyleCnt="0"/>
      <dgm:spPr/>
      <dgm:t>
        <a:bodyPr/>
        <a:lstStyle/>
        <a:p>
          <a:endParaRPr lang="zh-CN" altLang="en-US"/>
        </a:p>
      </dgm:t>
    </dgm:pt>
    <dgm:pt modelId="{62FF30E5-3915-46DB-8F77-E77102704F11}" type="pres">
      <dgm:prSet presAssocID="{3D31981A-9AA2-46AA-881A-C6EAD48488C9}" presName="hierChild2" presStyleCnt="0"/>
      <dgm:spPr/>
    </dgm:pt>
    <dgm:pt modelId="{3AD751DA-7D86-48C6-80F0-129F18C972DF}" type="pres">
      <dgm:prSet presAssocID="{3D31981A-9AA2-46AA-881A-C6EAD48488C9}" presName="hierChild3" presStyleCnt="0"/>
      <dgm:spPr/>
    </dgm:pt>
    <dgm:pt modelId="{A9438F75-F1C5-4CEB-91D2-DE3AFF64EAD4}" type="pres">
      <dgm:prSet presAssocID="{25ABF21F-8B3C-4356-A35B-7EA028F6587D}" presName="hierRoot1" presStyleCnt="0">
        <dgm:presLayoutVars>
          <dgm:hierBranch val="init"/>
        </dgm:presLayoutVars>
      </dgm:prSet>
      <dgm:spPr/>
    </dgm:pt>
    <dgm:pt modelId="{ECC7E158-0337-45BC-9B1F-09F558097F1A}" type="pres">
      <dgm:prSet presAssocID="{25ABF21F-8B3C-4356-A35B-7EA028F6587D}" presName="rootComposite1" presStyleCnt="0"/>
      <dgm:spPr/>
    </dgm:pt>
    <dgm:pt modelId="{F9F11947-1133-4C5B-B3ED-7BF246F11D63}" type="pres">
      <dgm:prSet presAssocID="{25ABF21F-8B3C-4356-A35B-7EA028F6587D}" presName="rootText1" presStyleLbl="node0" presStyleIdx="1" presStyleCnt="2" custLinFactNeighborX="-946" custLinFactNeighborY="-12709">
        <dgm:presLayoutVars>
          <dgm:chPref val="3"/>
        </dgm:presLayoutVars>
      </dgm:prSet>
      <dgm:spPr/>
      <dgm:t>
        <a:bodyPr/>
        <a:lstStyle/>
        <a:p>
          <a:endParaRPr lang="zh-CN" altLang="en-US"/>
        </a:p>
      </dgm:t>
    </dgm:pt>
    <dgm:pt modelId="{922E0F9E-6FAC-47B0-B04D-205592D16D1C}" type="pres">
      <dgm:prSet presAssocID="{25ABF21F-8B3C-4356-A35B-7EA028F6587D}" presName="rootConnector1" presStyleLbl="node1" presStyleIdx="0" presStyleCnt="0"/>
      <dgm:spPr/>
      <dgm:t>
        <a:bodyPr/>
        <a:lstStyle/>
        <a:p>
          <a:endParaRPr lang="zh-CN" altLang="en-US"/>
        </a:p>
      </dgm:t>
    </dgm:pt>
    <dgm:pt modelId="{FEBBC875-4A30-4F01-9FB4-587D53FBA31F}" type="pres">
      <dgm:prSet presAssocID="{25ABF21F-8B3C-4356-A35B-7EA028F6587D}" presName="hierChild2" presStyleCnt="0"/>
      <dgm:spPr/>
    </dgm:pt>
    <dgm:pt modelId="{C3AACDC1-9F0B-445C-B509-179DE4CD4DA0}" type="pres">
      <dgm:prSet presAssocID="{25ABF21F-8B3C-4356-A35B-7EA028F6587D}" presName="hierChild3" presStyleCnt="0"/>
      <dgm:spPr/>
    </dgm:pt>
  </dgm:ptLst>
  <dgm:cxnLst>
    <dgm:cxn modelId="{E0B30B6B-8C3C-4F19-8F19-7FA9D7B32AB1}" srcId="{F3543F98-4C4A-494D-9FE7-415BC314BCF7}" destId="{25ABF21F-8B3C-4356-A35B-7EA028F6587D}" srcOrd="1" destOrd="0" parTransId="{283AEF46-AF39-4E00-BE60-3DB3082E8115}" sibTransId="{7639A694-04CA-47FC-B769-20F4F9589C38}"/>
    <dgm:cxn modelId="{7AAB30B4-B780-4B93-A9D8-D9F6A067DAE9}" type="presOf" srcId="{3D31981A-9AA2-46AA-881A-C6EAD48488C9}" destId="{A43AE343-6F6A-4AC9-8F3B-CE346F914F36}" srcOrd="0" destOrd="0" presId="urn:microsoft.com/office/officeart/2005/8/layout/orgChart1"/>
    <dgm:cxn modelId="{64ADDAF6-8B4A-4920-8A10-616A5503CCD2}" type="presOf" srcId="{25ABF21F-8B3C-4356-A35B-7EA028F6587D}" destId="{922E0F9E-6FAC-47B0-B04D-205592D16D1C}" srcOrd="1" destOrd="0" presId="urn:microsoft.com/office/officeart/2005/8/layout/orgChart1"/>
    <dgm:cxn modelId="{818F4AEE-D486-4C05-95BD-874374262974}" type="presOf" srcId="{3D31981A-9AA2-46AA-881A-C6EAD48488C9}" destId="{144B8D35-86C5-4E51-8D3B-1768C373C31E}" srcOrd="1" destOrd="0" presId="urn:microsoft.com/office/officeart/2005/8/layout/orgChart1"/>
    <dgm:cxn modelId="{22790891-C9D7-44B9-96A9-17FDC69F2DBB}" srcId="{F3543F98-4C4A-494D-9FE7-415BC314BCF7}" destId="{3D31981A-9AA2-46AA-881A-C6EAD48488C9}" srcOrd="0" destOrd="0" parTransId="{3E7F5CBF-B620-4A91-AE0F-126E2322D746}" sibTransId="{CB8FEAC7-A2AA-4976-8300-B02B403BA93A}"/>
    <dgm:cxn modelId="{E72332D5-D8C8-4049-899B-F92C88C3283C}" type="presOf" srcId="{25ABF21F-8B3C-4356-A35B-7EA028F6587D}" destId="{F9F11947-1133-4C5B-B3ED-7BF246F11D63}" srcOrd="0" destOrd="0" presId="urn:microsoft.com/office/officeart/2005/8/layout/orgChart1"/>
    <dgm:cxn modelId="{DDB7799D-1446-4A9F-AA3C-C9461BD6DF80}" type="presOf" srcId="{F3543F98-4C4A-494D-9FE7-415BC314BCF7}" destId="{1BB9AFDD-1081-4821-8EBA-3FB2BDD9E651}" srcOrd="0" destOrd="0" presId="urn:microsoft.com/office/officeart/2005/8/layout/orgChart1"/>
    <dgm:cxn modelId="{D0F1734C-CEC7-49E7-9536-09F193E43B87}" type="presParOf" srcId="{1BB9AFDD-1081-4821-8EBA-3FB2BDD9E651}" destId="{1260D4BE-0320-46AB-93B3-61A2E5BC252D}" srcOrd="0" destOrd="0" presId="urn:microsoft.com/office/officeart/2005/8/layout/orgChart1"/>
    <dgm:cxn modelId="{AAE0375A-D46E-4DD5-A6CF-76C8ECC3EBDE}" type="presParOf" srcId="{1260D4BE-0320-46AB-93B3-61A2E5BC252D}" destId="{72986922-450D-4AA7-BB42-B7127DA13B46}" srcOrd="0" destOrd="0" presId="urn:microsoft.com/office/officeart/2005/8/layout/orgChart1"/>
    <dgm:cxn modelId="{2A31F0A5-97AD-48FB-A8B0-414F48A95A9B}" type="presParOf" srcId="{72986922-450D-4AA7-BB42-B7127DA13B46}" destId="{A43AE343-6F6A-4AC9-8F3B-CE346F914F36}" srcOrd="0" destOrd="0" presId="urn:microsoft.com/office/officeart/2005/8/layout/orgChart1"/>
    <dgm:cxn modelId="{07F7AD02-9913-467D-B52D-3E2C2A8D276A}" type="presParOf" srcId="{72986922-450D-4AA7-BB42-B7127DA13B46}" destId="{144B8D35-86C5-4E51-8D3B-1768C373C31E}" srcOrd="1" destOrd="0" presId="urn:microsoft.com/office/officeart/2005/8/layout/orgChart1"/>
    <dgm:cxn modelId="{3A5C9F03-F81B-4959-99E1-63EBC2A5F997}" type="presParOf" srcId="{1260D4BE-0320-46AB-93B3-61A2E5BC252D}" destId="{62FF30E5-3915-46DB-8F77-E77102704F11}" srcOrd="1" destOrd="0" presId="urn:microsoft.com/office/officeart/2005/8/layout/orgChart1"/>
    <dgm:cxn modelId="{6E1E8E48-0466-487E-9276-D59A038A50A0}" type="presParOf" srcId="{1260D4BE-0320-46AB-93B3-61A2E5BC252D}" destId="{3AD751DA-7D86-48C6-80F0-129F18C972DF}" srcOrd="2" destOrd="0" presId="urn:microsoft.com/office/officeart/2005/8/layout/orgChart1"/>
    <dgm:cxn modelId="{B1C54CA3-690C-432C-830C-111687AB0B51}" type="presParOf" srcId="{1BB9AFDD-1081-4821-8EBA-3FB2BDD9E651}" destId="{A9438F75-F1C5-4CEB-91D2-DE3AFF64EAD4}" srcOrd="1" destOrd="0" presId="urn:microsoft.com/office/officeart/2005/8/layout/orgChart1"/>
    <dgm:cxn modelId="{6BE51D9A-96BE-4852-9CB1-C1E6DD10DC7D}" type="presParOf" srcId="{A9438F75-F1C5-4CEB-91D2-DE3AFF64EAD4}" destId="{ECC7E158-0337-45BC-9B1F-09F558097F1A}" srcOrd="0" destOrd="0" presId="urn:microsoft.com/office/officeart/2005/8/layout/orgChart1"/>
    <dgm:cxn modelId="{5D36BA53-4626-4785-A373-37C428EB2820}" type="presParOf" srcId="{ECC7E158-0337-45BC-9B1F-09F558097F1A}" destId="{F9F11947-1133-4C5B-B3ED-7BF246F11D63}" srcOrd="0" destOrd="0" presId="urn:microsoft.com/office/officeart/2005/8/layout/orgChart1"/>
    <dgm:cxn modelId="{AEA92D3C-23BE-488D-A22D-8C7EDFC4F184}" type="presParOf" srcId="{ECC7E158-0337-45BC-9B1F-09F558097F1A}" destId="{922E0F9E-6FAC-47B0-B04D-205592D16D1C}" srcOrd="1" destOrd="0" presId="urn:microsoft.com/office/officeart/2005/8/layout/orgChart1"/>
    <dgm:cxn modelId="{E52FABC4-D6A0-4F9B-A574-F0BDE5E246A4}" type="presParOf" srcId="{A9438F75-F1C5-4CEB-91D2-DE3AFF64EAD4}" destId="{FEBBC875-4A30-4F01-9FB4-587D53FBA31F}" srcOrd="1" destOrd="0" presId="urn:microsoft.com/office/officeart/2005/8/layout/orgChart1"/>
    <dgm:cxn modelId="{EC64A891-779C-42AB-A25C-ADD1F838F631}" type="presParOf" srcId="{A9438F75-F1C5-4CEB-91D2-DE3AFF64EAD4}" destId="{C3AACDC1-9F0B-445C-B509-179DE4CD4DA0}"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BF26D3-B9C5-4966-82C2-6C7E2727AD3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zh-CN" altLang="en-US"/>
        </a:p>
      </dgm:t>
    </dgm:pt>
    <dgm:pt modelId="{FE351259-F952-4D58-99E1-A70BC9961C24}">
      <dgm:prSet/>
      <dgm:spPr/>
      <dgm:t>
        <a:bodyPr/>
        <a:lstStyle/>
        <a:p>
          <a:pPr rtl="0"/>
          <a:r>
            <a:rPr lang="en-US" b="1" i="0" baseline="0" dirty="0" smtClean="0"/>
            <a:t>Get rid of the crisis and find a way out</a:t>
          </a:r>
          <a:endParaRPr lang="zh-CN" b="1" i="0" baseline="0" dirty="0"/>
        </a:p>
      </dgm:t>
    </dgm:pt>
    <dgm:pt modelId="{8D2FD6D3-D22E-4B89-8FF9-80C3BFBD192D}" type="parTrans" cxnId="{71812916-F8A6-4464-8A4E-3DC51E7DAB21}">
      <dgm:prSet/>
      <dgm:spPr/>
      <dgm:t>
        <a:bodyPr/>
        <a:lstStyle/>
        <a:p>
          <a:endParaRPr lang="zh-CN" altLang="en-US"/>
        </a:p>
      </dgm:t>
    </dgm:pt>
    <dgm:pt modelId="{7D10B82E-615B-4A7B-A45D-7549F7A6B388}" type="sibTrans" cxnId="{71812916-F8A6-4464-8A4E-3DC51E7DAB21}">
      <dgm:prSet/>
      <dgm:spPr/>
      <dgm:t>
        <a:bodyPr/>
        <a:lstStyle/>
        <a:p>
          <a:endParaRPr lang="zh-CN" altLang="en-US"/>
        </a:p>
      </dgm:t>
    </dgm:pt>
    <dgm:pt modelId="{54CA221F-A3E1-4E3C-9AF6-BAFF3DA7BD42}" type="pres">
      <dgm:prSet presAssocID="{85BF26D3-B9C5-4966-82C2-6C7E2727AD3D}" presName="compositeShape" presStyleCnt="0">
        <dgm:presLayoutVars>
          <dgm:dir/>
          <dgm:resizeHandles/>
        </dgm:presLayoutVars>
      </dgm:prSet>
      <dgm:spPr/>
      <dgm:t>
        <a:bodyPr/>
        <a:lstStyle/>
        <a:p>
          <a:endParaRPr lang="zh-CN" altLang="en-US"/>
        </a:p>
      </dgm:t>
    </dgm:pt>
    <dgm:pt modelId="{843978E3-54A1-4515-9CE8-946210B83EDE}" type="pres">
      <dgm:prSet presAssocID="{85BF26D3-B9C5-4966-82C2-6C7E2727AD3D}" presName="pyramid" presStyleLbl="node1" presStyleIdx="0" presStyleCnt="1"/>
      <dgm:spPr/>
    </dgm:pt>
    <dgm:pt modelId="{7CD89898-C7D2-4D35-9B65-84A5B917EB55}" type="pres">
      <dgm:prSet presAssocID="{85BF26D3-B9C5-4966-82C2-6C7E2727AD3D}" presName="theList" presStyleCnt="0"/>
      <dgm:spPr/>
    </dgm:pt>
    <dgm:pt modelId="{800F978A-100E-4B16-A315-0ADC290584B6}" type="pres">
      <dgm:prSet presAssocID="{FE351259-F952-4D58-99E1-A70BC9961C24}" presName="aNode" presStyleLbl="fgAcc1" presStyleIdx="0" presStyleCnt="1" custScaleX="744995" custScaleY="191617" custLinFactY="61816" custLinFactNeighborX="7949" custLinFactNeighborY="100000">
        <dgm:presLayoutVars>
          <dgm:bulletEnabled val="1"/>
        </dgm:presLayoutVars>
      </dgm:prSet>
      <dgm:spPr/>
      <dgm:t>
        <a:bodyPr/>
        <a:lstStyle/>
        <a:p>
          <a:endParaRPr lang="zh-CN" altLang="en-US"/>
        </a:p>
      </dgm:t>
    </dgm:pt>
    <dgm:pt modelId="{A15FF97A-CB9A-44FC-82FD-CC271285BFCE}" type="pres">
      <dgm:prSet presAssocID="{FE351259-F952-4D58-99E1-A70BC9961C24}" presName="aSpace" presStyleCnt="0"/>
      <dgm:spPr/>
    </dgm:pt>
  </dgm:ptLst>
  <dgm:cxnLst>
    <dgm:cxn modelId="{71812916-F8A6-4464-8A4E-3DC51E7DAB21}" srcId="{85BF26D3-B9C5-4966-82C2-6C7E2727AD3D}" destId="{FE351259-F952-4D58-99E1-A70BC9961C24}" srcOrd="0" destOrd="0" parTransId="{8D2FD6D3-D22E-4B89-8FF9-80C3BFBD192D}" sibTransId="{7D10B82E-615B-4A7B-A45D-7549F7A6B388}"/>
    <dgm:cxn modelId="{6AD74E97-6DAF-4935-ABC2-3CE97DB0A9E0}" type="presOf" srcId="{FE351259-F952-4D58-99E1-A70BC9961C24}" destId="{800F978A-100E-4B16-A315-0ADC290584B6}" srcOrd="0" destOrd="0" presId="urn:microsoft.com/office/officeart/2005/8/layout/pyramid2"/>
    <dgm:cxn modelId="{EA5E06A8-5934-4669-8018-93B00870F5C7}" type="presOf" srcId="{85BF26D3-B9C5-4966-82C2-6C7E2727AD3D}" destId="{54CA221F-A3E1-4E3C-9AF6-BAFF3DA7BD42}" srcOrd="0" destOrd="0" presId="urn:microsoft.com/office/officeart/2005/8/layout/pyramid2"/>
    <dgm:cxn modelId="{DE23E3E1-B9E5-4F42-AE52-70BE6BF28EA2}" type="presParOf" srcId="{54CA221F-A3E1-4E3C-9AF6-BAFF3DA7BD42}" destId="{843978E3-54A1-4515-9CE8-946210B83EDE}" srcOrd="0" destOrd="0" presId="urn:microsoft.com/office/officeart/2005/8/layout/pyramid2"/>
    <dgm:cxn modelId="{D1A72A8A-E33C-4674-AD81-8EFAD3BC932C}" type="presParOf" srcId="{54CA221F-A3E1-4E3C-9AF6-BAFF3DA7BD42}" destId="{7CD89898-C7D2-4D35-9B65-84A5B917EB55}" srcOrd="1" destOrd="0" presId="urn:microsoft.com/office/officeart/2005/8/layout/pyramid2"/>
    <dgm:cxn modelId="{16EF3CB7-35E3-4F7A-9551-1BAFBD69432A}" type="presParOf" srcId="{7CD89898-C7D2-4D35-9B65-84A5B917EB55}" destId="{800F978A-100E-4B16-A315-0ADC290584B6}" srcOrd="0" destOrd="0" presId="urn:microsoft.com/office/officeart/2005/8/layout/pyramid2"/>
    <dgm:cxn modelId="{0D582196-40C9-406E-BA3C-32DD37CF1E4B}" type="presParOf" srcId="{7CD89898-C7D2-4D35-9B65-84A5B917EB55}" destId="{A15FF97A-CB9A-44FC-82FD-CC271285BFCE}" srcOrd="1" destOrd="0" presId="urn:microsoft.com/office/officeart/2005/8/layout/pyramid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4C9CBB-D38A-46EA-AA66-6AFB637480C1}"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zh-CN" altLang="en-US"/>
        </a:p>
      </dgm:t>
    </dgm:pt>
    <dgm:pt modelId="{44C78638-9A0A-4C07-80D1-D1E8E58CABAE}">
      <dgm:prSet/>
      <dgm:spPr/>
      <dgm:t>
        <a:bodyPr/>
        <a:lstStyle/>
        <a:p>
          <a:pPr rtl="0"/>
          <a:r>
            <a:rPr lang="en-US" b="1" i="0" baseline="0" dirty="0" smtClean="0"/>
            <a:t>New Deal</a:t>
          </a:r>
          <a:endParaRPr lang="zh-CN" b="1" i="0" baseline="0" dirty="0"/>
        </a:p>
      </dgm:t>
    </dgm:pt>
    <dgm:pt modelId="{CF79E1C8-D421-4D3D-BD46-0AB5E1B7A453}" type="parTrans" cxnId="{08CC915F-B600-4D64-8FA9-31D4F2C0F60D}">
      <dgm:prSet/>
      <dgm:spPr/>
      <dgm:t>
        <a:bodyPr/>
        <a:lstStyle/>
        <a:p>
          <a:endParaRPr lang="zh-CN" altLang="en-US"/>
        </a:p>
      </dgm:t>
    </dgm:pt>
    <dgm:pt modelId="{CC154309-FCA8-44BD-9896-3A645CFDFCEC}" type="sibTrans" cxnId="{08CC915F-B600-4D64-8FA9-31D4F2C0F60D}">
      <dgm:prSet/>
      <dgm:spPr/>
      <dgm:t>
        <a:bodyPr/>
        <a:lstStyle/>
        <a:p>
          <a:endParaRPr lang="zh-CN" altLang="en-US"/>
        </a:p>
      </dgm:t>
    </dgm:pt>
    <dgm:pt modelId="{7967227E-B13A-4600-9CB7-64720AEA547A}" type="pres">
      <dgm:prSet presAssocID="{944C9CBB-D38A-46EA-AA66-6AFB637480C1}" presName="diagram" presStyleCnt="0">
        <dgm:presLayoutVars>
          <dgm:chPref val="1"/>
          <dgm:dir/>
          <dgm:animOne val="branch"/>
          <dgm:animLvl val="lvl"/>
          <dgm:resizeHandles/>
        </dgm:presLayoutVars>
      </dgm:prSet>
      <dgm:spPr/>
      <dgm:t>
        <a:bodyPr/>
        <a:lstStyle/>
        <a:p>
          <a:endParaRPr lang="zh-CN" altLang="en-US"/>
        </a:p>
      </dgm:t>
    </dgm:pt>
    <dgm:pt modelId="{72023C53-985D-40D8-839C-9A731371C794}" type="pres">
      <dgm:prSet presAssocID="{44C78638-9A0A-4C07-80D1-D1E8E58CABAE}" presName="root" presStyleCnt="0"/>
      <dgm:spPr/>
    </dgm:pt>
    <dgm:pt modelId="{08C72E33-8654-4971-8454-9980906B4074}" type="pres">
      <dgm:prSet presAssocID="{44C78638-9A0A-4C07-80D1-D1E8E58CABAE}" presName="rootComposite" presStyleCnt="0"/>
      <dgm:spPr/>
    </dgm:pt>
    <dgm:pt modelId="{70AAD8A2-B736-4281-871F-BEB66D03EC94}" type="pres">
      <dgm:prSet presAssocID="{44C78638-9A0A-4C07-80D1-D1E8E58CABAE}" presName="rootText" presStyleLbl="node1" presStyleIdx="0" presStyleCnt="1"/>
      <dgm:spPr/>
      <dgm:t>
        <a:bodyPr/>
        <a:lstStyle/>
        <a:p>
          <a:endParaRPr lang="zh-CN" altLang="en-US"/>
        </a:p>
      </dgm:t>
    </dgm:pt>
    <dgm:pt modelId="{3F1C6852-A7B0-4BF6-990D-D7FEE5605CE7}" type="pres">
      <dgm:prSet presAssocID="{44C78638-9A0A-4C07-80D1-D1E8E58CABAE}" presName="rootConnector" presStyleLbl="node1" presStyleIdx="0" presStyleCnt="1"/>
      <dgm:spPr/>
      <dgm:t>
        <a:bodyPr/>
        <a:lstStyle/>
        <a:p>
          <a:endParaRPr lang="zh-CN" altLang="en-US"/>
        </a:p>
      </dgm:t>
    </dgm:pt>
    <dgm:pt modelId="{36C02C76-30BF-4B13-B9E3-89B92FC1A0B4}" type="pres">
      <dgm:prSet presAssocID="{44C78638-9A0A-4C07-80D1-D1E8E58CABAE}" presName="childShape" presStyleCnt="0"/>
      <dgm:spPr/>
    </dgm:pt>
  </dgm:ptLst>
  <dgm:cxnLst>
    <dgm:cxn modelId="{08CC915F-B600-4D64-8FA9-31D4F2C0F60D}" srcId="{944C9CBB-D38A-46EA-AA66-6AFB637480C1}" destId="{44C78638-9A0A-4C07-80D1-D1E8E58CABAE}" srcOrd="0" destOrd="0" parTransId="{CF79E1C8-D421-4D3D-BD46-0AB5E1B7A453}" sibTransId="{CC154309-FCA8-44BD-9896-3A645CFDFCEC}"/>
    <dgm:cxn modelId="{C1654FD6-B6D2-4DC8-924F-93094503E609}" type="presOf" srcId="{944C9CBB-D38A-46EA-AA66-6AFB637480C1}" destId="{7967227E-B13A-4600-9CB7-64720AEA547A}" srcOrd="0" destOrd="0" presId="urn:microsoft.com/office/officeart/2005/8/layout/hierarchy3"/>
    <dgm:cxn modelId="{4A52F683-10AD-439C-861D-A14379ACE1A2}" type="presOf" srcId="{44C78638-9A0A-4C07-80D1-D1E8E58CABAE}" destId="{70AAD8A2-B736-4281-871F-BEB66D03EC94}" srcOrd="0" destOrd="0" presId="urn:microsoft.com/office/officeart/2005/8/layout/hierarchy3"/>
    <dgm:cxn modelId="{791DA70F-8009-49D2-88C6-03988C53E319}" type="presOf" srcId="{44C78638-9A0A-4C07-80D1-D1E8E58CABAE}" destId="{3F1C6852-A7B0-4BF6-990D-D7FEE5605CE7}" srcOrd="1" destOrd="0" presId="urn:microsoft.com/office/officeart/2005/8/layout/hierarchy3"/>
    <dgm:cxn modelId="{3E7CBCE3-2C88-490A-ACF8-17C913F7B876}" type="presParOf" srcId="{7967227E-B13A-4600-9CB7-64720AEA547A}" destId="{72023C53-985D-40D8-839C-9A731371C794}" srcOrd="0" destOrd="0" presId="urn:microsoft.com/office/officeart/2005/8/layout/hierarchy3"/>
    <dgm:cxn modelId="{ED3DF97E-04D6-4F1D-AD00-08A8EB7EFDDB}" type="presParOf" srcId="{72023C53-985D-40D8-839C-9A731371C794}" destId="{08C72E33-8654-4971-8454-9980906B4074}" srcOrd="0" destOrd="0" presId="urn:microsoft.com/office/officeart/2005/8/layout/hierarchy3"/>
    <dgm:cxn modelId="{21D548A7-A64A-4373-AB0D-F99DCE30FBC1}" type="presParOf" srcId="{08C72E33-8654-4971-8454-9980906B4074}" destId="{70AAD8A2-B736-4281-871F-BEB66D03EC94}" srcOrd="0" destOrd="0" presId="urn:microsoft.com/office/officeart/2005/8/layout/hierarchy3"/>
    <dgm:cxn modelId="{212BB017-5937-4ADF-9452-D3A9E513D9BB}" type="presParOf" srcId="{08C72E33-8654-4971-8454-9980906B4074}" destId="{3F1C6852-A7B0-4BF6-990D-D7FEE5605CE7}" srcOrd="1" destOrd="0" presId="urn:microsoft.com/office/officeart/2005/8/layout/hierarchy3"/>
    <dgm:cxn modelId="{AAC7CF49-93B0-4C4A-B686-42B24AA80816}" type="presParOf" srcId="{72023C53-985D-40D8-839C-9A731371C794}" destId="{36C02C76-30BF-4B13-B9E3-89B92FC1A0B4}"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78AD47-D3E6-4161-9CF8-C0FE9174CF25}"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zh-CN" altLang="en-US"/>
        </a:p>
      </dgm:t>
    </dgm:pt>
    <dgm:pt modelId="{EE8AA7DB-E2DF-4095-A478-541F42B7979E}">
      <dgm:prSet/>
      <dgm:spPr/>
      <dgm:t>
        <a:bodyPr/>
        <a:lstStyle/>
        <a:p>
          <a:pPr rtl="0"/>
          <a:r>
            <a:rPr lang="en-US" b="1" i="0" baseline="0" dirty="0" err="1" smtClean="0"/>
            <a:t>German,japanese</a:t>
          </a:r>
          <a:r>
            <a:rPr lang="en-US" b="1" i="0" baseline="0" dirty="0" smtClean="0"/>
            <a:t> </a:t>
          </a:r>
          <a:endParaRPr lang="zh-CN" dirty="0"/>
        </a:p>
      </dgm:t>
    </dgm:pt>
    <dgm:pt modelId="{6B8CD1D6-BE80-4B9A-B98C-5647AFC270C8}" type="parTrans" cxnId="{44AF94A2-0631-4B5C-A9F6-B837695CBBE7}">
      <dgm:prSet/>
      <dgm:spPr/>
      <dgm:t>
        <a:bodyPr/>
        <a:lstStyle/>
        <a:p>
          <a:endParaRPr lang="zh-CN" altLang="en-US"/>
        </a:p>
      </dgm:t>
    </dgm:pt>
    <dgm:pt modelId="{1DA23301-621C-4CDB-AF26-4EA62A296439}" type="sibTrans" cxnId="{44AF94A2-0631-4B5C-A9F6-B837695CBBE7}">
      <dgm:prSet/>
      <dgm:spPr/>
      <dgm:t>
        <a:bodyPr/>
        <a:lstStyle/>
        <a:p>
          <a:endParaRPr lang="zh-CN" altLang="en-US"/>
        </a:p>
      </dgm:t>
    </dgm:pt>
    <dgm:pt modelId="{FA855E65-64B2-430C-B615-594DF75D70E3}">
      <dgm:prSet/>
      <dgm:spPr/>
      <dgm:t>
        <a:bodyPr/>
        <a:lstStyle/>
        <a:p>
          <a:pPr rtl="0"/>
          <a:r>
            <a:rPr lang="en-US" b="1" i="0" baseline="0" dirty="0" smtClean="0"/>
            <a:t>fascist regimes</a:t>
          </a:r>
          <a:endParaRPr lang="zh-CN" b="1" i="0" baseline="0" dirty="0"/>
        </a:p>
      </dgm:t>
    </dgm:pt>
    <dgm:pt modelId="{F567ED55-6E7C-4FE5-B30D-56921DFE7166}" type="parTrans" cxnId="{56D907EB-B689-458D-96BC-300BDA0E26FD}">
      <dgm:prSet/>
      <dgm:spPr/>
      <dgm:t>
        <a:bodyPr/>
        <a:lstStyle/>
        <a:p>
          <a:endParaRPr lang="zh-CN" altLang="en-US"/>
        </a:p>
      </dgm:t>
    </dgm:pt>
    <dgm:pt modelId="{A936A5BC-803E-408E-B856-E629476FF75B}" type="sibTrans" cxnId="{56D907EB-B689-458D-96BC-300BDA0E26FD}">
      <dgm:prSet/>
      <dgm:spPr/>
      <dgm:t>
        <a:bodyPr/>
        <a:lstStyle/>
        <a:p>
          <a:endParaRPr lang="zh-CN" altLang="en-US"/>
        </a:p>
      </dgm:t>
    </dgm:pt>
    <dgm:pt modelId="{6B32AB00-2CB0-4E0C-B323-927E51630194}" type="pres">
      <dgm:prSet presAssocID="{D178AD47-D3E6-4161-9CF8-C0FE9174CF25}" presName="Name0" presStyleCnt="0">
        <dgm:presLayoutVars>
          <dgm:chMax val="7"/>
          <dgm:dir/>
          <dgm:animLvl val="lvl"/>
          <dgm:resizeHandles val="exact"/>
        </dgm:presLayoutVars>
      </dgm:prSet>
      <dgm:spPr/>
      <dgm:t>
        <a:bodyPr/>
        <a:lstStyle/>
        <a:p>
          <a:endParaRPr lang="zh-CN" altLang="en-US"/>
        </a:p>
      </dgm:t>
    </dgm:pt>
    <dgm:pt modelId="{4885322A-CA8E-4F33-896A-01AFB7CBC3A2}" type="pres">
      <dgm:prSet presAssocID="{EE8AA7DB-E2DF-4095-A478-541F42B7979E}" presName="circle1" presStyleLbl="node1" presStyleIdx="0" presStyleCnt="2"/>
      <dgm:spPr/>
    </dgm:pt>
    <dgm:pt modelId="{9C5B6C74-8472-49AF-99ED-2D063D5CE846}" type="pres">
      <dgm:prSet presAssocID="{EE8AA7DB-E2DF-4095-A478-541F42B7979E}" presName="space" presStyleCnt="0"/>
      <dgm:spPr/>
    </dgm:pt>
    <dgm:pt modelId="{D5CDA0B5-A31C-4960-976B-2CBAE3F2A553}" type="pres">
      <dgm:prSet presAssocID="{EE8AA7DB-E2DF-4095-A478-541F42B7979E}" presName="rect1" presStyleLbl="alignAcc1" presStyleIdx="0" presStyleCnt="2"/>
      <dgm:spPr/>
      <dgm:t>
        <a:bodyPr/>
        <a:lstStyle/>
        <a:p>
          <a:endParaRPr lang="zh-CN" altLang="en-US"/>
        </a:p>
      </dgm:t>
    </dgm:pt>
    <dgm:pt modelId="{6B22A12C-765D-4DDD-B150-18103BC34381}" type="pres">
      <dgm:prSet presAssocID="{FA855E65-64B2-430C-B615-594DF75D70E3}" presName="vertSpace2" presStyleLbl="node1" presStyleIdx="0" presStyleCnt="2"/>
      <dgm:spPr/>
    </dgm:pt>
    <dgm:pt modelId="{2F658B98-9493-4E6F-94A8-104BC7D6696E}" type="pres">
      <dgm:prSet presAssocID="{FA855E65-64B2-430C-B615-594DF75D70E3}" presName="circle2" presStyleLbl="node1" presStyleIdx="1" presStyleCnt="2"/>
      <dgm:spPr/>
    </dgm:pt>
    <dgm:pt modelId="{DF2D82B9-9791-4451-BE05-86DD1365DDA9}" type="pres">
      <dgm:prSet presAssocID="{FA855E65-64B2-430C-B615-594DF75D70E3}" presName="rect2" presStyleLbl="alignAcc1" presStyleIdx="1" presStyleCnt="2"/>
      <dgm:spPr/>
      <dgm:t>
        <a:bodyPr/>
        <a:lstStyle/>
        <a:p>
          <a:endParaRPr lang="zh-CN" altLang="en-US"/>
        </a:p>
      </dgm:t>
    </dgm:pt>
    <dgm:pt modelId="{3BE70625-2048-41AC-8C08-945F1639A071}" type="pres">
      <dgm:prSet presAssocID="{EE8AA7DB-E2DF-4095-A478-541F42B7979E}" presName="rect1ParTxNoCh" presStyleLbl="alignAcc1" presStyleIdx="1" presStyleCnt="2">
        <dgm:presLayoutVars>
          <dgm:chMax val="1"/>
          <dgm:bulletEnabled val="1"/>
        </dgm:presLayoutVars>
      </dgm:prSet>
      <dgm:spPr/>
      <dgm:t>
        <a:bodyPr/>
        <a:lstStyle/>
        <a:p>
          <a:endParaRPr lang="zh-CN" altLang="en-US"/>
        </a:p>
      </dgm:t>
    </dgm:pt>
    <dgm:pt modelId="{9D3BA19C-8887-4684-B5CD-21A8D4F7AE86}" type="pres">
      <dgm:prSet presAssocID="{FA855E65-64B2-430C-B615-594DF75D70E3}" presName="rect2ParTxNoCh" presStyleLbl="alignAcc1" presStyleIdx="1" presStyleCnt="2">
        <dgm:presLayoutVars>
          <dgm:chMax val="1"/>
          <dgm:bulletEnabled val="1"/>
        </dgm:presLayoutVars>
      </dgm:prSet>
      <dgm:spPr/>
      <dgm:t>
        <a:bodyPr/>
        <a:lstStyle/>
        <a:p>
          <a:endParaRPr lang="zh-CN" altLang="en-US"/>
        </a:p>
      </dgm:t>
    </dgm:pt>
  </dgm:ptLst>
  <dgm:cxnLst>
    <dgm:cxn modelId="{60D6A4D3-2892-4D43-83BE-574483FC3CB2}" type="presOf" srcId="{EE8AA7DB-E2DF-4095-A478-541F42B7979E}" destId="{D5CDA0B5-A31C-4960-976B-2CBAE3F2A553}" srcOrd="0" destOrd="0" presId="urn:microsoft.com/office/officeart/2005/8/layout/target3"/>
    <dgm:cxn modelId="{56D907EB-B689-458D-96BC-300BDA0E26FD}" srcId="{D178AD47-D3E6-4161-9CF8-C0FE9174CF25}" destId="{FA855E65-64B2-430C-B615-594DF75D70E3}" srcOrd="1" destOrd="0" parTransId="{F567ED55-6E7C-4FE5-B30D-56921DFE7166}" sibTransId="{A936A5BC-803E-408E-B856-E629476FF75B}"/>
    <dgm:cxn modelId="{177597DC-8321-466C-ACE7-DF26C95CA7F9}" type="presOf" srcId="{FA855E65-64B2-430C-B615-594DF75D70E3}" destId="{9D3BA19C-8887-4684-B5CD-21A8D4F7AE86}" srcOrd="1" destOrd="0" presId="urn:microsoft.com/office/officeart/2005/8/layout/target3"/>
    <dgm:cxn modelId="{75C775CC-6693-444C-9F07-E87B06DE8E92}" type="presOf" srcId="{D178AD47-D3E6-4161-9CF8-C0FE9174CF25}" destId="{6B32AB00-2CB0-4E0C-B323-927E51630194}" srcOrd="0" destOrd="0" presId="urn:microsoft.com/office/officeart/2005/8/layout/target3"/>
    <dgm:cxn modelId="{D69BBA4E-8416-4C99-9804-34E9DFD0CE6F}" type="presOf" srcId="{EE8AA7DB-E2DF-4095-A478-541F42B7979E}" destId="{3BE70625-2048-41AC-8C08-945F1639A071}" srcOrd="1" destOrd="0" presId="urn:microsoft.com/office/officeart/2005/8/layout/target3"/>
    <dgm:cxn modelId="{44AF94A2-0631-4B5C-A9F6-B837695CBBE7}" srcId="{D178AD47-D3E6-4161-9CF8-C0FE9174CF25}" destId="{EE8AA7DB-E2DF-4095-A478-541F42B7979E}" srcOrd="0" destOrd="0" parTransId="{6B8CD1D6-BE80-4B9A-B98C-5647AFC270C8}" sibTransId="{1DA23301-621C-4CDB-AF26-4EA62A296439}"/>
    <dgm:cxn modelId="{1C0A76DE-5E14-445C-B722-FE464D0072AF}" type="presOf" srcId="{FA855E65-64B2-430C-B615-594DF75D70E3}" destId="{DF2D82B9-9791-4451-BE05-86DD1365DDA9}" srcOrd="0" destOrd="0" presId="urn:microsoft.com/office/officeart/2005/8/layout/target3"/>
    <dgm:cxn modelId="{71B6BB0B-3268-4046-B005-5C5A8B292B0C}" type="presParOf" srcId="{6B32AB00-2CB0-4E0C-B323-927E51630194}" destId="{4885322A-CA8E-4F33-896A-01AFB7CBC3A2}" srcOrd="0" destOrd="0" presId="urn:microsoft.com/office/officeart/2005/8/layout/target3"/>
    <dgm:cxn modelId="{9ED22D2D-C399-4EE3-B288-11E4BD07F10F}" type="presParOf" srcId="{6B32AB00-2CB0-4E0C-B323-927E51630194}" destId="{9C5B6C74-8472-49AF-99ED-2D063D5CE846}" srcOrd="1" destOrd="0" presId="urn:microsoft.com/office/officeart/2005/8/layout/target3"/>
    <dgm:cxn modelId="{5E3C5FC4-EF77-4B5B-943B-3B54D3CA50FC}" type="presParOf" srcId="{6B32AB00-2CB0-4E0C-B323-927E51630194}" destId="{D5CDA0B5-A31C-4960-976B-2CBAE3F2A553}" srcOrd="2" destOrd="0" presId="urn:microsoft.com/office/officeart/2005/8/layout/target3"/>
    <dgm:cxn modelId="{C9D2E73E-7055-48B8-9669-270DC52E6540}" type="presParOf" srcId="{6B32AB00-2CB0-4E0C-B323-927E51630194}" destId="{6B22A12C-765D-4DDD-B150-18103BC34381}" srcOrd="3" destOrd="0" presId="urn:microsoft.com/office/officeart/2005/8/layout/target3"/>
    <dgm:cxn modelId="{ACE8777D-C3B6-4F5A-9CD2-1E84A24325D6}" type="presParOf" srcId="{6B32AB00-2CB0-4E0C-B323-927E51630194}" destId="{2F658B98-9493-4E6F-94A8-104BC7D6696E}" srcOrd="4" destOrd="0" presId="urn:microsoft.com/office/officeart/2005/8/layout/target3"/>
    <dgm:cxn modelId="{42198826-0D6D-461A-8FAD-1DD957EF6DDB}" type="presParOf" srcId="{6B32AB00-2CB0-4E0C-B323-927E51630194}" destId="{DF2D82B9-9791-4451-BE05-86DD1365DDA9}" srcOrd="5" destOrd="0" presId="urn:microsoft.com/office/officeart/2005/8/layout/target3"/>
    <dgm:cxn modelId="{EC661F8C-CFCA-4F48-A490-2D8BECF731CA}" type="presParOf" srcId="{6B32AB00-2CB0-4E0C-B323-927E51630194}" destId="{3BE70625-2048-41AC-8C08-945F1639A071}" srcOrd="6" destOrd="0" presId="urn:microsoft.com/office/officeart/2005/8/layout/target3"/>
    <dgm:cxn modelId="{B7215365-2CBA-4D71-9A35-FF77DCB7591E}" type="presParOf" srcId="{6B32AB00-2CB0-4E0C-B323-927E51630194}" destId="{9D3BA19C-8887-4684-B5CD-21A8D4F7AE86}" srcOrd="7" destOrd="0" presId="urn:microsoft.com/office/officeart/2005/8/layout/target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100" name="Rectangle 4"/>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第五级</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fontAlgn="base" hangingPunct="1"/>
            <a:fld id="{9A0DB2DC-4C9A-4742-B13C-FB6460FD3503}" type="slidenum">
              <a:rPr lang="en-US" altLang="zh-CN" sz="1200" strike="noStrike" noProof="1" dirty="0">
                <a:latin typeface="Times New Roman" panose="02020603050405020304" pitchFamily="18" charset="0"/>
                <a:ea typeface="宋体" panose="02010600030101010101" pitchFamily="2" charset="-122"/>
                <a:cs typeface="+mn-cs"/>
              </a:rPr>
              <a:pPr lvl="0" algn="r" eaLnBrk="1" fontAlgn="base" hangingPunct="1"/>
              <a:t>‹#›</a:t>
            </a:fld>
            <a:endParaRPr lang="en-US" altLang="zh-CN" sz="1200" strike="noStrike" noProof="1"/>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6"/>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1" y="609600"/>
            <a:ext cx="1943100" cy="54864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1" y="609600"/>
            <a:ext cx="5676900" cy="54864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1"/>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b="-33333"/>
          </a:stretch>
        </a:blip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p:cNvSpPr>
          <p:nvPr>
            <p:ph type="body"/>
          </p:nvPr>
        </p:nvSpPr>
        <p:spPr>
          <a:xfrm>
            <a:off x="685800" y="1981200"/>
            <a:ext cx="7772400" cy="4114800"/>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altLang="zh-CN" strike="noStrike" noProof="1" dirty="0">
                <a:latin typeface="Times New Roman" panose="02020603050405020304" pitchFamily="18" charset="0"/>
                <a:ea typeface="宋体" panose="02010600030101010101" pitchFamily="2" charset="-122"/>
                <a:cs typeface="+mn-cs"/>
              </a:rPr>
              <a:pPr lvl="0" eaLnBrk="1" fontAlgn="base" hangingPunct="1"/>
              <a:t>‹#›</a:t>
            </a:fld>
            <a:endParaRPr lang="en-US" altLang="zh-CN" strike="noStrike" noProof="1">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4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404664"/>
            <a:ext cx="7416824" cy="1200329"/>
          </a:xfrm>
          <a:prstGeom prst="rect">
            <a:avLst/>
          </a:prstGeom>
          <a:noFill/>
        </p:spPr>
        <p:txBody>
          <a:bodyPr wrap="square" rtlCol="0">
            <a:spAutoFit/>
          </a:bodyPr>
          <a:lstStyle/>
          <a:p>
            <a:r>
              <a:rPr lang="en-US" altLang="zh-CN" sz="7200" b="1" i="1" dirty="0" smtClean="0">
                <a:solidFill>
                  <a:srgbClr val="FF0000"/>
                </a:solidFill>
              </a:rPr>
              <a:t>Lesson   6</a:t>
            </a:r>
            <a:endParaRPr lang="zh-CN" altLang="en-US" sz="7200" b="1" i="1" dirty="0">
              <a:solidFill>
                <a:srgbClr val="FF0000"/>
              </a:solidFill>
            </a:endParaRPr>
          </a:p>
        </p:txBody>
      </p:sp>
      <p:sp>
        <p:nvSpPr>
          <p:cNvPr id="3" name="TextBox 2"/>
          <p:cNvSpPr txBox="1"/>
          <p:nvPr/>
        </p:nvSpPr>
        <p:spPr>
          <a:xfrm>
            <a:off x="539552" y="1844824"/>
            <a:ext cx="8136904" cy="2862322"/>
          </a:xfrm>
          <a:prstGeom prst="rect">
            <a:avLst/>
          </a:prstGeom>
          <a:noFill/>
        </p:spPr>
        <p:txBody>
          <a:bodyPr wrap="square" rtlCol="0">
            <a:spAutoFit/>
          </a:bodyPr>
          <a:lstStyle/>
          <a:p>
            <a:r>
              <a:rPr lang="en-US" altLang="zh-CN" sz="6000" b="1" i="1" dirty="0" smtClean="0"/>
              <a:t>The   Great   Depression   and   The  Roosevelt 's  New   Deal</a:t>
            </a:r>
            <a:endParaRPr lang="zh-CN" altLang="en-US" sz="60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04664"/>
            <a:ext cx="7560840" cy="1569660"/>
          </a:xfrm>
          <a:prstGeom prst="rect">
            <a:avLst/>
          </a:prstGeom>
          <a:noFill/>
        </p:spPr>
        <p:txBody>
          <a:bodyPr wrap="square" rtlCol="0">
            <a:spAutoFit/>
          </a:bodyPr>
          <a:lstStyle/>
          <a:p>
            <a:r>
              <a:rPr lang="en-US" altLang="zh-CN" sz="4800" b="1" i="1" dirty="0" smtClean="0"/>
              <a:t>The  voice  of  the  calls  for  reform  is  rising.</a:t>
            </a:r>
            <a:endParaRPr lang="zh-CN" altLang="en-US" sz="4800" b="1" i="1" dirty="0"/>
          </a:p>
        </p:txBody>
      </p:sp>
      <p:sp>
        <p:nvSpPr>
          <p:cNvPr id="3" name="TextBox 2"/>
          <p:cNvSpPr txBox="1"/>
          <p:nvPr/>
        </p:nvSpPr>
        <p:spPr>
          <a:xfrm>
            <a:off x="539552" y="2564904"/>
            <a:ext cx="8208912" cy="1569660"/>
          </a:xfrm>
          <a:prstGeom prst="rect">
            <a:avLst/>
          </a:prstGeom>
          <a:noFill/>
        </p:spPr>
        <p:txBody>
          <a:bodyPr wrap="square" rtlCol="0">
            <a:spAutoFit/>
          </a:bodyPr>
          <a:lstStyle/>
          <a:p>
            <a:r>
              <a:rPr lang="en-US" altLang="zh-CN" sz="4800" b="1" i="1" dirty="0" smtClean="0">
                <a:solidFill>
                  <a:schemeClr val="accent6"/>
                </a:solidFill>
              </a:rPr>
              <a:t>Roosevelt   as  the  </a:t>
            </a:r>
            <a:r>
              <a:rPr lang="en-US" altLang="zh-CN" sz="4800" b="1" i="1" dirty="0" err="1" smtClean="0">
                <a:solidFill>
                  <a:schemeClr val="accent6"/>
                </a:solidFill>
              </a:rPr>
              <a:t>Presedent</a:t>
            </a:r>
            <a:r>
              <a:rPr lang="en-US" altLang="zh-CN" sz="4800" b="1" i="1" dirty="0" smtClean="0">
                <a:solidFill>
                  <a:schemeClr val="accent6"/>
                </a:solidFill>
              </a:rPr>
              <a:t>  of  the  United  States.</a:t>
            </a:r>
            <a:endParaRPr lang="zh-CN" altLang="en-US" sz="4800" b="1" i="1" dirty="0">
              <a:solidFill>
                <a:schemeClr val="accent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8136904" cy="1323439"/>
          </a:xfrm>
          <a:prstGeom prst="rect">
            <a:avLst/>
          </a:prstGeom>
          <a:noFill/>
        </p:spPr>
        <p:txBody>
          <a:bodyPr wrap="square" rtlCol="0">
            <a:spAutoFit/>
          </a:bodyPr>
          <a:lstStyle/>
          <a:p>
            <a:r>
              <a:rPr lang="en-US" altLang="zh-CN" sz="4000" b="1" i="1" dirty="0" smtClean="0"/>
              <a:t>In  the  early  1930s,  on  a  cold  winter  night,  a  coal  </a:t>
            </a:r>
            <a:r>
              <a:rPr lang="en-US" altLang="zh-CN" sz="4000" b="1" i="1" dirty="0" err="1" smtClean="0"/>
              <a:t>miner̓s</a:t>
            </a:r>
            <a:r>
              <a:rPr lang="en-US" altLang="zh-CN" sz="4000" b="1" i="1" dirty="0" smtClean="0"/>
              <a:t>  family.</a:t>
            </a:r>
            <a:endParaRPr lang="zh-CN" altLang="en-US" sz="4000" b="1" i="1" dirty="0"/>
          </a:p>
        </p:txBody>
      </p:sp>
      <p:sp>
        <p:nvSpPr>
          <p:cNvPr id="3" name="TextBox 2"/>
          <p:cNvSpPr txBox="1"/>
          <p:nvPr/>
        </p:nvSpPr>
        <p:spPr>
          <a:xfrm>
            <a:off x="611560" y="2132857"/>
            <a:ext cx="7848872" cy="1323439"/>
          </a:xfrm>
          <a:prstGeom prst="rect">
            <a:avLst/>
          </a:prstGeom>
          <a:noFill/>
        </p:spPr>
        <p:txBody>
          <a:bodyPr wrap="square" rtlCol="0">
            <a:spAutoFit/>
          </a:bodyPr>
          <a:lstStyle/>
          <a:p>
            <a:r>
              <a:rPr lang="en-US" altLang="zh-CN" sz="4000" b="1" i="1" dirty="0" smtClean="0">
                <a:solidFill>
                  <a:schemeClr val="accent6"/>
                </a:solidFill>
              </a:rPr>
              <a:t>The  child  asked  his  </a:t>
            </a:r>
            <a:r>
              <a:rPr lang="en-US" altLang="zh-CN" sz="4000" b="1" i="1" dirty="0" err="1" smtClean="0">
                <a:solidFill>
                  <a:schemeClr val="accent6"/>
                </a:solidFill>
              </a:rPr>
              <a:t>mother:Why</a:t>
            </a:r>
            <a:r>
              <a:rPr lang="en-US" altLang="zh-CN" sz="4000" b="1" i="1" dirty="0" smtClean="0">
                <a:solidFill>
                  <a:schemeClr val="accent6"/>
                </a:solidFill>
              </a:rPr>
              <a:t>  don’t  we  make a fire  at  home?</a:t>
            </a:r>
            <a:endParaRPr lang="zh-CN" altLang="en-US" sz="4000" b="1" i="1" dirty="0">
              <a:solidFill>
                <a:schemeClr val="accent6"/>
              </a:solidFill>
            </a:endParaRPr>
          </a:p>
        </p:txBody>
      </p:sp>
      <p:sp>
        <p:nvSpPr>
          <p:cNvPr id="4" name="TextBox 3"/>
          <p:cNvSpPr txBox="1"/>
          <p:nvPr/>
        </p:nvSpPr>
        <p:spPr>
          <a:xfrm>
            <a:off x="539552" y="3717032"/>
            <a:ext cx="7560840" cy="1569660"/>
          </a:xfrm>
          <a:prstGeom prst="rect">
            <a:avLst/>
          </a:prstGeom>
          <a:noFill/>
        </p:spPr>
        <p:txBody>
          <a:bodyPr wrap="square" rtlCol="0">
            <a:spAutoFit/>
          </a:bodyPr>
          <a:lstStyle/>
          <a:p>
            <a:r>
              <a:rPr lang="en-US" altLang="zh-CN" sz="4800" b="1" i="1" dirty="0" smtClean="0">
                <a:solidFill>
                  <a:srgbClr val="FF0000"/>
                </a:solidFill>
              </a:rPr>
              <a:t>Mom  replied: Because  dad  lost  his  job.</a:t>
            </a:r>
            <a:endParaRPr lang="zh-CN" altLang="en-US" sz="4800" b="1" i="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5656" y="620688"/>
            <a:ext cx="6624736" cy="1569660"/>
          </a:xfrm>
          <a:prstGeom prst="rect">
            <a:avLst/>
          </a:prstGeom>
          <a:noFill/>
        </p:spPr>
        <p:txBody>
          <a:bodyPr wrap="square" rtlCol="0">
            <a:spAutoFit/>
          </a:bodyPr>
          <a:lstStyle/>
          <a:p>
            <a:r>
              <a:rPr lang="en-US" altLang="zh-CN" sz="4800" b="1" i="1" dirty="0" smtClean="0">
                <a:solidFill>
                  <a:srgbClr val="0000FF"/>
                </a:solidFill>
              </a:rPr>
              <a:t>The  child  asked: Why  did  dad  lose  his  job?</a:t>
            </a:r>
            <a:endParaRPr lang="zh-CN" altLang="en-US" sz="4800" b="1" i="1" dirty="0">
              <a:solidFill>
                <a:srgbClr val="0000FF"/>
              </a:solidFill>
            </a:endParaRPr>
          </a:p>
        </p:txBody>
      </p:sp>
      <p:sp>
        <p:nvSpPr>
          <p:cNvPr id="3" name="TextBox 2"/>
          <p:cNvSpPr txBox="1"/>
          <p:nvPr/>
        </p:nvSpPr>
        <p:spPr>
          <a:xfrm>
            <a:off x="971600" y="2492896"/>
            <a:ext cx="7416824" cy="1446550"/>
          </a:xfrm>
          <a:prstGeom prst="rect">
            <a:avLst/>
          </a:prstGeom>
          <a:noFill/>
        </p:spPr>
        <p:txBody>
          <a:bodyPr wrap="square" rtlCol="0">
            <a:spAutoFit/>
          </a:bodyPr>
          <a:lstStyle/>
          <a:p>
            <a:r>
              <a:rPr lang="en-US" altLang="zh-CN" sz="4400" b="1" i="1" dirty="0" smtClean="0">
                <a:solidFill>
                  <a:srgbClr val="FF0000"/>
                </a:solidFill>
              </a:rPr>
              <a:t>Mother  replied: Because  there  is  too  much  coal.</a:t>
            </a:r>
            <a:endParaRPr lang="zh-CN" altLang="en-US" sz="4400" b="1" i="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692696"/>
            <a:ext cx="8208912" cy="707886"/>
          </a:xfrm>
          <a:prstGeom prst="rect">
            <a:avLst/>
          </a:prstGeom>
          <a:noFill/>
        </p:spPr>
        <p:txBody>
          <a:bodyPr wrap="square" rtlCol="0">
            <a:spAutoFit/>
          </a:bodyPr>
          <a:lstStyle/>
          <a:p>
            <a:r>
              <a:rPr lang="en-US" altLang="zh-CN" sz="4000" b="1" i="1" dirty="0" smtClean="0">
                <a:solidFill>
                  <a:schemeClr val="accent6"/>
                </a:solidFill>
              </a:rPr>
              <a:t>Why don’t  we  make a fire  at  home?</a:t>
            </a:r>
            <a:endParaRPr lang="zh-CN" altLang="en-US" sz="4000" b="1" i="1" dirty="0">
              <a:solidFill>
                <a:schemeClr val="accent6"/>
              </a:solidFill>
            </a:endParaRPr>
          </a:p>
        </p:txBody>
      </p:sp>
      <p:sp>
        <p:nvSpPr>
          <p:cNvPr id="4" name="TextBox 3"/>
          <p:cNvSpPr txBox="1"/>
          <p:nvPr/>
        </p:nvSpPr>
        <p:spPr>
          <a:xfrm>
            <a:off x="539552" y="1556792"/>
            <a:ext cx="7560840" cy="830997"/>
          </a:xfrm>
          <a:prstGeom prst="rect">
            <a:avLst/>
          </a:prstGeom>
          <a:noFill/>
        </p:spPr>
        <p:txBody>
          <a:bodyPr wrap="square" rtlCol="0">
            <a:spAutoFit/>
          </a:bodyPr>
          <a:lstStyle/>
          <a:p>
            <a:r>
              <a:rPr lang="en-US" altLang="zh-CN" sz="4800" b="1" i="1" dirty="0" smtClean="0">
                <a:solidFill>
                  <a:srgbClr val="FF0000"/>
                </a:solidFill>
              </a:rPr>
              <a:t>Because  dad  lost  his  job.</a:t>
            </a:r>
            <a:endParaRPr lang="zh-CN" altLang="en-US" sz="4800" b="1" i="1" dirty="0">
              <a:solidFill>
                <a:srgbClr val="FF0000"/>
              </a:solidFill>
            </a:endParaRPr>
          </a:p>
        </p:txBody>
      </p:sp>
      <p:sp>
        <p:nvSpPr>
          <p:cNvPr id="5" name="TextBox 4"/>
          <p:cNvSpPr txBox="1"/>
          <p:nvPr/>
        </p:nvSpPr>
        <p:spPr>
          <a:xfrm>
            <a:off x="683568" y="2420888"/>
            <a:ext cx="7776864" cy="830997"/>
          </a:xfrm>
          <a:prstGeom prst="rect">
            <a:avLst/>
          </a:prstGeom>
          <a:noFill/>
        </p:spPr>
        <p:txBody>
          <a:bodyPr wrap="square" rtlCol="0">
            <a:spAutoFit/>
          </a:bodyPr>
          <a:lstStyle/>
          <a:p>
            <a:r>
              <a:rPr lang="en-US" altLang="zh-CN" sz="4800" b="1" i="1" dirty="0" smtClean="0">
                <a:solidFill>
                  <a:srgbClr val="0000FF"/>
                </a:solidFill>
              </a:rPr>
              <a:t>Why  did  dad  lose  his  job?</a:t>
            </a:r>
            <a:endParaRPr lang="zh-CN" altLang="en-US" sz="4800" b="1" i="1" dirty="0">
              <a:solidFill>
                <a:srgbClr val="0000FF"/>
              </a:solidFill>
            </a:endParaRPr>
          </a:p>
        </p:txBody>
      </p:sp>
      <p:sp>
        <p:nvSpPr>
          <p:cNvPr id="6" name="TextBox 5"/>
          <p:cNvSpPr txBox="1"/>
          <p:nvPr/>
        </p:nvSpPr>
        <p:spPr>
          <a:xfrm>
            <a:off x="755576" y="3429000"/>
            <a:ext cx="7416824" cy="1446550"/>
          </a:xfrm>
          <a:prstGeom prst="rect">
            <a:avLst/>
          </a:prstGeom>
          <a:noFill/>
        </p:spPr>
        <p:txBody>
          <a:bodyPr wrap="square" rtlCol="0">
            <a:spAutoFit/>
          </a:bodyPr>
          <a:lstStyle/>
          <a:p>
            <a:r>
              <a:rPr lang="en-US" altLang="zh-CN" sz="4400" b="1" i="1" dirty="0" smtClean="0">
                <a:solidFill>
                  <a:srgbClr val="FF0000"/>
                </a:solidFill>
              </a:rPr>
              <a:t>Because  there  is  too  much  coal.</a:t>
            </a:r>
            <a:endParaRPr lang="zh-CN" altLang="en-US" sz="4400" b="1" i="1" dirty="0">
              <a:solidFill>
                <a:srgbClr val="FF0000"/>
              </a:solidFill>
            </a:endParaRPr>
          </a:p>
        </p:txBody>
      </p:sp>
      <p:sp>
        <p:nvSpPr>
          <p:cNvPr id="7" name="TextBox 6"/>
          <p:cNvSpPr txBox="1"/>
          <p:nvPr/>
        </p:nvSpPr>
        <p:spPr>
          <a:xfrm>
            <a:off x="971600" y="5085184"/>
            <a:ext cx="6768752" cy="584775"/>
          </a:xfrm>
          <a:prstGeom prst="rect">
            <a:avLst/>
          </a:prstGeom>
          <a:noFill/>
        </p:spPr>
        <p:txBody>
          <a:bodyPr wrap="square" rtlCol="0">
            <a:spAutoFit/>
          </a:bodyPr>
          <a:lstStyle/>
          <a:p>
            <a:r>
              <a:rPr lang="en-US" altLang="zh-CN" sz="3200" dirty="0" smtClean="0"/>
              <a:t>Let</a:t>
            </a:r>
            <a:r>
              <a:rPr lang="en-US" altLang="zh-CN" sz="3200" b="1" i="1" dirty="0" smtClean="0">
                <a:solidFill>
                  <a:schemeClr val="tx2"/>
                </a:solidFill>
              </a:rPr>
              <a:t>’</a:t>
            </a:r>
            <a:r>
              <a:rPr lang="en-US" altLang="zh-CN" sz="3200" dirty="0" smtClean="0"/>
              <a:t>s perform this  dialogue </a:t>
            </a:r>
            <a:endParaRPr lang="zh-CN"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8604448" cy="1938992"/>
          </a:xfrm>
          <a:prstGeom prst="rect">
            <a:avLst/>
          </a:prstGeom>
          <a:noFill/>
        </p:spPr>
        <p:txBody>
          <a:bodyPr wrap="square" rtlCol="0">
            <a:spAutoFit/>
          </a:bodyPr>
          <a:lstStyle/>
          <a:p>
            <a:r>
              <a:rPr lang="en-US" altLang="zh-CN" sz="4000" b="1" i="1" dirty="0" smtClean="0"/>
              <a:t>       The  blind  production  of  capitalism  leads  to  overproduction  and  economic  crisis.</a:t>
            </a:r>
            <a:endParaRPr lang="zh-CN" altLang="en-US" sz="4000" b="1" i="1" dirty="0"/>
          </a:p>
        </p:txBody>
      </p:sp>
      <p:sp>
        <p:nvSpPr>
          <p:cNvPr id="3" name="TextBox 2"/>
          <p:cNvSpPr txBox="1"/>
          <p:nvPr/>
        </p:nvSpPr>
        <p:spPr>
          <a:xfrm>
            <a:off x="611560" y="2708920"/>
            <a:ext cx="7920880" cy="2554545"/>
          </a:xfrm>
          <a:prstGeom prst="rect">
            <a:avLst/>
          </a:prstGeom>
          <a:noFill/>
        </p:spPr>
        <p:txBody>
          <a:bodyPr wrap="square" rtlCol="0">
            <a:spAutoFit/>
          </a:bodyPr>
          <a:lstStyle/>
          <a:p>
            <a:r>
              <a:rPr lang="en-US" altLang="zh-CN" sz="4000" b="1" i="1" dirty="0" smtClean="0">
                <a:solidFill>
                  <a:schemeClr val="accent2"/>
                </a:solidFill>
              </a:rPr>
              <a:t>        The  great  economic  crisis  that  began  in  the  United  States  quickly  swept  across  the  capitalist  world.</a:t>
            </a:r>
            <a:endParaRPr lang="zh-CN" altLang="en-US" sz="4000" b="1" i="1" dirty="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200736152930194.jpg"/>
          <p:cNvPicPr>
            <a:picLocks noChangeAspect="1"/>
          </p:cNvPicPr>
          <p:nvPr/>
        </p:nvPicPr>
        <p:blipFill>
          <a:blip r:embed="rId2" cstate="print"/>
          <a:stretch>
            <a:fillRect/>
          </a:stretch>
        </p:blipFill>
        <p:spPr>
          <a:xfrm>
            <a:off x="755576" y="0"/>
            <a:ext cx="7704856" cy="5742298"/>
          </a:xfrm>
          <a:prstGeom prst="rect">
            <a:avLst/>
          </a:prstGeom>
        </p:spPr>
      </p:pic>
      <p:sp>
        <p:nvSpPr>
          <p:cNvPr id="3" name="TextBox 2"/>
          <p:cNvSpPr txBox="1"/>
          <p:nvPr/>
        </p:nvSpPr>
        <p:spPr>
          <a:xfrm>
            <a:off x="683568" y="5805265"/>
            <a:ext cx="7776864" cy="523220"/>
          </a:xfrm>
          <a:prstGeom prst="rect">
            <a:avLst/>
          </a:prstGeom>
          <a:noFill/>
        </p:spPr>
        <p:txBody>
          <a:bodyPr wrap="square" rtlCol="0">
            <a:spAutoFit/>
          </a:bodyPr>
          <a:lstStyle/>
          <a:p>
            <a:r>
              <a:rPr lang="en-US" altLang="zh-CN" sz="2800" b="1" i="1" dirty="0" smtClean="0"/>
              <a:t>Unemployed  Americans  are  anxiously  waiting.</a:t>
            </a:r>
            <a:endParaRPr lang="zh-CN" altLang="en-US" sz="2800" b="1"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200736152930194.jpg"/>
          <p:cNvPicPr>
            <a:picLocks noChangeAspect="1"/>
          </p:cNvPicPr>
          <p:nvPr/>
        </p:nvPicPr>
        <p:blipFill>
          <a:blip r:embed="rId2" cstate="print"/>
          <a:stretch>
            <a:fillRect/>
          </a:stretch>
        </p:blipFill>
        <p:spPr>
          <a:xfrm>
            <a:off x="755576" y="0"/>
            <a:ext cx="3888432" cy="2897982"/>
          </a:xfrm>
          <a:prstGeom prst="rect">
            <a:avLst/>
          </a:prstGeom>
        </p:spPr>
      </p:pic>
      <p:sp>
        <p:nvSpPr>
          <p:cNvPr id="3" name="TextBox 2"/>
          <p:cNvSpPr txBox="1"/>
          <p:nvPr/>
        </p:nvSpPr>
        <p:spPr>
          <a:xfrm>
            <a:off x="467544" y="3284984"/>
            <a:ext cx="7776864" cy="1446550"/>
          </a:xfrm>
          <a:prstGeom prst="rect">
            <a:avLst/>
          </a:prstGeom>
          <a:noFill/>
        </p:spPr>
        <p:txBody>
          <a:bodyPr wrap="square" rtlCol="0">
            <a:spAutoFit/>
          </a:bodyPr>
          <a:lstStyle/>
          <a:p>
            <a:r>
              <a:rPr lang="en-US" altLang="zh-CN" sz="4400" b="1" i="1" dirty="0" smtClean="0"/>
              <a:t>Unemployed  Americans  are  anxiously  waiting.</a:t>
            </a:r>
            <a:endParaRPr lang="zh-CN" altLang="en-US" sz="4400" b="1"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013baf95c653a20fa3.jpg"/>
          <p:cNvPicPr>
            <a:picLocks noChangeAspect="1"/>
          </p:cNvPicPr>
          <p:nvPr/>
        </p:nvPicPr>
        <p:blipFill>
          <a:blip r:embed="rId2" cstate="print"/>
          <a:stretch>
            <a:fillRect/>
          </a:stretch>
        </p:blipFill>
        <p:spPr>
          <a:xfrm>
            <a:off x="755576" y="1"/>
            <a:ext cx="7416824" cy="5952001"/>
          </a:xfrm>
          <a:prstGeom prst="rect">
            <a:avLst/>
          </a:prstGeom>
        </p:spPr>
      </p:pic>
      <p:sp>
        <p:nvSpPr>
          <p:cNvPr id="5" name="TextBox 4"/>
          <p:cNvSpPr txBox="1"/>
          <p:nvPr/>
        </p:nvSpPr>
        <p:spPr>
          <a:xfrm>
            <a:off x="683568" y="5949280"/>
            <a:ext cx="7776864" cy="523220"/>
          </a:xfrm>
          <a:prstGeom prst="rect">
            <a:avLst/>
          </a:prstGeom>
          <a:noFill/>
        </p:spPr>
        <p:txBody>
          <a:bodyPr wrap="square" rtlCol="0">
            <a:spAutoFit/>
          </a:bodyPr>
          <a:lstStyle/>
          <a:p>
            <a:r>
              <a:rPr lang="en-US" altLang="zh-CN" sz="2800" b="1" i="1" dirty="0" smtClean="0"/>
              <a:t>Unemployed  Americans  form  a  long  line.</a:t>
            </a:r>
            <a:endParaRPr lang="zh-CN" altLang="en-US" sz="2800" b="1"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013baf95c653a20fa3.jpg"/>
          <p:cNvPicPr>
            <a:picLocks noChangeAspect="1"/>
          </p:cNvPicPr>
          <p:nvPr/>
        </p:nvPicPr>
        <p:blipFill>
          <a:blip r:embed="rId2" cstate="print"/>
          <a:stretch>
            <a:fillRect/>
          </a:stretch>
        </p:blipFill>
        <p:spPr>
          <a:xfrm>
            <a:off x="755576" y="2"/>
            <a:ext cx="3456384" cy="2773748"/>
          </a:xfrm>
          <a:prstGeom prst="rect">
            <a:avLst/>
          </a:prstGeom>
        </p:spPr>
      </p:pic>
      <p:sp>
        <p:nvSpPr>
          <p:cNvPr id="5" name="TextBox 4"/>
          <p:cNvSpPr txBox="1"/>
          <p:nvPr/>
        </p:nvSpPr>
        <p:spPr>
          <a:xfrm>
            <a:off x="683568" y="3068960"/>
            <a:ext cx="7776864" cy="1446550"/>
          </a:xfrm>
          <a:prstGeom prst="rect">
            <a:avLst/>
          </a:prstGeom>
          <a:noFill/>
        </p:spPr>
        <p:txBody>
          <a:bodyPr wrap="square" rtlCol="0">
            <a:spAutoFit/>
          </a:bodyPr>
          <a:lstStyle/>
          <a:p>
            <a:r>
              <a:rPr lang="en-US" altLang="zh-CN" sz="4400" b="1" i="1" dirty="0" smtClean="0"/>
              <a:t>Unemployed  Americans  form  a  long  line.</a:t>
            </a:r>
            <a:endParaRPr lang="zh-CN" altLang="en-US" sz="4400" b="1"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6" descr="92040103"/>
          <p:cNvPicPr>
            <a:picLocks noChangeAspect="1"/>
          </p:cNvPicPr>
          <p:nvPr/>
        </p:nvPicPr>
        <p:blipFill>
          <a:blip r:embed="rId2" cstate="print"/>
          <a:stretch>
            <a:fillRect/>
          </a:stretch>
        </p:blipFill>
        <p:spPr>
          <a:xfrm>
            <a:off x="899592" y="2"/>
            <a:ext cx="4536504" cy="5755192"/>
          </a:xfrm>
          <a:prstGeom prst="rect">
            <a:avLst/>
          </a:prstGeom>
        </p:spPr>
      </p:pic>
      <p:sp>
        <p:nvSpPr>
          <p:cNvPr id="3" name="TextBox 2"/>
          <p:cNvSpPr txBox="1"/>
          <p:nvPr/>
        </p:nvSpPr>
        <p:spPr>
          <a:xfrm>
            <a:off x="5724128" y="404664"/>
            <a:ext cx="2952328" cy="3416320"/>
          </a:xfrm>
          <a:prstGeom prst="rect">
            <a:avLst/>
          </a:prstGeom>
          <a:noFill/>
        </p:spPr>
        <p:txBody>
          <a:bodyPr wrap="square" rtlCol="0">
            <a:spAutoFit/>
          </a:bodyPr>
          <a:lstStyle/>
          <a:p>
            <a:r>
              <a:rPr lang="en-US" altLang="zh-CN" sz="3600" b="1" i="1" dirty="0" smtClean="0">
                <a:solidFill>
                  <a:srgbClr val="FF0000"/>
                </a:solidFill>
              </a:rPr>
              <a:t>This  is  a  job  seeker  on  the  street,  with  billboards  hanging  on  his  body. </a:t>
            </a:r>
            <a:endParaRPr lang="zh-CN" altLang="en-US" sz="3600" b="1" i="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 (1).jpg"/>
          <p:cNvPicPr>
            <a:picLocks noChangeAspect="1"/>
          </p:cNvPicPr>
          <p:nvPr/>
        </p:nvPicPr>
        <p:blipFill>
          <a:blip r:embed="rId2" cstate="print"/>
          <a:stretch>
            <a:fillRect/>
          </a:stretch>
        </p:blipFill>
        <p:spPr>
          <a:xfrm>
            <a:off x="395536" y="0"/>
            <a:ext cx="4957143" cy="6279047"/>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6" descr="92040103"/>
          <p:cNvPicPr>
            <a:picLocks noChangeAspect="1"/>
          </p:cNvPicPr>
          <p:nvPr/>
        </p:nvPicPr>
        <p:blipFill>
          <a:blip r:embed="rId2" cstate="print"/>
          <a:stretch>
            <a:fillRect/>
          </a:stretch>
        </p:blipFill>
        <p:spPr>
          <a:xfrm>
            <a:off x="1043608" y="182706"/>
            <a:ext cx="1944216" cy="2466511"/>
          </a:xfrm>
          <a:prstGeom prst="rect">
            <a:avLst/>
          </a:prstGeom>
        </p:spPr>
      </p:pic>
      <p:sp>
        <p:nvSpPr>
          <p:cNvPr id="4" name="TextBox 3"/>
          <p:cNvSpPr txBox="1"/>
          <p:nvPr/>
        </p:nvSpPr>
        <p:spPr>
          <a:xfrm>
            <a:off x="395536" y="2780928"/>
            <a:ext cx="8352928" cy="2862322"/>
          </a:xfrm>
          <a:prstGeom prst="rect">
            <a:avLst/>
          </a:prstGeom>
          <a:noFill/>
        </p:spPr>
        <p:txBody>
          <a:bodyPr wrap="square" rtlCol="0">
            <a:spAutoFit/>
          </a:bodyPr>
          <a:lstStyle/>
          <a:p>
            <a:r>
              <a:rPr lang="en-US" altLang="zh-CN" sz="3600" b="1" dirty="0" smtClean="0"/>
              <a:t>          I  know 3  trades,  I  speak  3  </a:t>
            </a:r>
            <a:r>
              <a:rPr lang="en-US" altLang="zh-CN" sz="3600" b="1" dirty="0" err="1" smtClean="0"/>
              <a:t>languags</a:t>
            </a:r>
            <a:r>
              <a:rPr lang="en-US" altLang="zh-CN" sz="3600" b="1" dirty="0" smtClean="0"/>
              <a:t>,  fought for 3  years,  have 3 children,  and  no  work  for  3  months.  But  I  only  want  one  job.</a:t>
            </a:r>
            <a:endParaRPr lang="zh-CN" altLang="zh-CN" sz="3600" b="1" dirty="0" smtClean="0"/>
          </a:p>
          <a:p>
            <a:endParaRPr lang="zh-CN" altLang="en-US" sz="36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640960" cy="5147563"/>
          </a:xfrm>
          <a:prstGeom prst="rect">
            <a:avLst/>
          </a:prstGeom>
          <a:noFill/>
        </p:spPr>
        <p:txBody>
          <a:bodyPr wrap="square" rtlCol="0">
            <a:spAutoFit/>
          </a:bodyPr>
          <a:lstStyle/>
          <a:p>
            <a:r>
              <a:rPr lang="en-US" altLang="zh-CN" sz="4000" b="1" i="1" dirty="0" smtClean="0">
                <a:solidFill>
                  <a:srgbClr val="FF0000"/>
                </a:solidFill>
              </a:rPr>
              <a:t>            Franklin  </a:t>
            </a:r>
            <a:r>
              <a:rPr lang="en-US" altLang="zh-CN" sz="4000" b="1" i="1" dirty="0" err="1" smtClean="0">
                <a:solidFill>
                  <a:srgbClr val="FF0000"/>
                </a:solidFill>
              </a:rPr>
              <a:t>Roosevelt̓s</a:t>
            </a:r>
            <a:r>
              <a:rPr lang="en-US" altLang="zh-CN" sz="4000" b="1" i="1" dirty="0" smtClean="0">
                <a:solidFill>
                  <a:srgbClr val="FF0000"/>
                </a:solidFill>
              </a:rPr>
              <a:t>  election  aroused  </a:t>
            </a:r>
            <a:r>
              <a:rPr lang="en-US" altLang="zh-CN" sz="4000" b="1" i="1" dirty="0" err="1" smtClean="0">
                <a:solidFill>
                  <a:srgbClr val="FF0000"/>
                </a:solidFill>
              </a:rPr>
              <a:t>people̓s</a:t>
            </a:r>
            <a:r>
              <a:rPr lang="en-US" altLang="zh-CN" sz="4000" b="1" i="1" dirty="0" smtClean="0">
                <a:solidFill>
                  <a:srgbClr val="FF0000"/>
                </a:solidFill>
              </a:rPr>
              <a:t>  hopes,  smiles  and  confidence  in  life,  won  him  the  election  and  became  the  32</a:t>
            </a:r>
            <a:r>
              <a:rPr lang="en-US" altLang="zh-CN" sz="4000" b="1" i="1" baseline="30000" dirty="0" smtClean="0">
                <a:solidFill>
                  <a:srgbClr val="FF0000"/>
                </a:solidFill>
              </a:rPr>
              <a:t>nd</a:t>
            </a:r>
            <a:r>
              <a:rPr lang="en-US" altLang="zh-CN" sz="4000" b="1" i="1" dirty="0" smtClean="0">
                <a:solidFill>
                  <a:srgbClr val="FF0000"/>
                </a:solidFill>
              </a:rPr>
              <a:t>  president  of  the  United  States.  On  the  day  when  he  was  </a:t>
            </a:r>
            <a:r>
              <a:rPr lang="en-US" altLang="zh-CN" sz="4000" b="1" i="1" dirty="0" err="1" smtClean="0">
                <a:solidFill>
                  <a:srgbClr val="FF0000"/>
                </a:solidFill>
              </a:rPr>
              <a:t>swon</a:t>
            </a:r>
            <a:r>
              <a:rPr lang="en-US" altLang="zh-CN" sz="4000" b="1" i="1" dirty="0" smtClean="0">
                <a:solidFill>
                  <a:srgbClr val="FF0000"/>
                </a:solidFill>
              </a:rPr>
              <a:t>  in,  nearly  100,000  people  braved  the  cold  to  listen to his  speech.</a:t>
            </a:r>
            <a:endParaRPr lang="zh-CN" altLang="en-US" sz="4000" b="1" i="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t01b7b8b866b7b90540.jpg"/>
          <p:cNvPicPr>
            <a:picLocks noChangeAspect="1"/>
          </p:cNvPicPr>
          <p:nvPr/>
        </p:nvPicPr>
        <p:blipFill>
          <a:blip r:embed="rId2" cstate="print"/>
          <a:stretch>
            <a:fillRect/>
          </a:stretch>
        </p:blipFill>
        <p:spPr>
          <a:xfrm>
            <a:off x="231494" y="0"/>
            <a:ext cx="7868898" cy="621643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496944" cy="5016758"/>
          </a:xfrm>
          <a:prstGeom prst="rect">
            <a:avLst/>
          </a:prstGeom>
          <a:noFill/>
        </p:spPr>
        <p:txBody>
          <a:bodyPr wrap="square" rtlCol="0">
            <a:spAutoFit/>
          </a:bodyPr>
          <a:lstStyle/>
          <a:p>
            <a:r>
              <a:rPr lang="en-US" altLang="zh-CN" sz="4000" b="1" i="1" dirty="0" smtClean="0"/>
              <a:t>         This  great  Nation  will  endure  as  it  has  endured,  will  revive  and  will  prosper.  So,  first  of  all,  let  me  assert  my  firm  belief  that </a:t>
            </a:r>
            <a:r>
              <a:rPr lang="en-US" altLang="zh-CN" sz="4000" b="1" i="1" dirty="0" smtClean="0">
                <a:solidFill>
                  <a:srgbClr val="FF0000"/>
                </a:solidFill>
              </a:rPr>
              <a:t> the  only  thing</a:t>
            </a:r>
            <a:r>
              <a:rPr lang="en-US" altLang="zh-CN" sz="4000" b="1" i="1" dirty="0" smtClean="0"/>
              <a:t>  </a:t>
            </a:r>
            <a:r>
              <a:rPr lang="en-US" altLang="zh-CN" sz="4000" b="1" i="1" dirty="0" smtClean="0">
                <a:solidFill>
                  <a:srgbClr val="FF0000"/>
                </a:solidFill>
              </a:rPr>
              <a:t>we  have  to  fear  is  fear  itself---nameless,  unreasoning,  unjustified  terror  which  paralyzes  needed  efforts  to  convert  retreat  into  advance.</a:t>
            </a:r>
            <a:endParaRPr lang="zh-CN" altLang="en-US" sz="4000" b="1" i="1" dirty="0">
              <a:solidFill>
                <a:srgbClr val="FF0000"/>
              </a:solidFill>
            </a:endParaRPr>
          </a:p>
        </p:txBody>
      </p:sp>
      <p:sp>
        <p:nvSpPr>
          <p:cNvPr id="3" name="TextBox 2"/>
          <p:cNvSpPr txBox="1"/>
          <p:nvPr/>
        </p:nvSpPr>
        <p:spPr>
          <a:xfrm>
            <a:off x="1907704" y="5877272"/>
            <a:ext cx="6048672" cy="523220"/>
          </a:xfrm>
          <a:prstGeom prst="rect">
            <a:avLst/>
          </a:prstGeom>
          <a:noFill/>
        </p:spPr>
        <p:txBody>
          <a:bodyPr wrap="square" rtlCol="0">
            <a:spAutoFit/>
          </a:bodyPr>
          <a:lstStyle/>
          <a:p>
            <a:r>
              <a:rPr lang="en-US" altLang="zh-CN" sz="2800" dirty="0" smtClean="0">
                <a:solidFill>
                  <a:srgbClr val="0000FF"/>
                </a:solidFill>
              </a:rPr>
              <a:t>This  is  his  inaugural  address</a:t>
            </a:r>
            <a:endParaRPr lang="zh-CN" altLang="en-US" sz="2800" dirty="0">
              <a:solidFill>
                <a:srgbClr val="0000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76672"/>
            <a:ext cx="8568952" cy="5147563"/>
          </a:xfrm>
          <a:prstGeom prst="rect">
            <a:avLst/>
          </a:prstGeom>
          <a:noFill/>
        </p:spPr>
        <p:txBody>
          <a:bodyPr wrap="square" rtlCol="0">
            <a:spAutoFit/>
          </a:bodyPr>
          <a:lstStyle/>
          <a:p>
            <a:r>
              <a:rPr lang="en-US" altLang="zh-CN" sz="4000" b="1" i="1" dirty="0" smtClean="0"/>
              <a:t>          In  every  dark  hour  of  our  nation  life  a  leadership  of  frankness  and  vigor  has  met  with  that  understanding  and  support  of  the  people  themselves  which  is  essential   to victory.  I  am  convinced  that  you  will  again  give  that  support  to  leadership  in  these  critical  days. </a:t>
            </a:r>
            <a:endParaRPr lang="zh-CN" altLang="en-US" sz="4000" b="1"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496944" cy="5016758"/>
          </a:xfrm>
          <a:prstGeom prst="rect">
            <a:avLst/>
          </a:prstGeom>
          <a:noFill/>
        </p:spPr>
        <p:txBody>
          <a:bodyPr wrap="square" rtlCol="0">
            <a:spAutoFit/>
          </a:bodyPr>
          <a:lstStyle/>
          <a:p>
            <a:r>
              <a:rPr lang="en-US" altLang="zh-CN" sz="4000" b="1" i="1" dirty="0" smtClean="0"/>
              <a:t>         This  great  Nation  will  endure  as  it  has  endured,  will  revive  and  will  prosper.  So,  first  of  all,  let  me  assert  my  firm  belief  that  </a:t>
            </a:r>
            <a:r>
              <a:rPr lang="en-US" altLang="zh-CN" sz="4000" b="1" i="1" dirty="0" smtClean="0">
                <a:solidFill>
                  <a:srgbClr val="FF0000"/>
                </a:solidFill>
              </a:rPr>
              <a:t>the  only  thing  we  have  to  fear  is  fear  itself---nameless,  unreasoning,  unjustified  terror  which  paralyzes  needed  efforts  to  convert  retreat  into  advance.</a:t>
            </a:r>
            <a:endParaRPr lang="zh-CN" altLang="en-US" sz="4000" b="1" i="1" dirty="0">
              <a:solidFill>
                <a:srgbClr val="FF0000"/>
              </a:solidFill>
            </a:endParaRPr>
          </a:p>
        </p:txBody>
      </p:sp>
      <p:sp>
        <p:nvSpPr>
          <p:cNvPr id="3" name="TextBox 2"/>
          <p:cNvSpPr txBox="1"/>
          <p:nvPr/>
        </p:nvSpPr>
        <p:spPr>
          <a:xfrm>
            <a:off x="251520" y="5733256"/>
            <a:ext cx="8568952" cy="830997"/>
          </a:xfrm>
          <a:prstGeom prst="rect">
            <a:avLst/>
          </a:prstGeom>
          <a:noFill/>
        </p:spPr>
        <p:txBody>
          <a:bodyPr wrap="square" rtlCol="0">
            <a:spAutoFit/>
          </a:bodyPr>
          <a:lstStyle/>
          <a:p>
            <a:r>
              <a:rPr lang="en-US" altLang="zh-CN" dirty="0" smtClean="0"/>
              <a:t>We will take this sentence as our motto and encourage ourselves all the time.</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424936" cy="2800767"/>
          </a:xfrm>
          <a:prstGeom prst="rect">
            <a:avLst/>
          </a:prstGeom>
          <a:noFill/>
        </p:spPr>
        <p:txBody>
          <a:bodyPr wrap="square" rtlCol="0">
            <a:spAutoFit/>
          </a:bodyPr>
          <a:lstStyle/>
          <a:p>
            <a:r>
              <a:rPr lang="en-US" altLang="zh-CN" sz="4400" b="1" i="1" dirty="0" smtClean="0"/>
              <a:t>          With  the  trust  and  support  of  the  people,  they  still  need  strong  means  and  methods  to  get  through  the  crisis.</a:t>
            </a:r>
            <a:endParaRPr lang="zh-CN" altLang="en-US" sz="4400" b="1" i="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7784" y="188640"/>
            <a:ext cx="5832648" cy="1015663"/>
          </a:xfrm>
          <a:prstGeom prst="rect">
            <a:avLst/>
          </a:prstGeom>
          <a:noFill/>
        </p:spPr>
        <p:txBody>
          <a:bodyPr wrap="square" rtlCol="0">
            <a:spAutoFit/>
          </a:bodyPr>
          <a:lstStyle/>
          <a:p>
            <a:r>
              <a:rPr lang="en-US" altLang="zh-CN" sz="6000" b="1" i="1" dirty="0" smtClean="0">
                <a:solidFill>
                  <a:srgbClr val="FF0000"/>
                </a:solidFill>
              </a:rPr>
              <a:t>content</a:t>
            </a:r>
            <a:endParaRPr lang="zh-CN" altLang="en-US" sz="6000" b="1" i="1" dirty="0">
              <a:solidFill>
                <a:srgbClr val="FF0000"/>
              </a:solidFill>
            </a:endParaRPr>
          </a:p>
        </p:txBody>
      </p:sp>
      <p:sp>
        <p:nvSpPr>
          <p:cNvPr id="3" name="TextBox 2"/>
          <p:cNvSpPr txBox="1"/>
          <p:nvPr/>
        </p:nvSpPr>
        <p:spPr>
          <a:xfrm>
            <a:off x="611560" y="1124744"/>
            <a:ext cx="8064896" cy="3785652"/>
          </a:xfrm>
          <a:prstGeom prst="rect">
            <a:avLst/>
          </a:prstGeom>
          <a:noFill/>
        </p:spPr>
        <p:txBody>
          <a:bodyPr wrap="square" rtlCol="0">
            <a:spAutoFit/>
          </a:bodyPr>
          <a:lstStyle/>
          <a:p>
            <a:r>
              <a:rPr lang="en-US" altLang="zh-CN" sz="4000" b="1" i="1" dirty="0" smtClean="0"/>
              <a:t>          The  New  Deal  was  a  series  of  federal  programs, public  work  projects,  financial  reforms,  and  regulations  enacted  in  the  United  States  during  the  1930s  in  response  to  the  Great  Depression.</a:t>
            </a:r>
            <a:endParaRPr lang="zh-CN" altLang="en-US" sz="4000" b="1"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8280920" cy="4401205"/>
          </a:xfrm>
          <a:prstGeom prst="rect">
            <a:avLst/>
          </a:prstGeom>
          <a:noFill/>
        </p:spPr>
        <p:txBody>
          <a:bodyPr wrap="square" rtlCol="0">
            <a:spAutoFit/>
          </a:bodyPr>
          <a:lstStyle/>
          <a:p>
            <a:r>
              <a:rPr lang="en-US" altLang="zh-CN" sz="4000" b="1" i="1" dirty="0" smtClean="0">
                <a:solidFill>
                  <a:srgbClr val="FF0000"/>
                </a:solidFill>
              </a:rPr>
              <a:t>         The  programs  focused  on  what  historians  refer  to  as  the  “3Rs”:  </a:t>
            </a:r>
            <a:r>
              <a:rPr lang="en-US" altLang="zh-CN" sz="4000" b="1" i="1" dirty="0" smtClean="0">
                <a:solidFill>
                  <a:schemeClr val="accent2"/>
                </a:solidFill>
              </a:rPr>
              <a:t>relief</a:t>
            </a:r>
            <a:r>
              <a:rPr lang="en-US" altLang="zh-CN" sz="4000" b="1" i="1" dirty="0" smtClean="0">
                <a:solidFill>
                  <a:srgbClr val="FF0000"/>
                </a:solidFill>
              </a:rPr>
              <a:t>  for  the  unemployed  the poor,  </a:t>
            </a:r>
            <a:r>
              <a:rPr lang="en-US" altLang="zh-CN" sz="4000" b="1" i="1" dirty="0" smtClean="0">
                <a:solidFill>
                  <a:schemeClr val="accent2"/>
                </a:solidFill>
              </a:rPr>
              <a:t>recovery </a:t>
            </a:r>
            <a:r>
              <a:rPr lang="en-US" altLang="zh-CN" sz="4000" b="1" i="1" dirty="0" smtClean="0">
                <a:solidFill>
                  <a:srgbClr val="FF0000"/>
                </a:solidFill>
              </a:rPr>
              <a:t> economy  back  to  normal  levels,  and  </a:t>
            </a:r>
            <a:r>
              <a:rPr lang="en-US" altLang="zh-CN" sz="4000" b="1" i="1" dirty="0" smtClean="0">
                <a:solidFill>
                  <a:schemeClr val="accent2"/>
                </a:solidFill>
              </a:rPr>
              <a:t>reform</a:t>
            </a:r>
            <a:r>
              <a:rPr lang="en-US" altLang="zh-CN" sz="4000" b="1" i="1" dirty="0" smtClean="0">
                <a:solidFill>
                  <a:srgbClr val="FF0000"/>
                </a:solidFill>
              </a:rPr>
              <a:t>  of  the  financial  system  to  prevent  a  repeat  depression.</a:t>
            </a:r>
            <a:endParaRPr lang="zh-CN" altLang="en-US" sz="4000" b="1" i="1"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776864" cy="4401205"/>
          </a:xfrm>
          <a:prstGeom prst="rect">
            <a:avLst/>
          </a:prstGeom>
          <a:noFill/>
        </p:spPr>
        <p:txBody>
          <a:bodyPr wrap="square" rtlCol="0">
            <a:spAutoFit/>
          </a:bodyPr>
          <a:lstStyle/>
          <a:p>
            <a:r>
              <a:rPr lang="en-US" altLang="zh-CN" sz="4000" b="1" i="1" dirty="0" smtClean="0"/>
              <a:t>         First ,  rectify  the  financial  system.  Roosevelt  ordered  the  bank  to  close  temporarily  ,  while  straightening  out  through  the  establishment  of  the  Federal  Savings  Guarantee  Corporation  to  restore  the </a:t>
            </a:r>
            <a:r>
              <a:rPr lang="en-US" altLang="zh-CN" sz="4000" b="1" i="1" dirty="0" err="1" smtClean="0"/>
              <a:t>bank̓s</a:t>
            </a:r>
            <a:r>
              <a:rPr lang="en-US" altLang="zh-CN" sz="4000" b="1" i="1" dirty="0" smtClean="0"/>
              <a:t>  credit.</a:t>
            </a:r>
            <a:endParaRPr lang="zh-CN" altLang="en-US" sz="4000" b="1"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0 (1).jpg"/>
          <p:cNvPicPr>
            <a:picLocks noChangeAspect="1"/>
          </p:cNvPicPr>
          <p:nvPr/>
        </p:nvPicPr>
        <p:blipFill>
          <a:blip r:embed="rId2" cstate="print"/>
          <a:stretch>
            <a:fillRect/>
          </a:stretch>
        </p:blipFill>
        <p:spPr>
          <a:xfrm>
            <a:off x="395536" y="332656"/>
            <a:ext cx="2232248" cy="2827514"/>
          </a:xfrm>
          <a:prstGeom prst="rect">
            <a:avLst/>
          </a:prstGeom>
        </p:spPr>
      </p:pic>
      <p:sp>
        <p:nvSpPr>
          <p:cNvPr id="5" name="TextBox 4"/>
          <p:cNvSpPr txBox="1"/>
          <p:nvPr/>
        </p:nvSpPr>
        <p:spPr>
          <a:xfrm>
            <a:off x="395536" y="3212977"/>
            <a:ext cx="8568952" cy="830997"/>
          </a:xfrm>
          <a:prstGeom prst="rect">
            <a:avLst/>
          </a:prstGeom>
          <a:noFill/>
        </p:spPr>
        <p:txBody>
          <a:bodyPr wrap="square" rtlCol="0">
            <a:spAutoFit/>
          </a:bodyPr>
          <a:lstStyle/>
          <a:p>
            <a:r>
              <a:rPr lang="en-US" altLang="zh-CN" sz="4800" b="1" i="1" dirty="0" err="1" smtClean="0"/>
              <a:t>Frankin</a:t>
            </a:r>
            <a:r>
              <a:rPr lang="en-US" altLang="zh-CN" sz="4800" b="1" i="1" dirty="0" smtClean="0"/>
              <a:t>   Delano   Roosevelt</a:t>
            </a:r>
            <a:endParaRPr lang="zh-CN" altLang="en-US" sz="4800" b="1" i="1" dirty="0"/>
          </a:p>
        </p:txBody>
      </p:sp>
      <p:sp>
        <p:nvSpPr>
          <p:cNvPr id="6" name="TextBox 5"/>
          <p:cNvSpPr txBox="1"/>
          <p:nvPr/>
        </p:nvSpPr>
        <p:spPr>
          <a:xfrm>
            <a:off x="611560" y="4221089"/>
            <a:ext cx="7632848" cy="1323439"/>
          </a:xfrm>
          <a:prstGeom prst="rect">
            <a:avLst/>
          </a:prstGeom>
          <a:noFill/>
        </p:spPr>
        <p:txBody>
          <a:bodyPr wrap="square" rtlCol="0">
            <a:spAutoFit/>
          </a:bodyPr>
          <a:lstStyle/>
          <a:p>
            <a:r>
              <a:rPr lang="en-US" altLang="zh-CN" sz="4000" b="1" i="1" dirty="0" smtClean="0">
                <a:solidFill>
                  <a:schemeClr val="accent2"/>
                </a:solidFill>
              </a:rPr>
              <a:t>What   historical   contributions  did  he  make?</a:t>
            </a:r>
            <a:endParaRPr lang="zh-CN" altLang="en-US" sz="4000" b="1" i="1" dirty="0">
              <a:solidFill>
                <a:schemeClr val="accent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8892480" cy="4832092"/>
          </a:xfrm>
          <a:prstGeom prst="rect">
            <a:avLst/>
          </a:prstGeom>
          <a:noFill/>
        </p:spPr>
        <p:txBody>
          <a:bodyPr wrap="square" rtlCol="0">
            <a:spAutoFit/>
          </a:bodyPr>
          <a:lstStyle/>
          <a:p>
            <a:r>
              <a:rPr lang="en-US" altLang="zh-CN" sz="4400" b="1" i="1" dirty="0" smtClean="0"/>
              <a:t>         Second,  strengthen  the  industrial  planning.  Congress  passed  the  </a:t>
            </a:r>
            <a:r>
              <a:rPr lang="en-US" altLang="zh-CN" sz="4400" b="1" i="1" dirty="0" smtClean="0">
                <a:solidFill>
                  <a:srgbClr val="FF0000"/>
                </a:solidFill>
              </a:rPr>
              <a:t>industrial  rehabilitation law </a:t>
            </a:r>
            <a:r>
              <a:rPr lang="en-US" altLang="zh-CN" sz="4400" b="1" i="1" dirty="0" smtClean="0"/>
              <a:t> requiring  business  to  establish  fair  competition  rules  and  regulations  to  prevent  blind  competition  and  overproduction.</a:t>
            </a:r>
            <a:endParaRPr lang="zh-CN" altLang="en-US" sz="4400" b="1"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0.jpg"/>
          <p:cNvPicPr>
            <a:picLocks noChangeAspect="1"/>
          </p:cNvPicPr>
          <p:nvPr/>
        </p:nvPicPr>
        <p:blipFill>
          <a:blip r:embed="rId2" cstate="print"/>
          <a:stretch>
            <a:fillRect/>
          </a:stretch>
        </p:blipFill>
        <p:spPr>
          <a:xfrm>
            <a:off x="1115616" y="1"/>
            <a:ext cx="5616624" cy="6167053"/>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0.jpg"/>
          <p:cNvPicPr>
            <a:picLocks noChangeAspect="1"/>
          </p:cNvPicPr>
          <p:nvPr/>
        </p:nvPicPr>
        <p:blipFill>
          <a:blip r:embed="rId2" cstate="print"/>
          <a:stretch>
            <a:fillRect/>
          </a:stretch>
        </p:blipFill>
        <p:spPr>
          <a:xfrm>
            <a:off x="1115616" y="1"/>
            <a:ext cx="2860626" cy="3140967"/>
          </a:xfrm>
          <a:prstGeom prst="rect">
            <a:avLst/>
          </a:prstGeom>
        </p:spPr>
      </p:pic>
      <p:sp>
        <p:nvSpPr>
          <p:cNvPr id="3" name="TextBox 2"/>
          <p:cNvSpPr txBox="1"/>
          <p:nvPr/>
        </p:nvSpPr>
        <p:spPr>
          <a:xfrm>
            <a:off x="1403648" y="3645024"/>
            <a:ext cx="6336704" cy="646331"/>
          </a:xfrm>
          <a:prstGeom prst="rect">
            <a:avLst/>
          </a:prstGeom>
          <a:noFill/>
        </p:spPr>
        <p:txBody>
          <a:bodyPr wrap="square" rtlCol="0">
            <a:spAutoFit/>
          </a:bodyPr>
          <a:lstStyle/>
          <a:p>
            <a:r>
              <a:rPr lang="en-US" altLang="zh-CN" sz="3600" b="1" dirty="0" smtClean="0">
                <a:solidFill>
                  <a:srgbClr val="FF0000"/>
                </a:solidFill>
              </a:rPr>
              <a:t>Blue  eagle  sign</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0.jpg"/>
          <p:cNvPicPr>
            <a:picLocks noChangeAspect="1"/>
          </p:cNvPicPr>
          <p:nvPr/>
        </p:nvPicPr>
        <p:blipFill>
          <a:blip r:embed="rId2" cstate="print"/>
          <a:stretch>
            <a:fillRect/>
          </a:stretch>
        </p:blipFill>
        <p:spPr>
          <a:xfrm>
            <a:off x="0" y="0"/>
            <a:ext cx="2627784" cy="3122501"/>
          </a:xfrm>
          <a:prstGeom prst="rect">
            <a:avLst/>
          </a:prstGeom>
        </p:spPr>
      </p:pic>
      <p:sp>
        <p:nvSpPr>
          <p:cNvPr id="3" name="TextBox 2"/>
          <p:cNvSpPr txBox="1"/>
          <p:nvPr/>
        </p:nvSpPr>
        <p:spPr>
          <a:xfrm>
            <a:off x="2987824" y="764704"/>
            <a:ext cx="5868144" cy="1938992"/>
          </a:xfrm>
          <a:prstGeom prst="rect">
            <a:avLst/>
          </a:prstGeom>
          <a:noFill/>
        </p:spPr>
        <p:txBody>
          <a:bodyPr wrap="square" rtlCol="0">
            <a:spAutoFit/>
          </a:bodyPr>
          <a:lstStyle/>
          <a:p>
            <a:r>
              <a:rPr lang="en-US" altLang="zh-CN" sz="4000" b="1" i="1" dirty="0" smtClean="0">
                <a:solidFill>
                  <a:srgbClr val="0000FF"/>
                </a:solidFill>
              </a:rPr>
              <a:t>All  the  business  that  </a:t>
            </a:r>
            <a:r>
              <a:rPr lang="en-US" altLang="zh-CN" sz="4000" b="1" i="1" dirty="0" err="1" smtClean="0">
                <a:solidFill>
                  <a:srgbClr val="0000FF"/>
                </a:solidFill>
              </a:rPr>
              <a:t>abserve</a:t>
            </a:r>
            <a:r>
              <a:rPr lang="en-US" altLang="zh-CN" sz="4000" b="1" i="1" dirty="0" smtClean="0">
                <a:solidFill>
                  <a:srgbClr val="0000FF"/>
                </a:solidFill>
              </a:rPr>
              <a:t>  by  the  </a:t>
            </a:r>
            <a:r>
              <a:rPr lang="en-US" altLang="zh-CN" sz="4000" b="1" i="1" dirty="0" smtClean="0">
                <a:solidFill>
                  <a:srgbClr val="FF0000"/>
                </a:solidFill>
              </a:rPr>
              <a:t>law</a:t>
            </a:r>
            <a:r>
              <a:rPr lang="en-US" altLang="zh-CN" sz="4000" b="1" i="1" dirty="0" smtClean="0">
                <a:solidFill>
                  <a:srgbClr val="0000FF"/>
                </a:solidFill>
              </a:rPr>
              <a:t>  hang  the  Blue  Eagle  sign.</a:t>
            </a:r>
            <a:endParaRPr lang="zh-CN" altLang="en-US" sz="4000" b="1" i="1" dirty="0">
              <a:solidFill>
                <a:srgbClr val="0000FF"/>
              </a:solidFill>
            </a:endParaRPr>
          </a:p>
        </p:txBody>
      </p:sp>
      <p:sp>
        <p:nvSpPr>
          <p:cNvPr id="5" name="TextBox 4"/>
          <p:cNvSpPr txBox="1"/>
          <p:nvPr/>
        </p:nvSpPr>
        <p:spPr>
          <a:xfrm>
            <a:off x="467544" y="3429000"/>
            <a:ext cx="8280920" cy="1938992"/>
          </a:xfrm>
          <a:prstGeom prst="rect">
            <a:avLst/>
          </a:prstGeom>
          <a:noFill/>
        </p:spPr>
        <p:txBody>
          <a:bodyPr wrap="square" rtlCol="0">
            <a:spAutoFit/>
          </a:bodyPr>
          <a:lstStyle/>
          <a:p>
            <a:r>
              <a:rPr lang="en-US" altLang="zh-CN" sz="4000" b="1" dirty="0" smtClean="0">
                <a:solidFill>
                  <a:srgbClr val="FF0000"/>
                </a:solidFill>
              </a:rPr>
              <a:t>       Roosevelt  said:</a:t>
            </a:r>
            <a:r>
              <a:rPr lang="zh-CN" altLang="en-US" sz="4000" b="1" dirty="0" smtClean="0">
                <a:solidFill>
                  <a:srgbClr val="FF0000"/>
                </a:solidFill>
              </a:rPr>
              <a:t>“</a:t>
            </a:r>
            <a:r>
              <a:rPr lang="en-US" altLang="zh-CN" sz="4000" b="1" dirty="0" smtClean="0">
                <a:solidFill>
                  <a:srgbClr val="FF0000"/>
                </a:solidFill>
              </a:rPr>
              <a:t>This  country  has  a  unity  that  I  have  not  seen  with  you  since  April  1917.</a:t>
            </a:r>
            <a:r>
              <a:rPr lang="zh-CN" altLang="en-US" sz="4000" b="1" dirty="0" smtClean="0">
                <a:solidFill>
                  <a:srgbClr val="FF0000"/>
                </a:solidFill>
              </a:rPr>
              <a:t>”</a:t>
            </a:r>
            <a:endParaRPr lang="zh-CN" altLang="en-US" sz="4000" b="1"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8280920" cy="4401205"/>
          </a:xfrm>
          <a:prstGeom prst="rect">
            <a:avLst/>
          </a:prstGeom>
          <a:noFill/>
        </p:spPr>
        <p:txBody>
          <a:bodyPr wrap="square" rtlCol="0">
            <a:spAutoFit/>
          </a:bodyPr>
          <a:lstStyle/>
          <a:p>
            <a:r>
              <a:rPr lang="en-US" altLang="zh-CN" sz="4000" b="1" i="1" dirty="0" smtClean="0">
                <a:solidFill>
                  <a:srgbClr val="FF0000"/>
                </a:solidFill>
              </a:rPr>
              <a:t>          Third,  adjust  agricultural  policy.  Farmers  were  awarded  to  compress  output , for  restricting  agricultural  production, overcoming  overproduction  to  raise  agriculture  prices  and  improving  agricultural  production  environment.</a:t>
            </a:r>
            <a:endParaRPr lang="zh-CN" altLang="en-US" sz="4000" b="1" i="1"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6058"/>
          <p:cNvPicPr>
            <a:picLocks noChangeAspect="1" noChangeArrowheads="1"/>
          </p:cNvPicPr>
          <p:nvPr/>
        </p:nvPicPr>
        <p:blipFill>
          <a:blip r:embed="rId2" cstate="print">
            <a:lum bright="18000"/>
            <a:extLst>
              <a:ext uri="{28A0092B-C50C-407E-A947-70E740481C1C}">
                <a14:useLocalDpi xmlns:a14="http://schemas.microsoft.com/office/drawing/2010/main" xmlns="" val="0"/>
              </a:ext>
            </a:extLst>
          </a:blip>
          <a:srcRect l="3125" t="12500" r="2083"/>
          <a:stretch>
            <a:fillRect/>
          </a:stretch>
        </p:blipFill>
        <p:spPr bwMode="auto">
          <a:xfrm>
            <a:off x="1115616" y="0"/>
            <a:ext cx="7056783" cy="55807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575048" y="4941168"/>
            <a:ext cx="8568952" cy="707886"/>
          </a:xfrm>
          <a:prstGeom prst="rect">
            <a:avLst/>
          </a:prstGeom>
          <a:noFill/>
        </p:spPr>
        <p:txBody>
          <a:bodyPr wrap="square" rtlCol="0">
            <a:spAutoFit/>
          </a:bodyPr>
          <a:lstStyle/>
          <a:p>
            <a:r>
              <a:rPr lang="en-US" altLang="zh-CN" sz="4000" b="1" dirty="0" smtClean="0">
                <a:solidFill>
                  <a:srgbClr val="FF0000"/>
                </a:solidFill>
              </a:rPr>
              <a:t>Roosevelt   visits  American  farmers.</a:t>
            </a:r>
            <a:endParaRPr lang="zh-CN" alt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6058"/>
          <p:cNvPicPr>
            <a:picLocks noChangeAspect="1" noChangeArrowheads="1"/>
          </p:cNvPicPr>
          <p:nvPr/>
        </p:nvPicPr>
        <p:blipFill>
          <a:blip r:embed="rId2" cstate="print">
            <a:lum bright="18000"/>
            <a:extLst>
              <a:ext uri="{28A0092B-C50C-407E-A947-70E740481C1C}">
                <a14:useLocalDpi xmlns:a14="http://schemas.microsoft.com/office/drawing/2010/main" xmlns="" val="0"/>
              </a:ext>
            </a:extLst>
          </a:blip>
          <a:srcRect l="3125" t="12500" r="2083"/>
          <a:stretch>
            <a:fillRect/>
          </a:stretch>
        </p:blipFill>
        <p:spPr bwMode="auto">
          <a:xfrm>
            <a:off x="971600" y="332656"/>
            <a:ext cx="3698576" cy="2924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575048" y="3356992"/>
            <a:ext cx="8568952" cy="707886"/>
          </a:xfrm>
          <a:prstGeom prst="rect">
            <a:avLst/>
          </a:prstGeom>
          <a:noFill/>
        </p:spPr>
        <p:txBody>
          <a:bodyPr wrap="square" rtlCol="0">
            <a:spAutoFit/>
          </a:bodyPr>
          <a:lstStyle/>
          <a:p>
            <a:r>
              <a:rPr lang="en-US" altLang="zh-CN" sz="4000" b="1" dirty="0" smtClean="0">
                <a:solidFill>
                  <a:srgbClr val="FF0000"/>
                </a:solidFill>
              </a:rPr>
              <a:t>Roosevelt   visits  American  farmers.</a:t>
            </a:r>
            <a:endParaRPr lang="zh-CN" alt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20120707155325445241493.png"/>
          <p:cNvPicPr>
            <a:picLocks noChangeAspect="1"/>
          </p:cNvPicPr>
          <p:nvPr/>
        </p:nvPicPr>
        <p:blipFill>
          <a:blip r:embed="rId2" cstate="print"/>
          <a:stretch>
            <a:fillRect/>
          </a:stretch>
        </p:blipFill>
        <p:spPr>
          <a:xfrm>
            <a:off x="1331640" y="0"/>
            <a:ext cx="6408712" cy="6055128"/>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20120707155325445241493.png"/>
          <p:cNvPicPr>
            <a:picLocks noChangeAspect="1"/>
          </p:cNvPicPr>
          <p:nvPr/>
        </p:nvPicPr>
        <p:blipFill>
          <a:blip r:embed="rId2" cstate="print"/>
          <a:stretch>
            <a:fillRect/>
          </a:stretch>
        </p:blipFill>
        <p:spPr>
          <a:xfrm>
            <a:off x="1115616" y="188640"/>
            <a:ext cx="2880320" cy="2912966"/>
          </a:xfrm>
          <a:prstGeom prst="rect">
            <a:avLst/>
          </a:prstGeom>
        </p:spPr>
      </p:pic>
      <p:sp>
        <p:nvSpPr>
          <p:cNvPr id="3" name="TextBox 2"/>
          <p:cNvSpPr txBox="1"/>
          <p:nvPr/>
        </p:nvSpPr>
        <p:spPr>
          <a:xfrm>
            <a:off x="4716016" y="836713"/>
            <a:ext cx="3600400" cy="830997"/>
          </a:xfrm>
          <a:prstGeom prst="rect">
            <a:avLst/>
          </a:prstGeom>
          <a:noFill/>
        </p:spPr>
        <p:txBody>
          <a:bodyPr wrap="square" rtlCol="0">
            <a:spAutoFit/>
          </a:bodyPr>
          <a:lstStyle/>
          <a:p>
            <a:r>
              <a:rPr lang="en-US" altLang="zh-CN" sz="4800" b="1" i="1" dirty="0" smtClean="0">
                <a:solidFill>
                  <a:srgbClr val="FF0000"/>
                </a:solidFill>
              </a:rPr>
              <a:t>Work   relief</a:t>
            </a:r>
            <a:endParaRPr lang="zh-CN" altLang="en-US" sz="4800" b="1" i="1" dirty="0">
              <a:solidFill>
                <a:srgbClr val="FF0000"/>
              </a:solidFill>
            </a:endParaRPr>
          </a:p>
        </p:txBody>
      </p:sp>
      <p:sp>
        <p:nvSpPr>
          <p:cNvPr id="4" name="TextBox 3"/>
          <p:cNvSpPr txBox="1"/>
          <p:nvPr/>
        </p:nvSpPr>
        <p:spPr>
          <a:xfrm>
            <a:off x="971600" y="3284984"/>
            <a:ext cx="7488832" cy="830997"/>
          </a:xfrm>
          <a:prstGeom prst="rect">
            <a:avLst/>
          </a:prstGeom>
          <a:noFill/>
        </p:spPr>
        <p:txBody>
          <a:bodyPr wrap="square" rtlCol="0">
            <a:spAutoFit/>
          </a:bodyPr>
          <a:lstStyle/>
          <a:p>
            <a:r>
              <a:rPr lang="en-US" altLang="zh-CN" sz="4800" b="1" i="1" dirty="0" smtClean="0">
                <a:solidFill>
                  <a:schemeClr val="accent2"/>
                </a:solidFill>
              </a:rPr>
              <a:t>Tennessee  Valley  Authority</a:t>
            </a:r>
            <a:endParaRPr lang="zh-CN" altLang="en-US" sz="4800" b="1" i="1" dirty="0">
              <a:solidFill>
                <a:schemeClr val="accent2"/>
              </a:solidFill>
            </a:endParaRPr>
          </a:p>
        </p:txBody>
      </p:sp>
      <p:sp>
        <p:nvSpPr>
          <p:cNvPr id="5" name="TextBox 4"/>
          <p:cNvSpPr txBox="1"/>
          <p:nvPr/>
        </p:nvSpPr>
        <p:spPr>
          <a:xfrm>
            <a:off x="647056" y="4149080"/>
            <a:ext cx="8496944" cy="1200329"/>
          </a:xfrm>
          <a:prstGeom prst="rect">
            <a:avLst/>
          </a:prstGeom>
          <a:noFill/>
        </p:spPr>
        <p:txBody>
          <a:bodyPr wrap="square" rtlCol="0">
            <a:spAutoFit/>
          </a:bodyPr>
          <a:lstStyle/>
          <a:p>
            <a:r>
              <a:rPr lang="en-US" altLang="zh-CN" sz="3600" b="1" i="1" dirty="0" smtClean="0">
                <a:solidFill>
                  <a:schemeClr val="accent6">
                    <a:lumMod val="75000"/>
                  </a:schemeClr>
                </a:solidFill>
              </a:rPr>
              <a:t>Tennessee  River  Water  Conservancy  Project</a:t>
            </a:r>
            <a:endParaRPr lang="zh-CN" altLang="en-US" sz="3600" b="1" i="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8280920" cy="5078313"/>
          </a:xfrm>
          <a:prstGeom prst="rect">
            <a:avLst/>
          </a:prstGeom>
          <a:noFill/>
        </p:spPr>
        <p:txBody>
          <a:bodyPr wrap="square" rtlCol="0">
            <a:spAutoFit/>
          </a:bodyPr>
          <a:lstStyle/>
          <a:p>
            <a:r>
              <a:rPr lang="en-US" altLang="zh-CN" sz="3600" b="1" i="1" dirty="0" smtClean="0"/>
              <a:t>           Fourth,  implement   the  “welfare—to –work”.  The  Roosevelt  administration   while  relieving  the  unemployed  by  the  Federal  Emergency  Relief  Act,  implemented   the  labor  welfare  policy,  and  set  up  public  works,  to  reduce  unemployment  and  thus  stimulate  production  and  consumption  and  stabilize  the  social  order.</a:t>
            </a:r>
            <a:endParaRPr lang="zh-CN" altLang="en-US" sz="3600" b="1"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764704"/>
            <a:ext cx="8208912" cy="3170099"/>
          </a:xfrm>
          <a:prstGeom prst="rect">
            <a:avLst/>
          </a:prstGeom>
          <a:noFill/>
        </p:spPr>
        <p:txBody>
          <a:bodyPr wrap="square" rtlCol="0">
            <a:spAutoFit/>
          </a:bodyPr>
          <a:lstStyle/>
          <a:p>
            <a:r>
              <a:rPr lang="en-US" altLang="zh-CN" sz="4000" b="1" i="1" dirty="0" smtClean="0"/>
              <a:t>         He  implemented  the  New  Deal  and  made  many  contributions  during  World  War .  He  led  the  American  people  slowly  out  of  the  difficult.</a:t>
            </a:r>
            <a:endParaRPr lang="zh-CN" altLang="en-US" sz="4000" b="1" i="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2"/>
          <p:cNvPicPr>
            <a:picLocks noChangeAspect="1"/>
          </p:cNvPicPr>
          <p:nvPr/>
        </p:nvPicPr>
        <p:blipFill>
          <a:blip r:embed="rId2" cstate="print"/>
          <a:srcRect l="2626" t="19116" r="6076" b="4630"/>
          <a:stretch>
            <a:fillRect/>
          </a:stretch>
        </p:blipFill>
        <p:spPr>
          <a:xfrm>
            <a:off x="0" y="188640"/>
            <a:ext cx="9037219" cy="4437111"/>
          </a:xfrm>
          <a:prstGeom prst="rect">
            <a:avLst/>
          </a:prstGeom>
          <a:noFill/>
          <a:ln w="9525">
            <a:noFill/>
          </a:ln>
        </p:spPr>
      </p:pic>
      <p:sp>
        <p:nvSpPr>
          <p:cNvPr id="33794" name="Line 3"/>
          <p:cNvSpPr/>
          <p:nvPr/>
        </p:nvSpPr>
        <p:spPr>
          <a:xfrm flipV="1">
            <a:off x="2339975" y="2636838"/>
            <a:ext cx="0" cy="431800"/>
          </a:xfrm>
          <a:prstGeom prst="line">
            <a:avLst/>
          </a:prstGeom>
          <a:ln w="76200" cap="flat" cmpd="sng">
            <a:solidFill>
              <a:srgbClr val="CCFF33"/>
            </a:solidFill>
            <a:prstDash val="solid"/>
            <a:round/>
            <a:headEnd type="none" w="med" len="med"/>
            <a:tailEnd type="triangle" w="med" len="med"/>
          </a:ln>
        </p:spPr>
      </p:sp>
      <p:sp>
        <p:nvSpPr>
          <p:cNvPr id="33797" name="Rectangle 6"/>
          <p:cNvSpPr/>
          <p:nvPr/>
        </p:nvSpPr>
        <p:spPr>
          <a:xfrm>
            <a:off x="1187624" y="620688"/>
            <a:ext cx="5256584" cy="954107"/>
          </a:xfrm>
          <a:prstGeom prst="rect">
            <a:avLst/>
          </a:prstGeom>
          <a:noFill/>
          <a:ln w="9525">
            <a:noFill/>
          </a:ln>
        </p:spPr>
        <p:txBody>
          <a:bodyPr wrap="square" anchor="t">
            <a:spAutoFit/>
          </a:bodyPr>
          <a:lstStyle/>
          <a:p>
            <a:r>
              <a:rPr lang="en-US" altLang="zh-CN" sz="2800" b="1" dirty="0" smtClean="0">
                <a:solidFill>
                  <a:srgbClr val="FF3300"/>
                </a:solidFill>
                <a:latin typeface="Arial" panose="020B0604020202020204" pitchFamily="34" charset="0"/>
                <a:ea typeface="黑体" panose="02010609060101010101" pitchFamily="49" charset="-122"/>
              </a:rPr>
              <a:t>U.S. Production Recovery Histogram</a:t>
            </a:r>
            <a:endParaRPr lang="zh-CN" altLang="en-US" sz="2800" b="1" dirty="0">
              <a:solidFill>
                <a:srgbClr val="FF3300"/>
              </a:solidFill>
              <a:latin typeface="Arial" panose="020B0604020202020204" pitchFamily="34" charset="0"/>
              <a:ea typeface="黑体" panose="02010609060101010101" pitchFamily="49" charset="-122"/>
            </a:endParaRPr>
          </a:p>
        </p:txBody>
      </p:sp>
      <p:sp>
        <p:nvSpPr>
          <p:cNvPr id="33799" name="Line 8"/>
          <p:cNvSpPr/>
          <p:nvPr/>
        </p:nvSpPr>
        <p:spPr>
          <a:xfrm flipV="1">
            <a:off x="3059113" y="6092826"/>
            <a:ext cx="0" cy="431800"/>
          </a:xfrm>
          <a:prstGeom prst="line">
            <a:avLst/>
          </a:prstGeom>
          <a:ln w="76200" cap="flat" cmpd="sng">
            <a:solidFill>
              <a:srgbClr val="CCFF33"/>
            </a:solidFill>
            <a:prstDash val="solid"/>
            <a:round/>
            <a:headEnd type="none" w="med" len="med"/>
            <a:tailEnd type="triangle" w="med" len="med"/>
          </a:ln>
        </p:spPr>
      </p:sp>
      <p:sp>
        <p:nvSpPr>
          <p:cNvPr id="104463" name="Rectangle 15"/>
          <p:cNvSpPr/>
          <p:nvPr/>
        </p:nvSpPr>
        <p:spPr>
          <a:xfrm>
            <a:off x="1619672" y="4879613"/>
            <a:ext cx="6120680" cy="707886"/>
          </a:xfrm>
          <a:prstGeom prst="rect">
            <a:avLst/>
          </a:prstGeom>
          <a:solidFill>
            <a:schemeClr val="bg1"/>
          </a:solidFill>
          <a:ln w="9525">
            <a:noFill/>
          </a:ln>
        </p:spPr>
        <p:txBody>
          <a:bodyPr wrap="square" anchor="ctr">
            <a:spAutoFit/>
          </a:bodyPr>
          <a:lstStyle/>
          <a:p>
            <a:pPr>
              <a:buFont typeface="Arial" panose="020B0604020202020204" pitchFamily="34" charset="0"/>
              <a:buNone/>
            </a:pPr>
            <a:r>
              <a:rPr lang="en-US" altLang="zh-CN" sz="4000" b="1" dirty="0" err="1" smtClean="0">
                <a:solidFill>
                  <a:srgbClr val="FF0000"/>
                </a:solidFill>
                <a:latin typeface="黑体" panose="02010609060101010101" pitchFamily="49" charset="-122"/>
                <a:ea typeface="黑体" panose="02010609060101010101" pitchFamily="49" charset="-122"/>
              </a:rPr>
              <a:t>U.S.Economy</a:t>
            </a:r>
            <a:r>
              <a:rPr lang="en-US" altLang="zh-CN" sz="4000" b="1" dirty="0" smtClean="0">
                <a:solidFill>
                  <a:srgbClr val="FF0000"/>
                </a:solidFill>
                <a:latin typeface="黑体" panose="02010609060101010101" pitchFamily="49" charset="-122"/>
                <a:ea typeface="黑体" panose="02010609060101010101" pitchFamily="49" charset="-122"/>
              </a:rPr>
              <a:t> Recovered</a:t>
            </a:r>
            <a:endParaRPr lang="zh-CN" altLang="en-US" sz="4000" b="1" dirty="0">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63"/>
                                        </p:tgtEl>
                                        <p:attrNameLst>
                                          <p:attrName>style.visibility</p:attrName>
                                        </p:attrNameLst>
                                      </p:cBhvr>
                                      <p:to>
                                        <p:strVal val="visible"/>
                                      </p:to>
                                    </p:set>
                                    <p:anim calcmode="lin" valueType="num">
                                      <p:cBhvr additive="base">
                                        <p:cTn id="7" dur="500" fill="hold"/>
                                        <p:tgtEl>
                                          <p:spTgt spid="104463"/>
                                        </p:tgtEl>
                                        <p:attrNameLst>
                                          <p:attrName>ppt_x</p:attrName>
                                        </p:attrNameLst>
                                      </p:cBhvr>
                                      <p:tavLst>
                                        <p:tav tm="0">
                                          <p:val>
                                            <p:strVal val="#ppt_x"/>
                                          </p:val>
                                        </p:tav>
                                        <p:tav tm="100000">
                                          <p:val>
                                            <p:strVal val="#ppt_x"/>
                                          </p:val>
                                        </p:tav>
                                      </p:tavLst>
                                    </p:anim>
                                    <p:anim calcmode="lin" valueType="num">
                                      <p:cBhvr additive="base">
                                        <p:cTn id="8" dur="500" fill="hold"/>
                                        <p:tgtEl>
                                          <p:spTgt spid="1044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bldLvl="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3"/>
          <p:cNvSpPr/>
          <p:nvPr/>
        </p:nvSpPr>
        <p:spPr>
          <a:xfrm flipV="1">
            <a:off x="2339975" y="2636838"/>
            <a:ext cx="0" cy="431800"/>
          </a:xfrm>
          <a:prstGeom prst="line">
            <a:avLst/>
          </a:prstGeom>
          <a:ln w="76200" cap="flat" cmpd="sng">
            <a:solidFill>
              <a:srgbClr val="CCFF33"/>
            </a:solidFill>
            <a:prstDash val="solid"/>
            <a:round/>
            <a:headEnd type="none" w="med" len="med"/>
            <a:tailEnd type="triangle" w="med" len="med"/>
          </a:ln>
        </p:spPr>
      </p:sp>
      <p:pic>
        <p:nvPicPr>
          <p:cNvPr id="33798" name="Picture 7"/>
          <p:cNvPicPr>
            <a:picLocks noChangeAspect="1"/>
          </p:cNvPicPr>
          <p:nvPr/>
        </p:nvPicPr>
        <p:blipFill>
          <a:blip r:embed="rId2" cstate="print"/>
          <a:srcRect l="1791" t="18443" r="4449" b="5203"/>
          <a:stretch>
            <a:fillRect/>
          </a:stretch>
        </p:blipFill>
        <p:spPr>
          <a:xfrm>
            <a:off x="179512" y="0"/>
            <a:ext cx="8743385" cy="3960440"/>
          </a:xfrm>
          <a:prstGeom prst="rect">
            <a:avLst/>
          </a:prstGeom>
          <a:noFill/>
          <a:ln w="9525">
            <a:noFill/>
          </a:ln>
        </p:spPr>
      </p:pic>
      <p:sp>
        <p:nvSpPr>
          <p:cNvPr id="33799" name="Line 8"/>
          <p:cNvSpPr/>
          <p:nvPr/>
        </p:nvSpPr>
        <p:spPr>
          <a:xfrm flipV="1">
            <a:off x="3059113" y="6092826"/>
            <a:ext cx="0" cy="431800"/>
          </a:xfrm>
          <a:prstGeom prst="line">
            <a:avLst/>
          </a:prstGeom>
          <a:ln w="76200" cap="flat" cmpd="sng">
            <a:solidFill>
              <a:srgbClr val="CCFF33"/>
            </a:solidFill>
            <a:prstDash val="solid"/>
            <a:round/>
            <a:headEnd type="none" w="med" len="med"/>
            <a:tailEnd type="triangle" w="med" len="med"/>
          </a:ln>
        </p:spPr>
      </p:sp>
      <p:sp>
        <p:nvSpPr>
          <p:cNvPr id="33802" name="Rectangle 11"/>
          <p:cNvSpPr/>
          <p:nvPr/>
        </p:nvSpPr>
        <p:spPr>
          <a:xfrm>
            <a:off x="827584" y="3933056"/>
            <a:ext cx="7560840" cy="1200329"/>
          </a:xfrm>
          <a:prstGeom prst="rect">
            <a:avLst/>
          </a:prstGeom>
          <a:noFill/>
          <a:ln w="9525">
            <a:noFill/>
          </a:ln>
        </p:spPr>
        <p:txBody>
          <a:bodyPr wrap="square" anchor="t">
            <a:spAutoFit/>
          </a:bodyPr>
          <a:lstStyle/>
          <a:p>
            <a:r>
              <a:rPr lang="en-US" altLang="zh-CN" sz="3600" b="1" dirty="0" smtClean="0">
                <a:solidFill>
                  <a:srgbClr val="FF3300"/>
                </a:solidFill>
                <a:latin typeface="Arial" panose="020B0604020202020204" pitchFamily="34" charset="0"/>
                <a:ea typeface="黑体" panose="02010609060101010101" pitchFamily="49" charset="-122"/>
              </a:rPr>
              <a:t>U.S. Unemployment  Rate Decline Chart</a:t>
            </a:r>
            <a:endParaRPr lang="zh-CN" altLang="en-US" sz="3600" b="1" dirty="0">
              <a:solidFill>
                <a:srgbClr val="FF3300"/>
              </a:solidFill>
              <a:latin typeface="Arial" panose="020B0604020202020204" pitchFamily="34" charset="0"/>
              <a:ea typeface="黑体" panose="02010609060101010101" pitchFamily="49" charset="-122"/>
            </a:endParaRPr>
          </a:p>
        </p:txBody>
      </p:sp>
      <p:sp>
        <p:nvSpPr>
          <p:cNvPr id="104464" name="Rectangle 16"/>
          <p:cNvSpPr/>
          <p:nvPr/>
        </p:nvSpPr>
        <p:spPr>
          <a:xfrm>
            <a:off x="971600" y="5013176"/>
            <a:ext cx="8172400" cy="584775"/>
          </a:xfrm>
          <a:prstGeom prst="rect">
            <a:avLst/>
          </a:prstGeom>
          <a:solidFill>
            <a:schemeClr val="bg1"/>
          </a:solidFill>
          <a:ln w="9525">
            <a:noFill/>
          </a:ln>
        </p:spPr>
        <p:txBody>
          <a:bodyPr wrap="square" anchor="ctr">
            <a:spAutoFit/>
          </a:bodyPr>
          <a:lstStyle/>
          <a:p>
            <a:pPr>
              <a:buFont typeface="Arial" panose="020B0604020202020204" pitchFamily="34" charset="0"/>
              <a:buNone/>
            </a:pPr>
            <a:r>
              <a:rPr lang="en-US" altLang="zh-CN" sz="3200" b="1" dirty="0" smtClean="0">
                <a:solidFill>
                  <a:schemeClr val="accent6"/>
                </a:solidFill>
                <a:latin typeface="黑体" panose="02010609060101010101" pitchFamily="49" charset="-122"/>
                <a:ea typeface="黑体" panose="02010609060101010101" pitchFamily="49" charset="-122"/>
              </a:rPr>
              <a:t>People’s  lives have been improved</a:t>
            </a:r>
            <a:endParaRPr lang="zh-CN" altLang="en-US" sz="1800" b="1" dirty="0">
              <a:solidFill>
                <a:schemeClr val="accent6"/>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64"/>
                                        </p:tgtEl>
                                        <p:attrNameLst>
                                          <p:attrName>style.visibility</p:attrName>
                                        </p:attrNameLst>
                                      </p:cBhvr>
                                      <p:to>
                                        <p:strVal val="visible"/>
                                      </p:to>
                                    </p:set>
                                    <p:anim calcmode="lin" valueType="num">
                                      <p:cBhvr additive="base">
                                        <p:cTn id="7" dur="500" fill="hold"/>
                                        <p:tgtEl>
                                          <p:spTgt spid="104464"/>
                                        </p:tgtEl>
                                        <p:attrNameLst>
                                          <p:attrName>ppt_x</p:attrName>
                                        </p:attrNameLst>
                                      </p:cBhvr>
                                      <p:tavLst>
                                        <p:tav tm="0">
                                          <p:val>
                                            <p:strVal val="#ppt_x"/>
                                          </p:val>
                                        </p:tav>
                                        <p:tav tm="100000">
                                          <p:val>
                                            <p:strVal val="#ppt_x"/>
                                          </p:val>
                                        </p:tav>
                                      </p:tavLst>
                                    </p:anim>
                                    <p:anim calcmode="lin" valueType="num">
                                      <p:cBhvr additive="base">
                                        <p:cTn id="8" dur="500" fill="hold"/>
                                        <p:tgtEl>
                                          <p:spTgt spid="1044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4" grpId="0" bldLvl="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9712" y="332656"/>
            <a:ext cx="6264696" cy="830997"/>
          </a:xfrm>
          <a:prstGeom prst="rect">
            <a:avLst/>
          </a:prstGeom>
          <a:noFill/>
        </p:spPr>
        <p:txBody>
          <a:bodyPr wrap="square" rtlCol="0">
            <a:spAutoFit/>
          </a:bodyPr>
          <a:lstStyle/>
          <a:p>
            <a:r>
              <a:rPr lang="en-US" altLang="zh-CN" sz="4800" b="1" i="1" dirty="0" smtClean="0">
                <a:solidFill>
                  <a:srgbClr val="FF0000"/>
                </a:solidFill>
              </a:rPr>
              <a:t>Influence</a:t>
            </a:r>
            <a:endParaRPr lang="zh-CN" altLang="en-US" sz="4800" b="1" i="1" dirty="0">
              <a:solidFill>
                <a:srgbClr val="FF0000"/>
              </a:solidFill>
            </a:endParaRPr>
          </a:p>
        </p:txBody>
      </p:sp>
      <p:sp>
        <p:nvSpPr>
          <p:cNvPr id="3" name="TextBox 2"/>
          <p:cNvSpPr txBox="1"/>
          <p:nvPr/>
        </p:nvSpPr>
        <p:spPr>
          <a:xfrm>
            <a:off x="467544" y="1124744"/>
            <a:ext cx="8280920" cy="3785652"/>
          </a:xfrm>
          <a:prstGeom prst="rect">
            <a:avLst/>
          </a:prstGeom>
          <a:noFill/>
        </p:spPr>
        <p:txBody>
          <a:bodyPr wrap="square" rtlCol="0">
            <a:spAutoFit/>
          </a:bodyPr>
          <a:lstStyle/>
          <a:p>
            <a:r>
              <a:rPr lang="en-US" altLang="zh-CN" sz="4000" b="1" i="1" dirty="0" smtClean="0"/>
              <a:t>         New  Deal  was  a  systematic, radical  reform  within  the  capitalist  system  in  order  to  rescue  dying  capitalism.  </a:t>
            </a:r>
            <a:r>
              <a:rPr lang="en-US" altLang="zh-CN" sz="4000" b="1" i="1" dirty="0" err="1" smtClean="0"/>
              <a:t>Roosevelt̓s</a:t>
            </a:r>
            <a:r>
              <a:rPr lang="en-US" altLang="zh-CN" sz="4000" b="1" i="1" dirty="0" smtClean="0"/>
              <a:t>  New  Deal  is  the  model  that  </a:t>
            </a:r>
            <a:r>
              <a:rPr lang="en-US" altLang="zh-CN" sz="4000" b="1" i="1" dirty="0" err="1" smtClean="0"/>
              <a:t>Westen</a:t>
            </a:r>
            <a:r>
              <a:rPr lang="en-US" altLang="zh-CN" sz="4000" b="1" i="1" dirty="0" smtClean="0"/>
              <a:t>  society  succeeds  against  economic  crisis.</a:t>
            </a:r>
            <a:endParaRPr lang="zh-CN" altLang="en-US" sz="4000" b="1" i="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3"/>
          <p:cNvSpPr txBox="1">
            <a:spLocks noChangeArrowheads="1"/>
          </p:cNvSpPr>
          <p:nvPr/>
        </p:nvSpPr>
        <p:spPr bwMode="auto">
          <a:xfrm>
            <a:off x="613463" y="1562680"/>
            <a:ext cx="523188" cy="3230998"/>
          </a:xfrm>
          <a:prstGeom prst="rect">
            <a:avLst/>
          </a:prstGeom>
          <a:noFill/>
          <a:ln w="25400" cmpd="sng">
            <a:solidFill>
              <a:srgbClr val="FF0000"/>
            </a:solidFill>
            <a:miter lim="800000"/>
          </a:ln>
          <a:effectLst/>
        </p:spPr>
        <p:txBody>
          <a:bodyPr vert="eaVert" wrap="none" lIns="91424" tIns="45712" rIns="91424" bIns="45712">
            <a:spAutoFit/>
          </a:bodyPr>
          <a:lstStyle/>
          <a:p>
            <a:pPr marR="0" algn="ctr" defTabSz="914400" eaLnBrk="1" hangingPunct="1">
              <a:buClrTx/>
              <a:buSzTx/>
              <a:buFontTx/>
              <a:buNone/>
              <a:defRPr/>
            </a:pPr>
            <a:r>
              <a:rPr kumimoji="0" lang="en-US" altLang="zh-CN" sz="2200" b="1" kern="1200" cap="none" spc="0" normalizeH="0" baseline="0" noProof="0" dirty="0" smtClean="0">
                <a:latin typeface="+mn-ea"/>
                <a:ea typeface="+mn-ea"/>
                <a:cs typeface="+mn-cs"/>
              </a:rPr>
              <a:t>Roosevelt's  </a:t>
            </a:r>
            <a:r>
              <a:rPr lang="en-US" altLang="zh-CN" sz="2200" b="1" dirty="0" smtClean="0">
                <a:latin typeface="+mn-ea"/>
                <a:ea typeface="+mn-ea"/>
              </a:rPr>
              <a:t>N</a:t>
            </a:r>
            <a:r>
              <a:rPr kumimoji="0" lang="en-US" altLang="zh-CN" sz="2200" b="1" kern="1200" cap="none" spc="0" normalizeH="0" baseline="0" noProof="0" dirty="0" err="1" smtClean="0">
                <a:latin typeface="+mn-ea"/>
                <a:ea typeface="+mn-ea"/>
                <a:cs typeface="+mn-cs"/>
              </a:rPr>
              <a:t>ew</a:t>
            </a:r>
            <a:r>
              <a:rPr kumimoji="0" lang="en-US" altLang="zh-CN" sz="2200" b="1" kern="1200" cap="none" spc="0" normalizeH="0" baseline="0" noProof="0" dirty="0" smtClean="0">
                <a:latin typeface="+mn-ea"/>
                <a:ea typeface="+mn-ea"/>
                <a:cs typeface="+mn-cs"/>
              </a:rPr>
              <a:t>  Deal</a:t>
            </a:r>
            <a:endParaRPr kumimoji="0" lang="zh-CN" altLang="en-US" sz="2200" b="1" kern="1200" cap="none" spc="0" normalizeH="0" baseline="0" noProof="0" dirty="0">
              <a:latin typeface="+mn-ea"/>
              <a:ea typeface="+mn-ea"/>
              <a:cs typeface="+mn-cs"/>
            </a:endParaRPr>
          </a:p>
        </p:txBody>
      </p:sp>
      <p:sp>
        <p:nvSpPr>
          <p:cNvPr id="24580" name="Text Box 4"/>
          <p:cNvSpPr txBox="1">
            <a:spLocks noChangeArrowheads="1"/>
          </p:cNvSpPr>
          <p:nvPr/>
        </p:nvSpPr>
        <p:spPr bwMode="auto">
          <a:xfrm>
            <a:off x="1907704" y="260648"/>
            <a:ext cx="1873770" cy="461649"/>
          </a:xfrm>
          <a:prstGeom prst="rect">
            <a:avLst/>
          </a:prstGeom>
          <a:noFill/>
          <a:ln w="25400" cmpd="sng">
            <a:solidFill>
              <a:srgbClr val="FF0000"/>
            </a:solidFill>
            <a:miter lim="800000"/>
          </a:ln>
          <a:effectLst/>
        </p:spPr>
        <p:txBody>
          <a:bodyPr wrap="square" lIns="91424" tIns="45712" rIns="91424" bIns="45712">
            <a:spAutoFit/>
          </a:bodyPr>
          <a:lstStyle/>
          <a:p>
            <a:pPr marR="0" defTabSz="914400" eaLnBrk="1" hangingPunct="1">
              <a:buClrTx/>
              <a:buSzTx/>
              <a:buFontTx/>
              <a:buNone/>
              <a:defRPr/>
            </a:pPr>
            <a:r>
              <a:rPr kumimoji="0" lang="en-US" altLang="zh-CN" b="1" kern="1200" cap="none" spc="0" normalizeH="0" baseline="0" noProof="0" dirty="0" smtClean="0">
                <a:latin typeface="+mn-ea"/>
                <a:ea typeface="+mn-ea"/>
                <a:cs typeface="+mn-cs"/>
              </a:rPr>
              <a:t>background</a:t>
            </a:r>
            <a:endParaRPr kumimoji="0" lang="zh-CN" altLang="en-US" b="1" kern="1200" cap="none" spc="0" normalizeH="0" baseline="0" noProof="0" dirty="0">
              <a:latin typeface="+mn-ea"/>
              <a:ea typeface="+mn-ea"/>
              <a:cs typeface="+mn-cs"/>
            </a:endParaRPr>
          </a:p>
        </p:txBody>
      </p:sp>
      <p:sp>
        <p:nvSpPr>
          <p:cNvPr id="24581" name="Text Box 5"/>
          <p:cNvSpPr txBox="1">
            <a:spLocks noChangeArrowheads="1"/>
          </p:cNvSpPr>
          <p:nvPr/>
        </p:nvSpPr>
        <p:spPr bwMode="auto">
          <a:xfrm>
            <a:off x="1835696" y="1196752"/>
            <a:ext cx="1728192" cy="769425"/>
          </a:xfrm>
          <a:prstGeom prst="rect">
            <a:avLst/>
          </a:prstGeom>
          <a:noFill/>
          <a:ln w="25400" cmpd="sng">
            <a:solidFill>
              <a:srgbClr val="FF0000"/>
            </a:solidFill>
            <a:miter lim="800000"/>
          </a:ln>
          <a:effectLst/>
        </p:spPr>
        <p:txBody>
          <a:bodyPr wrap="square" lIns="91424" tIns="45712" rIns="91424" bIns="45712">
            <a:spAutoFit/>
          </a:bodyPr>
          <a:lstStyle/>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Content  measures</a:t>
            </a:r>
            <a:endParaRPr kumimoji="0" lang="zh-CN" altLang="en-US" sz="2200" b="1" kern="1200" cap="none" spc="0" normalizeH="0" baseline="0" noProof="0" dirty="0">
              <a:latin typeface="+mn-ea"/>
              <a:ea typeface="+mn-ea"/>
              <a:cs typeface="+mn-cs"/>
            </a:endParaRPr>
          </a:p>
        </p:txBody>
      </p:sp>
      <p:sp>
        <p:nvSpPr>
          <p:cNvPr id="24582" name="Text Box 6"/>
          <p:cNvSpPr txBox="1">
            <a:spLocks noChangeArrowheads="1"/>
          </p:cNvSpPr>
          <p:nvPr/>
        </p:nvSpPr>
        <p:spPr bwMode="auto">
          <a:xfrm>
            <a:off x="3851920" y="692696"/>
            <a:ext cx="4896544" cy="2123642"/>
          </a:xfrm>
          <a:prstGeom prst="rect">
            <a:avLst/>
          </a:prstGeom>
          <a:noFill/>
          <a:ln w="25400" cmpd="sng">
            <a:solidFill>
              <a:srgbClr val="FF0000"/>
            </a:solidFill>
            <a:miter lim="800000"/>
          </a:ln>
          <a:effectLst/>
        </p:spPr>
        <p:txBody>
          <a:bodyPr wrap="square" lIns="91424" tIns="45712" rIns="91424" bIns="45712">
            <a:spAutoFit/>
          </a:bodyPr>
          <a:lstStyle/>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Rectify the financial system</a:t>
            </a:r>
          </a:p>
          <a:p>
            <a:pPr marR="0" defTabSz="914400" eaLnBrk="1" hangingPunct="1">
              <a:buClrTx/>
              <a:buSzTx/>
              <a:buFontTx/>
              <a:buNone/>
              <a:defRPr/>
            </a:pPr>
            <a:r>
              <a:rPr kumimoji="0" lang="en-US" altLang="zh-CN" sz="2200" b="1" kern="1200" cap="none" spc="0" normalizeH="0" baseline="0" noProof="0" dirty="0" smtClean="0">
                <a:solidFill>
                  <a:schemeClr val="accent2"/>
                </a:solidFill>
                <a:latin typeface="+mn-ea"/>
                <a:ea typeface="+mn-ea"/>
                <a:cs typeface="+mn-cs"/>
              </a:rPr>
              <a:t>Strengthen the planning guidance for industry</a:t>
            </a:r>
            <a:endParaRPr kumimoji="0" lang="zh-CN" altLang="en-US" sz="2200" b="1" kern="1200" cap="none" spc="0" normalizeH="0" baseline="0" noProof="0" dirty="0">
              <a:solidFill>
                <a:schemeClr val="accent2"/>
              </a:solidFill>
              <a:latin typeface="+mn-ea"/>
              <a:ea typeface="+mn-ea"/>
              <a:cs typeface="+mn-cs"/>
            </a:endParaRPr>
          </a:p>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Adjust agricultural policies</a:t>
            </a:r>
          </a:p>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Implementation of Work Relief</a:t>
            </a:r>
          </a:p>
          <a:p>
            <a:pPr marR="0" defTabSz="914400" eaLnBrk="1" hangingPunct="1">
              <a:buClrTx/>
              <a:buSzTx/>
              <a:buFontTx/>
              <a:buNone/>
              <a:defRPr/>
            </a:pPr>
            <a:r>
              <a:rPr lang="en-US" altLang="zh-CN" sz="2200" b="1" dirty="0" smtClean="0">
                <a:latin typeface="+mn-ea"/>
                <a:ea typeface="+mn-ea"/>
              </a:rPr>
              <a:t>Social  </a:t>
            </a:r>
            <a:r>
              <a:rPr kumimoji="0" lang="en-US" altLang="zh-CN" sz="2200" b="1" kern="1200" cap="none" spc="0" normalizeH="0" baseline="0" noProof="0" dirty="0" smtClean="0">
                <a:latin typeface="+mn-ea"/>
                <a:ea typeface="+mn-ea"/>
                <a:cs typeface="+mn-cs"/>
              </a:rPr>
              <a:t>welfare</a:t>
            </a:r>
            <a:endParaRPr kumimoji="0" lang="zh-CN" altLang="en-US" sz="2200" b="1" kern="1200" cap="none" spc="0" normalizeH="0" baseline="0" noProof="0" dirty="0">
              <a:latin typeface="+mn-ea"/>
              <a:ea typeface="+mn-ea"/>
              <a:cs typeface="+mn-cs"/>
            </a:endParaRPr>
          </a:p>
        </p:txBody>
      </p:sp>
      <p:sp>
        <p:nvSpPr>
          <p:cNvPr id="24583" name="Text Box 7"/>
          <p:cNvSpPr txBox="1">
            <a:spLocks noChangeArrowheads="1"/>
          </p:cNvSpPr>
          <p:nvPr/>
        </p:nvSpPr>
        <p:spPr bwMode="auto">
          <a:xfrm>
            <a:off x="4572000" y="260648"/>
            <a:ext cx="4032448" cy="430871"/>
          </a:xfrm>
          <a:prstGeom prst="rect">
            <a:avLst/>
          </a:prstGeom>
          <a:noFill/>
          <a:ln w="25400" cmpd="sng">
            <a:solidFill>
              <a:srgbClr val="FF0000"/>
            </a:solidFill>
            <a:miter lim="800000"/>
          </a:ln>
          <a:effectLst/>
        </p:spPr>
        <p:txBody>
          <a:bodyPr wrap="square" lIns="91424" tIns="45712" rIns="91424" bIns="45712">
            <a:spAutoFit/>
          </a:bodyPr>
          <a:lstStyle/>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The  great depression</a:t>
            </a:r>
            <a:endParaRPr kumimoji="0" lang="zh-CN" altLang="en-US" sz="2200" b="1" kern="1200" cap="none" spc="0" normalizeH="0" baseline="0" noProof="0" dirty="0">
              <a:latin typeface="+mn-ea"/>
              <a:ea typeface="+mn-ea"/>
              <a:cs typeface="+mn-cs"/>
            </a:endParaRPr>
          </a:p>
        </p:txBody>
      </p:sp>
      <p:sp>
        <p:nvSpPr>
          <p:cNvPr id="24584" name="Text Box 8"/>
          <p:cNvSpPr txBox="1">
            <a:spLocks noChangeArrowheads="1"/>
          </p:cNvSpPr>
          <p:nvPr/>
        </p:nvSpPr>
        <p:spPr bwMode="auto">
          <a:xfrm>
            <a:off x="1763688" y="5085184"/>
            <a:ext cx="854075" cy="707870"/>
          </a:xfrm>
          <a:prstGeom prst="rect">
            <a:avLst/>
          </a:prstGeom>
          <a:noFill/>
          <a:ln w="25400" cmpd="sng">
            <a:solidFill>
              <a:srgbClr val="FF0000"/>
            </a:solidFill>
            <a:miter lim="800000"/>
          </a:ln>
          <a:effectLst/>
        </p:spPr>
        <p:txBody>
          <a:bodyPr lIns="91424" tIns="45712" rIns="91424" bIns="45712">
            <a:spAutoFit/>
          </a:bodyPr>
          <a:lstStyle/>
          <a:p>
            <a:pPr>
              <a:defRPr/>
            </a:pPr>
            <a:r>
              <a:rPr lang="en-US" altLang="zh-CN" sz="2000" b="1" i="1" dirty="0" smtClean="0"/>
              <a:t>Influence</a:t>
            </a:r>
            <a:endParaRPr kumimoji="0" lang="zh-CN" altLang="en-US" sz="2200" b="1" kern="1200" cap="none" spc="0" normalizeH="0" baseline="0" noProof="0" dirty="0">
              <a:latin typeface="+mn-ea"/>
              <a:ea typeface="+mn-ea"/>
              <a:cs typeface="+mn-cs"/>
            </a:endParaRPr>
          </a:p>
        </p:txBody>
      </p:sp>
      <p:sp>
        <p:nvSpPr>
          <p:cNvPr id="24585" name="Text Box 9"/>
          <p:cNvSpPr txBox="1">
            <a:spLocks noChangeArrowheads="1"/>
          </p:cNvSpPr>
          <p:nvPr/>
        </p:nvSpPr>
        <p:spPr bwMode="auto">
          <a:xfrm>
            <a:off x="3491880" y="4077072"/>
            <a:ext cx="5181600" cy="1323423"/>
          </a:xfrm>
          <a:prstGeom prst="rect">
            <a:avLst/>
          </a:prstGeom>
          <a:noFill/>
          <a:ln w="25400" cmpd="sng">
            <a:solidFill>
              <a:srgbClr val="FF0000"/>
            </a:solidFill>
            <a:miter lim="800000"/>
          </a:ln>
          <a:effectLst/>
        </p:spPr>
        <p:txBody>
          <a:bodyPr wrap="square" lIns="91424" tIns="45712" rIns="91424" bIns="45712">
            <a:spAutoFit/>
          </a:bodyPr>
          <a:lstStyle/>
          <a:p>
            <a:r>
              <a:rPr lang="en-US" altLang="zh-CN" sz="2000" b="1" i="1" dirty="0" smtClean="0"/>
              <a:t>It enabled the United States to survive the great economic crisis and had a </a:t>
            </a:r>
            <a:r>
              <a:rPr lang="en-US" altLang="zh-CN" sz="2000" b="1" i="1" dirty="0" err="1" smtClean="0"/>
              <a:t>profond</a:t>
            </a:r>
            <a:r>
              <a:rPr lang="en-US" altLang="zh-CN" sz="2000" b="1" i="1" dirty="0" smtClean="0"/>
              <a:t> impact on the capitalist world.</a:t>
            </a:r>
            <a:endParaRPr lang="zh-CN" altLang="zh-CN" sz="2000" dirty="0" smtClean="0"/>
          </a:p>
          <a:p>
            <a:endParaRPr lang="zh-CN" altLang="zh-CN" sz="2000" dirty="0"/>
          </a:p>
        </p:txBody>
      </p:sp>
      <p:sp>
        <p:nvSpPr>
          <p:cNvPr id="24586" name="Line 10"/>
          <p:cNvSpPr>
            <a:spLocks noChangeShapeType="1"/>
          </p:cNvSpPr>
          <p:nvPr/>
        </p:nvSpPr>
        <p:spPr bwMode="auto">
          <a:xfrm flipV="1">
            <a:off x="3995936" y="548680"/>
            <a:ext cx="511175" cy="11113"/>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87" name="Line 11"/>
          <p:cNvSpPr>
            <a:spLocks noChangeShapeType="1"/>
          </p:cNvSpPr>
          <p:nvPr/>
        </p:nvSpPr>
        <p:spPr bwMode="auto">
          <a:xfrm>
            <a:off x="3563888" y="1628800"/>
            <a:ext cx="288032"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88" name="Line 12"/>
          <p:cNvSpPr>
            <a:spLocks noChangeShapeType="1"/>
          </p:cNvSpPr>
          <p:nvPr/>
        </p:nvSpPr>
        <p:spPr bwMode="auto">
          <a:xfrm flipV="1">
            <a:off x="2699792" y="5013176"/>
            <a:ext cx="648072" cy="271909"/>
          </a:xfrm>
          <a:prstGeom prst="line">
            <a:avLst/>
          </a:prstGeom>
        </p:spPr>
        <p:style>
          <a:lnRef idx="2">
            <a:schemeClr val="accent6"/>
          </a:lnRef>
          <a:fillRef idx="0">
            <a:schemeClr val="accent6"/>
          </a:fillRef>
          <a:effectRef idx="1">
            <a:schemeClr val="accent6"/>
          </a:effectRef>
          <a:fontRef idx="minor">
            <a:schemeClr val="tx1"/>
          </a:fontRef>
        </p:style>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89" name="Line 13"/>
          <p:cNvSpPr>
            <a:spLocks noChangeShapeType="1"/>
          </p:cNvSpPr>
          <p:nvPr/>
        </p:nvSpPr>
        <p:spPr bwMode="auto">
          <a:xfrm>
            <a:off x="1475656" y="404664"/>
            <a:ext cx="41995" cy="5262712"/>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0" name="Line 14"/>
          <p:cNvSpPr>
            <a:spLocks noChangeShapeType="1"/>
          </p:cNvSpPr>
          <p:nvPr/>
        </p:nvSpPr>
        <p:spPr bwMode="auto">
          <a:xfrm>
            <a:off x="1475656" y="404664"/>
            <a:ext cx="432048"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1" name="Line 15"/>
          <p:cNvSpPr>
            <a:spLocks noChangeShapeType="1"/>
          </p:cNvSpPr>
          <p:nvPr/>
        </p:nvSpPr>
        <p:spPr bwMode="auto">
          <a:xfrm>
            <a:off x="1517651" y="5667375"/>
            <a:ext cx="228600"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2" name="Line 16"/>
          <p:cNvSpPr>
            <a:spLocks noChangeShapeType="1"/>
          </p:cNvSpPr>
          <p:nvPr/>
        </p:nvSpPr>
        <p:spPr bwMode="auto">
          <a:xfrm>
            <a:off x="1136651" y="3457575"/>
            <a:ext cx="381000"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3" name="Text Box 17"/>
          <p:cNvSpPr txBox="1">
            <a:spLocks noChangeArrowheads="1"/>
          </p:cNvSpPr>
          <p:nvPr/>
        </p:nvSpPr>
        <p:spPr bwMode="auto">
          <a:xfrm>
            <a:off x="1835696" y="3140968"/>
            <a:ext cx="2101477" cy="769425"/>
          </a:xfrm>
          <a:prstGeom prst="rect">
            <a:avLst/>
          </a:prstGeom>
          <a:noFill/>
          <a:ln w="25400" cmpd="sng">
            <a:solidFill>
              <a:srgbClr val="FF0000"/>
            </a:solidFill>
            <a:miter lim="800000"/>
          </a:ln>
          <a:effectLst/>
        </p:spPr>
        <p:txBody>
          <a:bodyPr wrap="square" lIns="91424" tIns="45712" rIns="91424" bIns="45712">
            <a:spAutoFit/>
          </a:bodyPr>
          <a:lstStyle/>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Characteristics</a:t>
            </a:r>
            <a:endParaRPr kumimoji="0" lang="zh-CN" altLang="en-US" sz="2200" b="1" kern="1200" cap="none" spc="0" normalizeH="0" baseline="0" noProof="0" dirty="0">
              <a:latin typeface="+mn-ea"/>
              <a:ea typeface="+mn-ea"/>
              <a:cs typeface="+mn-cs"/>
            </a:endParaRPr>
          </a:p>
        </p:txBody>
      </p:sp>
      <p:sp>
        <p:nvSpPr>
          <p:cNvPr id="24594" name="Line 18"/>
          <p:cNvSpPr>
            <a:spLocks noChangeShapeType="1"/>
          </p:cNvSpPr>
          <p:nvPr/>
        </p:nvSpPr>
        <p:spPr bwMode="auto">
          <a:xfrm>
            <a:off x="1547664" y="3356992"/>
            <a:ext cx="228600"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5" name="Line 19"/>
          <p:cNvSpPr>
            <a:spLocks noChangeShapeType="1"/>
          </p:cNvSpPr>
          <p:nvPr/>
        </p:nvSpPr>
        <p:spPr bwMode="auto">
          <a:xfrm>
            <a:off x="1547664" y="1700808"/>
            <a:ext cx="228600"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6" name="Text Box 20"/>
          <p:cNvSpPr txBox="1">
            <a:spLocks noChangeArrowheads="1"/>
          </p:cNvSpPr>
          <p:nvPr/>
        </p:nvSpPr>
        <p:spPr bwMode="auto">
          <a:xfrm>
            <a:off x="4355976" y="2852936"/>
            <a:ext cx="4536504" cy="1107979"/>
          </a:xfrm>
          <a:prstGeom prst="rect">
            <a:avLst/>
          </a:prstGeom>
          <a:noFill/>
          <a:ln w="25400" cmpd="sng">
            <a:solidFill>
              <a:srgbClr val="FF0000"/>
            </a:solidFill>
            <a:miter lim="800000"/>
          </a:ln>
          <a:effectLst/>
        </p:spPr>
        <p:txBody>
          <a:bodyPr wrap="square" lIns="91424" tIns="45712" rIns="91424" bIns="45712">
            <a:spAutoFit/>
          </a:bodyPr>
          <a:lstStyle/>
          <a:p>
            <a:pPr marR="0" defTabSz="914400" eaLnBrk="1" hangingPunct="1">
              <a:buClrTx/>
              <a:buSzTx/>
              <a:buFontTx/>
              <a:buNone/>
              <a:defRPr/>
            </a:pPr>
            <a:r>
              <a:rPr kumimoji="0" lang="en-US" altLang="zh-CN" sz="2200" b="1" kern="1200" cap="none" spc="0" normalizeH="0" baseline="0" noProof="0" dirty="0" smtClean="0">
                <a:latin typeface="+mn-ea"/>
                <a:ea typeface="+mn-ea"/>
                <a:cs typeface="+mn-cs"/>
              </a:rPr>
              <a:t>Strengthening</a:t>
            </a:r>
            <a:r>
              <a:rPr kumimoji="0" lang="en-US" altLang="zh-CN" sz="2200" b="1" kern="1200" cap="none" spc="0" normalizeH="0" noProof="0" dirty="0" smtClean="0">
                <a:latin typeface="+mn-ea"/>
                <a:ea typeface="+mn-ea"/>
                <a:cs typeface="+mn-cs"/>
              </a:rPr>
              <a:t>  State intervention and guidance in economy</a:t>
            </a:r>
            <a:endParaRPr kumimoji="0" lang="zh-CN" altLang="en-US" sz="2200" b="1" kern="1200" cap="none" spc="0" normalizeH="0" baseline="0" noProof="0" dirty="0">
              <a:latin typeface="+mn-ea"/>
              <a:ea typeface="+mn-ea"/>
              <a:cs typeface="+mn-cs"/>
            </a:endParaRPr>
          </a:p>
        </p:txBody>
      </p:sp>
      <p:sp>
        <p:nvSpPr>
          <p:cNvPr id="24597" name="Line 21"/>
          <p:cNvSpPr>
            <a:spLocks noChangeShapeType="1"/>
          </p:cNvSpPr>
          <p:nvPr/>
        </p:nvSpPr>
        <p:spPr bwMode="auto">
          <a:xfrm>
            <a:off x="3923928" y="3501008"/>
            <a:ext cx="360040" cy="0"/>
          </a:xfrm>
          <a:prstGeom prst="line">
            <a:avLst/>
          </a:prstGeom>
          <a:noFill/>
          <a:ln w="31750" cmpd="sng">
            <a:solidFill>
              <a:schemeClr val="tx1"/>
            </a:solidFill>
            <a:round/>
          </a:ln>
          <a:effectLst/>
        </p:spPr>
        <p:txBody>
          <a:bodyPr wrap="none" lIns="91424" tIns="45712" rIns="91424" bIns="45712"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0" dirty="0">
              <a:ln>
                <a:noFill/>
              </a:ln>
              <a:solidFill>
                <a:schemeClr val="tx1"/>
              </a:solidFill>
              <a:effectLst/>
              <a:uLnTx/>
              <a:uFillTx/>
              <a:latin typeface="+mn-ea"/>
              <a:ea typeface="+mn-ea"/>
              <a:cs typeface="+mn-cs"/>
            </a:endParaRPr>
          </a:p>
        </p:txBody>
      </p:sp>
      <p:sp>
        <p:nvSpPr>
          <p:cNvPr id="24598" name="Rectangle 22"/>
          <p:cNvSpPr>
            <a:spLocks noChangeArrowheads="1"/>
          </p:cNvSpPr>
          <p:nvPr/>
        </p:nvSpPr>
        <p:spPr bwMode="auto">
          <a:xfrm>
            <a:off x="3491880" y="5517232"/>
            <a:ext cx="5652120" cy="1015647"/>
          </a:xfrm>
          <a:prstGeom prst="rect">
            <a:avLst/>
          </a:prstGeom>
          <a:noFill/>
          <a:ln w="28575">
            <a:solidFill>
              <a:srgbClr val="FF0000"/>
            </a:solidFill>
            <a:miter lim="800000"/>
          </a:ln>
          <a:effectLst/>
        </p:spPr>
        <p:txBody>
          <a:bodyPr wrap="square" lIns="91424" tIns="45712" rIns="91424" bIns="45712">
            <a:spAutoFit/>
          </a:bodyPr>
          <a:lstStyle/>
          <a:p>
            <a:r>
              <a:rPr lang="en-US" altLang="zh-CN" sz="2000" b="1" i="1" dirty="0" smtClean="0"/>
              <a:t>Without  changing  the nature  of  capitalism ,the fundamental contradictions in American society cannot be solved.</a:t>
            </a:r>
            <a:endParaRPr lang="zh-CN" altLang="zh-CN" sz="2000" dirty="0"/>
          </a:p>
        </p:txBody>
      </p:sp>
      <p:cxnSp>
        <p:nvCxnSpPr>
          <p:cNvPr id="25" name="直接连接符 24"/>
          <p:cNvCxnSpPr/>
          <p:nvPr/>
        </p:nvCxnSpPr>
        <p:spPr bwMode="auto">
          <a:xfrm>
            <a:off x="2627784" y="5301208"/>
            <a:ext cx="648072" cy="288032"/>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500"/>
                                        <p:tgtEl>
                                          <p:spTgt spid="2457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4580"/>
                                        </p:tgtEl>
                                        <p:attrNameLst>
                                          <p:attrName>style.visibility</p:attrName>
                                        </p:attrNameLst>
                                      </p:cBhvr>
                                      <p:to>
                                        <p:strVal val="visible"/>
                                      </p:to>
                                    </p:set>
                                    <p:anim calcmode="lin" valueType="num">
                                      <p:cBhvr additive="base">
                                        <p:cTn id="12" dur="500" fill="hold"/>
                                        <p:tgtEl>
                                          <p:spTgt spid="24580"/>
                                        </p:tgtEl>
                                        <p:attrNameLst>
                                          <p:attrName>ppt_x</p:attrName>
                                        </p:attrNameLst>
                                      </p:cBhvr>
                                      <p:tavLst>
                                        <p:tav tm="0">
                                          <p:val>
                                            <p:strVal val="0-#ppt_w/2"/>
                                          </p:val>
                                        </p:tav>
                                        <p:tav tm="100000">
                                          <p:val>
                                            <p:strVal val="#ppt_x"/>
                                          </p:val>
                                        </p:tav>
                                      </p:tavLst>
                                    </p:anim>
                                    <p:anim calcmode="lin" valueType="num">
                                      <p:cBhvr additive="base">
                                        <p:cTn id="13" dur="500" fill="hold"/>
                                        <p:tgtEl>
                                          <p:spTgt spid="24580"/>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24586"/>
                                        </p:tgtEl>
                                        <p:attrNameLst>
                                          <p:attrName>style.visibility</p:attrName>
                                        </p:attrNameLst>
                                      </p:cBhvr>
                                      <p:to>
                                        <p:strVal val="visible"/>
                                      </p:to>
                                    </p:set>
                                    <p:anim calcmode="lin" valueType="num">
                                      <p:cBhvr additive="base">
                                        <p:cTn id="16" dur="500" fill="hold"/>
                                        <p:tgtEl>
                                          <p:spTgt spid="24586"/>
                                        </p:tgtEl>
                                        <p:attrNameLst>
                                          <p:attrName>ppt_x</p:attrName>
                                        </p:attrNameLst>
                                      </p:cBhvr>
                                      <p:tavLst>
                                        <p:tav tm="0">
                                          <p:val>
                                            <p:strVal val="0-#ppt_w/2"/>
                                          </p:val>
                                        </p:tav>
                                        <p:tav tm="100000">
                                          <p:val>
                                            <p:strVal val="#ppt_x"/>
                                          </p:val>
                                        </p:tav>
                                      </p:tavLst>
                                    </p:anim>
                                    <p:anim calcmode="lin" valueType="num">
                                      <p:cBhvr additive="base">
                                        <p:cTn id="17" dur="500" fill="hold"/>
                                        <p:tgtEl>
                                          <p:spTgt spid="24586"/>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nodeType="clickEffect">
                                  <p:stCondLst>
                                    <p:cond delay="0"/>
                                  </p:stCondLst>
                                  <p:childTnLst>
                                    <p:set>
                                      <p:cBhvr>
                                        <p:cTn id="21" dur="1" fill="hold">
                                          <p:stCondLst>
                                            <p:cond delay="0"/>
                                          </p:stCondLst>
                                        </p:cTn>
                                        <p:tgtEl>
                                          <p:spTgt spid="24583"/>
                                        </p:tgtEl>
                                        <p:attrNameLst>
                                          <p:attrName>style.visibility</p:attrName>
                                        </p:attrNameLst>
                                      </p:cBhvr>
                                      <p:to>
                                        <p:strVal val="visible"/>
                                      </p:to>
                                    </p:set>
                                    <p:anim calcmode="lin" valueType="num">
                                      <p:cBhvr additive="base">
                                        <p:cTn id="22" dur="500" fill="hold"/>
                                        <p:tgtEl>
                                          <p:spTgt spid="24583"/>
                                        </p:tgtEl>
                                        <p:attrNameLst>
                                          <p:attrName>ppt_x</p:attrName>
                                        </p:attrNameLst>
                                      </p:cBhvr>
                                      <p:tavLst>
                                        <p:tav tm="0">
                                          <p:val>
                                            <p:strVal val="1+#ppt_w/2"/>
                                          </p:val>
                                        </p:tav>
                                        <p:tav tm="100000">
                                          <p:val>
                                            <p:strVal val="#ppt_x"/>
                                          </p:val>
                                        </p:tav>
                                      </p:tavLst>
                                    </p:anim>
                                    <p:anim calcmode="lin" valueType="num">
                                      <p:cBhvr additive="base">
                                        <p:cTn id="23" dur="500" fill="hold"/>
                                        <p:tgtEl>
                                          <p:spTgt spid="24583"/>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nodeType="clickEffect">
                                  <p:stCondLst>
                                    <p:cond delay="0"/>
                                  </p:stCondLst>
                                  <p:childTnLst>
                                    <p:set>
                                      <p:cBhvr>
                                        <p:cTn id="27" dur="1" fill="hold">
                                          <p:stCondLst>
                                            <p:cond delay="0"/>
                                          </p:stCondLst>
                                        </p:cTn>
                                        <p:tgtEl>
                                          <p:spTgt spid="24581"/>
                                        </p:tgtEl>
                                        <p:attrNameLst>
                                          <p:attrName>style.visibility</p:attrName>
                                        </p:attrNameLst>
                                      </p:cBhvr>
                                      <p:to>
                                        <p:strVal val="visible"/>
                                      </p:to>
                                    </p:set>
                                    <p:anim calcmode="lin" valueType="num">
                                      <p:cBhvr additive="base">
                                        <p:cTn id="28" dur="500" fill="hold"/>
                                        <p:tgtEl>
                                          <p:spTgt spid="24581"/>
                                        </p:tgtEl>
                                        <p:attrNameLst>
                                          <p:attrName>ppt_x</p:attrName>
                                        </p:attrNameLst>
                                      </p:cBhvr>
                                      <p:tavLst>
                                        <p:tav tm="0">
                                          <p:val>
                                            <p:strVal val="0-#ppt_w/2"/>
                                          </p:val>
                                        </p:tav>
                                        <p:tav tm="100000">
                                          <p:val>
                                            <p:strVal val="#ppt_x"/>
                                          </p:val>
                                        </p:tav>
                                      </p:tavLst>
                                    </p:anim>
                                    <p:anim calcmode="lin" valueType="num">
                                      <p:cBhvr additive="base">
                                        <p:cTn id="29" dur="500" fill="hold"/>
                                        <p:tgtEl>
                                          <p:spTgt spid="24581"/>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24587"/>
                                        </p:tgtEl>
                                        <p:attrNameLst>
                                          <p:attrName>style.visibility</p:attrName>
                                        </p:attrNameLst>
                                      </p:cBhvr>
                                      <p:to>
                                        <p:strVal val="visible"/>
                                      </p:to>
                                    </p:set>
                                    <p:anim calcmode="lin" valueType="num">
                                      <p:cBhvr additive="base">
                                        <p:cTn id="32" dur="500" fill="hold"/>
                                        <p:tgtEl>
                                          <p:spTgt spid="24587"/>
                                        </p:tgtEl>
                                        <p:attrNameLst>
                                          <p:attrName>ppt_x</p:attrName>
                                        </p:attrNameLst>
                                      </p:cBhvr>
                                      <p:tavLst>
                                        <p:tav tm="0">
                                          <p:val>
                                            <p:strVal val="0-#ppt_w/2"/>
                                          </p:val>
                                        </p:tav>
                                        <p:tav tm="100000">
                                          <p:val>
                                            <p:strVal val="#ppt_x"/>
                                          </p:val>
                                        </p:tav>
                                      </p:tavLst>
                                    </p:anim>
                                    <p:anim calcmode="lin" valueType="num">
                                      <p:cBhvr additive="base">
                                        <p:cTn id="33" dur="500" fill="hold"/>
                                        <p:tgtEl>
                                          <p:spTgt spid="2458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4582"/>
                                        </p:tgtEl>
                                        <p:attrNameLst>
                                          <p:attrName>style.visibility</p:attrName>
                                        </p:attrNameLst>
                                      </p:cBhvr>
                                      <p:to>
                                        <p:strVal val="visible"/>
                                      </p:to>
                                    </p:set>
                                    <p:anim calcmode="lin" valueType="num">
                                      <p:cBhvr additive="base">
                                        <p:cTn id="38" dur="500" fill="hold"/>
                                        <p:tgtEl>
                                          <p:spTgt spid="24582"/>
                                        </p:tgtEl>
                                        <p:attrNameLst>
                                          <p:attrName>ppt_x</p:attrName>
                                        </p:attrNameLst>
                                      </p:cBhvr>
                                      <p:tavLst>
                                        <p:tav tm="0">
                                          <p:val>
                                            <p:strVal val="1+#ppt_w/2"/>
                                          </p:val>
                                        </p:tav>
                                        <p:tav tm="100000">
                                          <p:val>
                                            <p:strVal val="#ppt_x"/>
                                          </p:val>
                                        </p:tav>
                                      </p:tavLst>
                                    </p:anim>
                                    <p:anim calcmode="lin" valueType="num">
                                      <p:cBhvr additive="base">
                                        <p:cTn id="39" dur="500" fill="hold"/>
                                        <p:tgtEl>
                                          <p:spTgt spid="24582"/>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24593"/>
                                        </p:tgtEl>
                                        <p:attrNameLst>
                                          <p:attrName>style.visibility</p:attrName>
                                        </p:attrNameLst>
                                      </p:cBhvr>
                                      <p:to>
                                        <p:strVal val="visible"/>
                                      </p:to>
                                    </p:set>
                                    <p:anim calcmode="lin" valueType="num">
                                      <p:cBhvr additive="base">
                                        <p:cTn id="44" dur="500" fill="hold"/>
                                        <p:tgtEl>
                                          <p:spTgt spid="24593"/>
                                        </p:tgtEl>
                                        <p:attrNameLst>
                                          <p:attrName>ppt_x</p:attrName>
                                        </p:attrNameLst>
                                      </p:cBhvr>
                                      <p:tavLst>
                                        <p:tav tm="0">
                                          <p:val>
                                            <p:strVal val="0-#ppt_w/2"/>
                                          </p:val>
                                        </p:tav>
                                        <p:tav tm="100000">
                                          <p:val>
                                            <p:strVal val="#ppt_x"/>
                                          </p:val>
                                        </p:tav>
                                      </p:tavLst>
                                    </p:anim>
                                    <p:anim calcmode="lin" valueType="num">
                                      <p:cBhvr additive="base">
                                        <p:cTn id="45" dur="500" fill="hold"/>
                                        <p:tgtEl>
                                          <p:spTgt spid="24593"/>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stCondLst>
                                    <p:cond delay="0"/>
                                  </p:stCondLst>
                                  <p:childTnLst>
                                    <p:set>
                                      <p:cBhvr>
                                        <p:cTn id="47" dur="1" fill="hold">
                                          <p:stCondLst>
                                            <p:cond delay="0"/>
                                          </p:stCondLst>
                                        </p:cTn>
                                        <p:tgtEl>
                                          <p:spTgt spid="24597"/>
                                        </p:tgtEl>
                                        <p:attrNameLst>
                                          <p:attrName>style.visibility</p:attrName>
                                        </p:attrNameLst>
                                      </p:cBhvr>
                                      <p:to>
                                        <p:strVal val="visible"/>
                                      </p:to>
                                    </p:set>
                                    <p:anim calcmode="lin" valueType="num">
                                      <p:cBhvr additive="base">
                                        <p:cTn id="48" dur="500" fill="hold"/>
                                        <p:tgtEl>
                                          <p:spTgt spid="24597"/>
                                        </p:tgtEl>
                                        <p:attrNameLst>
                                          <p:attrName>ppt_x</p:attrName>
                                        </p:attrNameLst>
                                      </p:cBhvr>
                                      <p:tavLst>
                                        <p:tav tm="0">
                                          <p:val>
                                            <p:strVal val="0-#ppt_w/2"/>
                                          </p:val>
                                        </p:tav>
                                        <p:tav tm="100000">
                                          <p:val>
                                            <p:strVal val="#ppt_x"/>
                                          </p:val>
                                        </p:tav>
                                      </p:tavLst>
                                    </p:anim>
                                    <p:anim calcmode="lin" valueType="num">
                                      <p:cBhvr additive="base">
                                        <p:cTn id="49" dur="500" fill="hold"/>
                                        <p:tgtEl>
                                          <p:spTgt spid="24597"/>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nodeType="clickEffect">
                                  <p:stCondLst>
                                    <p:cond delay="0"/>
                                  </p:stCondLst>
                                  <p:childTnLst>
                                    <p:set>
                                      <p:cBhvr>
                                        <p:cTn id="53" dur="1" fill="hold">
                                          <p:stCondLst>
                                            <p:cond delay="0"/>
                                          </p:stCondLst>
                                        </p:cTn>
                                        <p:tgtEl>
                                          <p:spTgt spid="24596"/>
                                        </p:tgtEl>
                                        <p:attrNameLst>
                                          <p:attrName>style.visibility</p:attrName>
                                        </p:attrNameLst>
                                      </p:cBhvr>
                                      <p:to>
                                        <p:strVal val="visible"/>
                                      </p:to>
                                    </p:set>
                                    <p:anim calcmode="lin" valueType="num">
                                      <p:cBhvr additive="base">
                                        <p:cTn id="54" dur="500" fill="hold"/>
                                        <p:tgtEl>
                                          <p:spTgt spid="24596"/>
                                        </p:tgtEl>
                                        <p:attrNameLst>
                                          <p:attrName>ppt_x</p:attrName>
                                        </p:attrNameLst>
                                      </p:cBhvr>
                                      <p:tavLst>
                                        <p:tav tm="0">
                                          <p:val>
                                            <p:strVal val="1+#ppt_w/2"/>
                                          </p:val>
                                        </p:tav>
                                        <p:tav tm="100000">
                                          <p:val>
                                            <p:strVal val="#ppt_x"/>
                                          </p:val>
                                        </p:tav>
                                      </p:tavLst>
                                    </p:anim>
                                    <p:anim calcmode="lin" valueType="num">
                                      <p:cBhvr additive="base">
                                        <p:cTn id="55" dur="500" fill="hold"/>
                                        <p:tgtEl>
                                          <p:spTgt spid="24596"/>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nodeType="clickEffect">
                                  <p:stCondLst>
                                    <p:cond delay="0"/>
                                  </p:stCondLst>
                                  <p:childTnLst>
                                    <p:set>
                                      <p:cBhvr>
                                        <p:cTn id="59" dur="1" fill="hold">
                                          <p:stCondLst>
                                            <p:cond delay="0"/>
                                          </p:stCondLst>
                                        </p:cTn>
                                        <p:tgtEl>
                                          <p:spTgt spid="24584"/>
                                        </p:tgtEl>
                                        <p:attrNameLst>
                                          <p:attrName>style.visibility</p:attrName>
                                        </p:attrNameLst>
                                      </p:cBhvr>
                                      <p:to>
                                        <p:strVal val="visible"/>
                                      </p:to>
                                    </p:set>
                                    <p:anim calcmode="lin" valueType="num">
                                      <p:cBhvr additive="base">
                                        <p:cTn id="60" dur="500" fill="hold"/>
                                        <p:tgtEl>
                                          <p:spTgt spid="24584"/>
                                        </p:tgtEl>
                                        <p:attrNameLst>
                                          <p:attrName>ppt_x</p:attrName>
                                        </p:attrNameLst>
                                      </p:cBhvr>
                                      <p:tavLst>
                                        <p:tav tm="0">
                                          <p:val>
                                            <p:strVal val="0-#ppt_w/2"/>
                                          </p:val>
                                        </p:tav>
                                        <p:tav tm="100000">
                                          <p:val>
                                            <p:strVal val="#ppt_x"/>
                                          </p:val>
                                        </p:tav>
                                      </p:tavLst>
                                    </p:anim>
                                    <p:anim calcmode="lin" valueType="num">
                                      <p:cBhvr additive="base">
                                        <p:cTn id="61" dur="500" fill="hold"/>
                                        <p:tgtEl>
                                          <p:spTgt spid="24584"/>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24588"/>
                                        </p:tgtEl>
                                        <p:attrNameLst>
                                          <p:attrName>style.visibility</p:attrName>
                                        </p:attrNameLst>
                                      </p:cBhvr>
                                      <p:to>
                                        <p:strVal val="visible"/>
                                      </p:to>
                                    </p:set>
                                    <p:anim calcmode="lin" valueType="num">
                                      <p:cBhvr additive="base">
                                        <p:cTn id="64" dur="500" fill="hold"/>
                                        <p:tgtEl>
                                          <p:spTgt spid="24588"/>
                                        </p:tgtEl>
                                        <p:attrNameLst>
                                          <p:attrName>ppt_x</p:attrName>
                                        </p:attrNameLst>
                                      </p:cBhvr>
                                      <p:tavLst>
                                        <p:tav tm="0">
                                          <p:val>
                                            <p:strVal val="0-#ppt_w/2"/>
                                          </p:val>
                                        </p:tav>
                                        <p:tav tm="100000">
                                          <p:val>
                                            <p:strVal val="#ppt_x"/>
                                          </p:val>
                                        </p:tav>
                                      </p:tavLst>
                                    </p:anim>
                                    <p:anim calcmode="lin" valueType="num">
                                      <p:cBhvr additive="base">
                                        <p:cTn id="65" dur="500" fill="hold"/>
                                        <p:tgtEl>
                                          <p:spTgt spid="24588"/>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nodeType="clickEffect">
                                  <p:stCondLst>
                                    <p:cond delay="0"/>
                                  </p:stCondLst>
                                  <p:childTnLst>
                                    <p:set>
                                      <p:cBhvr>
                                        <p:cTn id="69" dur="1" fill="hold">
                                          <p:stCondLst>
                                            <p:cond delay="0"/>
                                          </p:stCondLst>
                                        </p:cTn>
                                        <p:tgtEl>
                                          <p:spTgt spid="24585"/>
                                        </p:tgtEl>
                                        <p:attrNameLst>
                                          <p:attrName>style.visibility</p:attrName>
                                        </p:attrNameLst>
                                      </p:cBhvr>
                                      <p:to>
                                        <p:strVal val="visible"/>
                                      </p:to>
                                    </p:set>
                                    <p:anim calcmode="lin" valueType="num">
                                      <p:cBhvr additive="base">
                                        <p:cTn id="70" dur="500" fill="hold"/>
                                        <p:tgtEl>
                                          <p:spTgt spid="24585"/>
                                        </p:tgtEl>
                                        <p:attrNameLst>
                                          <p:attrName>ppt_x</p:attrName>
                                        </p:attrNameLst>
                                      </p:cBhvr>
                                      <p:tavLst>
                                        <p:tav tm="0">
                                          <p:val>
                                            <p:strVal val="0-#ppt_w/2"/>
                                          </p:val>
                                        </p:tav>
                                        <p:tav tm="100000">
                                          <p:val>
                                            <p:strVal val="#ppt_x"/>
                                          </p:val>
                                        </p:tav>
                                      </p:tavLst>
                                    </p:anim>
                                    <p:anim calcmode="lin" valueType="num">
                                      <p:cBhvr additive="base">
                                        <p:cTn id="71" dur="500" fill="hold"/>
                                        <p:tgtEl>
                                          <p:spTgt spid="24585"/>
                                        </p:tgtEl>
                                        <p:attrNameLst>
                                          <p:attrName>ppt_y</p:attrName>
                                        </p:attrNameLst>
                                      </p:cBhvr>
                                      <p:tavLst>
                                        <p:tav tm="0">
                                          <p:val>
                                            <p:strVal val="#ppt_y"/>
                                          </p:val>
                                        </p:tav>
                                        <p:tav tm="100000">
                                          <p:val>
                                            <p:strVal val="#ppt_y"/>
                                          </p:val>
                                        </p:tav>
                                      </p:tavLst>
                                    </p:anim>
                                  </p:childTnLst>
                                </p:cTn>
                              </p:par>
                              <p:par>
                                <p:cTn id="72" presetID="2" presetClass="entr" presetSubtype="8" fill="hold" nodeType="withEffect">
                                  <p:stCondLst>
                                    <p:cond delay="0"/>
                                  </p:stCondLst>
                                  <p:childTnLst>
                                    <p:set>
                                      <p:cBhvr>
                                        <p:cTn id="73" dur="1" fill="hold">
                                          <p:stCondLst>
                                            <p:cond delay="0"/>
                                          </p:stCondLst>
                                        </p:cTn>
                                        <p:tgtEl>
                                          <p:spTgt spid="24592"/>
                                        </p:tgtEl>
                                        <p:attrNameLst>
                                          <p:attrName>style.visibility</p:attrName>
                                        </p:attrNameLst>
                                      </p:cBhvr>
                                      <p:to>
                                        <p:strVal val="visible"/>
                                      </p:to>
                                    </p:set>
                                    <p:anim calcmode="lin" valueType="num">
                                      <p:cBhvr additive="base">
                                        <p:cTn id="74" dur="500" fill="hold"/>
                                        <p:tgtEl>
                                          <p:spTgt spid="24592"/>
                                        </p:tgtEl>
                                        <p:attrNameLst>
                                          <p:attrName>ppt_x</p:attrName>
                                        </p:attrNameLst>
                                      </p:cBhvr>
                                      <p:tavLst>
                                        <p:tav tm="0">
                                          <p:val>
                                            <p:strVal val="0-#ppt_w/2"/>
                                          </p:val>
                                        </p:tav>
                                        <p:tav tm="100000">
                                          <p:val>
                                            <p:strVal val="#ppt_x"/>
                                          </p:val>
                                        </p:tav>
                                      </p:tavLst>
                                    </p:anim>
                                    <p:anim calcmode="lin" valueType="num">
                                      <p:cBhvr additive="base">
                                        <p:cTn id="75" dur="500" fill="hold"/>
                                        <p:tgtEl>
                                          <p:spTgt spid="24592"/>
                                        </p:tgtEl>
                                        <p:attrNameLst>
                                          <p:attrName>ppt_y</p:attrName>
                                        </p:attrNameLst>
                                      </p:cBhvr>
                                      <p:tavLst>
                                        <p:tav tm="0">
                                          <p:val>
                                            <p:strVal val="#ppt_y"/>
                                          </p:val>
                                        </p:tav>
                                        <p:tav tm="100000">
                                          <p:val>
                                            <p:strVal val="#ppt_y"/>
                                          </p:val>
                                        </p:tav>
                                      </p:tavLst>
                                    </p:anim>
                                  </p:childTnLst>
                                </p:cTn>
                              </p:par>
                              <p:par>
                                <p:cTn id="76" presetID="2" presetClass="entr" presetSubtype="8" fill="hold" nodeType="withEffect">
                                  <p:stCondLst>
                                    <p:cond delay="0"/>
                                  </p:stCondLst>
                                  <p:childTnLst>
                                    <p:set>
                                      <p:cBhvr>
                                        <p:cTn id="77" dur="1" fill="hold">
                                          <p:stCondLst>
                                            <p:cond delay="0"/>
                                          </p:stCondLst>
                                        </p:cTn>
                                        <p:tgtEl>
                                          <p:spTgt spid="24590"/>
                                        </p:tgtEl>
                                        <p:attrNameLst>
                                          <p:attrName>style.visibility</p:attrName>
                                        </p:attrNameLst>
                                      </p:cBhvr>
                                      <p:to>
                                        <p:strVal val="visible"/>
                                      </p:to>
                                    </p:set>
                                    <p:anim calcmode="lin" valueType="num">
                                      <p:cBhvr additive="base">
                                        <p:cTn id="78" dur="500" fill="hold"/>
                                        <p:tgtEl>
                                          <p:spTgt spid="24590"/>
                                        </p:tgtEl>
                                        <p:attrNameLst>
                                          <p:attrName>ppt_x</p:attrName>
                                        </p:attrNameLst>
                                      </p:cBhvr>
                                      <p:tavLst>
                                        <p:tav tm="0">
                                          <p:val>
                                            <p:strVal val="0-#ppt_w/2"/>
                                          </p:val>
                                        </p:tav>
                                        <p:tav tm="100000">
                                          <p:val>
                                            <p:strVal val="#ppt_x"/>
                                          </p:val>
                                        </p:tav>
                                      </p:tavLst>
                                    </p:anim>
                                    <p:anim calcmode="lin" valueType="num">
                                      <p:cBhvr additive="base">
                                        <p:cTn id="79" dur="500" fill="hold"/>
                                        <p:tgtEl>
                                          <p:spTgt spid="24590"/>
                                        </p:tgtEl>
                                        <p:attrNameLst>
                                          <p:attrName>ppt_y</p:attrName>
                                        </p:attrNameLst>
                                      </p:cBhvr>
                                      <p:tavLst>
                                        <p:tav tm="0">
                                          <p:val>
                                            <p:strVal val="#ppt_y"/>
                                          </p:val>
                                        </p:tav>
                                        <p:tav tm="100000">
                                          <p:val>
                                            <p:strVal val="#ppt_y"/>
                                          </p:val>
                                        </p:tav>
                                      </p:tavLst>
                                    </p:anim>
                                  </p:childTnLst>
                                </p:cTn>
                              </p:par>
                              <p:par>
                                <p:cTn id="80" presetID="2" presetClass="entr" presetSubtype="8" fill="hold" nodeType="withEffect">
                                  <p:stCondLst>
                                    <p:cond delay="0"/>
                                  </p:stCondLst>
                                  <p:childTnLst>
                                    <p:set>
                                      <p:cBhvr>
                                        <p:cTn id="81" dur="1" fill="hold">
                                          <p:stCondLst>
                                            <p:cond delay="0"/>
                                          </p:stCondLst>
                                        </p:cTn>
                                        <p:tgtEl>
                                          <p:spTgt spid="24595"/>
                                        </p:tgtEl>
                                        <p:attrNameLst>
                                          <p:attrName>style.visibility</p:attrName>
                                        </p:attrNameLst>
                                      </p:cBhvr>
                                      <p:to>
                                        <p:strVal val="visible"/>
                                      </p:to>
                                    </p:set>
                                    <p:anim calcmode="lin" valueType="num">
                                      <p:cBhvr additive="base">
                                        <p:cTn id="82" dur="500" fill="hold"/>
                                        <p:tgtEl>
                                          <p:spTgt spid="24595"/>
                                        </p:tgtEl>
                                        <p:attrNameLst>
                                          <p:attrName>ppt_x</p:attrName>
                                        </p:attrNameLst>
                                      </p:cBhvr>
                                      <p:tavLst>
                                        <p:tav tm="0">
                                          <p:val>
                                            <p:strVal val="0-#ppt_w/2"/>
                                          </p:val>
                                        </p:tav>
                                        <p:tav tm="100000">
                                          <p:val>
                                            <p:strVal val="#ppt_x"/>
                                          </p:val>
                                        </p:tav>
                                      </p:tavLst>
                                    </p:anim>
                                    <p:anim calcmode="lin" valueType="num">
                                      <p:cBhvr additive="base">
                                        <p:cTn id="83" dur="500" fill="hold"/>
                                        <p:tgtEl>
                                          <p:spTgt spid="24595"/>
                                        </p:tgtEl>
                                        <p:attrNameLst>
                                          <p:attrName>ppt_y</p:attrName>
                                        </p:attrNameLst>
                                      </p:cBhvr>
                                      <p:tavLst>
                                        <p:tav tm="0">
                                          <p:val>
                                            <p:strVal val="#ppt_y"/>
                                          </p:val>
                                        </p:tav>
                                        <p:tav tm="100000">
                                          <p:val>
                                            <p:strVal val="#ppt_y"/>
                                          </p:val>
                                        </p:tav>
                                      </p:tavLst>
                                    </p:anim>
                                  </p:childTnLst>
                                </p:cTn>
                              </p:par>
                              <p:par>
                                <p:cTn id="84" presetID="2" presetClass="entr" presetSubtype="8" fill="hold" nodeType="withEffect">
                                  <p:stCondLst>
                                    <p:cond delay="0"/>
                                  </p:stCondLst>
                                  <p:childTnLst>
                                    <p:set>
                                      <p:cBhvr>
                                        <p:cTn id="85" dur="1" fill="hold">
                                          <p:stCondLst>
                                            <p:cond delay="0"/>
                                          </p:stCondLst>
                                        </p:cTn>
                                        <p:tgtEl>
                                          <p:spTgt spid="24594"/>
                                        </p:tgtEl>
                                        <p:attrNameLst>
                                          <p:attrName>style.visibility</p:attrName>
                                        </p:attrNameLst>
                                      </p:cBhvr>
                                      <p:to>
                                        <p:strVal val="visible"/>
                                      </p:to>
                                    </p:set>
                                    <p:anim calcmode="lin" valueType="num">
                                      <p:cBhvr additive="base">
                                        <p:cTn id="86" dur="500" fill="hold"/>
                                        <p:tgtEl>
                                          <p:spTgt spid="24594"/>
                                        </p:tgtEl>
                                        <p:attrNameLst>
                                          <p:attrName>ppt_x</p:attrName>
                                        </p:attrNameLst>
                                      </p:cBhvr>
                                      <p:tavLst>
                                        <p:tav tm="0">
                                          <p:val>
                                            <p:strVal val="0-#ppt_w/2"/>
                                          </p:val>
                                        </p:tav>
                                        <p:tav tm="100000">
                                          <p:val>
                                            <p:strVal val="#ppt_x"/>
                                          </p:val>
                                        </p:tav>
                                      </p:tavLst>
                                    </p:anim>
                                    <p:anim calcmode="lin" valueType="num">
                                      <p:cBhvr additive="base">
                                        <p:cTn id="87" dur="500" fill="hold"/>
                                        <p:tgtEl>
                                          <p:spTgt spid="24594"/>
                                        </p:tgtEl>
                                        <p:attrNameLst>
                                          <p:attrName>ppt_y</p:attrName>
                                        </p:attrNameLst>
                                      </p:cBhvr>
                                      <p:tavLst>
                                        <p:tav tm="0">
                                          <p:val>
                                            <p:strVal val="#ppt_y"/>
                                          </p:val>
                                        </p:tav>
                                        <p:tav tm="100000">
                                          <p:val>
                                            <p:strVal val="#ppt_y"/>
                                          </p:val>
                                        </p:tav>
                                      </p:tavLst>
                                    </p:anim>
                                  </p:childTnLst>
                                </p:cTn>
                              </p:par>
                              <p:par>
                                <p:cTn id="88" presetID="2" presetClass="entr" presetSubtype="8" fill="hold" nodeType="withEffect">
                                  <p:stCondLst>
                                    <p:cond delay="0"/>
                                  </p:stCondLst>
                                  <p:childTnLst>
                                    <p:set>
                                      <p:cBhvr>
                                        <p:cTn id="89" dur="1" fill="hold">
                                          <p:stCondLst>
                                            <p:cond delay="0"/>
                                          </p:stCondLst>
                                        </p:cTn>
                                        <p:tgtEl>
                                          <p:spTgt spid="24591"/>
                                        </p:tgtEl>
                                        <p:attrNameLst>
                                          <p:attrName>style.visibility</p:attrName>
                                        </p:attrNameLst>
                                      </p:cBhvr>
                                      <p:to>
                                        <p:strVal val="visible"/>
                                      </p:to>
                                    </p:set>
                                    <p:anim calcmode="lin" valueType="num">
                                      <p:cBhvr additive="base">
                                        <p:cTn id="90" dur="500" fill="hold"/>
                                        <p:tgtEl>
                                          <p:spTgt spid="24591"/>
                                        </p:tgtEl>
                                        <p:attrNameLst>
                                          <p:attrName>ppt_x</p:attrName>
                                        </p:attrNameLst>
                                      </p:cBhvr>
                                      <p:tavLst>
                                        <p:tav tm="0">
                                          <p:val>
                                            <p:strVal val="0-#ppt_w/2"/>
                                          </p:val>
                                        </p:tav>
                                        <p:tav tm="100000">
                                          <p:val>
                                            <p:strVal val="#ppt_x"/>
                                          </p:val>
                                        </p:tav>
                                      </p:tavLst>
                                    </p:anim>
                                    <p:anim calcmode="lin" valueType="num">
                                      <p:cBhvr additive="base">
                                        <p:cTn id="91" dur="500" fill="hold"/>
                                        <p:tgtEl>
                                          <p:spTgt spid="24591"/>
                                        </p:tgtEl>
                                        <p:attrNameLst>
                                          <p:attrName>ppt_y</p:attrName>
                                        </p:attrNameLst>
                                      </p:cBhvr>
                                      <p:tavLst>
                                        <p:tav tm="0">
                                          <p:val>
                                            <p:strVal val="#ppt_y"/>
                                          </p:val>
                                        </p:tav>
                                        <p:tav tm="100000">
                                          <p:val>
                                            <p:strVal val="#ppt_y"/>
                                          </p:val>
                                        </p:tav>
                                      </p:tavLst>
                                    </p:anim>
                                  </p:childTnLst>
                                </p:cTn>
                              </p:par>
                              <p:par>
                                <p:cTn id="92" presetID="2" presetClass="entr" presetSubtype="8" fill="hold" nodeType="withEffect">
                                  <p:stCondLst>
                                    <p:cond delay="0"/>
                                  </p:stCondLst>
                                  <p:childTnLst>
                                    <p:set>
                                      <p:cBhvr>
                                        <p:cTn id="93" dur="1" fill="hold">
                                          <p:stCondLst>
                                            <p:cond delay="0"/>
                                          </p:stCondLst>
                                        </p:cTn>
                                        <p:tgtEl>
                                          <p:spTgt spid="24589"/>
                                        </p:tgtEl>
                                        <p:attrNameLst>
                                          <p:attrName>style.visibility</p:attrName>
                                        </p:attrNameLst>
                                      </p:cBhvr>
                                      <p:to>
                                        <p:strVal val="visible"/>
                                      </p:to>
                                    </p:set>
                                    <p:anim calcmode="lin" valueType="num">
                                      <p:cBhvr additive="base">
                                        <p:cTn id="94" dur="500" fill="hold"/>
                                        <p:tgtEl>
                                          <p:spTgt spid="24589"/>
                                        </p:tgtEl>
                                        <p:attrNameLst>
                                          <p:attrName>ppt_x</p:attrName>
                                        </p:attrNameLst>
                                      </p:cBhvr>
                                      <p:tavLst>
                                        <p:tav tm="0">
                                          <p:val>
                                            <p:strVal val="0-#ppt_w/2"/>
                                          </p:val>
                                        </p:tav>
                                        <p:tav tm="100000">
                                          <p:val>
                                            <p:strVal val="#ppt_x"/>
                                          </p:val>
                                        </p:tav>
                                      </p:tavLst>
                                    </p:anim>
                                    <p:anim calcmode="lin" valueType="num">
                                      <p:cBhvr additive="base">
                                        <p:cTn id="95" dur="500" fill="hold"/>
                                        <p:tgtEl>
                                          <p:spTgt spid="24589"/>
                                        </p:tgtEl>
                                        <p:attrNameLst>
                                          <p:attrName>ppt_y</p:attrName>
                                        </p:attrNameLst>
                                      </p:cBhvr>
                                      <p:tavLst>
                                        <p:tav tm="0">
                                          <p:val>
                                            <p:strVal val="#ppt_y"/>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nodeType="clickEffect">
                                  <p:stCondLst>
                                    <p:cond delay="0"/>
                                  </p:stCondLst>
                                  <p:childTnLst>
                                    <p:set>
                                      <p:cBhvr>
                                        <p:cTn id="99" dur="1" fill="hold">
                                          <p:stCondLst>
                                            <p:cond delay="0"/>
                                          </p:stCondLst>
                                        </p:cTn>
                                        <p:tgtEl>
                                          <p:spTgt spid="25"/>
                                        </p:tgtEl>
                                        <p:attrNameLst>
                                          <p:attrName>style.visibility</p:attrName>
                                        </p:attrNameLst>
                                      </p:cBhvr>
                                      <p:to>
                                        <p:strVal val="visible"/>
                                      </p:to>
                                    </p:set>
                                    <p:anim calcmode="lin" valueType="num">
                                      <p:cBhvr additive="base">
                                        <p:cTn id="100" dur="500" fill="hold"/>
                                        <p:tgtEl>
                                          <p:spTgt spid="25"/>
                                        </p:tgtEl>
                                        <p:attrNameLst>
                                          <p:attrName>ppt_x</p:attrName>
                                        </p:attrNameLst>
                                      </p:cBhvr>
                                      <p:tavLst>
                                        <p:tav tm="0">
                                          <p:val>
                                            <p:strVal val="#ppt_x"/>
                                          </p:val>
                                        </p:tav>
                                        <p:tav tm="100000">
                                          <p:val>
                                            <p:strVal val="#ppt_x"/>
                                          </p:val>
                                        </p:tav>
                                      </p:tavLst>
                                    </p:anim>
                                    <p:anim calcmode="lin" valueType="num">
                                      <p:cBhvr additive="base">
                                        <p:cTn id="101"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24598"/>
                                        </p:tgtEl>
                                        <p:attrNameLst>
                                          <p:attrName>style.visibility</p:attrName>
                                        </p:attrNameLst>
                                      </p:cBhvr>
                                      <p:to>
                                        <p:strVal val="visible"/>
                                      </p:to>
                                    </p:set>
                                    <p:anim calcmode="lin" valueType="num">
                                      <p:cBhvr additive="base">
                                        <p:cTn id="106" dur="500" fill="hold"/>
                                        <p:tgtEl>
                                          <p:spTgt spid="24598"/>
                                        </p:tgtEl>
                                        <p:attrNameLst>
                                          <p:attrName>ppt_x</p:attrName>
                                        </p:attrNameLst>
                                      </p:cBhvr>
                                      <p:tavLst>
                                        <p:tav tm="0">
                                          <p:val>
                                            <p:strVal val="#ppt_x"/>
                                          </p:val>
                                        </p:tav>
                                        <p:tav tm="100000">
                                          <p:val>
                                            <p:strVal val="#ppt_x"/>
                                          </p:val>
                                        </p:tav>
                                      </p:tavLst>
                                    </p:anim>
                                    <p:anim calcmode="lin" valueType="num">
                                      <p:cBhvr additive="base">
                                        <p:cTn id="107" dur="500" fill="hold"/>
                                        <p:tgtEl>
                                          <p:spTgt spid="245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ldLvl="0" animBg="1"/>
      <p:bldP spid="24580" grpId="0" bldLvl="0" animBg="1"/>
      <p:bldP spid="24598" grpId="0" bldLvl="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文本框 56321"/>
          <p:cNvSpPr txBox="1"/>
          <p:nvPr/>
        </p:nvSpPr>
        <p:spPr>
          <a:xfrm>
            <a:off x="251520" y="404664"/>
            <a:ext cx="8632825" cy="4662815"/>
          </a:xfrm>
          <a:prstGeom prst="rect">
            <a:avLst/>
          </a:prstGeom>
          <a:noFill/>
          <a:ln w="9525">
            <a:noFill/>
          </a:ln>
        </p:spPr>
        <p:txBody>
          <a:bodyPr anchor="t">
            <a:spAutoFit/>
          </a:bodyPr>
          <a:lstStyle/>
          <a:p>
            <a:pPr>
              <a:lnSpc>
                <a:spcPct val="110000"/>
              </a:lnSpc>
            </a:pPr>
            <a:r>
              <a:rPr lang="en-US" altLang="zh-CN" sz="3000" b="1" dirty="0" smtClean="0">
                <a:latin typeface="宋体" panose="02010600030101010101" pitchFamily="2" charset="-122"/>
                <a:sym typeface="宋体" panose="02010600030101010101" pitchFamily="2" charset="-122"/>
              </a:rPr>
              <a:t>1</a:t>
            </a:r>
            <a:r>
              <a:rPr lang="en-US" altLang="zh-CN" sz="3000" b="1" dirty="0" smtClean="0">
                <a:latin typeface="宋体" panose="02010600030101010101" pitchFamily="2" charset="-122"/>
                <a:ea typeface="宋体" panose="02010600030101010101" pitchFamily="2" charset="-122"/>
                <a:sym typeface="宋体" panose="02010600030101010101" pitchFamily="2" charset="-122"/>
              </a:rPr>
              <a:t>.Roosevelt’s  New Deal measures,  are mainly  “new”(      )</a:t>
            </a:r>
            <a:endParaRPr lang="zh-CN" altLang="en-US" sz="3000" b="1" dirty="0">
              <a:latin typeface="宋体" panose="02010600030101010101" pitchFamily="2" charset="-122"/>
              <a:ea typeface="宋体" panose="02010600030101010101" pitchFamily="2" charset="-122"/>
              <a:sym typeface="宋体" panose="02010600030101010101" pitchFamily="2" charset="-122"/>
            </a:endParaRPr>
          </a:p>
          <a:p>
            <a:pPr>
              <a:lnSpc>
                <a:spcPct val="110000"/>
              </a:lnSpc>
            </a:pPr>
            <a:r>
              <a:rPr lang="zh-CN" altLang="en-US" sz="3000" b="1" dirty="0">
                <a:latin typeface="宋体" panose="02010600030101010101" pitchFamily="2" charset="-122"/>
                <a:ea typeface="宋体" panose="02010600030101010101" pitchFamily="2" charset="-122"/>
                <a:sym typeface="宋体" panose="02010600030101010101" pitchFamily="2" charset="-122"/>
              </a:rPr>
              <a:t>Ａ</a:t>
            </a:r>
            <a:r>
              <a:rPr lang="en-US" altLang="zh-CN" sz="3000" b="1" dirty="0" smtClean="0">
                <a:latin typeface="宋体" panose="02010600030101010101" pitchFamily="2" charset="-122"/>
                <a:ea typeface="宋体" panose="02010600030101010101" pitchFamily="2" charset="-122"/>
                <a:sym typeface="宋体" panose="02010600030101010101" pitchFamily="2" charset="-122"/>
              </a:rPr>
              <a:t>.It took the form of nationalization</a:t>
            </a:r>
            <a:endParaRPr lang="zh-CN" altLang="en-US" sz="3000" b="1" dirty="0">
              <a:latin typeface="宋体" panose="02010600030101010101" pitchFamily="2" charset="-122"/>
              <a:ea typeface="宋体" panose="02010600030101010101" pitchFamily="2" charset="-122"/>
              <a:sym typeface="宋体" panose="02010600030101010101" pitchFamily="2" charset="-122"/>
            </a:endParaRPr>
          </a:p>
          <a:p>
            <a:pPr>
              <a:lnSpc>
                <a:spcPct val="110000"/>
              </a:lnSpc>
            </a:pPr>
            <a:r>
              <a:rPr lang="zh-CN" altLang="en-US" sz="3000" b="1" dirty="0">
                <a:latin typeface="宋体" panose="02010600030101010101" pitchFamily="2" charset="-122"/>
                <a:ea typeface="宋体" panose="02010600030101010101" pitchFamily="2" charset="-122"/>
                <a:sym typeface="宋体" panose="02010600030101010101" pitchFamily="2" charset="-122"/>
              </a:rPr>
              <a:t>Ｂ</a:t>
            </a:r>
            <a:r>
              <a:rPr lang="en-US" altLang="zh-CN" sz="3000" b="1" dirty="0" smtClean="0">
                <a:latin typeface="宋体" panose="02010600030101010101" pitchFamily="2" charset="-122"/>
                <a:ea typeface="宋体" panose="02010600030101010101" pitchFamily="2" charset="-122"/>
                <a:sym typeface="宋体" panose="02010600030101010101" pitchFamily="2" charset="-122"/>
              </a:rPr>
              <a:t>.Free  enterprise  system  has maintained  capitalism</a:t>
            </a:r>
            <a:endParaRPr lang="zh-CN" altLang="en-US" sz="3000" b="1" dirty="0">
              <a:latin typeface="宋体" panose="02010600030101010101" pitchFamily="2" charset="-122"/>
              <a:ea typeface="宋体" panose="02010600030101010101" pitchFamily="2" charset="-122"/>
              <a:sym typeface="宋体" panose="02010600030101010101" pitchFamily="2" charset="-122"/>
            </a:endParaRPr>
          </a:p>
          <a:p>
            <a:pPr>
              <a:lnSpc>
                <a:spcPct val="110000"/>
              </a:lnSpc>
            </a:pPr>
            <a:r>
              <a:rPr lang="zh-CN" altLang="en-US" sz="3000" b="1" dirty="0">
                <a:latin typeface="宋体" panose="02010600030101010101" pitchFamily="2" charset="-122"/>
                <a:ea typeface="宋体" panose="02010600030101010101" pitchFamily="2" charset="-122"/>
                <a:sym typeface="宋体" panose="02010600030101010101" pitchFamily="2" charset="-122"/>
              </a:rPr>
              <a:t>Ｃ</a:t>
            </a:r>
            <a:r>
              <a:rPr lang="en-US" altLang="zh-CN" sz="3000" b="1" dirty="0" smtClean="0">
                <a:latin typeface="宋体" panose="02010600030101010101" pitchFamily="2" charset="-122"/>
                <a:ea typeface="宋体" panose="02010600030101010101" pitchFamily="2" charset="-122"/>
                <a:sym typeface="宋体" panose="02010600030101010101" pitchFamily="2" charset="-122"/>
              </a:rPr>
              <a:t>.The social welfare system has been  generally  implemented</a:t>
            </a:r>
            <a:r>
              <a:rPr lang="zh-CN" altLang="en-US" sz="3000" b="1" dirty="0">
                <a:latin typeface="宋体" panose="02010600030101010101" pitchFamily="2" charset="-122"/>
                <a:ea typeface="宋体" panose="02010600030101010101" pitchFamily="2" charset="-122"/>
                <a:sym typeface="宋体" panose="02010600030101010101" pitchFamily="2" charset="-122"/>
              </a:rPr>
              <a:t>　</a:t>
            </a:r>
          </a:p>
          <a:p>
            <a:pPr>
              <a:lnSpc>
                <a:spcPct val="110000"/>
              </a:lnSpc>
            </a:pPr>
            <a:r>
              <a:rPr lang="zh-CN" altLang="en-US" sz="3000" b="1" dirty="0">
                <a:latin typeface="宋体" panose="02010600030101010101" pitchFamily="2" charset="-122"/>
                <a:ea typeface="宋体" panose="02010600030101010101" pitchFamily="2" charset="-122"/>
                <a:sym typeface="宋体" panose="02010600030101010101" pitchFamily="2" charset="-122"/>
              </a:rPr>
              <a:t>Ｄ</a:t>
            </a:r>
            <a:r>
              <a:rPr lang="en-US" altLang="zh-CN" sz="3000" b="1" dirty="0" smtClean="0">
                <a:latin typeface="宋体" panose="02010600030101010101" pitchFamily="2" charset="-122"/>
                <a:ea typeface="宋体" panose="02010600030101010101" pitchFamily="2" charset="-122"/>
                <a:sym typeface="宋体" panose="02010600030101010101" pitchFamily="2" charset="-122"/>
              </a:rPr>
              <a:t>.The way the state intervenes in the economy is adopted</a:t>
            </a:r>
            <a:endParaRPr lang="zh-CN" altLang="en-US" sz="3000" b="1" dirty="0">
              <a:latin typeface="宋体" panose="02010600030101010101" pitchFamily="2" charset="-122"/>
              <a:ea typeface="宋体" panose="02010600030101010101" pitchFamily="2" charset="-122"/>
              <a:sym typeface="宋体" panose="02010600030101010101" pitchFamily="2" charset="-122"/>
            </a:endParaRPr>
          </a:p>
        </p:txBody>
      </p:sp>
      <p:sp>
        <p:nvSpPr>
          <p:cNvPr id="3" name="矩形 2"/>
          <p:cNvSpPr/>
          <p:nvPr/>
        </p:nvSpPr>
        <p:spPr>
          <a:xfrm>
            <a:off x="3563888" y="692696"/>
            <a:ext cx="765175" cy="1016000"/>
          </a:xfrm>
          <a:prstGeom prst="rect">
            <a:avLst/>
          </a:prstGeom>
          <a:noFill/>
          <a:ln w="9525">
            <a:noFill/>
          </a:ln>
        </p:spPr>
        <p:txBody>
          <a:bodyPr anchor="t">
            <a:spAutoFit/>
          </a:bodyPr>
          <a:lstStyle/>
          <a:p>
            <a:pPr algn="ctr"/>
            <a:r>
              <a:rPr lang="en-US" altLang="zh-CN" sz="6000" b="1" dirty="0">
                <a:solidFill>
                  <a:srgbClr val="0000FF"/>
                </a:solidFill>
                <a:latin typeface="宋体" panose="02010600030101010101" pitchFamily="2" charset="-122"/>
                <a:ea typeface="宋体" panose="02010600030101010101" pitchFamily="2" charset="-122"/>
                <a:sym typeface="宋体" panose="02010600030101010101" pitchFamily="2" charset="-122"/>
              </a:rPr>
              <a:t>D</a:t>
            </a:r>
            <a:r>
              <a:rPr lang="en-US" altLang="en-US" sz="6000" b="1" dirty="0">
                <a:solidFill>
                  <a:srgbClr val="0000FF"/>
                </a:solidFill>
                <a:latin typeface="宋体" panose="02010600030101010101" pitchFamily="2" charset="-122"/>
                <a:ea typeface="宋体" panose="02010600030101010101" pitchFamily="2" charset="-122"/>
                <a:sym typeface="宋体" panose="02010600030101010101" pitchFamily="2"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1027"/>
          <p:cNvSpPr>
            <a:spLocks noGrp="1"/>
          </p:cNvSpPr>
          <p:nvPr>
            <p:ph idx="1"/>
          </p:nvPr>
        </p:nvSpPr>
        <p:spPr>
          <a:xfrm>
            <a:off x="395536" y="332656"/>
            <a:ext cx="8291513" cy="5106988"/>
          </a:xfrm>
        </p:spPr>
        <p:txBody>
          <a:bodyPr vert="horz" wrap="square" lIns="91440" tIns="45720" rIns="91440" bIns="45720" anchor="t"/>
          <a:lstStyle/>
          <a:p>
            <a:pPr eaLnBrk="1" hangingPunct="1">
              <a:lnSpc>
                <a:spcPct val="90000"/>
              </a:lnSpc>
              <a:buNone/>
            </a:pPr>
            <a:r>
              <a:rPr lang="en-US" altLang="zh-CN" sz="2400" b="1" dirty="0" smtClean="0"/>
              <a:t>2</a:t>
            </a:r>
            <a:r>
              <a:rPr lang="zh-CN" altLang="en-US" sz="2400" b="1" dirty="0" smtClean="0"/>
              <a:t>、</a:t>
            </a:r>
            <a:r>
              <a:rPr lang="en-US" altLang="zh-CN" sz="2400" b="1" dirty="0" smtClean="0"/>
              <a:t>Roosevelt  said:</a:t>
            </a:r>
            <a:r>
              <a:rPr lang="zh-CN" altLang="en-US" sz="2400" b="1" dirty="0" smtClean="0"/>
              <a:t>“</a:t>
            </a:r>
            <a:r>
              <a:rPr lang="en-US" altLang="zh-CN" sz="2400" b="1" dirty="0" smtClean="0"/>
              <a:t>In  order  to  correct  the  serious  shortcomings  of  our  economic  system  forever,  we  rely on  the  new  application  of  the  old  democratic  order.”This  shows that</a:t>
            </a:r>
            <a:r>
              <a:rPr lang="zh-CN" altLang="en-US" sz="2400" b="1" dirty="0" smtClean="0"/>
              <a:t> ：（            </a:t>
            </a:r>
            <a:r>
              <a:rPr lang="zh-CN" altLang="en-US" sz="2400" b="1" dirty="0"/>
              <a:t>）</a:t>
            </a:r>
          </a:p>
          <a:p>
            <a:pPr eaLnBrk="1" hangingPunct="1">
              <a:lnSpc>
                <a:spcPct val="90000"/>
              </a:lnSpc>
              <a:buNone/>
            </a:pPr>
            <a:r>
              <a:rPr lang="zh-CN" altLang="en-US" sz="2400" b="1" dirty="0"/>
              <a:t>　</a:t>
            </a:r>
            <a:r>
              <a:rPr lang="en-US" altLang="zh-CN" sz="2400" b="1" dirty="0"/>
              <a:t>A</a:t>
            </a:r>
            <a:r>
              <a:rPr lang="zh-CN" altLang="en-US" sz="2400" b="1" dirty="0" smtClean="0"/>
              <a:t>．</a:t>
            </a:r>
            <a:r>
              <a:rPr lang="en-US" altLang="zh-CN" sz="2400" b="1" dirty="0" smtClean="0"/>
              <a:t>Policy  adjustments  made  on  the  premise  of  maintaining  the  capitalist system</a:t>
            </a:r>
            <a:endParaRPr lang="zh-CN" altLang="en-US" sz="2400" b="1" dirty="0"/>
          </a:p>
          <a:p>
            <a:pPr eaLnBrk="1" hangingPunct="1">
              <a:lnSpc>
                <a:spcPct val="90000"/>
              </a:lnSpc>
              <a:buNone/>
            </a:pPr>
            <a:r>
              <a:rPr lang="zh-CN" altLang="en-US" sz="2400" b="1" dirty="0"/>
              <a:t>　</a:t>
            </a:r>
            <a:r>
              <a:rPr lang="en-US" altLang="zh-CN" sz="2400" b="1" dirty="0"/>
              <a:t>B</a:t>
            </a:r>
            <a:r>
              <a:rPr lang="zh-CN" altLang="en-US" sz="2400" b="1" dirty="0" smtClean="0"/>
              <a:t>．</a:t>
            </a:r>
            <a:r>
              <a:rPr lang="en-US" altLang="zh-CN" sz="2400" b="1" dirty="0" smtClean="0"/>
              <a:t>To eliminate the economic crisis by increasing the degree of state monopoly</a:t>
            </a:r>
            <a:endParaRPr lang="zh-CN" altLang="en-US" sz="2400" b="1" dirty="0"/>
          </a:p>
          <a:p>
            <a:pPr eaLnBrk="1" hangingPunct="1">
              <a:lnSpc>
                <a:spcPct val="90000"/>
              </a:lnSpc>
              <a:buNone/>
            </a:pPr>
            <a:r>
              <a:rPr lang="zh-CN" altLang="en-US" sz="2400" b="1" dirty="0"/>
              <a:t>　</a:t>
            </a:r>
            <a:r>
              <a:rPr lang="en-US" altLang="zh-CN" sz="2400" b="1" dirty="0"/>
              <a:t>C</a:t>
            </a:r>
            <a:r>
              <a:rPr lang="zh-CN" altLang="en-US" sz="2400" b="1" dirty="0" smtClean="0"/>
              <a:t>．</a:t>
            </a:r>
            <a:r>
              <a:rPr lang="en-US" altLang="zh-CN" sz="2400" b="1" dirty="0" smtClean="0"/>
              <a:t>On the premise of protecting the interests of </a:t>
            </a:r>
            <a:r>
              <a:rPr lang="en-US" altLang="zh-CN" sz="2400" b="1" dirty="0" err="1" smtClean="0"/>
              <a:t>capitalists,improve</a:t>
            </a:r>
            <a:r>
              <a:rPr lang="en-US" altLang="zh-CN" sz="2400" b="1" dirty="0" smtClean="0"/>
              <a:t> the situation of workers and small producers</a:t>
            </a:r>
            <a:endParaRPr lang="zh-CN" altLang="en-US" sz="2400" b="1" dirty="0"/>
          </a:p>
          <a:p>
            <a:pPr eaLnBrk="1" hangingPunct="1">
              <a:lnSpc>
                <a:spcPct val="90000"/>
              </a:lnSpc>
              <a:buNone/>
            </a:pPr>
            <a:r>
              <a:rPr lang="zh-CN" altLang="en-US" sz="2400" b="1" dirty="0"/>
              <a:t>　</a:t>
            </a:r>
            <a:r>
              <a:rPr lang="en-US" altLang="zh-CN" sz="2400" b="1" dirty="0"/>
              <a:t>D</a:t>
            </a:r>
            <a:r>
              <a:rPr lang="zh-CN" altLang="en-US" sz="2400" b="1" dirty="0" smtClean="0"/>
              <a:t>．</a:t>
            </a:r>
            <a:r>
              <a:rPr lang="en-US" altLang="zh-CN" sz="2400" b="1" dirty="0" smtClean="0"/>
              <a:t>The state exercises </a:t>
            </a:r>
            <a:r>
              <a:rPr lang="en-US" altLang="zh-CN" sz="2400" b="1" dirty="0" err="1" smtClean="0"/>
              <a:t>macrocontrol</a:t>
            </a:r>
            <a:r>
              <a:rPr lang="en-US" altLang="zh-CN" sz="2400" b="1" dirty="0" smtClean="0"/>
              <a:t> over the economy and expands the composition of the state-owned economy</a:t>
            </a:r>
            <a:endParaRPr lang="zh-CN" altLang="en-US" sz="2400" b="1" dirty="0"/>
          </a:p>
        </p:txBody>
      </p:sp>
      <p:sp>
        <p:nvSpPr>
          <p:cNvPr id="27654" name="AutoShape 1030"/>
          <p:cNvSpPr/>
          <p:nvPr/>
        </p:nvSpPr>
        <p:spPr>
          <a:xfrm>
            <a:off x="4716016" y="1268760"/>
            <a:ext cx="863600" cy="503238"/>
          </a:xfrm>
          <a:prstGeom prst="actionButtonBlank">
            <a:avLst/>
          </a:prstGeom>
          <a:solidFill>
            <a:srgbClr val="00FFFF"/>
          </a:solidFill>
          <a:ln w="9525">
            <a:noFill/>
          </a:ln>
        </p:spPr>
        <p:txBody>
          <a:bodyPr wrap="none" anchor="ctr"/>
          <a:lstStyle/>
          <a:p>
            <a:pPr marL="609600" indent="-609600" algn="ctr">
              <a:lnSpc>
                <a:spcPct val="90000"/>
              </a:lnSpc>
              <a:spcBef>
                <a:spcPct val="20000"/>
              </a:spcBef>
              <a:buClr>
                <a:schemeClr val="tx1"/>
              </a:buClr>
            </a:pPr>
            <a:r>
              <a:rPr lang="en-US" altLang="zh-CN" sz="2800" b="1" i="1" dirty="0">
                <a:latin typeface="Arial" panose="020B0604020202020204" pitchFamily="34" charset="0"/>
                <a:ea typeface="黑体" panose="02010609060101010101" pitchFamily="49" charset="-122"/>
              </a:rPr>
              <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76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8" fill="hold" grpId="0" nodeType="clickEffect">
                                  <p:stCondLst>
                                    <p:cond delay="0"/>
                                  </p:stCondLst>
                                  <p:childTnLst>
                                    <p:set>
                                      <p:cBhvr>
                                        <p:cTn id="10" dur="1" fill="hold">
                                          <p:stCondLst>
                                            <p:cond delay="0"/>
                                          </p:stCondLst>
                                        </p:cTn>
                                        <p:tgtEl>
                                          <p:spTgt spid="27654"/>
                                        </p:tgtEl>
                                        <p:attrNameLst>
                                          <p:attrName>style.visibility</p:attrName>
                                        </p:attrNameLst>
                                      </p:cBhvr>
                                      <p:to>
                                        <p:strVal val="visible"/>
                                      </p:to>
                                    </p:set>
                                    <p:animEffect transition="in" filter="slide(fromLeft)">
                                      <p:cBhvr>
                                        <p:cTn id="11"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P spid="2765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971600" y="0"/>
          <a:ext cx="640871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下箭头 5"/>
          <p:cNvSpPr/>
          <p:nvPr/>
        </p:nvSpPr>
        <p:spPr bwMode="auto">
          <a:xfrm>
            <a:off x="7524328" y="5733256"/>
            <a:ext cx="648072" cy="864096"/>
          </a:xfrm>
          <a:prstGeom prst="down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7" name="TextBox 6"/>
          <p:cNvSpPr txBox="1"/>
          <p:nvPr/>
        </p:nvSpPr>
        <p:spPr>
          <a:xfrm>
            <a:off x="179512" y="6165304"/>
            <a:ext cx="3456384" cy="461665"/>
          </a:xfrm>
          <a:prstGeom prst="rect">
            <a:avLst/>
          </a:prstGeom>
          <a:noFill/>
        </p:spPr>
        <p:txBody>
          <a:bodyPr wrap="square" rtlCol="0">
            <a:spAutoFit/>
          </a:bodyPr>
          <a:lstStyle/>
          <a:p>
            <a:r>
              <a:rPr lang="en-US" altLang="zh-CN" dirty="0" smtClean="0"/>
              <a:t>Summary  of  this unit</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nvGraphicFramePr>
        <p:xfrm>
          <a:off x="2051720" y="0"/>
          <a:ext cx="5832648"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下箭头 6"/>
          <p:cNvSpPr/>
          <p:nvPr/>
        </p:nvSpPr>
        <p:spPr bwMode="auto">
          <a:xfrm>
            <a:off x="4572000" y="1916832"/>
            <a:ext cx="576064" cy="1080120"/>
          </a:xfrm>
          <a:prstGeom prst="down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graphicFrame>
        <p:nvGraphicFramePr>
          <p:cNvPr id="9" name="图示 8"/>
          <p:cNvGraphicFramePr/>
          <p:nvPr/>
        </p:nvGraphicFramePr>
        <p:xfrm>
          <a:off x="755576" y="2708920"/>
          <a:ext cx="7272808" cy="16561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下箭头 9"/>
          <p:cNvSpPr/>
          <p:nvPr/>
        </p:nvSpPr>
        <p:spPr bwMode="auto">
          <a:xfrm>
            <a:off x="4283968" y="4509120"/>
            <a:ext cx="576064" cy="1152128"/>
          </a:xfrm>
          <a:prstGeom prst="down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9"/>
          <p:cNvSpPr/>
          <p:nvPr/>
        </p:nvSpPr>
        <p:spPr>
          <a:xfrm>
            <a:off x="395536" y="1340768"/>
            <a:ext cx="261939" cy="3048000"/>
          </a:xfrm>
          <a:prstGeom prst="leftBrace">
            <a:avLst>
              <a:gd name="adj1" fmla="val 96861"/>
              <a:gd name="adj2" fmla="val 50000"/>
            </a:avLst>
          </a:prstGeom>
          <a:noFill/>
          <a:ln w="31750" cap="flat" cmpd="sng">
            <a:solidFill>
              <a:srgbClr val="00FF00"/>
            </a:solidFill>
            <a:prstDash val="solid"/>
            <a:round/>
            <a:headEnd type="none" w="med" len="med"/>
            <a:tailEnd type="none" w="med" len="med"/>
          </a:ln>
        </p:spPr>
        <p:txBody>
          <a:bodyPr wrap="none" anchor="ctr"/>
          <a:lstStyle/>
          <a:p>
            <a:pPr algn="ctr"/>
            <a:endParaRPr lang="zh-CN" altLang="zh-CN" dirty="0">
              <a:solidFill>
                <a:srgbClr val="00FF00"/>
              </a:solidFill>
              <a:latin typeface="Times New Roman" panose="02020603050405020304" pitchFamily="18" charset="0"/>
              <a:ea typeface="宋体" panose="02010600030101010101" pitchFamily="2" charset="-122"/>
            </a:endParaRPr>
          </a:p>
        </p:txBody>
      </p:sp>
      <p:graphicFrame>
        <p:nvGraphicFramePr>
          <p:cNvPr id="7" name="图示 6"/>
          <p:cNvGraphicFramePr/>
          <p:nvPr/>
        </p:nvGraphicFramePr>
        <p:xfrm>
          <a:off x="1403648" y="0"/>
          <a:ext cx="3816424"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图示 7"/>
          <p:cNvGraphicFramePr/>
          <p:nvPr/>
        </p:nvGraphicFramePr>
        <p:xfrm>
          <a:off x="755576" y="2636912"/>
          <a:ext cx="6192688" cy="27193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t0186f5113dae7636f0.jpg"/>
          <p:cNvPicPr>
            <a:picLocks noGrp="1" noChangeAspect="1"/>
          </p:cNvPicPr>
          <p:nvPr>
            <p:ph idx="1"/>
          </p:nvPr>
        </p:nvPicPr>
        <p:blipFill>
          <a:blip r:embed="rId2" cstate="print"/>
          <a:stretch>
            <a:fillRect/>
          </a:stretch>
        </p:blipFill>
        <p:spPr>
          <a:xfrm>
            <a:off x="827584" y="0"/>
            <a:ext cx="7268032" cy="5538742"/>
          </a:xfrm>
        </p:spPr>
      </p:pic>
      <p:sp>
        <p:nvSpPr>
          <p:cNvPr id="5" name="TextBox 4"/>
          <p:cNvSpPr txBox="1"/>
          <p:nvPr/>
        </p:nvSpPr>
        <p:spPr>
          <a:xfrm>
            <a:off x="683568" y="5733256"/>
            <a:ext cx="8208912" cy="461665"/>
          </a:xfrm>
          <a:prstGeom prst="rect">
            <a:avLst/>
          </a:prstGeom>
          <a:noFill/>
        </p:spPr>
        <p:txBody>
          <a:bodyPr wrap="square" rtlCol="0">
            <a:spAutoFit/>
          </a:bodyPr>
          <a:lstStyle/>
          <a:p>
            <a:r>
              <a:rPr lang="en-US" altLang="zh-CN" dirty="0" smtClean="0"/>
              <a:t>This is a precious photo taken during World War‖</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764704"/>
            <a:ext cx="8496944" cy="4401205"/>
          </a:xfrm>
          <a:prstGeom prst="rect">
            <a:avLst/>
          </a:prstGeom>
          <a:noFill/>
        </p:spPr>
        <p:txBody>
          <a:bodyPr wrap="square" rtlCol="0">
            <a:spAutoFit/>
          </a:bodyPr>
          <a:lstStyle/>
          <a:p>
            <a:r>
              <a:rPr lang="en-US" altLang="zh-CN" sz="4000" b="1" i="1" dirty="0" smtClean="0"/>
              <a:t>       He   was   the  32</a:t>
            </a:r>
            <a:r>
              <a:rPr lang="en-US" altLang="zh-CN" sz="4000" b="1" i="1" baseline="30000" dirty="0" smtClean="0"/>
              <a:t>nd</a:t>
            </a:r>
            <a:r>
              <a:rPr lang="en-US" altLang="zh-CN" sz="4000" b="1" i="1" dirty="0" smtClean="0"/>
              <a:t>     president   of   the   United    States(1933-1945)  and  a   central   figure  in  world  events  during  the  mid-20</a:t>
            </a:r>
            <a:r>
              <a:rPr lang="en-US" altLang="zh-CN" sz="4000" b="1" i="1" baseline="30000" dirty="0" smtClean="0"/>
              <a:t>th</a:t>
            </a:r>
            <a:r>
              <a:rPr lang="en-US" altLang="zh-CN" sz="4000" b="1" i="1" dirty="0" smtClean="0"/>
              <a:t>   century, leading  the  United  States  during  a   time  of  worldwide  economic  crisis  and  world   war.</a:t>
            </a:r>
            <a:endParaRPr lang="zh-CN" altLang="en-US" sz="4000" b="1" i="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t0186f5113dae7636f0.jpg"/>
          <p:cNvPicPr>
            <a:picLocks noGrp="1" noChangeAspect="1"/>
          </p:cNvPicPr>
          <p:nvPr>
            <p:ph idx="1"/>
          </p:nvPr>
        </p:nvPicPr>
        <p:blipFill>
          <a:blip r:embed="rId2" cstate="print"/>
          <a:stretch>
            <a:fillRect/>
          </a:stretch>
        </p:blipFill>
        <p:spPr>
          <a:xfrm>
            <a:off x="971600" y="188640"/>
            <a:ext cx="3960440" cy="3018129"/>
          </a:xfrm>
        </p:spPr>
      </p:pic>
      <p:sp>
        <p:nvSpPr>
          <p:cNvPr id="6" name="TextBox 5"/>
          <p:cNvSpPr txBox="1"/>
          <p:nvPr/>
        </p:nvSpPr>
        <p:spPr>
          <a:xfrm>
            <a:off x="2627784" y="3573016"/>
            <a:ext cx="4536504" cy="707886"/>
          </a:xfrm>
          <a:prstGeom prst="rect">
            <a:avLst/>
          </a:prstGeom>
          <a:noFill/>
        </p:spPr>
        <p:txBody>
          <a:bodyPr wrap="square" rtlCol="0">
            <a:spAutoFit/>
          </a:bodyPr>
          <a:lstStyle/>
          <a:p>
            <a:r>
              <a:rPr lang="en-US" altLang="zh-CN" sz="4000" b="1" i="1" dirty="0" err="1" smtClean="0">
                <a:solidFill>
                  <a:srgbClr val="FF0000"/>
                </a:solidFill>
              </a:rPr>
              <a:t>Churchill,England</a:t>
            </a:r>
            <a:endParaRPr lang="zh-CN" altLang="en-US" sz="4000" b="1" i="1" dirty="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t01d9121acb4bfbb7ca.jpg"/>
          <p:cNvPicPr>
            <a:picLocks noChangeAspect="1"/>
          </p:cNvPicPr>
          <p:nvPr/>
        </p:nvPicPr>
        <p:blipFill>
          <a:blip r:embed="rId2" cstate="print"/>
          <a:stretch>
            <a:fillRect/>
          </a:stretch>
        </p:blipFill>
        <p:spPr>
          <a:xfrm>
            <a:off x="899592" y="0"/>
            <a:ext cx="7486173" cy="6045976"/>
          </a:xfrm>
          <a:prstGeom prst="rect">
            <a:avLst/>
          </a:prstGeom>
        </p:spPr>
      </p:pic>
      <p:sp>
        <p:nvSpPr>
          <p:cNvPr id="5" name="TextBox 4"/>
          <p:cNvSpPr txBox="1"/>
          <p:nvPr/>
        </p:nvSpPr>
        <p:spPr>
          <a:xfrm>
            <a:off x="827584" y="6165304"/>
            <a:ext cx="7560840" cy="523220"/>
          </a:xfrm>
          <a:prstGeom prst="rect">
            <a:avLst/>
          </a:prstGeom>
          <a:noFill/>
        </p:spPr>
        <p:txBody>
          <a:bodyPr wrap="square" rtlCol="0">
            <a:spAutoFit/>
          </a:bodyPr>
          <a:lstStyle/>
          <a:p>
            <a:r>
              <a:rPr lang="en-US" altLang="zh-CN" sz="2800" dirty="0" smtClean="0"/>
              <a:t>Yalta Conference's Big Three</a:t>
            </a:r>
            <a:endParaRPr lang="zh-CN" altLang="en-US" sz="28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t01d9121acb4bfbb7ca.jpg"/>
          <p:cNvPicPr>
            <a:picLocks noChangeAspect="1"/>
          </p:cNvPicPr>
          <p:nvPr/>
        </p:nvPicPr>
        <p:blipFill>
          <a:blip r:embed="rId2" cstate="print"/>
          <a:stretch>
            <a:fillRect/>
          </a:stretch>
        </p:blipFill>
        <p:spPr>
          <a:xfrm>
            <a:off x="827584" y="332656"/>
            <a:ext cx="3816424" cy="3082217"/>
          </a:xfrm>
          <a:prstGeom prst="rect">
            <a:avLst/>
          </a:prstGeom>
        </p:spPr>
      </p:pic>
      <p:sp>
        <p:nvSpPr>
          <p:cNvPr id="5" name="TextBox 4"/>
          <p:cNvSpPr txBox="1"/>
          <p:nvPr/>
        </p:nvSpPr>
        <p:spPr>
          <a:xfrm>
            <a:off x="1043608" y="3789040"/>
            <a:ext cx="7560840" cy="523220"/>
          </a:xfrm>
          <a:prstGeom prst="rect">
            <a:avLst/>
          </a:prstGeom>
          <a:noFill/>
        </p:spPr>
        <p:txBody>
          <a:bodyPr wrap="square" rtlCol="0">
            <a:spAutoFit/>
          </a:bodyPr>
          <a:lstStyle/>
          <a:p>
            <a:r>
              <a:rPr lang="en-US" altLang="zh-CN" sz="2800" dirty="0" smtClean="0"/>
              <a:t>Yalta Conference's Big Three</a:t>
            </a:r>
            <a:endParaRPr lang="zh-CN" altLang="en-US" sz="2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t01d9121acb4bfbb7ca.jpg"/>
          <p:cNvPicPr>
            <a:picLocks noChangeAspect="1"/>
          </p:cNvPicPr>
          <p:nvPr/>
        </p:nvPicPr>
        <p:blipFill>
          <a:blip r:embed="rId2" cstate="print"/>
          <a:stretch>
            <a:fillRect/>
          </a:stretch>
        </p:blipFill>
        <p:spPr>
          <a:xfrm>
            <a:off x="899592" y="0"/>
            <a:ext cx="7486173" cy="6045976"/>
          </a:xfrm>
          <a:prstGeom prst="rect">
            <a:avLst/>
          </a:prstGeom>
        </p:spPr>
      </p:pic>
      <p:sp>
        <p:nvSpPr>
          <p:cNvPr id="5" name="TextBox 4"/>
          <p:cNvSpPr txBox="1"/>
          <p:nvPr/>
        </p:nvSpPr>
        <p:spPr>
          <a:xfrm>
            <a:off x="827584" y="6165304"/>
            <a:ext cx="7560840" cy="523220"/>
          </a:xfrm>
          <a:prstGeom prst="rect">
            <a:avLst/>
          </a:prstGeom>
          <a:noFill/>
        </p:spPr>
        <p:txBody>
          <a:bodyPr wrap="square" rtlCol="0">
            <a:spAutoFit/>
          </a:bodyPr>
          <a:lstStyle/>
          <a:p>
            <a:r>
              <a:rPr lang="en-US" altLang="zh-CN" sz="2800" dirty="0" smtClean="0"/>
              <a:t>Yalta Conference's Big Three</a:t>
            </a:r>
            <a:endParaRPr lang="zh-CN" altLang="en-US" sz="2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t01d9121acb4bfbb7ca.jpg"/>
          <p:cNvPicPr>
            <a:picLocks noChangeAspect="1"/>
          </p:cNvPicPr>
          <p:nvPr/>
        </p:nvPicPr>
        <p:blipFill>
          <a:blip r:embed="rId2" cstate="print"/>
          <a:stretch>
            <a:fillRect/>
          </a:stretch>
        </p:blipFill>
        <p:spPr>
          <a:xfrm>
            <a:off x="3131840" y="260648"/>
            <a:ext cx="3816424" cy="3082217"/>
          </a:xfrm>
          <a:prstGeom prst="rect">
            <a:avLst/>
          </a:prstGeom>
        </p:spPr>
      </p:pic>
      <p:sp>
        <p:nvSpPr>
          <p:cNvPr id="6" name="TextBox 5"/>
          <p:cNvSpPr txBox="1"/>
          <p:nvPr/>
        </p:nvSpPr>
        <p:spPr>
          <a:xfrm>
            <a:off x="1115616" y="3573016"/>
            <a:ext cx="8280920" cy="707886"/>
          </a:xfrm>
          <a:prstGeom prst="rect">
            <a:avLst/>
          </a:prstGeom>
          <a:noFill/>
        </p:spPr>
        <p:txBody>
          <a:bodyPr wrap="square" rtlCol="0">
            <a:spAutoFit/>
          </a:bodyPr>
          <a:lstStyle/>
          <a:p>
            <a:r>
              <a:rPr lang="en-US" altLang="zh-CN" sz="4000" dirty="0" smtClean="0">
                <a:solidFill>
                  <a:srgbClr val="FF0000"/>
                </a:solidFill>
              </a:rPr>
              <a:t>Stalin  in  the Soviet Union</a:t>
            </a:r>
            <a:endParaRPr lang="zh-CN" altLang="en-US" sz="4000" dirty="0">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000000000103526774_4.jpg"/>
          <p:cNvPicPr>
            <a:picLocks noChangeAspect="1"/>
          </p:cNvPicPr>
          <p:nvPr/>
        </p:nvPicPr>
        <p:blipFill>
          <a:blip r:embed="rId2" cstate="print"/>
          <a:stretch>
            <a:fillRect/>
          </a:stretch>
        </p:blipFill>
        <p:spPr>
          <a:xfrm>
            <a:off x="539552" y="0"/>
            <a:ext cx="6237312" cy="6237312"/>
          </a:xfrm>
          <a:prstGeom prst="rect">
            <a:avLst/>
          </a:prstGeo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692696"/>
            <a:ext cx="8460432" cy="1446550"/>
          </a:xfrm>
          <a:prstGeom prst="rect">
            <a:avLst/>
          </a:prstGeom>
          <a:noFill/>
        </p:spPr>
        <p:txBody>
          <a:bodyPr wrap="square" rtlCol="0">
            <a:spAutoFit/>
          </a:bodyPr>
          <a:lstStyle/>
          <a:p>
            <a:r>
              <a:rPr lang="en-US" altLang="zh-CN" sz="4400" b="1" i="1" dirty="0" smtClean="0"/>
              <a:t>He  is the only US president in a wheelchair.</a:t>
            </a:r>
            <a:endParaRPr lang="zh-CN" altLang="en-US" sz="4400" b="1" i="1" dirty="0"/>
          </a:p>
        </p:txBody>
      </p:sp>
      <p:sp>
        <p:nvSpPr>
          <p:cNvPr id="6" name="TextBox 5"/>
          <p:cNvSpPr txBox="1"/>
          <p:nvPr/>
        </p:nvSpPr>
        <p:spPr>
          <a:xfrm>
            <a:off x="539552" y="2564904"/>
            <a:ext cx="7776864" cy="2123658"/>
          </a:xfrm>
          <a:prstGeom prst="rect">
            <a:avLst/>
          </a:prstGeom>
          <a:noFill/>
        </p:spPr>
        <p:txBody>
          <a:bodyPr wrap="square" rtlCol="0">
            <a:spAutoFit/>
          </a:bodyPr>
          <a:lstStyle/>
          <a:p>
            <a:r>
              <a:rPr lang="en-US" altLang="zh-CN" sz="4400" b="1" i="1" dirty="0" smtClean="0"/>
              <a:t>He is the most popular U.S. president after Washington and Lincoln.</a:t>
            </a:r>
            <a:endParaRPr lang="zh-CN" altLang="en-US" sz="4400" b="1" i="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1340768"/>
            <a:ext cx="8136904" cy="1938992"/>
          </a:xfrm>
          <a:prstGeom prst="rect">
            <a:avLst/>
          </a:prstGeom>
          <a:noFill/>
        </p:spPr>
        <p:txBody>
          <a:bodyPr wrap="square" rtlCol="0">
            <a:spAutoFit/>
          </a:bodyPr>
          <a:lstStyle/>
          <a:p>
            <a:r>
              <a:rPr lang="en-US" altLang="zh-CN" sz="6000" b="1" i="1" dirty="0" smtClean="0">
                <a:solidFill>
                  <a:srgbClr val="FF0000"/>
                </a:solidFill>
              </a:rPr>
              <a:t>We salute this great man of the century together!</a:t>
            </a:r>
            <a:endParaRPr lang="zh-CN" altLang="en-US" sz="6000" b="1" i="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052737"/>
            <a:ext cx="7848872" cy="3170099"/>
          </a:xfrm>
          <a:prstGeom prst="rect">
            <a:avLst/>
          </a:prstGeom>
          <a:noFill/>
        </p:spPr>
        <p:txBody>
          <a:bodyPr wrap="square" rtlCol="0">
            <a:spAutoFit/>
          </a:bodyPr>
          <a:lstStyle/>
          <a:p>
            <a:r>
              <a:rPr lang="en-US" altLang="zh-CN" sz="4000" b="1" i="1" dirty="0" smtClean="0"/>
              <a:t>         The  only  American  president  elected  to  more  than  two  terms,  he  forged  a  durable   coalition  that  realigned   American  politics  for  decades.</a:t>
            </a:r>
            <a:endParaRPr lang="zh-CN" altLang="en-US" sz="4000" b="1"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 (2).jpg"/>
          <p:cNvPicPr>
            <a:picLocks noChangeAspect="1"/>
          </p:cNvPicPr>
          <p:nvPr/>
        </p:nvPicPr>
        <p:blipFill>
          <a:blip r:embed="rId2" cstate="print"/>
          <a:stretch>
            <a:fillRect/>
          </a:stretch>
        </p:blipFill>
        <p:spPr>
          <a:xfrm>
            <a:off x="1331641" y="1"/>
            <a:ext cx="6432427" cy="585350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2420888"/>
            <a:ext cx="7416824" cy="2800767"/>
          </a:xfrm>
          <a:prstGeom prst="rect">
            <a:avLst/>
          </a:prstGeom>
          <a:noFill/>
        </p:spPr>
        <p:txBody>
          <a:bodyPr wrap="square" rtlCol="0">
            <a:spAutoFit/>
          </a:bodyPr>
          <a:lstStyle/>
          <a:p>
            <a:r>
              <a:rPr lang="en-US" altLang="zh-CN" sz="4400" b="1" i="1" dirty="0" smtClean="0"/>
              <a:t>         Such  a  great  man  comes  among  us  and  comes   to  our  class.   We  are   cheering   and   clapping.</a:t>
            </a:r>
            <a:endParaRPr lang="zh-CN" altLang="en-US" sz="4400" b="1" i="1" dirty="0"/>
          </a:p>
        </p:txBody>
      </p:sp>
      <p:pic>
        <p:nvPicPr>
          <p:cNvPr id="3" name="图片 2" descr="0 (2).jpg"/>
          <p:cNvPicPr>
            <a:picLocks noChangeAspect="1"/>
          </p:cNvPicPr>
          <p:nvPr/>
        </p:nvPicPr>
        <p:blipFill>
          <a:blip r:embed="rId2" cstate="print"/>
          <a:stretch>
            <a:fillRect/>
          </a:stretch>
        </p:blipFill>
        <p:spPr>
          <a:xfrm flipH="1">
            <a:off x="323528" y="332656"/>
            <a:ext cx="2304256" cy="209687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95736" y="404664"/>
            <a:ext cx="5112568" cy="707886"/>
          </a:xfrm>
          <a:prstGeom prst="rect">
            <a:avLst/>
          </a:prstGeom>
          <a:noFill/>
        </p:spPr>
        <p:txBody>
          <a:bodyPr wrap="square" rtlCol="0">
            <a:spAutoFit/>
          </a:bodyPr>
          <a:lstStyle/>
          <a:p>
            <a:r>
              <a:rPr lang="en-US" altLang="zh-CN" sz="4000" b="1" i="1" dirty="0" smtClean="0">
                <a:solidFill>
                  <a:srgbClr val="FF0000"/>
                </a:solidFill>
              </a:rPr>
              <a:t>Background</a:t>
            </a:r>
            <a:endParaRPr lang="zh-CN" altLang="en-US" sz="4000" b="1" i="1" dirty="0">
              <a:solidFill>
                <a:srgbClr val="FF0000"/>
              </a:solidFill>
            </a:endParaRPr>
          </a:p>
        </p:txBody>
      </p:sp>
      <p:sp>
        <p:nvSpPr>
          <p:cNvPr id="3" name="TextBox 2"/>
          <p:cNvSpPr txBox="1"/>
          <p:nvPr/>
        </p:nvSpPr>
        <p:spPr>
          <a:xfrm>
            <a:off x="395536" y="1052736"/>
            <a:ext cx="7848872" cy="1323439"/>
          </a:xfrm>
          <a:prstGeom prst="rect">
            <a:avLst/>
          </a:prstGeom>
          <a:noFill/>
        </p:spPr>
        <p:txBody>
          <a:bodyPr wrap="square" rtlCol="0">
            <a:spAutoFit/>
          </a:bodyPr>
          <a:lstStyle/>
          <a:p>
            <a:r>
              <a:rPr lang="en-US" altLang="zh-CN" sz="4000" b="1" i="1" dirty="0" smtClean="0"/>
              <a:t>The  Great  Depression---a  sever  worldwide  economic  depression</a:t>
            </a:r>
            <a:endParaRPr lang="zh-CN" altLang="en-US" sz="4000" b="1" i="1" dirty="0"/>
          </a:p>
        </p:txBody>
      </p:sp>
      <p:sp>
        <p:nvSpPr>
          <p:cNvPr id="5" name="TextBox 4"/>
          <p:cNvSpPr txBox="1"/>
          <p:nvPr/>
        </p:nvSpPr>
        <p:spPr>
          <a:xfrm>
            <a:off x="539552" y="2564905"/>
            <a:ext cx="7776864" cy="1323439"/>
          </a:xfrm>
          <a:prstGeom prst="rect">
            <a:avLst/>
          </a:prstGeom>
          <a:noFill/>
        </p:spPr>
        <p:txBody>
          <a:bodyPr wrap="square" rtlCol="0">
            <a:spAutoFit/>
          </a:bodyPr>
          <a:lstStyle/>
          <a:p>
            <a:r>
              <a:rPr lang="en-US" altLang="zh-CN" sz="4000" b="1" i="1" dirty="0" smtClean="0">
                <a:solidFill>
                  <a:srgbClr val="FF0000"/>
                </a:solidFill>
              </a:rPr>
              <a:t>The  failure  of  President  Hoover̓  reform</a:t>
            </a:r>
            <a:endParaRPr lang="zh-CN" altLang="en-US" sz="4000" b="1" i="1" dirty="0">
              <a:solidFill>
                <a:srgbClr val="FF0000"/>
              </a:solidFill>
            </a:endParaRPr>
          </a:p>
        </p:txBody>
      </p:sp>
      <p:sp>
        <p:nvSpPr>
          <p:cNvPr id="6" name="TextBox 5"/>
          <p:cNvSpPr txBox="1"/>
          <p:nvPr/>
        </p:nvSpPr>
        <p:spPr>
          <a:xfrm>
            <a:off x="755576" y="4293096"/>
            <a:ext cx="7272808" cy="707886"/>
          </a:xfrm>
          <a:prstGeom prst="rect">
            <a:avLst/>
          </a:prstGeom>
          <a:noFill/>
        </p:spPr>
        <p:txBody>
          <a:bodyPr wrap="square" rtlCol="0">
            <a:spAutoFit/>
          </a:bodyPr>
          <a:lstStyle/>
          <a:p>
            <a:r>
              <a:rPr lang="en-US" altLang="zh-CN" sz="4000" b="1" dirty="0" smtClean="0"/>
              <a:t>Keynesianism</a:t>
            </a:r>
            <a:endParaRPr lang="zh-CN" altLang="en-US" sz="4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2262</TotalTime>
  <Words>1203</Words>
  <Application>Microsoft Office PowerPoint</Application>
  <PresentationFormat>全屏显示(4:3)</PresentationFormat>
  <Paragraphs>103</Paragraphs>
  <Slides>57</Slides>
  <Notes>0</Notes>
  <HiddenSlides>0</HiddenSlides>
  <MMClips>0</MMClips>
  <ScaleCrop>false</ScaleCrop>
  <HeadingPairs>
    <vt:vector size="4" baseType="variant">
      <vt:variant>
        <vt:lpstr>主题</vt:lpstr>
      </vt:variant>
      <vt:variant>
        <vt:i4>1</vt:i4>
      </vt:variant>
      <vt:variant>
        <vt:lpstr>幻灯片标题</vt:lpstr>
      </vt:variant>
      <vt:variant>
        <vt:i4>57</vt:i4>
      </vt:variant>
    </vt:vector>
  </HeadingPairs>
  <TitlesOfParts>
    <vt:vector size="58" baseType="lpstr">
      <vt:lpstr>默认设计模板</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vector>
  </TitlesOfParts>
  <Company>福州八中</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材料</dc:title>
  <dc:creator>骆志煌</dc:creator>
  <cp:lastModifiedBy>Administrator</cp:lastModifiedBy>
  <cp:revision>330</cp:revision>
  <dcterms:created xsi:type="dcterms:W3CDTF">1998-03-05T12:44:00Z</dcterms:created>
  <dcterms:modified xsi:type="dcterms:W3CDTF">2019-05-08T00:48:53Z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2052-10.1.0.7670</vt:lpwstr>
  </property>
</Properties>
</file>