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handoutMasterIdLst>
    <p:handoutMasterId r:id="rId29"/>
  </p:handoutMasterIdLst>
  <p:sldIdLst>
    <p:sldId id="256" r:id="rId2"/>
    <p:sldId id="268" r:id="rId3"/>
    <p:sldId id="270" r:id="rId4"/>
    <p:sldId id="287" r:id="rId5"/>
    <p:sldId id="299" r:id="rId6"/>
    <p:sldId id="291" r:id="rId7"/>
    <p:sldId id="288" r:id="rId8"/>
    <p:sldId id="289" r:id="rId9"/>
    <p:sldId id="292" r:id="rId10"/>
    <p:sldId id="274" r:id="rId11"/>
    <p:sldId id="273" r:id="rId12"/>
    <p:sldId id="294" r:id="rId13"/>
    <p:sldId id="271" r:id="rId14"/>
    <p:sldId id="263" r:id="rId15"/>
    <p:sldId id="284" r:id="rId16"/>
    <p:sldId id="298" r:id="rId17"/>
    <p:sldId id="295" r:id="rId18"/>
    <p:sldId id="296" r:id="rId19"/>
    <p:sldId id="285" r:id="rId20"/>
    <p:sldId id="286" r:id="rId21"/>
    <p:sldId id="278" r:id="rId22"/>
    <p:sldId id="279" r:id="rId23"/>
    <p:sldId id="280" r:id="rId24"/>
    <p:sldId id="281" r:id="rId25"/>
    <p:sldId id="282" r:id="rId26"/>
    <p:sldId id="293" r:id="rId27"/>
    <p:sldId id="258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3366FF"/>
    <a:srgbClr val="00FF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02B9F-054F-4DED-93AF-12E83EFF7CAC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B0D39-949C-40EB-BE61-0A9F49B27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5" name="副标题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1" name="日期占位符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1" name="文本占位符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2019/5/5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lt.oup.com/teachers/readers/articles/oxford_big_read?cc=cn&amp;selLanguage=zh&amp;mode=hub" TargetMode="External"/><Relationship Id="rId2" Type="http://schemas.openxmlformats.org/officeDocument/2006/relationships/hyperlink" Target="https://elt.oup.com/teachersclub/subjects/gradedreading/?cc=cn&amp;selLanguage=z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rfoundation.org/wordpress/graded-reader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71800" y="1052736"/>
            <a:ext cx="5976664" cy="1829761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cap="none" dirty="0" smtClean="0">
                <a:solidFill>
                  <a:srgbClr val="FFFFFF"/>
                </a:solidFill>
                <a:latin typeface="Calibri" pitchFamily="34" charset="0"/>
              </a:rPr>
              <a:t>Developing Writing By Using Reading Texts In </a:t>
            </a:r>
            <a:r>
              <a:rPr lang="en-US" altLang="zh-CN" sz="4400" i="1" cap="none" dirty="0" smtClean="0">
                <a:solidFill>
                  <a:srgbClr val="FFFFFF"/>
                </a:solidFill>
                <a:latin typeface="Calibri" pitchFamily="34" charset="0"/>
              </a:rPr>
              <a:t>Graded Readers</a:t>
            </a:r>
            <a:endParaRPr lang="zh-CN" altLang="en-US" sz="4400" i="1" cap="non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75856" y="3717032"/>
            <a:ext cx="5256584" cy="2016224"/>
          </a:xfrm>
        </p:spPr>
        <p:txBody>
          <a:bodyPr>
            <a:normAutofit/>
          </a:bodyPr>
          <a:lstStyle/>
          <a:p>
            <a:r>
              <a:rPr lang="en-US" altLang="zh-CN" sz="2400" b="1" dirty="0" err="1" smtClean="0">
                <a:latin typeface="Calibri" pitchFamily="34" charset="0"/>
              </a:rPr>
              <a:t>Chunmei</a:t>
            </a:r>
            <a:r>
              <a:rPr lang="en-US" altLang="zh-CN" sz="2400" b="1" dirty="0" smtClean="0">
                <a:latin typeface="Calibri" pitchFamily="34" charset="0"/>
              </a:rPr>
              <a:t> Yan</a:t>
            </a:r>
            <a:r>
              <a:rPr lang="zh-CN" altLang="en-US" sz="2400" b="1" dirty="0" smtClean="0">
                <a:latin typeface="Calibri" pitchFamily="34" charset="0"/>
              </a:rPr>
              <a:t>闫春梅</a:t>
            </a:r>
            <a:endParaRPr lang="en-US" altLang="zh-CN" sz="2400" b="1" dirty="0" smtClean="0">
              <a:latin typeface="Calibri" pitchFamily="34" charset="0"/>
            </a:endParaRPr>
          </a:p>
          <a:p>
            <a:r>
              <a:rPr lang="en-US" altLang="zh-CN" sz="2400" b="1" dirty="0" smtClean="0">
                <a:latin typeface="Calibri" pitchFamily="34" charset="0"/>
              </a:rPr>
              <a:t>Central China Normal University</a:t>
            </a:r>
          </a:p>
          <a:p>
            <a:r>
              <a:rPr lang="zh-CN" altLang="en-US" sz="2400" b="1" dirty="0" smtClean="0">
                <a:latin typeface="Calibri" pitchFamily="34" charset="0"/>
              </a:rPr>
              <a:t>华中师范大</a:t>
            </a:r>
            <a:r>
              <a:rPr lang="zh-CN" altLang="en-US" sz="2400" b="1" dirty="0" smtClean="0">
                <a:latin typeface="Calibri" pitchFamily="34" charset="0"/>
              </a:rPr>
              <a:t>学</a:t>
            </a:r>
            <a:endParaRPr lang="en-US" altLang="zh-CN" sz="2400" b="1" dirty="0" smtClean="0">
              <a:latin typeface="Calibri" pitchFamily="34" charset="0"/>
            </a:endParaRPr>
          </a:p>
          <a:p>
            <a:r>
              <a:rPr lang="en-US" altLang="zh-CN" sz="2400" b="1" dirty="0" smtClean="0">
                <a:latin typeface="Calibri" pitchFamily="34" charset="0"/>
              </a:rPr>
              <a:t>April 26, 2019</a:t>
            </a:r>
            <a:endParaRPr lang="zh-CN" alt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7516688" cy="1274400"/>
          </a:xfrm>
        </p:spPr>
        <p:txBody>
          <a:bodyPr>
            <a:noAutofit/>
          </a:bodyPr>
          <a:lstStyle/>
          <a:p>
            <a:r>
              <a:rPr lang="en-US" altLang="zh-CN" sz="3200" cap="none" dirty="0" smtClean="0">
                <a:solidFill>
                  <a:schemeClr val="tx1"/>
                </a:solidFill>
              </a:rPr>
              <a:t>1.2 Challenges in primary reading instruction: academics’ voice </a:t>
            </a:r>
            <a:r>
              <a:rPr lang="en-US" altLang="zh-CN" sz="2800" cap="none" dirty="0" smtClean="0">
                <a:solidFill>
                  <a:schemeClr val="tx1"/>
                </a:solidFill>
              </a:rPr>
              <a:t>(</a:t>
            </a:r>
            <a:r>
              <a:rPr lang="zh-CN" altLang="en-US" sz="2400" dirty="0" smtClean="0">
                <a:solidFill>
                  <a:schemeClr val="tx1"/>
                </a:solidFill>
              </a:rPr>
              <a:t>王蔷、敖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娜仁图雅</a:t>
            </a:r>
            <a:r>
              <a:rPr lang="zh-CN" altLang="en-US" sz="2400" dirty="0" smtClean="0">
                <a:solidFill>
                  <a:schemeClr val="tx1"/>
                </a:solidFill>
              </a:rPr>
              <a:t>、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罗少茜</a:t>
            </a:r>
            <a:r>
              <a:rPr lang="zh-CN" altLang="en-US" sz="2400" dirty="0" smtClean="0">
                <a:solidFill>
                  <a:schemeClr val="tx1"/>
                </a:solidFill>
              </a:rPr>
              <a:t>，</a:t>
            </a:r>
            <a:r>
              <a:rPr lang="en-US" altLang="zh-CN" sz="2400" dirty="0" smtClean="0">
                <a:solidFill>
                  <a:schemeClr val="tx1"/>
                </a:solidFill>
              </a:rPr>
              <a:t>2017</a:t>
            </a:r>
            <a:r>
              <a:rPr lang="zh-CN" altLang="en-US" sz="2400" dirty="0" smtClean="0">
                <a:solidFill>
                  <a:schemeClr val="tx1"/>
                </a:solidFill>
              </a:rPr>
              <a:t>：</a:t>
            </a:r>
            <a:r>
              <a:rPr lang="en-US" altLang="zh-CN" sz="2400" dirty="0" smtClean="0">
                <a:solidFill>
                  <a:schemeClr val="tx1"/>
                </a:solidFill>
              </a:rPr>
              <a:t>16-22</a:t>
            </a:r>
            <a:r>
              <a:rPr lang="en-US" altLang="zh-CN" sz="2800" dirty="0" smtClean="0">
                <a:solidFill>
                  <a:schemeClr val="tx1"/>
                </a:solidFill>
              </a:rPr>
              <a:t>)</a:t>
            </a:r>
            <a:endParaRPr lang="zh-CN" altLang="en-US" sz="3200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844824"/>
            <a:ext cx="756084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三、</a:t>
            </a:r>
            <a:r>
              <a:rPr lang="zh-CN" altLang="zh-CN" sz="2800" b="1" dirty="0" smtClean="0">
                <a:solidFill>
                  <a:srgbClr val="C00000"/>
                </a:solidFill>
                <a:latin typeface="+mj-ea"/>
                <a:ea typeface="+mj-ea"/>
              </a:rPr>
              <a:t>教学方法缺失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: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）教学方法的选择理据不足；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）教学目标的设置不够清晰；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）教学活动流于表面。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四、</a:t>
            </a:r>
            <a:r>
              <a:rPr lang="zh-CN" altLang="zh-CN" sz="2800" b="1" dirty="0" smtClean="0">
                <a:solidFill>
                  <a:srgbClr val="C00000"/>
                </a:solidFill>
                <a:latin typeface="+mj-ea"/>
                <a:ea typeface="+mj-ea"/>
              </a:rPr>
              <a:t>阅读评价片面</a:t>
            </a:r>
            <a:r>
              <a:rPr lang="en-US" altLang="zh-CN" sz="2800" b="1" dirty="0" smtClean="0">
                <a:solidFill>
                  <a:srgbClr val="C00000"/>
                </a:solidFill>
                <a:latin typeface="+mj-ea"/>
                <a:ea typeface="+mj-ea"/>
              </a:rPr>
              <a:t>: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）忽视阅读评价；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）评价不全面；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）评价不系统；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）缺少评价工具。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sz="2800" b="1" dirty="0" smtClean="0">
              <a:solidFill>
                <a:srgbClr val="C00000"/>
              </a:solidFill>
              <a:latin typeface="+mn-ea"/>
            </a:endParaRPr>
          </a:p>
          <a:p>
            <a:pPr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五、</a:t>
            </a:r>
            <a:r>
              <a:rPr lang="zh-CN" altLang="zh-CN" sz="2800" b="1" dirty="0" smtClean="0">
                <a:solidFill>
                  <a:srgbClr val="C00000"/>
                </a:solidFill>
                <a:latin typeface="+mj-ea"/>
                <a:ea typeface="+mj-ea"/>
              </a:rPr>
              <a:t>阅读体验缺失</a:t>
            </a: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: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）缺少阅读思维；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）很少有机会独立阅读（默读）；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）缺乏对阅读的内部动机。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cap="none" dirty="0" smtClean="0">
                <a:solidFill>
                  <a:schemeClr val="tx1"/>
                </a:solidFill>
              </a:rPr>
              <a:t>Chinese postgraduates’ inadequacy in English writing</a:t>
            </a:r>
            <a:endParaRPr lang="zh-CN" altLang="en-US" sz="3200" cap="none" dirty="0">
              <a:solidFill>
                <a:schemeClr val="tx1"/>
              </a:solidFill>
            </a:endParaRPr>
          </a:p>
        </p:txBody>
      </p:sp>
      <p:pic>
        <p:nvPicPr>
          <p:cNvPr id="5" name="Picture 3" descr="C:\Users\Administrator\Documents\Tencent Files\2662493147\Image\C2C\E3D76B33C6CFEA581A01F328835906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952328" cy="3936437"/>
          </a:xfrm>
          <a:prstGeom prst="rect">
            <a:avLst/>
          </a:prstGeom>
          <a:noFill/>
        </p:spPr>
      </p:pic>
      <p:pic>
        <p:nvPicPr>
          <p:cNvPr id="1026" name="Picture 2" descr="F:\Chunmei\language teacher education research centre\talks\2019\Chunmei\第七届“全国自然拼读与英语阅读教学研讨会”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3394075" cy="4525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704856" cy="804704"/>
          </a:xfrm>
        </p:spPr>
        <p:txBody>
          <a:bodyPr>
            <a:normAutofit/>
          </a:bodyPr>
          <a:lstStyle/>
          <a:p>
            <a:r>
              <a:rPr lang="en-US" altLang="zh-CN" sz="3200" cap="none" dirty="0" smtClean="0">
                <a:solidFill>
                  <a:schemeClr val="tx1"/>
                </a:solidFill>
              </a:rPr>
              <a:t>Some teachers’ lack of English thinking </a:t>
            </a:r>
            <a:endParaRPr lang="zh-CN" altLang="en-US" sz="3200" cap="none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268760"/>
            <a:ext cx="7848872" cy="54006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4000" dirty="0" smtClean="0"/>
              <a:t>18:10:48</a:t>
            </a:r>
            <a:br>
              <a:rPr lang="en-US" altLang="zh-CN" sz="4000" dirty="0" smtClean="0"/>
            </a:br>
            <a:r>
              <a:rPr lang="zh-CN" altLang="en-US" sz="4000" dirty="0" smtClean="0"/>
              <a:t> </a:t>
            </a:r>
            <a:r>
              <a:rPr lang="en-US" altLang="zh-CN" sz="4000" dirty="0" smtClean="0"/>
              <a:t>2019/4/16 18:10:48</a:t>
            </a:r>
            <a:br>
              <a:rPr lang="en-US" altLang="zh-CN" sz="4000" dirty="0" smtClean="0"/>
            </a:b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>
                <a:solidFill>
                  <a:srgbClr val="FF0000"/>
                </a:solidFill>
              </a:rPr>
              <a:t>Thinking is the hardest thing</a:t>
            </a:r>
            <a:r>
              <a:rPr lang="en-US" altLang="zh-CN" sz="4000" dirty="0" smtClean="0"/>
              <a:t>. But it's also the happiest moment when you are thinking. Unfortunately, I always feel I've  lost it since I entered into college. For me, </a:t>
            </a:r>
            <a:r>
              <a:rPr lang="en-US" altLang="zh-CN" sz="4000" dirty="0" err="1" smtClean="0"/>
              <a:t>maths</a:t>
            </a:r>
            <a:r>
              <a:rPr lang="en-US" altLang="zh-CN" sz="4000" dirty="0" smtClean="0"/>
              <a:t> makes me think, but </a:t>
            </a:r>
            <a:r>
              <a:rPr lang="en-US" altLang="zh-CN" sz="4000" dirty="0" smtClean="0">
                <a:solidFill>
                  <a:srgbClr val="FF0000"/>
                </a:solidFill>
              </a:rPr>
              <a:t>English just makes me memorize</a:t>
            </a:r>
            <a:r>
              <a:rPr lang="en-US" altLang="zh-CN" sz="4000" dirty="0" smtClean="0"/>
              <a:t>.</a:t>
            </a:r>
            <a:br>
              <a:rPr lang="en-US" altLang="zh-CN" sz="4000" dirty="0" smtClean="0"/>
            </a:br>
            <a:r>
              <a:rPr lang="en-US" altLang="zh-CN" sz="4000" dirty="0" smtClean="0"/>
              <a:t>18:14:07</a:t>
            </a:r>
            <a:br>
              <a:rPr lang="en-US" altLang="zh-CN" sz="4000" dirty="0" smtClean="0"/>
            </a:br>
            <a:r>
              <a:rPr lang="zh-CN" altLang="en-US" sz="4000" dirty="0" smtClean="0"/>
              <a:t> </a:t>
            </a:r>
            <a:r>
              <a:rPr lang="en-US" altLang="zh-CN" sz="4000" dirty="0" smtClean="0"/>
              <a:t>2019/4/16 18:14:07</a:t>
            </a:r>
            <a:br>
              <a:rPr lang="en-US" altLang="zh-CN" sz="4000" dirty="0" smtClean="0"/>
            </a:b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Since I took English as a major, I have  taken  so many exams which just requested me</a:t>
            </a:r>
            <a:r>
              <a:rPr lang="en-US" altLang="zh-CN" sz="4000" dirty="0" smtClean="0">
                <a:solidFill>
                  <a:srgbClr val="FF0000"/>
                </a:solidFill>
              </a:rPr>
              <a:t> to re-cite, recite, recite</a:t>
            </a:r>
            <a:r>
              <a:rPr lang="en-US" altLang="zh-CN" sz="4000" dirty="0" smtClean="0"/>
              <a:t>. </a:t>
            </a:r>
            <a:r>
              <a:rPr lang="en-US" altLang="zh-CN" sz="3300" dirty="0" smtClean="0"/>
              <a:t/>
            </a:r>
            <a:br>
              <a:rPr lang="en-US" altLang="zh-CN" sz="3300" dirty="0" smtClean="0"/>
            </a:br>
            <a:endParaRPr lang="en-US" altLang="zh-CN" sz="33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268759"/>
            <a:ext cx="7848872" cy="2808313"/>
          </a:xfrm>
        </p:spPr>
        <p:txBody>
          <a:bodyPr>
            <a:normAutofit fontScale="92500" lnSpcReduction="20000"/>
          </a:bodyPr>
          <a:lstStyle/>
          <a:p>
            <a:pPr marL="624078" indent="-514350" algn="ctr">
              <a:buFont typeface="+mj-lt"/>
              <a:buAutoNum type="arabicPeriod" startAt="3"/>
            </a:pPr>
            <a:endParaRPr lang="en-US" altLang="zh-CN" sz="4400" b="1" dirty="0" smtClean="0">
              <a:latin typeface="Calibri" pitchFamily="34" charset="0"/>
            </a:endParaRPr>
          </a:p>
          <a:p>
            <a:pPr marL="624078" indent="-514350" algn="ctr">
              <a:buFont typeface="+mj-lt"/>
              <a:buAutoNum type="arabicPeriod" startAt="3"/>
            </a:pPr>
            <a:endParaRPr lang="en-US" altLang="zh-CN" sz="4400" b="1" dirty="0" smtClean="0">
              <a:latin typeface="Calibri" pitchFamily="34" charset="0"/>
            </a:endParaRPr>
          </a:p>
          <a:p>
            <a:pPr marL="852678" indent="-742950" algn="ctr">
              <a:buFont typeface="+mj-lt"/>
              <a:buAutoNum type="arabicPeriod" startAt="2"/>
            </a:pPr>
            <a:r>
              <a:rPr lang="en-US" altLang="zh-CN" sz="4400" b="1" dirty="0" smtClean="0">
                <a:latin typeface="Calibri" pitchFamily="34" charset="0"/>
              </a:rPr>
              <a:t>Developing writing </a:t>
            </a:r>
          </a:p>
          <a:p>
            <a:pPr marL="624078" indent="-514350" algn="ctr">
              <a:buNone/>
            </a:pPr>
            <a:r>
              <a:rPr lang="en-US" altLang="zh-CN" sz="4400" b="1" dirty="0" smtClean="0">
                <a:latin typeface="Calibri" pitchFamily="34" charset="0"/>
              </a:rPr>
              <a:t>by using “Graded Readers” texts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60840" cy="792088"/>
          </a:xfrm>
        </p:spPr>
        <p:txBody>
          <a:bodyPr>
            <a:noAutofit/>
          </a:bodyPr>
          <a:lstStyle/>
          <a:p>
            <a:r>
              <a:rPr lang="en-US" altLang="zh-CN" sz="3200" b="1" cap="none" dirty="0" smtClean="0">
                <a:solidFill>
                  <a:schemeClr val="tx1"/>
                </a:solidFill>
              </a:rPr>
              <a:t>2.1 Goals of Using </a:t>
            </a:r>
            <a:r>
              <a:rPr lang="en-US" altLang="zh-CN" sz="3200" b="1" i="1" cap="none" dirty="0" smtClean="0">
                <a:solidFill>
                  <a:schemeClr val="tx1"/>
                </a:solidFill>
              </a:rPr>
              <a:t>Graded Readers</a:t>
            </a:r>
            <a:endParaRPr lang="zh-CN" altLang="en-US" sz="3200" b="1" i="1" cap="none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28800"/>
            <a:ext cx="7776864" cy="48245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000" b="1" dirty="0" smtClean="0">
                <a:latin typeface="Calibri" pitchFamily="34" charset="0"/>
              </a:rPr>
              <a:t>To establish a long-term view to nurture reading and writing.</a:t>
            </a:r>
          </a:p>
          <a:p>
            <a:pPr lvl="1"/>
            <a:r>
              <a:rPr lang="en-US" altLang="zh-CN" sz="3000" dirty="0" smtClean="0">
                <a:solidFill>
                  <a:schemeClr val="tx1"/>
                </a:solidFill>
                <a:latin typeface="Calibri" pitchFamily="34" charset="0"/>
              </a:rPr>
              <a:t>Reading as pleasure: positive values, humanistic qualities</a:t>
            </a:r>
          </a:p>
          <a:p>
            <a:pPr lvl="1"/>
            <a:r>
              <a:rPr lang="en-US" altLang="zh-CN" sz="3000" dirty="0" smtClean="0">
                <a:solidFill>
                  <a:schemeClr val="tx1"/>
                </a:solidFill>
                <a:latin typeface="Calibri" pitchFamily="34" charset="0"/>
              </a:rPr>
              <a:t>Writing as a form of expression rather than lifeless writing (purple passages, sentences without meaning, decorative adjectives and humbug generally. George Orwell, 1946).</a:t>
            </a:r>
          </a:p>
          <a:p>
            <a:pPr lvl="1">
              <a:buNone/>
            </a:pPr>
            <a:endParaRPr lang="en-US" altLang="zh-CN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000" b="1" dirty="0" smtClean="0">
                <a:latin typeface="Calibri" pitchFamily="34" charset="0"/>
              </a:rPr>
              <a:t>To increase students’ access to the world.</a:t>
            </a:r>
          </a:p>
          <a:p>
            <a:pPr marL="514350" indent="-514350">
              <a:buNone/>
            </a:pPr>
            <a:endParaRPr lang="en-US" altLang="zh-CN" sz="3000" b="1" dirty="0" smtClean="0">
              <a:latin typeface="Calibri" pitchFamily="34" charset="0"/>
            </a:endParaRPr>
          </a:p>
          <a:p>
            <a:pPr marL="514350" indent="-514350">
              <a:buNone/>
            </a:pPr>
            <a:r>
              <a:rPr lang="en-US" altLang="zh-CN" sz="3000" b="1" dirty="0" smtClean="0">
                <a:latin typeface="Calibri" pitchFamily="34" charset="0"/>
              </a:rPr>
              <a:t>       To develop language competence, thinking and learning abilities, and cultural literacy (</a:t>
            </a:r>
            <a:r>
              <a:rPr lang="zh-CN" altLang="en-US" sz="3000" b="1" dirty="0" smtClean="0">
                <a:latin typeface="Calibri" pitchFamily="34" charset="0"/>
              </a:rPr>
              <a:t>核心素养</a:t>
            </a:r>
            <a:r>
              <a:rPr lang="en-US" altLang="zh-CN" sz="3000" b="1" dirty="0" smtClean="0">
                <a:latin typeface="Calibri" pitchFamily="34" charset="0"/>
              </a:rPr>
              <a:t>). </a:t>
            </a:r>
          </a:p>
          <a:p>
            <a:endParaRPr lang="en-US" altLang="zh-CN" sz="28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052736"/>
            <a:ext cx="7560840" cy="21602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altLang="zh-CN" sz="3200" b="1" dirty="0" smtClean="0"/>
          </a:p>
          <a:p>
            <a:pPr algn="ctr">
              <a:buNone/>
            </a:pPr>
            <a:endParaRPr lang="en-US" altLang="zh-CN" sz="3200" b="1" dirty="0" smtClean="0"/>
          </a:p>
          <a:p>
            <a:pPr algn="ctr">
              <a:buNone/>
            </a:pPr>
            <a:r>
              <a:rPr lang="en-US" altLang="zh-CN" sz="3600" b="1" dirty="0" smtClean="0"/>
              <a:t>2.2 Ways of developing writing by using “Graded Readers” texts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cap="none" dirty="0" smtClean="0">
                <a:solidFill>
                  <a:schemeClr val="tx1"/>
                </a:solidFill>
              </a:rPr>
              <a:t>Sample story: Max the detective</a:t>
            </a:r>
            <a:endParaRPr lang="zh-CN" altLang="en-US" cap="none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" name="图片 3" descr="QQ图片2019041811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096" y="1641589"/>
            <a:ext cx="3256618" cy="4595723"/>
          </a:xfrm>
          <a:prstGeom prst="rect">
            <a:avLst/>
          </a:prstGeom>
        </p:spPr>
      </p:pic>
      <p:pic>
        <p:nvPicPr>
          <p:cNvPr id="5" name="图片 4" descr="QQ图片20190418110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4376" y="1700808"/>
            <a:ext cx="3312777" cy="4695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cap="none" dirty="0" smtClean="0">
                <a:solidFill>
                  <a:schemeClr val="tx1"/>
                </a:solidFill>
              </a:rPr>
              <a:t>Example 1: Making stories based on pictures reading</a:t>
            </a:r>
            <a:endParaRPr lang="zh-CN" altLang="en-US" cap="none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9416"/>
            <a:ext cx="7355160" cy="49879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Invite students to go through all the pictures and make their own stories. Provide a cue paragraph.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Students share their stories.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Students compare their stories with the original story.</a:t>
            </a:r>
          </a:p>
          <a:p>
            <a:pPr marL="514350" indent="-514350">
              <a:buNone/>
            </a:pPr>
            <a:r>
              <a:rPr lang="en-US" altLang="zh-CN" b="1" dirty="0" smtClean="0"/>
              <a:t>Tips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Encourage students’ imagination.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Encourage students’ use of dictionary.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Encourage students’ independent and collaborative learning.</a:t>
            </a:r>
          </a:p>
          <a:p>
            <a:pPr marL="514350" indent="-514350">
              <a:buFont typeface="+mj-lt"/>
              <a:buAutoNum type="arabicPeriod"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cap="none" dirty="0" smtClean="0">
                <a:solidFill>
                  <a:schemeClr val="tx1"/>
                </a:solidFill>
              </a:rPr>
              <a:t/>
            </a:r>
            <a:br>
              <a:rPr lang="en-US" altLang="zh-CN" sz="4000" cap="none" dirty="0" smtClean="0">
                <a:solidFill>
                  <a:schemeClr val="tx1"/>
                </a:solidFill>
              </a:rPr>
            </a:br>
            <a:r>
              <a:rPr lang="en-US" altLang="zh-CN" sz="4000" cap="none" dirty="0" smtClean="0">
                <a:solidFill>
                  <a:schemeClr val="tx1"/>
                </a:solidFill>
              </a:rPr>
              <a:t/>
            </a:r>
            <a:br>
              <a:rPr lang="en-US" altLang="zh-CN" sz="4000" cap="none" dirty="0" smtClean="0">
                <a:solidFill>
                  <a:schemeClr val="tx1"/>
                </a:solidFill>
              </a:rPr>
            </a:br>
            <a:r>
              <a:rPr lang="en-US" altLang="zh-CN" sz="4000" cap="none" dirty="0" smtClean="0">
                <a:solidFill>
                  <a:schemeClr val="tx1"/>
                </a:solidFill>
              </a:rPr>
              <a:t/>
            </a:r>
            <a:br>
              <a:rPr lang="en-US" altLang="zh-CN" sz="4000" cap="none" dirty="0" smtClean="0">
                <a:solidFill>
                  <a:schemeClr val="tx1"/>
                </a:solidFill>
              </a:rPr>
            </a:br>
            <a:r>
              <a:rPr lang="en-US" altLang="zh-CN" sz="4000" cap="none" dirty="0" smtClean="0">
                <a:solidFill>
                  <a:schemeClr val="tx1"/>
                </a:solidFill>
              </a:rPr>
              <a:t/>
            </a:r>
            <a:br>
              <a:rPr lang="en-US" altLang="zh-CN" sz="4000" cap="none" dirty="0" smtClean="0">
                <a:solidFill>
                  <a:schemeClr val="tx1"/>
                </a:solidFill>
              </a:rPr>
            </a:b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r>
              <a:rPr lang="en-US" altLang="zh-CN" cap="none" dirty="0" smtClean="0">
                <a:solidFill>
                  <a:schemeClr val="tx1"/>
                </a:solidFill>
              </a:rPr>
              <a:t>Example 2: Step by step approach to writing practice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556792"/>
            <a:ext cx="7632848" cy="489894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altLang="zh-CN" sz="3200" b="1" dirty="0" smtClean="0"/>
              <a:t>Highlight the text for language ideas</a:t>
            </a:r>
          </a:p>
          <a:p>
            <a:pPr marL="514350" indent="-514350">
              <a:buNone/>
            </a:pPr>
            <a:endParaRPr lang="zh-CN" altLang="en-US" sz="3200" b="1" dirty="0"/>
          </a:p>
        </p:txBody>
      </p:sp>
      <p:pic>
        <p:nvPicPr>
          <p:cNvPr id="4" name="Picture 2" descr="F:\Chunmei\language teacher education research centre\talks\2019\Chunmei\第七届“全国自然拼读与英语阅读教学研讨会”\1. highlight wo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5328592" cy="3847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99176" cy="876712"/>
          </a:xfrm>
        </p:spPr>
        <p:txBody>
          <a:bodyPr>
            <a:normAutofit/>
          </a:bodyPr>
          <a:lstStyle/>
          <a:p>
            <a:r>
              <a:rPr lang="en-US" altLang="zh-CN" sz="3200" i="1" cap="none" dirty="0" smtClean="0">
                <a:solidFill>
                  <a:srgbClr val="7030A0"/>
                </a:solidFill>
                <a:latin typeface="Calibri" pitchFamily="34" charset="0"/>
              </a:rPr>
              <a:t>Language ideas in “Max the detective” (1)</a:t>
            </a:r>
            <a:endParaRPr lang="zh-CN" altLang="en-US" sz="3200" i="1" cap="none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50599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000" b="1" dirty="0" smtClean="0">
                <a:latin typeface="Calibri" pitchFamily="34" charset="0"/>
              </a:rPr>
              <a:t>A story line: simple past, past progressive, past perfect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That was odd</a:t>
            </a:r>
            <a:r>
              <a:rPr lang="en-US" altLang="zh-CN" dirty="0" smtClean="0">
                <a:latin typeface="Calibri" pitchFamily="34" charset="0"/>
              </a:rPr>
              <a:t>.  … </a:t>
            </a:r>
            <a:r>
              <a:rPr lang="en-US" altLang="zh-CN" dirty="0" smtClean="0">
                <a:solidFill>
                  <a:srgbClr val="00B050"/>
                </a:solidFill>
                <a:latin typeface="Calibri" pitchFamily="34" charset="0"/>
              </a:rPr>
              <a:t>What was going on</a:t>
            </a:r>
            <a:r>
              <a:rPr lang="en-US" altLang="zh-CN" dirty="0" smtClean="0">
                <a:latin typeface="Calibri" pitchFamily="34" charset="0"/>
              </a:rPr>
              <a:t>?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dirty="0" smtClean="0">
                <a:solidFill>
                  <a:srgbClr val="3366FF"/>
                </a:solidFill>
                <a:latin typeface="Calibri" pitchFamily="34" charset="0"/>
              </a:rPr>
              <a:t>Tiger’s football had landed in a big puddle</a:t>
            </a:r>
            <a:r>
              <a:rPr lang="en-US" altLang="zh-CN" dirty="0" smtClean="0">
                <a:latin typeface="Calibri" pitchFamily="34" charset="0"/>
              </a:rPr>
              <a:t>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dirty="0" smtClean="0">
                <a:solidFill>
                  <a:srgbClr val="CC00FF"/>
                </a:solidFill>
                <a:latin typeface="Calibri" pitchFamily="34" charset="0"/>
              </a:rPr>
              <a:t>He squeezed through the crack in the wall near the drain</a:t>
            </a:r>
            <a:r>
              <a:rPr lang="en-US" altLang="zh-CN" dirty="0" smtClean="0">
                <a:latin typeface="Calibri" pitchFamily="34" charset="0"/>
              </a:rPr>
              <a:t>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dirty="0" smtClean="0">
                <a:solidFill>
                  <a:srgbClr val="CC00FF"/>
                </a:solidFill>
                <a:latin typeface="Calibri" pitchFamily="34" charset="0"/>
              </a:rPr>
              <a:t>Then he went round a corner and saw the problem</a:t>
            </a:r>
            <a:r>
              <a:rPr lang="en-US" altLang="zh-CN" dirty="0" smtClean="0">
                <a:latin typeface="Calibri" pitchFamily="34" charset="0"/>
              </a:rPr>
              <a:t>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dirty="0" smtClean="0">
                <a:solidFill>
                  <a:srgbClr val="00B050"/>
                </a:solidFill>
                <a:latin typeface="Calibri" pitchFamily="34" charset="0"/>
              </a:rPr>
              <a:t>Water was leaking out</a:t>
            </a:r>
            <a:r>
              <a:rPr lang="en-US" altLang="zh-CN" dirty="0" smtClean="0">
                <a:latin typeface="Calibri" pitchFamily="34" charset="0"/>
              </a:rPr>
              <a:t>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That was why </a:t>
            </a:r>
            <a:r>
              <a:rPr lang="en-US" altLang="zh-CN" dirty="0" smtClean="0">
                <a:latin typeface="Calibri" pitchFamily="34" charset="0"/>
              </a:rPr>
              <a:t>there was a puddle in the playground!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dirty="0" smtClean="0">
                <a:solidFill>
                  <a:srgbClr val="CC00FF"/>
                </a:solidFill>
                <a:latin typeface="Calibri" pitchFamily="34" charset="0"/>
              </a:rPr>
              <a:t>Max put his plan into action. He put a sticking plaster over the hole.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dirty="0" smtClean="0">
                <a:solidFill>
                  <a:srgbClr val="00B050"/>
                </a:solidFill>
                <a:latin typeface="Calibri" pitchFamily="34" charset="0"/>
              </a:rPr>
              <a:t>He was looking forward to solving his next case</a:t>
            </a:r>
            <a:r>
              <a:rPr lang="en-US" altLang="zh-CN" dirty="0" smtClean="0">
                <a:latin typeface="Calibri" pitchFamily="34" charset="0"/>
              </a:rPr>
              <a:t>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cap="none" dirty="0" smtClean="0">
                <a:solidFill>
                  <a:schemeClr val="tx1"/>
                </a:solidFill>
              </a:rPr>
              <a:t>Presentation Outline</a:t>
            </a:r>
            <a:endParaRPr lang="zh-CN" altLang="en-US" sz="3600" b="1" cap="none" dirty="0">
              <a:solidFill>
                <a:schemeClr val="tx1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07504" y="1628800"/>
            <a:ext cx="7920880" cy="4752528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altLang="zh-CN" sz="3600" b="1" dirty="0" smtClean="0">
                <a:latin typeface="Calibri" pitchFamily="34" charset="0"/>
              </a:rPr>
              <a:t>Background: </a:t>
            </a:r>
          </a:p>
          <a:p>
            <a:pPr marL="870966" lvl="1" indent="-514350"/>
            <a:r>
              <a:rPr lang="en-US" altLang="zh-CN" sz="3300" dirty="0" smtClean="0">
                <a:solidFill>
                  <a:schemeClr val="tx1"/>
                </a:solidFill>
                <a:latin typeface="Calibri" pitchFamily="34" charset="0"/>
              </a:rPr>
              <a:t>1.1 Goals of English education at primary school level</a:t>
            </a:r>
          </a:p>
          <a:p>
            <a:pPr marL="870966" lvl="1" indent="-514350"/>
            <a:r>
              <a:rPr lang="en-US" altLang="zh-CN" sz="3300" dirty="0" smtClean="0">
                <a:solidFill>
                  <a:schemeClr val="tx1"/>
                </a:solidFill>
                <a:latin typeface="Calibri" pitchFamily="34" charset="0"/>
              </a:rPr>
              <a:t>1.2 Challenges in primary English education in China </a:t>
            </a:r>
          </a:p>
          <a:p>
            <a:pPr marL="624078" indent="-514350">
              <a:buFont typeface="+mj-lt"/>
              <a:buAutoNum type="arabicPeriod"/>
            </a:pPr>
            <a:r>
              <a:rPr lang="en-US" altLang="zh-CN" sz="3600" b="1" dirty="0" smtClean="0">
                <a:latin typeface="Calibri" pitchFamily="34" charset="0"/>
              </a:rPr>
              <a:t>Ways of developing writing by using </a:t>
            </a:r>
            <a:r>
              <a:rPr lang="en-US" altLang="zh-CN" sz="3600" b="1" i="1" dirty="0" smtClean="0">
                <a:latin typeface="Calibri" pitchFamily="34" charset="0"/>
              </a:rPr>
              <a:t>Graded Readers </a:t>
            </a:r>
            <a:r>
              <a:rPr lang="en-US" altLang="zh-CN" sz="3600" b="1" dirty="0" smtClean="0">
                <a:latin typeface="Calibri" pitchFamily="34" charset="0"/>
              </a:rPr>
              <a:t>texts</a:t>
            </a:r>
          </a:p>
          <a:p>
            <a:pPr marL="624078" indent="-514350">
              <a:buFont typeface="+mj-lt"/>
              <a:buAutoNum type="arabicPeriod"/>
            </a:pPr>
            <a:r>
              <a:rPr lang="en-US" altLang="zh-CN" sz="3600" b="1" dirty="0" smtClean="0">
                <a:latin typeface="Calibri" pitchFamily="34" charset="0"/>
              </a:rPr>
              <a:t>Concluding remarks</a:t>
            </a:r>
          </a:p>
          <a:p>
            <a:pPr marL="624078" indent="-514350">
              <a:buFont typeface="+mj-lt"/>
              <a:buAutoNum type="arabicPeriod"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27168" cy="804704"/>
          </a:xfrm>
        </p:spPr>
        <p:txBody>
          <a:bodyPr>
            <a:normAutofit/>
          </a:bodyPr>
          <a:lstStyle/>
          <a:p>
            <a:r>
              <a:rPr lang="en-US" altLang="zh-CN" sz="3200" i="1" cap="none" dirty="0" smtClean="0">
                <a:solidFill>
                  <a:srgbClr val="7030A0"/>
                </a:solidFill>
                <a:latin typeface="Calibri" pitchFamily="34" charset="0"/>
              </a:rPr>
              <a:t>Language ideas in “Max the detective” (2)</a:t>
            </a:r>
            <a:endParaRPr lang="zh-CN" altLang="en-US" sz="3200" i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zh-CN" sz="3000" b="1" dirty="0" smtClean="0">
                <a:latin typeface="Calibri" pitchFamily="34" charset="0"/>
              </a:rPr>
              <a:t>There be (is, was) …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sz="3000" dirty="0" smtClean="0">
                <a:solidFill>
                  <a:srgbClr val="3366FF"/>
                </a:solidFill>
                <a:latin typeface="Calibri" pitchFamily="34" charset="0"/>
              </a:rPr>
              <a:t>There is </a:t>
            </a:r>
            <a:r>
              <a:rPr lang="en-US" altLang="zh-CN" sz="3000" dirty="0" smtClean="0">
                <a:latin typeface="Calibri" pitchFamily="34" charset="0"/>
              </a:rPr>
              <a:t>a flood in the staff room.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sz="3000" dirty="0" smtClean="0">
                <a:solidFill>
                  <a:srgbClr val="CC00FF"/>
                </a:solidFill>
                <a:latin typeface="Calibri" pitchFamily="34" charset="0"/>
              </a:rPr>
              <a:t>There was </a:t>
            </a:r>
            <a:r>
              <a:rPr lang="en-US" altLang="zh-CN" sz="3000" dirty="0" smtClean="0">
                <a:latin typeface="Calibri" pitchFamily="34" charset="0"/>
              </a:rPr>
              <a:t>only a dribble of water in the taps.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sz="3000" dirty="0" smtClean="0">
                <a:solidFill>
                  <a:srgbClr val="CC00FF"/>
                </a:solidFill>
                <a:latin typeface="Calibri" pitchFamily="34" charset="0"/>
              </a:rPr>
              <a:t>There was </a:t>
            </a:r>
            <a:r>
              <a:rPr lang="en-US" altLang="zh-CN" sz="3000" dirty="0" smtClean="0">
                <a:latin typeface="Calibri" pitchFamily="34" charset="0"/>
              </a:rPr>
              <a:t>no water in some places and too much is others!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sz="3000" dirty="0" smtClean="0">
                <a:solidFill>
                  <a:srgbClr val="CC00FF"/>
                </a:solidFill>
                <a:latin typeface="Calibri" pitchFamily="34" charset="0"/>
              </a:rPr>
              <a:t>There was </a:t>
            </a:r>
            <a:r>
              <a:rPr lang="en-US" altLang="zh-CN" sz="3000" dirty="0" smtClean="0">
                <a:latin typeface="Calibri" pitchFamily="34" charset="0"/>
              </a:rPr>
              <a:t>a hole in the water pipe!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zh-CN" sz="3000" dirty="0" smtClean="0">
                <a:solidFill>
                  <a:srgbClr val="CC00FF"/>
                </a:solidFill>
                <a:latin typeface="Calibri" pitchFamily="34" charset="0"/>
              </a:rPr>
              <a:t>There was </a:t>
            </a:r>
            <a:r>
              <a:rPr lang="en-US" altLang="zh-CN" sz="3000" dirty="0" smtClean="0">
                <a:latin typeface="Calibri" pitchFamily="34" charset="0"/>
              </a:rPr>
              <a:t>nothing he could do.</a:t>
            </a:r>
          </a:p>
          <a:p>
            <a:pPr>
              <a:buNone/>
            </a:pPr>
            <a:endParaRPr lang="en-US" altLang="zh-CN" sz="30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altLang="zh-CN" sz="3000" b="1" dirty="0" smtClean="0">
                <a:latin typeface="Calibri" pitchFamily="34" charset="0"/>
              </a:rPr>
              <a:t>Key words </a:t>
            </a:r>
          </a:p>
          <a:p>
            <a:pPr marL="514350" indent="-514350">
              <a:buNone/>
            </a:pPr>
            <a:r>
              <a:rPr lang="en-US" altLang="zh-CN" sz="3000" dirty="0" smtClean="0">
                <a:latin typeface="Calibri" pitchFamily="34" charset="0"/>
              </a:rPr>
              <a:t>      detective, odd, pipe, leak out, puddle, flood, dribble, squeeze, hole, tunnel, solve a problem, sticking plaster 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en-US" altLang="zh-CN" sz="3200" cap="none" dirty="0" smtClean="0">
                <a:solidFill>
                  <a:schemeClr val="tx1"/>
                </a:solidFill>
              </a:rPr>
              <a:t>2) Comment on the text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96752"/>
            <a:ext cx="7632848" cy="5400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300" b="1" dirty="0" smtClean="0">
                <a:latin typeface="Calibri" pitchFamily="34" charset="0"/>
              </a:rPr>
              <a:t>Comment on </a:t>
            </a:r>
            <a:r>
              <a:rPr lang="en-US" altLang="zh-CN" sz="3300" b="1" dirty="0" smtClean="0">
                <a:solidFill>
                  <a:srgbClr val="FF0000"/>
                </a:solidFill>
                <a:latin typeface="Calibri" pitchFamily="34" charset="0"/>
              </a:rPr>
              <a:t>the plot. </a:t>
            </a:r>
          </a:p>
          <a:p>
            <a:pPr marL="761238" lvl="1" indent="-514350">
              <a:buFont typeface="+mj-lt"/>
              <a:buAutoNum type="alphaLcParenR"/>
            </a:pPr>
            <a:r>
              <a:rPr lang="en-US" altLang="zh-CN" sz="3300" dirty="0" smtClean="0">
                <a:solidFill>
                  <a:schemeClr val="tx1"/>
                </a:solidFill>
                <a:latin typeface="Calibri" pitchFamily="34" charset="0"/>
              </a:rPr>
              <a:t>What problem did Max detect?</a:t>
            </a:r>
          </a:p>
          <a:p>
            <a:pPr marL="761238" lvl="1" indent="-514350">
              <a:buFont typeface="+mj-lt"/>
              <a:buAutoNum type="alphaLcParenR"/>
            </a:pPr>
            <a:r>
              <a:rPr lang="en-US" altLang="zh-CN" sz="3300" dirty="0" smtClean="0">
                <a:solidFill>
                  <a:schemeClr val="tx1"/>
                </a:solidFill>
                <a:latin typeface="Calibri" pitchFamily="34" charset="0"/>
              </a:rPr>
              <a:t>How did Max detect the problem? How did he become small?</a:t>
            </a:r>
          </a:p>
          <a:p>
            <a:pPr marL="761238" lvl="1" indent="-514350">
              <a:buFont typeface="+mj-lt"/>
              <a:buAutoNum type="alphaLcParenR"/>
            </a:pPr>
            <a:r>
              <a:rPr lang="en-US" altLang="zh-CN" sz="3300" dirty="0" smtClean="0">
                <a:solidFill>
                  <a:schemeClr val="tx1"/>
                </a:solidFill>
                <a:latin typeface="Calibri" pitchFamily="34" charset="0"/>
              </a:rPr>
              <a:t>How did he solve the problem?</a:t>
            </a:r>
          </a:p>
          <a:p>
            <a:pPr marL="761238" lvl="1" indent="-514350">
              <a:buNone/>
            </a:pPr>
            <a:endParaRPr lang="zh-CN" altLang="en-US" sz="33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300" b="1" dirty="0" smtClean="0">
                <a:latin typeface="Calibri" pitchFamily="34" charset="0"/>
              </a:rPr>
              <a:t>Comment on </a:t>
            </a:r>
            <a:r>
              <a:rPr lang="en-US" altLang="zh-CN" sz="3300" b="1" dirty="0" smtClean="0">
                <a:solidFill>
                  <a:srgbClr val="FF0000"/>
                </a:solidFill>
                <a:latin typeface="Calibri" pitchFamily="34" charset="0"/>
              </a:rPr>
              <a:t>the characters’ </a:t>
            </a:r>
            <a:r>
              <a:rPr lang="en-US" altLang="zh-CN" sz="3300" b="1" dirty="0" err="1" smtClean="0">
                <a:solidFill>
                  <a:srgbClr val="FF0000"/>
                </a:solidFill>
                <a:latin typeface="Calibri" pitchFamily="34" charset="0"/>
              </a:rPr>
              <a:t>behaviour</a:t>
            </a:r>
            <a:r>
              <a:rPr lang="en-US" altLang="zh-CN" sz="3300" b="1" dirty="0" smtClean="0">
                <a:latin typeface="Calibri" pitchFamily="34" charset="0"/>
              </a:rPr>
              <a:t>. </a:t>
            </a:r>
          </a:p>
          <a:p>
            <a:pPr lvl="1"/>
            <a:r>
              <a:rPr lang="en-US" altLang="zh-CN" sz="3300" dirty="0" smtClean="0">
                <a:solidFill>
                  <a:schemeClr val="tx1"/>
                </a:solidFill>
                <a:latin typeface="Calibri" pitchFamily="34" charset="0"/>
              </a:rPr>
              <a:t>Do you like Max? What do you like about him? Give your reasons.</a:t>
            </a:r>
          </a:p>
          <a:p>
            <a:pPr lvl="1"/>
            <a:r>
              <a:rPr lang="en-US" altLang="zh-CN" sz="3300" dirty="0" smtClean="0">
                <a:solidFill>
                  <a:schemeClr val="tx1"/>
                </a:solidFill>
                <a:latin typeface="Calibri" pitchFamily="34" charset="0"/>
              </a:rPr>
              <a:t>Imagine </a:t>
            </a:r>
            <a:r>
              <a:rPr lang="en-US" altLang="zh-CN" sz="3300" dirty="0" smtClean="0">
                <a:solidFill>
                  <a:schemeClr val="tx1"/>
                </a:solidFill>
              </a:rPr>
              <a:t>w</a:t>
            </a:r>
            <a:r>
              <a:rPr lang="en-US" altLang="zh-CN" sz="3300" dirty="0" smtClean="0">
                <a:solidFill>
                  <a:schemeClr val="tx1"/>
                </a:solidFill>
                <a:latin typeface="Calibri" pitchFamily="34" charset="0"/>
              </a:rPr>
              <a:t>hat you would do if you were Max. Would you be able to detect the problem? How would you solve the problem?</a:t>
            </a:r>
          </a:p>
          <a:p>
            <a:pPr>
              <a:buNone/>
            </a:pPr>
            <a:r>
              <a:rPr lang="en-US" altLang="zh-CN" sz="28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cap="none" dirty="0" smtClean="0">
                <a:solidFill>
                  <a:schemeClr val="tx1"/>
                </a:solidFill>
              </a:rPr>
              <a:t>3) Take notes and rewrite the text</a:t>
            </a:r>
            <a:endParaRPr lang="zh-CN" altLang="en-US" sz="3200" cap="none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09416"/>
            <a:ext cx="7776864" cy="48463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Sentence</a:t>
            </a:r>
            <a:r>
              <a:rPr lang="en-US" altLang="zh-CN" sz="2800" b="1" dirty="0" smtClean="0">
                <a:latin typeface="Calibri" pitchFamily="34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making</a:t>
            </a:r>
            <a:r>
              <a:rPr lang="en-US" altLang="zh-CN" sz="2800" b="1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altLang="zh-CN" sz="2800" dirty="0" smtClean="0">
                <a:latin typeface="Calibri" pitchFamily="34" charset="0"/>
              </a:rPr>
              <a:t>   </a:t>
            </a:r>
            <a:r>
              <a:rPr lang="en-US" altLang="zh-CN" sz="2800" dirty="0" err="1" smtClean="0">
                <a:latin typeface="Calibri" pitchFamily="34" charset="0"/>
              </a:rPr>
              <a:t>Practise</a:t>
            </a:r>
            <a:r>
              <a:rPr lang="en-US" altLang="zh-CN" sz="2800" dirty="0" smtClean="0">
                <a:latin typeface="Calibri" pitchFamily="34" charset="0"/>
              </a:rPr>
              <a:t> spelling, collocations and sentences.</a:t>
            </a:r>
          </a:p>
          <a:p>
            <a:pPr>
              <a:buNone/>
            </a:pPr>
            <a:r>
              <a:rPr lang="en-US" altLang="zh-CN" sz="2800" dirty="0" smtClean="0">
                <a:latin typeface="Calibri" pitchFamily="34" charset="0"/>
              </a:rPr>
              <a:t>   Connect sentences within a meaningful context.</a:t>
            </a:r>
          </a:p>
          <a:p>
            <a:pPr>
              <a:buNone/>
            </a:pPr>
            <a:endParaRPr lang="en-US" altLang="zh-CN" sz="28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Rewrite </a:t>
            </a:r>
            <a:r>
              <a:rPr lang="en-US" altLang="zh-CN" sz="2800" b="1" dirty="0" smtClean="0">
                <a:latin typeface="Calibri" pitchFamily="34" charset="0"/>
              </a:rPr>
              <a:t>highlighted information (individually or in groups) </a:t>
            </a:r>
          </a:p>
          <a:p>
            <a:pPr>
              <a:buNone/>
            </a:pPr>
            <a:r>
              <a:rPr lang="en-US" altLang="zh-CN" sz="2800" dirty="0" smtClean="0">
                <a:latin typeface="Calibri" pitchFamily="34" charset="0"/>
              </a:rPr>
              <a:t>   The first step in rewriting is to write the highlighted information.</a:t>
            </a:r>
            <a:endParaRPr lang="zh-CN" alt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1143000"/>
          </a:xfrm>
        </p:spPr>
        <p:txBody>
          <a:bodyPr>
            <a:normAutofit/>
          </a:bodyPr>
          <a:lstStyle/>
          <a:p>
            <a:r>
              <a:rPr lang="en-US" altLang="zh-CN" sz="3200" cap="none" dirty="0" smtClean="0">
                <a:solidFill>
                  <a:schemeClr val="tx1"/>
                </a:solidFill>
              </a:rPr>
              <a:t>4) Keep reading journals and write summaries</a:t>
            </a:r>
            <a:endParaRPr lang="zh-CN" altLang="en-US" sz="3200" cap="none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700808"/>
            <a:ext cx="7632848" cy="4754928"/>
          </a:xfrm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Reading journals</a:t>
            </a:r>
          </a:p>
          <a:p>
            <a:pPr lvl="1" fontAlgn="base"/>
            <a:r>
              <a:rPr lang="en-US" altLang="zh-CN" sz="2500" b="1" dirty="0" smtClean="0">
                <a:latin typeface="Calibri" pitchFamily="34" charset="0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alibri" pitchFamily="34" charset="0"/>
              </a:rPr>
              <a:t>A personal account of the reading experience.</a:t>
            </a:r>
          </a:p>
          <a:p>
            <a:pPr lvl="1" fontAlgn="base"/>
            <a:r>
              <a:rPr lang="en-US" altLang="zh-CN" sz="2800" dirty="0" smtClean="0">
                <a:solidFill>
                  <a:schemeClr val="tx1"/>
                </a:solidFill>
                <a:latin typeface="Calibri" pitchFamily="34" charset="0"/>
              </a:rPr>
              <a:t> Help students </a:t>
            </a:r>
            <a:r>
              <a:rPr lang="en-US" altLang="zh-CN" sz="2800" dirty="0" err="1" smtClean="0">
                <a:solidFill>
                  <a:schemeClr val="tx1"/>
                </a:solidFill>
                <a:latin typeface="Calibri" pitchFamily="34" charset="0"/>
              </a:rPr>
              <a:t>organise</a:t>
            </a:r>
            <a:r>
              <a:rPr lang="en-US" altLang="zh-CN" sz="2800" dirty="0" smtClean="0">
                <a:solidFill>
                  <a:schemeClr val="tx1"/>
                </a:solidFill>
                <a:latin typeface="Calibri" pitchFamily="34" charset="0"/>
              </a:rPr>
              <a:t> their thoughts by giving them questions to answer for every journal entry, e.g. the plot, the characters’ attitude, what they liked or did not like about the text.  </a:t>
            </a:r>
          </a:p>
          <a:p>
            <a:pPr lvl="1" fontAlgn="base">
              <a:buNone/>
            </a:pPr>
            <a:endParaRPr lang="en-US" altLang="zh-CN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Summary</a:t>
            </a:r>
            <a:r>
              <a:rPr lang="en-US" altLang="zh-CN" sz="2800" b="1" dirty="0" smtClean="0">
                <a:latin typeface="Calibri" pitchFamily="34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writing</a:t>
            </a:r>
            <a:endParaRPr lang="en-US" altLang="zh-CN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fontAlgn="base">
              <a:buNone/>
            </a:pPr>
            <a:r>
              <a:rPr lang="en-US" altLang="zh-CN" sz="2800" dirty="0" smtClean="0">
                <a:latin typeface="Calibri" pitchFamily="34" charset="0"/>
              </a:rPr>
              <a:t>Stay as close to the ideas and the story as possible.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r>
              <a:rPr lang="en-US" altLang="zh-CN" sz="3200" cap="none" dirty="0" smtClean="0">
                <a:solidFill>
                  <a:schemeClr val="tx1"/>
                </a:solidFill>
              </a:rPr>
              <a:t>5) Write an essay or questions</a:t>
            </a:r>
            <a:endParaRPr lang="zh-CN" altLang="en-US" sz="3200" cap="none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altLang="zh-CN" sz="2800" b="1" dirty="0" smtClean="0">
                <a:latin typeface="Calibri" pitchFamily="34" charset="0"/>
              </a:rPr>
              <a:t>Teacher prompts questions for students to write an 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essay</a:t>
            </a:r>
            <a:r>
              <a:rPr lang="en-US" altLang="zh-CN" sz="2800" b="1" dirty="0" smtClean="0">
                <a:latin typeface="Calibri" pitchFamily="34" charset="0"/>
              </a:rPr>
              <a:t>.</a:t>
            </a:r>
            <a:r>
              <a:rPr lang="en-US" altLang="zh-CN" sz="2800" dirty="0" smtClean="0">
                <a:latin typeface="Calibri" pitchFamily="34" charset="0"/>
              </a:rPr>
              <a:t>  </a:t>
            </a:r>
          </a:p>
          <a:p>
            <a:pPr fontAlgn="base">
              <a:buNone/>
            </a:pPr>
            <a:r>
              <a:rPr lang="en-US" altLang="zh-CN" sz="2800" dirty="0" smtClean="0">
                <a:latin typeface="Calibri" pitchFamily="34" charset="0"/>
              </a:rPr>
              <a:t>   Analytical and philosophical questions let students reflect on the text from a personal point of view. </a:t>
            </a:r>
          </a:p>
          <a:p>
            <a:pPr fontAlgn="base">
              <a:buNone/>
            </a:pPr>
            <a:endParaRPr lang="en-US" altLang="zh-CN" sz="2800" dirty="0" smtClean="0">
              <a:latin typeface="Calibri" pitchFamily="34" charset="0"/>
            </a:endParaRPr>
          </a:p>
          <a:p>
            <a:pPr marL="514350" indent="-514350" fontAlgn="base">
              <a:buFont typeface="+mj-lt"/>
              <a:buAutoNum type="arabicPeriod" startAt="2"/>
            </a:pPr>
            <a:r>
              <a:rPr lang="en-US" altLang="zh-CN" sz="2800" b="1" dirty="0" smtClean="0">
                <a:latin typeface="Calibri" pitchFamily="34" charset="0"/>
              </a:rPr>
              <a:t>Write 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questions</a:t>
            </a:r>
            <a:r>
              <a:rPr lang="en-US" altLang="zh-CN" sz="2800" b="1" dirty="0" smtClean="0">
                <a:latin typeface="Calibri" pitchFamily="34" charset="0"/>
              </a:rPr>
              <a:t>.</a:t>
            </a:r>
            <a:r>
              <a:rPr lang="en-US" altLang="zh-CN" sz="2800" dirty="0" smtClean="0">
                <a:latin typeface="Calibri" pitchFamily="34" charset="0"/>
              </a:rPr>
              <a:t> </a:t>
            </a:r>
          </a:p>
          <a:p>
            <a:pPr fontAlgn="base">
              <a:buNone/>
            </a:pPr>
            <a:r>
              <a:rPr lang="en-US" altLang="zh-CN" sz="2800" dirty="0" smtClean="0">
                <a:latin typeface="Calibri" pitchFamily="34" charset="0"/>
              </a:rPr>
              <a:t>   Ask students to generate questions during reading, which is an indicator of students’ level of understanding of the chapter.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516688" cy="1107504"/>
          </a:xfrm>
        </p:spPr>
        <p:txBody>
          <a:bodyPr>
            <a:normAutofit fontScale="90000"/>
          </a:bodyPr>
          <a:lstStyle/>
          <a:p>
            <a:r>
              <a:rPr lang="en-US" altLang="zh-CN" sz="3600" cap="none" dirty="0" smtClean="0">
                <a:solidFill>
                  <a:schemeClr val="tx1"/>
                </a:solidFill>
              </a:rPr>
              <a:t/>
            </a:r>
            <a:br>
              <a:rPr lang="en-US" altLang="zh-CN" sz="3600" cap="none" dirty="0" smtClean="0">
                <a:solidFill>
                  <a:schemeClr val="tx1"/>
                </a:solidFill>
              </a:rPr>
            </a:br>
            <a:r>
              <a:rPr lang="en-US" altLang="zh-CN" sz="3600" cap="none" dirty="0" smtClean="0">
                <a:solidFill>
                  <a:schemeClr val="tx1"/>
                </a:solidFill>
              </a:rPr>
              <a:t/>
            </a:r>
            <a:br>
              <a:rPr lang="en-US" altLang="zh-CN" sz="3600" cap="none" dirty="0" smtClean="0">
                <a:solidFill>
                  <a:schemeClr val="tx1"/>
                </a:solidFill>
              </a:rPr>
            </a:br>
            <a:r>
              <a:rPr lang="en-US" altLang="zh-CN" sz="3600" cap="none" dirty="0" smtClean="0">
                <a:solidFill>
                  <a:schemeClr val="tx1"/>
                </a:solidFill>
              </a:rPr>
              <a:t> 6) Extended imaginary and engaging writing tasks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28800"/>
            <a:ext cx="7704856" cy="37444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latin typeface="Calibri" pitchFamily="34" charset="0"/>
              </a:rPr>
              <a:t>Write 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a letter </a:t>
            </a:r>
            <a:r>
              <a:rPr lang="en-US" altLang="zh-CN" sz="2800" dirty="0" smtClean="0">
                <a:latin typeface="Calibri" pitchFamily="34" charset="0"/>
              </a:rPr>
              <a:t>to Max about one of your problem-solving experiences in school. Describe how you ran into the problem, how you solved it, and who helped you solve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latin typeface="Calibri" pitchFamily="34" charset="0"/>
              </a:rPr>
              <a:t>Write up 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your own story</a:t>
            </a:r>
            <a:r>
              <a:rPr lang="en-US" altLang="zh-CN" sz="2800" dirty="0" smtClean="0">
                <a:latin typeface="Calibri" pitchFamily="34" charset="0"/>
              </a:rPr>
              <a:t>. Please indicate where your story is different from the original 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latin typeface="Calibri" pitchFamily="34" charset="0"/>
              </a:rPr>
              <a:t>Make 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a small picture book </a:t>
            </a:r>
            <a:r>
              <a:rPr lang="en-US" altLang="zh-CN" sz="2800" dirty="0" smtClean="0">
                <a:latin typeface="Calibri" pitchFamily="34" charset="0"/>
              </a:rPr>
              <a:t>for your story, and exchange it with a peer as a present. (optional)</a:t>
            </a:r>
          </a:p>
          <a:p>
            <a:pPr marL="514350" indent="-514350">
              <a:buNone/>
            </a:pPr>
            <a:endParaRPr lang="en-US" altLang="zh-CN" sz="2800" dirty="0" smtClean="0">
              <a:latin typeface="Calibri" pitchFamily="34" charset="0"/>
            </a:endParaRPr>
          </a:p>
          <a:p>
            <a:pPr marL="514350" indent="-514350">
              <a:buNone/>
            </a:pPr>
            <a:endParaRPr lang="zh-CN" altLang="en-U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rmAutofit/>
          </a:bodyPr>
          <a:lstStyle/>
          <a:p>
            <a:r>
              <a:rPr lang="en-US" altLang="zh-CN" sz="3600" cap="none" dirty="0" smtClean="0">
                <a:solidFill>
                  <a:schemeClr val="tx1"/>
                </a:solidFill>
              </a:rPr>
              <a:t>3. Concluding remarks</a:t>
            </a:r>
            <a:endParaRPr lang="zh-CN" altLang="en-US" sz="3600" cap="none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Writing and reading should be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organically integrated</a:t>
            </a:r>
            <a:r>
              <a:rPr lang="en-US" altLang="zh-CN" sz="2800" dirty="0" smtClean="0"/>
              <a:t> to develop students’ language competence, learning ability, cultural awareness and thinking literacy.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Teachers need to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creatively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/>
              <a:t>use such learning materials as </a:t>
            </a:r>
            <a:r>
              <a:rPr lang="en-US" altLang="zh-CN" sz="2800" i="1" dirty="0" smtClean="0"/>
              <a:t>Graded Readers </a:t>
            </a:r>
            <a:r>
              <a:rPr lang="en-US" altLang="zh-CN" sz="2800" dirty="0" smtClean="0"/>
              <a:t>to serve students’ learning needs, and their own development needs.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00800" cy="792088"/>
          </a:xfrm>
        </p:spPr>
        <p:txBody>
          <a:bodyPr>
            <a:normAutofit/>
          </a:bodyPr>
          <a:lstStyle/>
          <a:p>
            <a:r>
              <a:rPr lang="en-US" altLang="zh-CN" sz="3600" b="1" cap="none" dirty="0" smtClean="0">
                <a:solidFill>
                  <a:schemeClr val="tx1"/>
                </a:solidFill>
                <a:latin typeface="Calibri" pitchFamily="34" charset="0"/>
              </a:rPr>
              <a:t>References</a:t>
            </a:r>
            <a:endParaRPr lang="zh-CN" altLang="en-US" sz="3600" b="1" i="1" cap="none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340768"/>
            <a:ext cx="7632848" cy="51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zh-CN" altLang="en-US" dirty="0" smtClean="0"/>
              <a:t>程晓堂，赵思奇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2016.</a:t>
            </a:r>
            <a:r>
              <a:rPr lang="zh-CN" altLang="en-US" dirty="0" smtClean="0"/>
              <a:t>英语学科核心素养的实质内涵是什么</a:t>
            </a:r>
            <a:r>
              <a:rPr lang="en-US" altLang="zh-CN" dirty="0" smtClean="0"/>
              <a:t>http://www.sohu.com/a/87150173_392410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王蔷、</a:t>
            </a:r>
            <a:r>
              <a:rPr lang="en-US" altLang="zh-CN" dirty="0" err="1" smtClean="0">
                <a:latin typeface="+mn-ea"/>
              </a:rPr>
              <a:t>敖娜仁图雅</a:t>
            </a:r>
            <a:r>
              <a:rPr lang="zh-CN" altLang="en-US" dirty="0" smtClean="0">
                <a:latin typeface="+mn-ea"/>
              </a:rPr>
              <a:t>、</a:t>
            </a:r>
            <a:r>
              <a:rPr lang="en-US" altLang="zh-CN" dirty="0" err="1" smtClean="0">
                <a:latin typeface="+mn-ea"/>
              </a:rPr>
              <a:t>罗少茜</a:t>
            </a:r>
            <a:r>
              <a:rPr lang="en-US" altLang="zh-CN" dirty="0" smtClean="0"/>
              <a:t> (2017).</a:t>
            </a:r>
            <a:r>
              <a:rPr lang="zh-CN" altLang="zh-CN" b="1" dirty="0" smtClean="0"/>
              <a:t>小学英语分级阅读教学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北京：</a:t>
            </a:r>
            <a:r>
              <a:rPr lang="zh-CN" altLang="zh-CN" dirty="0" smtClean="0"/>
              <a:t>外语教学与研究出版社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Ministry of Education. (2001) </a:t>
            </a:r>
            <a:r>
              <a:rPr lang="en-US" altLang="zh-CN" i="1" dirty="0" smtClean="0"/>
              <a:t>National English Curriculum Standard. </a:t>
            </a:r>
            <a:r>
              <a:rPr lang="en-US" altLang="zh-CN" dirty="0" smtClean="0"/>
              <a:t>Beijing: People’s Education Press.</a:t>
            </a:r>
          </a:p>
          <a:p>
            <a:r>
              <a:rPr lang="en-US" altLang="zh-CN" dirty="0" smtClean="0">
                <a:latin typeface="Calibri" pitchFamily="34" charset="0"/>
              </a:rPr>
              <a:t>Graded readers at Oxford University Press website: Oxford teachers’ club </a:t>
            </a:r>
            <a:r>
              <a:rPr lang="en-US" altLang="zh-CN" dirty="0" smtClean="0">
                <a:latin typeface="Calibri" pitchFamily="34" charset="0"/>
                <a:hlinkClick r:id="rId2"/>
              </a:rPr>
              <a:t>https://elt.oup.com/teachersclub/subjects/gradedreading/?cc=cn&amp;selLanguage=zh</a:t>
            </a:r>
            <a:endParaRPr lang="en-US" altLang="zh-CN" dirty="0" smtClean="0">
              <a:latin typeface="Calibri" pitchFamily="34" charset="0"/>
            </a:endParaRPr>
          </a:p>
          <a:p>
            <a:r>
              <a:rPr lang="en-US" altLang="zh-CN" dirty="0" smtClean="0">
                <a:latin typeface="Calibri" pitchFamily="34" charset="0"/>
                <a:hlinkClick r:id="rId3"/>
              </a:rPr>
              <a:t>https://elt.oup.com/teachers/readers/articles/oxford_big_read?cc=cn&amp;selLanguage=zh&amp;mode=hub</a:t>
            </a:r>
            <a:endParaRPr lang="en-US" altLang="zh-CN" dirty="0" smtClean="0">
              <a:latin typeface="Calibri" pitchFamily="34" charset="0"/>
            </a:endParaRPr>
          </a:p>
          <a:p>
            <a:r>
              <a:rPr lang="en-US" altLang="zh-CN" dirty="0" smtClean="0">
                <a:latin typeface="Calibri" pitchFamily="34" charset="0"/>
              </a:rPr>
              <a:t>https://elt.oup.com/teachers/readers/articles/oxford_big_read?cc=cn&amp;selLanguage=zh&amp;mode=hub</a:t>
            </a:r>
          </a:p>
          <a:p>
            <a:r>
              <a:rPr lang="en-US" altLang="zh-CN" dirty="0" smtClean="0">
                <a:latin typeface="Calibri" pitchFamily="34" charset="0"/>
              </a:rPr>
              <a:t>The Extensive Reading Foundation </a:t>
            </a:r>
            <a:r>
              <a:rPr lang="en-US" altLang="zh-CN" dirty="0" smtClean="0">
                <a:latin typeface="Calibri" pitchFamily="34" charset="0"/>
                <a:hlinkClick r:id="rId4"/>
              </a:rPr>
              <a:t>http://erfoundation.org/wordpress/graded-readers/</a:t>
            </a:r>
            <a:endParaRPr lang="en-US" altLang="zh-CN" dirty="0" smtClean="0">
              <a:latin typeface="Calibri" pitchFamily="34" charset="0"/>
            </a:endParaRPr>
          </a:p>
          <a:p>
            <a:pPr fontAlgn="base"/>
            <a:r>
              <a:rPr lang="en-US" altLang="zh-CN" dirty="0" smtClean="0"/>
              <a:t>Read to Write: Improving Writing Skills Using Graded Readers, February 18, 2014 by Nora Nagy, at http://blog.helblingreaders.com/read-to-write-improving-writing-skills-using-graded-readers/</a:t>
            </a:r>
          </a:p>
          <a:p>
            <a:endParaRPr lang="en-US" altLang="zh-CN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620688"/>
            <a:ext cx="7499176" cy="5386603"/>
          </a:xfrm>
        </p:spPr>
        <p:txBody>
          <a:bodyPr>
            <a:normAutofit/>
          </a:bodyPr>
          <a:lstStyle/>
          <a:p>
            <a:pPr marL="624078" indent="-514350" algn="ctr">
              <a:buFont typeface="+mj-lt"/>
              <a:buAutoNum type="arabicPeriod"/>
            </a:pPr>
            <a:endParaRPr lang="en-US" altLang="zh-CN" sz="4000" b="1" dirty="0" smtClean="0">
              <a:latin typeface="Calibri" pitchFamily="34" charset="0"/>
            </a:endParaRPr>
          </a:p>
          <a:p>
            <a:pPr marL="624078" indent="-514350" algn="ctr">
              <a:buFont typeface="+mj-lt"/>
              <a:buAutoNum type="arabicPeriod"/>
            </a:pPr>
            <a:endParaRPr lang="en-US" altLang="zh-CN" sz="4000" b="1" dirty="0" smtClean="0">
              <a:latin typeface="Calibri" pitchFamily="34" charset="0"/>
            </a:endParaRPr>
          </a:p>
          <a:p>
            <a:pPr marL="624078" indent="-514350" algn="ctr">
              <a:buFont typeface="+mj-lt"/>
              <a:buAutoNum type="arabicPeriod"/>
            </a:pPr>
            <a:endParaRPr lang="en-US" altLang="zh-CN" sz="4000" b="1" dirty="0" smtClean="0">
              <a:latin typeface="Calibri" pitchFamily="34" charset="0"/>
            </a:endParaRPr>
          </a:p>
          <a:p>
            <a:pPr marL="624078" indent="-514350" algn="ctr">
              <a:buFont typeface="+mj-lt"/>
              <a:buAutoNum type="arabicPeriod"/>
            </a:pPr>
            <a:r>
              <a:rPr lang="en-US" altLang="zh-CN" sz="4800" b="1" dirty="0" smtClean="0">
                <a:ea typeface="Arial Unicode MS" pitchFamily="34" charset="-122"/>
                <a:cs typeface="Arial Unicode MS" pitchFamily="34" charset="-122"/>
              </a:rPr>
              <a:t>Background</a:t>
            </a:r>
            <a:endParaRPr lang="zh-CN" altLang="en-US" sz="4800" dirty="0"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cap="none" dirty="0" smtClean="0">
                <a:solidFill>
                  <a:schemeClr val="tx1"/>
                </a:solidFill>
              </a:rPr>
              <a:t>1.1 Goals of English education at primary school level </a:t>
            </a:r>
            <a:endParaRPr lang="zh-CN" altLang="en-US" cap="none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5059944"/>
          </a:xfrm>
        </p:spPr>
        <p:txBody>
          <a:bodyPr>
            <a:normAutofit lnSpcReduction="10000"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altLang="zh-CN" sz="2800" b="1" dirty="0" smtClean="0">
                <a:solidFill>
                  <a:schemeClr val="tx1"/>
                </a:solidFill>
              </a:rPr>
              <a:t>Starting primary English education in 2001 for international political, economic and cultural exchange</a:t>
            </a:r>
          </a:p>
          <a:p>
            <a:pPr lvl="1"/>
            <a:r>
              <a:rPr lang="en-US" altLang="zh-CN" sz="2500" dirty="0" smtClean="0">
                <a:solidFill>
                  <a:schemeClr val="tx1"/>
                </a:solidFill>
              </a:rPr>
              <a:t>Developing students’ comprehensive language competence by making learning a process during which students can develop language proficiency, form positive attitudes, improve thinking skills, increase cross-cultural awareness, and learn to use learning strategies so as to </a:t>
            </a:r>
            <a:r>
              <a:rPr lang="en-US" altLang="zh-CN" sz="2500" b="1" dirty="0" smtClean="0">
                <a:solidFill>
                  <a:srgbClr val="CC00FF"/>
                </a:solidFill>
              </a:rPr>
              <a:t>gradually become independent  learners</a:t>
            </a:r>
            <a:r>
              <a:rPr lang="en-US" altLang="zh-CN" sz="2500" dirty="0" smtClean="0">
                <a:solidFill>
                  <a:schemeClr val="tx1"/>
                </a:solidFill>
              </a:rPr>
              <a:t> (Ministry of Education 2001: 7).</a:t>
            </a:r>
          </a:p>
          <a:p>
            <a:pPr lvl="1"/>
            <a:r>
              <a:rPr lang="en-US" altLang="zh-CN" sz="2500" dirty="0" smtClean="0">
                <a:solidFill>
                  <a:schemeClr val="tx1"/>
                </a:solidFill>
              </a:rPr>
              <a:t>Promotion of activity-based approach: learner-</a:t>
            </a:r>
            <a:r>
              <a:rPr lang="en-US" altLang="zh-CN" sz="2500" dirty="0" err="1" smtClean="0">
                <a:solidFill>
                  <a:schemeClr val="tx1"/>
                </a:solidFill>
              </a:rPr>
              <a:t>centred</a:t>
            </a:r>
            <a:r>
              <a:rPr lang="en-US" altLang="zh-CN" sz="2500" dirty="0" smtClean="0">
                <a:solidFill>
                  <a:schemeClr val="tx1"/>
                </a:solidFill>
              </a:rPr>
              <a:t> communicative activities</a:t>
            </a:r>
            <a:endParaRPr lang="en-US" altLang="zh-CN" sz="8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altLang="zh-CN" sz="2800" b="1" dirty="0" smtClean="0">
                <a:solidFill>
                  <a:schemeClr val="tx1"/>
                </a:solidFill>
              </a:rPr>
              <a:t>Developing students’ core competences (Ministry of Education 2017):</a:t>
            </a:r>
            <a:r>
              <a:rPr lang="en-US" altLang="zh-CN" sz="2800" dirty="0" smtClean="0">
                <a:solidFill>
                  <a:schemeClr val="tx1"/>
                </a:solidFill>
              </a:rPr>
              <a:t>whole-person development, quality-oriented education 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altLang="zh-CN" sz="2800" dirty="0" smtClean="0">
                <a:solidFill>
                  <a:schemeClr val="tx1"/>
                </a:solidFill>
              </a:rPr>
              <a:t>Language competence</a:t>
            </a:r>
            <a:r>
              <a:rPr lang="zh-CN" altLang="en-US" sz="2800" dirty="0" smtClean="0">
                <a:solidFill>
                  <a:schemeClr val="tx1"/>
                </a:solidFill>
              </a:rPr>
              <a:t>语言能力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marL="749808" lvl="1" indent="-457200">
              <a:buFont typeface="+mj-lt"/>
              <a:buAutoNum type="arabicPeriod"/>
            </a:pPr>
            <a:r>
              <a:rPr lang="en-US" altLang="zh-CN" sz="2800" dirty="0" smtClean="0">
                <a:solidFill>
                  <a:schemeClr val="tx1"/>
                </a:solidFill>
              </a:rPr>
              <a:t>Learning ability </a:t>
            </a:r>
            <a:r>
              <a:rPr lang="zh-CN" altLang="en-US" sz="2800" dirty="0" smtClean="0">
                <a:solidFill>
                  <a:schemeClr val="tx1"/>
                </a:solidFill>
              </a:rPr>
              <a:t>学习能力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marL="749808" lvl="1" indent="-457200">
              <a:buFont typeface="+mj-lt"/>
              <a:buAutoNum type="arabicPeriod"/>
            </a:pPr>
            <a:r>
              <a:rPr lang="en-US" altLang="zh-CN" sz="2800" dirty="0" smtClean="0">
                <a:solidFill>
                  <a:schemeClr val="tx1"/>
                </a:solidFill>
              </a:rPr>
              <a:t>Thinking literacy</a:t>
            </a:r>
            <a:r>
              <a:rPr lang="zh-CN" altLang="en-US" sz="2800" dirty="0" smtClean="0">
                <a:solidFill>
                  <a:schemeClr val="tx1"/>
                </a:solidFill>
              </a:rPr>
              <a:t>思维品质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marL="749808" lvl="1" indent="-457200">
              <a:buFont typeface="+mj-lt"/>
              <a:buAutoNum type="arabicPeriod"/>
            </a:pPr>
            <a:r>
              <a:rPr lang="en-US" altLang="zh-CN" sz="2800" dirty="0" smtClean="0">
                <a:solidFill>
                  <a:schemeClr val="tx1"/>
                </a:solidFill>
              </a:rPr>
              <a:t>Cultural awareness</a:t>
            </a:r>
            <a:r>
              <a:rPr lang="zh-CN" altLang="en-US" sz="2800" dirty="0" smtClean="0">
                <a:solidFill>
                  <a:schemeClr val="tx1"/>
                </a:solidFill>
              </a:rPr>
              <a:t>文化意识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tx1"/>
                </a:solidFill>
              </a:rPr>
              <a:t>英语学科核心素养（程晓堂、赵思奇， </a:t>
            </a:r>
            <a:r>
              <a:rPr lang="en-US" altLang="zh-CN" sz="3200" dirty="0" smtClean="0">
                <a:solidFill>
                  <a:schemeClr val="tx1"/>
                </a:solidFill>
              </a:rPr>
              <a:t>2016</a:t>
            </a:r>
            <a:r>
              <a:rPr lang="zh-CN" altLang="en-US" sz="3200" dirty="0" smtClean="0">
                <a:solidFill>
                  <a:schemeClr val="tx1"/>
                </a:solidFill>
              </a:rPr>
              <a:t>）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Chunmei\language teacher education research centre\talks\2019\Chunmei\第七届“全国自然拼读与英语阅读教学研讨会”\英语学科核心素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344816" cy="4596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cap="none" dirty="0" smtClean="0">
                <a:solidFill>
                  <a:schemeClr val="tx1"/>
                </a:solidFill>
              </a:rPr>
              <a:t>1.2 Challenges in primary English education: teachers’ voice  </a:t>
            </a:r>
            <a:endParaRPr lang="zh-CN" altLang="en-US" cap="none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84632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zh-CN" sz="2800" dirty="0" smtClean="0">
                <a:solidFill>
                  <a:srgbClr val="C00000"/>
                </a:solidFill>
              </a:rPr>
              <a:t>核心素养如何落地英语课堂，落实于英语教学中</a:t>
            </a:r>
            <a:r>
              <a:rPr lang="en-US" altLang="zh-CN" sz="2800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zh-CN" sz="2800" dirty="0" smtClean="0"/>
              <a:t>为什么学生</a:t>
            </a:r>
            <a:r>
              <a:rPr lang="zh-CN" altLang="zh-CN" sz="2800" dirty="0" smtClean="0">
                <a:solidFill>
                  <a:srgbClr val="C00000"/>
                </a:solidFill>
              </a:rPr>
              <a:t>一听就懂，一做就错</a:t>
            </a:r>
            <a:r>
              <a:rPr lang="zh-CN" altLang="zh-CN" sz="2800" dirty="0" smtClean="0"/>
              <a:t>？</a:t>
            </a:r>
            <a:r>
              <a:rPr lang="zh-CN" altLang="zh-CN" sz="2800" dirty="0" smtClean="0">
                <a:solidFill>
                  <a:srgbClr val="C00000"/>
                </a:solidFill>
              </a:rPr>
              <a:t>学生读了背了也写了，就是不会用？英语到底该怎么教</a:t>
            </a:r>
            <a:r>
              <a:rPr lang="zh-CN" altLang="zh-CN" sz="2800" dirty="0" smtClean="0"/>
              <a:t>？</a:t>
            </a:r>
            <a:endParaRPr lang="en-US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zh-CN" sz="2800" dirty="0" smtClean="0"/>
              <a:t>我从教两年多，但是教学方式已经</a:t>
            </a:r>
            <a:r>
              <a:rPr lang="zh-CN" altLang="zh-CN" sz="2800" dirty="0" smtClean="0">
                <a:solidFill>
                  <a:srgbClr val="C00000"/>
                </a:solidFill>
              </a:rPr>
              <a:t>从最初知识与乐趣相结合，变成现在的纯知识输入</a:t>
            </a:r>
            <a:r>
              <a:rPr lang="zh-CN" altLang="zh-CN" sz="2800" dirty="0" smtClean="0"/>
              <a:t>。第一个是因为上课时间，</a:t>
            </a:r>
            <a:r>
              <a:rPr lang="zh-CN" altLang="zh-CN" sz="2800" dirty="0" smtClean="0">
                <a:solidFill>
                  <a:srgbClr val="C00000"/>
                </a:solidFill>
              </a:rPr>
              <a:t>一周只有三节课；第二个是因为考试成绩竞争激烈</a:t>
            </a:r>
            <a:r>
              <a:rPr lang="zh-CN" altLang="zh-CN" sz="2800" dirty="0" smtClean="0"/>
              <a:t>。一直很苦恼</a:t>
            </a:r>
            <a:r>
              <a:rPr lang="en-US" altLang="zh-CN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zh-CN" sz="2800" dirty="0" smtClean="0"/>
              <a:t>我希望能够多学些好的教学方法，使孩子们感兴趣，我们学校英语老师</a:t>
            </a:r>
            <a:r>
              <a:rPr lang="zh-CN" altLang="zh-CN" sz="2800" dirty="0" smtClean="0">
                <a:solidFill>
                  <a:srgbClr val="C00000"/>
                </a:solidFill>
              </a:rPr>
              <a:t>所带班级都特别多</a:t>
            </a:r>
            <a:r>
              <a:rPr lang="zh-CN" altLang="zh-CN" sz="2800" dirty="0" smtClean="0"/>
              <a:t>，希望能够得到事半功倍的辅导孩子的方法。</a:t>
            </a:r>
          </a:p>
          <a:p>
            <a:pPr marL="514350" indent="-514350">
              <a:buFont typeface="+mj-lt"/>
              <a:buAutoNum type="arabicPeriod"/>
            </a:pPr>
            <a:endParaRPr lang="zh-CN" altLang="zh-CN" dirty="0" smtClean="0"/>
          </a:p>
          <a:p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620688"/>
            <a:ext cx="7300664" cy="583504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zh-CN" altLang="en-US" sz="2800" dirty="0" smtClean="0"/>
              <a:t>每</a:t>
            </a:r>
            <a:r>
              <a:rPr lang="zh-CN" altLang="zh-CN" sz="2800" dirty="0" smtClean="0"/>
              <a:t>个班级都有</a:t>
            </a:r>
            <a:r>
              <a:rPr lang="zh-CN" altLang="zh-CN" sz="2800" dirty="0" smtClean="0">
                <a:solidFill>
                  <a:srgbClr val="C00000"/>
                </a:solidFill>
              </a:rPr>
              <a:t>将近</a:t>
            </a:r>
            <a:r>
              <a:rPr lang="en-US" altLang="zh-CN" sz="2800" dirty="0" smtClean="0">
                <a:solidFill>
                  <a:srgbClr val="C00000"/>
                </a:solidFill>
              </a:rPr>
              <a:t>60</a:t>
            </a:r>
            <a:r>
              <a:rPr lang="zh-CN" altLang="zh-CN" sz="2800" dirty="0" smtClean="0">
                <a:solidFill>
                  <a:srgbClr val="C00000"/>
                </a:solidFill>
              </a:rPr>
              <a:t>名学生</a:t>
            </a:r>
            <a:r>
              <a:rPr lang="zh-CN" altLang="zh-CN" sz="2800" dirty="0" smtClean="0"/>
              <a:t>，尽管努力的去兼顾全部，但仍然存在部分后进生。如何去补差？尤其在班级多、班容量大的前提下。</a:t>
            </a:r>
            <a:endParaRPr lang="en-US" altLang="zh-CN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zh-CN" altLang="zh-CN" sz="2800" dirty="0" smtClean="0">
                <a:solidFill>
                  <a:srgbClr val="C00000"/>
                </a:solidFill>
              </a:rPr>
              <a:t>英语课时少，孩子们缺少语言环境，不能自觉完成老师布置的口头作业，家长不重视</a:t>
            </a:r>
            <a:r>
              <a:rPr lang="zh-CN" altLang="zh-CN" sz="2800" dirty="0" smtClean="0"/>
              <a:t>。由于训练达不到一定的量，孩子们学了后面忘了前面。有的学生早早的失去了学习英语的兴趣！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zh-CN" altLang="zh-CN" sz="2800" dirty="0" smtClean="0">
                <a:solidFill>
                  <a:srgbClr val="C00000"/>
                </a:solidFill>
              </a:rPr>
              <a:t>听过许多花里胡哨的</a:t>
            </a:r>
            <a:r>
              <a:rPr lang="zh-CN" altLang="en-US" sz="2800" dirty="0" smtClean="0">
                <a:solidFill>
                  <a:srgbClr val="C00000"/>
                </a:solidFill>
              </a:rPr>
              <a:t>示范</a:t>
            </a:r>
            <a:r>
              <a:rPr lang="zh-CN" altLang="zh-CN" sz="2800" dirty="0" smtClean="0">
                <a:solidFill>
                  <a:srgbClr val="C00000"/>
                </a:solidFill>
              </a:rPr>
              <a:t>课</a:t>
            </a:r>
            <a:r>
              <a:rPr lang="zh-CN" altLang="zh-CN" sz="2800" dirty="0" smtClean="0"/>
              <a:t>，自己也尝试过，可觉得效果并不好。</a:t>
            </a:r>
            <a:r>
              <a:rPr lang="zh-CN" altLang="zh-CN" sz="2800" dirty="0" smtClean="0">
                <a:solidFill>
                  <a:srgbClr val="C00000"/>
                </a:solidFill>
              </a:rPr>
              <a:t>想起自己初中的英语老师</a:t>
            </a:r>
            <a:r>
              <a:rPr lang="zh-CN" altLang="zh-CN" sz="2800" dirty="0" smtClean="0"/>
              <a:t>（我们那时是从初中才开始学英语的），</a:t>
            </a:r>
            <a:r>
              <a:rPr lang="zh-CN" altLang="zh-CN" sz="2800" dirty="0" smtClean="0">
                <a:solidFill>
                  <a:srgbClr val="C00000"/>
                </a:solidFill>
              </a:rPr>
              <a:t>上课并没有现在的这些方式，比如全英文教学，课件，卡片诸如此类，但我觉得效果也挺好的</a:t>
            </a:r>
            <a:r>
              <a:rPr lang="zh-CN" altLang="zh-CN" sz="2800" dirty="0" smtClean="0"/>
              <a:t>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1308760"/>
          </a:xfrm>
        </p:spPr>
        <p:txBody>
          <a:bodyPr>
            <a:noAutofit/>
          </a:bodyPr>
          <a:lstStyle/>
          <a:p>
            <a:r>
              <a:rPr lang="en-US" altLang="zh-CN" sz="3200" cap="none" dirty="0" smtClean="0">
                <a:solidFill>
                  <a:schemeClr val="tx1"/>
                </a:solidFill>
              </a:rPr>
              <a:t>1.2 Challenges in primary reading instruction: academics’ voice </a:t>
            </a:r>
            <a:r>
              <a:rPr lang="en-US" altLang="zh-CN" sz="2800" cap="none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zh-CN" altLang="en-US" sz="2400" dirty="0" smtClean="0">
                <a:solidFill>
                  <a:schemeClr val="tx1"/>
                </a:solidFill>
                <a:latin typeface="+mn-lt"/>
              </a:rPr>
              <a:t>王蔷、敖</a:t>
            </a:r>
            <a:r>
              <a:rPr lang="en-US" altLang="zh-CN" sz="2400" dirty="0" err="1" smtClean="0">
                <a:solidFill>
                  <a:schemeClr val="tx1"/>
                </a:solidFill>
                <a:latin typeface="+mn-lt"/>
              </a:rPr>
              <a:t>娜仁图雅</a:t>
            </a:r>
            <a:r>
              <a:rPr lang="zh-CN" altLang="en-US" sz="2400" dirty="0" smtClean="0">
                <a:solidFill>
                  <a:schemeClr val="tx1"/>
                </a:solidFill>
                <a:latin typeface="+mn-lt"/>
              </a:rPr>
              <a:t>、</a:t>
            </a:r>
            <a:r>
              <a:rPr lang="en-US" altLang="zh-CN" sz="2400" dirty="0" err="1" smtClean="0">
                <a:solidFill>
                  <a:schemeClr val="tx1"/>
                </a:solidFill>
                <a:latin typeface="+mn-lt"/>
              </a:rPr>
              <a:t>罗少茜</a:t>
            </a:r>
            <a:r>
              <a:rPr lang="zh-CN" altLang="en-US" sz="2400" dirty="0" smtClean="0">
                <a:solidFill>
                  <a:schemeClr val="tx1"/>
                </a:solidFill>
                <a:latin typeface="+mn-lt"/>
              </a:rPr>
              <a:t>，</a:t>
            </a:r>
            <a:r>
              <a:rPr lang="en-US" altLang="zh-CN" sz="2400" dirty="0" smtClean="0">
                <a:solidFill>
                  <a:schemeClr val="tx1"/>
                </a:solidFill>
                <a:latin typeface="+mn-lt"/>
              </a:rPr>
              <a:t>2017</a:t>
            </a:r>
            <a:r>
              <a:rPr lang="zh-CN" altLang="en-US" sz="2400" dirty="0" smtClean="0">
                <a:solidFill>
                  <a:schemeClr val="tx1"/>
                </a:solidFill>
                <a:latin typeface="+mn-lt"/>
              </a:rPr>
              <a:t>：</a:t>
            </a:r>
            <a:r>
              <a:rPr lang="en-US" altLang="zh-CN" sz="2400" dirty="0" smtClean="0">
                <a:solidFill>
                  <a:schemeClr val="tx1"/>
                </a:solidFill>
                <a:latin typeface="+mn-lt"/>
              </a:rPr>
              <a:t>16-22</a:t>
            </a:r>
            <a:r>
              <a:rPr lang="en-US" altLang="zh-CN" sz="2800" dirty="0" smtClean="0">
                <a:solidFill>
                  <a:schemeClr val="tx1"/>
                </a:solidFill>
                <a:latin typeface="+mn-lt"/>
              </a:rPr>
              <a:t>)</a:t>
            </a:r>
            <a:endParaRPr lang="zh-CN" altLang="en-US" sz="28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988840"/>
            <a:ext cx="7560840" cy="463029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zh-CN" sz="11200" b="1" dirty="0" smtClean="0">
                <a:solidFill>
                  <a:srgbClr val="C00000"/>
                </a:solidFill>
                <a:latin typeface="+mj-ea"/>
                <a:ea typeface="+mj-ea"/>
              </a:rPr>
              <a:t>一、认识上有偏颇</a:t>
            </a:r>
            <a:r>
              <a:rPr lang="en-US" altLang="zh-CN" sz="11200" b="1" dirty="0" smtClean="0">
                <a:solidFill>
                  <a:srgbClr val="C00000"/>
                </a:solidFill>
                <a:latin typeface="+mj-ea"/>
                <a:ea typeface="+mj-ea"/>
              </a:rPr>
              <a:t>: </a:t>
            </a:r>
            <a:r>
              <a:rPr lang="zh-CN" altLang="en-US" sz="11200" dirty="0" smtClean="0">
                <a:latin typeface="楷体" pitchFamily="49" charset="-122"/>
                <a:ea typeface="楷体" pitchFamily="49" charset="-122"/>
              </a:rPr>
              <a:t>语言知识的直接灌输和语言技能的机械练习，侧重解码能力的培养，忽视真正意义上阅读活动的发生，忽视阅读素养、尤其是阅读品格的培养。</a:t>
            </a:r>
            <a:endParaRPr lang="en-US" altLang="zh-CN" sz="11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sz="11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zh-CN" sz="11200" b="1" dirty="0" smtClean="0">
                <a:solidFill>
                  <a:srgbClr val="C00000"/>
                </a:solidFill>
                <a:latin typeface="+mj-ea"/>
                <a:ea typeface="+mj-ea"/>
              </a:rPr>
              <a:t>二、阅读材料匮乏</a:t>
            </a:r>
            <a:r>
              <a:rPr lang="en-US" altLang="zh-CN" sz="11200" b="1" dirty="0" smtClean="0">
                <a:solidFill>
                  <a:srgbClr val="C00000"/>
                </a:solidFill>
                <a:latin typeface="+mj-ea"/>
                <a:ea typeface="+mj-ea"/>
              </a:rPr>
              <a:t>:</a:t>
            </a:r>
            <a:r>
              <a:rPr lang="en-US" altLang="zh-CN" sz="11200" dirty="0" smtClean="0">
                <a:latin typeface="+mj-ea"/>
                <a:ea typeface="+mj-ea"/>
              </a:rPr>
              <a:t> </a:t>
            </a:r>
            <a:r>
              <a:rPr lang="en-US" altLang="zh-CN" sz="112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11200" dirty="0" smtClean="0">
                <a:latin typeface="楷体" pitchFamily="49" charset="-122"/>
                <a:ea typeface="楷体" pitchFamily="49" charset="-122"/>
              </a:rPr>
              <a:t>）常规教材具有局限性；</a:t>
            </a:r>
            <a:r>
              <a:rPr lang="en-US" altLang="zh-CN" sz="112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11200" dirty="0" smtClean="0">
                <a:latin typeface="楷体" pitchFamily="49" charset="-122"/>
                <a:ea typeface="楷体" pitchFamily="49" charset="-122"/>
              </a:rPr>
              <a:t>）引进材料不完全符合我国学生特点；</a:t>
            </a:r>
            <a:r>
              <a:rPr lang="en-US" altLang="zh-CN" sz="112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11200" dirty="0" smtClean="0">
                <a:latin typeface="楷体" pitchFamily="49" charset="-122"/>
                <a:ea typeface="楷体" pitchFamily="49" charset="-122"/>
              </a:rPr>
              <a:t>）分级绘本不成体系；</a:t>
            </a:r>
            <a:r>
              <a:rPr lang="en-US" altLang="zh-CN" sz="112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11200" dirty="0" smtClean="0">
                <a:latin typeface="楷体" pitchFamily="49" charset="-122"/>
                <a:ea typeface="楷体" pitchFamily="49" charset="-122"/>
              </a:rPr>
              <a:t>）阅读材料缺乏阅读指导和教学支持。</a:t>
            </a:r>
            <a:r>
              <a:rPr lang="en-US" altLang="zh-CN" sz="900" b="1" dirty="0" smtClean="0"/>
              <a:t/>
            </a:r>
            <a:br>
              <a:rPr lang="en-US" altLang="zh-CN" sz="900" b="1" dirty="0" smtClean="0"/>
            </a:br>
            <a:endParaRPr lang="en-US" altLang="zh-CN" sz="9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华丽">
  <a:themeElements>
    <a:clrScheme name="自定义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6ADAFA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1613</TotalTime>
  <Words>1815</Words>
  <Application>Microsoft Office PowerPoint</Application>
  <PresentationFormat>全屏显示(4:3)</PresentationFormat>
  <Paragraphs>143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华丽</vt:lpstr>
      <vt:lpstr>Developing Writing By Using Reading Texts In Graded Readers</vt:lpstr>
      <vt:lpstr>Presentation Outline</vt:lpstr>
      <vt:lpstr>幻灯片 3</vt:lpstr>
      <vt:lpstr>1.1 Goals of English education at primary school level </vt:lpstr>
      <vt:lpstr>幻灯片 5</vt:lpstr>
      <vt:lpstr>英语学科核心素养（程晓堂、赵思奇， 2016）</vt:lpstr>
      <vt:lpstr>1.2 Challenges in primary English education: teachers’ voice  </vt:lpstr>
      <vt:lpstr>幻灯片 8</vt:lpstr>
      <vt:lpstr>1.2 Challenges in primary reading instruction: academics’ voice (王蔷、敖娜仁图雅、罗少茜，2017：16-22)</vt:lpstr>
      <vt:lpstr>1.2 Challenges in primary reading instruction: academics’ voice (王蔷、敖娜仁图雅、罗少茜，2017：16-22)</vt:lpstr>
      <vt:lpstr>Chinese postgraduates’ inadequacy in English writing</vt:lpstr>
      <vt:lpstr>Some teachers’ lack of English thinking </vt:lpstr>
      <vt:lpstr>幻灯片 13</vt:lpstr>
      <vt:lpstr>2.1 Goals of Using Graded Readers</vt:lpstr>
      <vt:lpstr>幻灯片 15</vt:lpstr>
      <vt:lpstr>Sample story: Max the detective</vt:lpstr>
      <vt:lpstr>Example 1: Making stories based on pictures reading</vt:lpstr>
      <vt:lpstr>     Example 2: Step by step approach to writing practice</vt:lpstr>
      <vt:lpstr>Language ideas in “Max the detective” (1)</vt:lpstr>
      <vt:lpstr>Language ideas in “Max the detective” (2)</vt:lpstr>
      <vt:lpstr>2) Comment on the text </vt:lpstr>
      <vt:lpstr>3) Take notes and rewrite the text</vt:lpstr>
      <vt:lpstr>4) Keep reading journals and write summaries</vt:lpstr>
      <vt:lpstr>5) Write an essay or questions</vt:lpstr>
      <vt:lpstr>   6) Extended imaginary and engaging writing tasks</vt:lpstr>
      <vt:lpstr>3. Concluding remarks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hh</cp:lastModifiedBy>
  <cp:revision>215</cp:revision>
  <dcterms:created xsi:type="dcterms:W3CDTF">2019-02-20T07:01:28Z</dcterms:created>
  <dcterms:modified xsi:type="dcterms:W3CDTF">2019-05-05T10:53:05Z</dcterms:modified>
</cp:coreProperties>
</file>