
<file path=[Content_Types].xml><?xml version="1.0" encoding="utf-8"?>
<Types xmlns="http://schemas.openxmlformats.org/package/2006/content-types">
  <Default Extension="jpeg" ContentType="image/jpeg"/>
  <Default Extension="gif" ContentType="image/gi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  <p:sldMasterId id="2147483672" r:id="rId4"/>
  </p:sldMasterIdLst>
  <p:notesMasterIdLst>
    <p:notesMasterId r:id="rId7"/>
  </p:notesMasterIdLst>
  <p:handoutMasterIdLst>
    <p:handoutMasterId r:id="rId16"/>
  </p:handoutMasterIdLst>
  <p:sldIdLst>
    <p:sldId id="259" r:id="rId5"/>
    <p:sldId id="256" r:id="rId6"/>
    <p:sldId id="260" r:id="rId8"/>
    <p:sldId id="263" r:id="rId9"/>
    <p:sldId id="262" r:id="rId10"/>
    <p:sldId id="268" r:id="rId11"/>
    <p:sldId id="264" r:id="rId12"/>
    <p:sldId id="265" r:id="rId13"/>
    <p:sldId id="267" r:id="rId14"/>
    <p:sldId id="272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213"/>
        <p:guide pos="3817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handoutMaster" Target="handoutMasters/handoutMaster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0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0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09600" y="1435100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264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1.xml"/><Relationship Id="rId8" Type="http://schemas.openxmlformats.org/officeDocument/2006/relationships/slideLayout" Target="../slideLayouts/slideLayout30.xml"/><Relationship Id="rId7" Type="http://schemas.openxmlformats.org/officeDocument/2006/relationships/slideLayout" Target="../slideLayouts/slideLayout29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3" Type="http://schemas.openxmlformats.org/officeDocument/2006/relationships/theme" Target="../theme/theme3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400" b="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400" b="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b="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b="0"/>
            </a:lvl1pPr>
          </a:lstStyle>
          <a:p>
            <a:pPr lvl="0" eaLnBrk="1" fontAlgn="base" hangingPunct="1">
              <a:buNone/>
            </a:pPr>
            <a:fld id="{9A0DB2DC-4C9A-4742-B13C-FB6460FD3503}" type="slidenum">
              <a:rPr lang="en-US" altLang="zh-CN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en-US" altLang="zh-CN" strike="noStrike" noProof="1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3.xml"/><Relationship Id="rId2" Type="http://schemas.openxmlformats.org/officeDocument/2006/relationships/image" Target="../media/image3.jpeg"/><Relationship Id="rId1" Type="http://schemas.openxmlformats.org/officeDocument/2006/relationships/tags" Target="../tags/tag6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image" Target="../media/image5.jpeg"/><Relationship Id="rId1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6"/>
          <p:cNvSpPr/>
          <p:nvPr/>
        </p:nvSpPr>
        <p:spPr>
          <a:xfrm>
            <a:off x="1524000" y="2214563"/>
            <a:ext cx="9359900" cy="9220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zh-CN" sz="5400" dirty="0">
                <a:latin typeface="黑体" panose="02010609060101010101" pitchFamily="2" charset="-122"/>
                <a:ea typeface="黑体" panose="02010609060101010101" pitchFamily="2" charset="-122"/>
              </a:rPr>
              <a:t>11.1</a:t>
            </a:r>
            <a:r>
              <a:rPr lang="zh-CN" altLang="en-US" sz="5400" dirty="0">
                <a:latin typeface="黑体" panose="02010609060101010101" pitchFamily="2" charset="-122"/>
                <a:ea typeface="黑体" panose="02010609060101010101" pitchFamily="2" charset="-122"/>
              </a:rPr>
              <a:t>　生活中的不等式</a:t>
            </a:r>
            <a:endParaRPr lang="en-US" altLang="zh-CN" sz="5400" dirty="0"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51" name="Rectangle 8"/>
          <p:cNvSpPr/>
          <p:nvPr/>
        </p:nvSpPr>
        <p:spPr>
          <a:xfrm>
            <a:off x="8882063" y="500063"/>
            <a:ext cx="1960880" cy="39878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l"/>
            <a:r>
              <a:rPr lang="zh-CN" altLang="en-US" sz="2000" dirty="0">
                <a:solidFill>
                  <a:srgbClr val="3366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七年级（下册）</a:t>
            </a:r>
            <a:endParaRPr lang="zh-CN" altLang="en-US" sz="2000" dirty="0">
              <a:solidFill>
                <a:srgbClr val="3366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53" name="Rectangle 8"/>
          <p:cNvSpPr/>
          <p:nvPr/>
        </p:nvSpPr>
        <p:spPr>
          <a:xfrm>
            <a:off x="7896225" y="1557338"/>
            <a:ext cx="309880" cy="62992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algn="l"/>
            <a:endParaRPr lang="en-US" altLang="zh-CN" sz="3500" dirty="0">
              <a:solidFill>
                <a:srgbClr val="3366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054" name="Rectangle 7"/>
          <p:cNvSpPr/>
          <p:nvPr/>
        </p:nvSpPr>
        <p:spPr>
          <a:xfrm>
            <a:off x="7175500" y="333375"/>
            <a:ext cx="1808480" cy="583565"/>
          </a:xfrm>
          <a:prstGeom prst="rect">
            <a:avLst/>
          </a:prstGeom>
          <a:noFill/>
          <a:ln w="19050">
            <a:noFill/>
          </a:ln>
        </p:spPr>
        <p:txBody>
          <a:bodyPr wrap="none">
            <a:spAutoFit/>
          </a:bodyPr>
          <a:p>
            <a:r>
              <a:rPr lang="zh-CN" altLang="en-US" sz="3200" dirty="0">
                <a:solidFill>
                  <a:srgbClr val="3366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初中数学</a:t>
            </a:r>
            <a:endParaRPr lang="en-US" altLang="zh-CN" sz="3200" dirty="0">
              <a:solidFill>
                <a:srgbClr val="336600"/>
              </a:solidFill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964690" y="1332865"/>
            <a:ext cx="8001635" cy="25533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4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全课小结：</a:t>
            </a:r>
            <a:endParaRPr lang="zh-CN" altLang="en-US" sz="4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4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  你有什么收获？</a:t>
            </a:r>
            <a:endParaRPr lang="zh-CN" altLang="en-US" sz="4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altLang="en-US" sz="4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altLang="en-US" sz="40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  你还有哪些问题？</a:t>
            </a:r>
            <a:endParaRPr lang="zh-CN" altLang="en-US" sz="40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36830" y="2028190"/>
            <a:ext cx="5537200" cy="2489200"/>
          </a:xfrm>
        </p:spPr>
        <p:txBody>
          <a:bodyPr/>
          <a:lstStyle/>
          <a:p>
            <a:r>
              <a:rPr lang="zh-CN" altLang="en-US" sz="4000"/>
              <a:t>你会用数学式子表示其中的数量关系吗？</a:t>
            </a:r>
            <a:endParaRPr lang="zh-CN" altLang="en-US" sz="4000"/>
          </a:p>
        </p:txBody>
      </p:sp>
      <p:pic>
        <p:nvPicPr>
          <p:cNvPr id="4099" name="Picture 5" descr="DSCN124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3935" y="36830"/>
            <a:ext cx="5829300" cy="62407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副标题 3"/>
          <p:cNvSpPr/>
          <p:nvPr>
            <p:ph type="subTitle" idx="1"/>
          </p:nvPr>
        </p:nvSpPr>
        <p:spPr/>
        <p:txBody>
          <a:bodyPr/>
          <a:p>
            <a:r>
              <a:rPr lang="en-US" altLang="zh-CN"/>
              <a:t>                            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43" name="Text Box 46"/>
          <p:cNvSpPr txBox="1"/>
          <p:nvPr/>
        </p:nvSpPr>
        <p:spPr>
          <a:xfrm>
            <a:off x="1631950" y="762000"/>
            <a:ext cx="91455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l">
              <a:spcBef>
                <a:spcPct val="50000"/>
              </a:spcBef>
            </a:pPr>
            <a:r>
              <a:rPr lang="zh-CN" altLang="en-US" sz="2800" dirty="0">
                <a:solidFill>
                  <a:schemeClr val="tx2"/>
                </a:solidFill>
                <a:latin typeface="Tahoma" panose="020B0604030504040204" pitchFamily="34" charset="0"/>
              </a:rPr>
              <a:t>试一试</a:t>
            </a:r>
            <a:r>
              <a:rPr lang="zh-CN" altLang="en-US" sz="2800" dirty="0">
                <a:solidFill>
                  <a:schemeClr val="tx2"/>
                </a:solidFill>
                <a:latin typeface="Comic Sans MS" panose="030F0702030302020204" pitchFamily="66" charset="0"/>
              </a:rPr>
              <a:t>：请用数学式子表示下面数量之间的关系：</a:t>
            </a:r>
            <a:endParaRPr lang="zh-CN" altLang="en-US" sz="2800" dirty="0">
              <a:solidFill>
                <a:schemeClr val="tx2"/>
              </a:solidFill>
              <a:latin typeface="Comic Sans MS" panose="030F0702030302020204" pitchFamily="66" charset="0"/>
            </a:endParaRPr>
          </a:p>
        </p:txBody>
      </p:sp>
      <p:sp>
        <p:nvSpPr>
          <p:cNvPr id="10289" name="Rectangle 49"/>
          <p:cNvSpPr>
            <a:spLocks noChangeArrowheads="1"/>
          </p:cNvSpPr>
          <p:nvPr/>
        </p:nvSpPr>
        <p:spPr bwMode="auto">
          <a:xfrm>
            <a:off x="1143635" y="1469390"/>
            <a:ext cx="9832975" cy="95313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（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）某种袋装牛奶中，每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100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克牛奶含蛋白质</a:t>
            </a:r>
            <a:r>
              <a:rPr kumimoji="1" lang="en-US" altLang="zh-CN" sz="2800" i="1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x</a:t>
            </a:r>
            <a:r>
              <a:rPr kumimoji="1" lang="en-US" altLang="zh-CN" sz="280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g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不少于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2.9g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，脂肪</a:t>
            </a:r>
            <a:r>
              <a:rPr kumimoji="1" lang="en-US" altLang="zh-CN" sz="2800" i="1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 </a:t>
            </a:r>
            <a:r>
              <a:rPr kumimoji="1" lang="en-US" altLang="zh-CN" sz="280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不少于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3.1g.</a:t>
            </a: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5145" name="Text Box 5"/>
          <p:cNvSpPr txBox="1"/>
          <p:nvPr/>
        </p:nvSpPr>
        <p:spPr>
          <a:xfrm>
            <a:off x="2495550" y="188913"/>
            <a:ext cx="6243638" cy="460375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1">
                <a:alpha val="50000"/>
              </a:schemeClr>
            </a:outerShdw>
          </a:effectLst>
        </p:spPr>
        <p:txBody>
          <a:bodyPr>
            <a:spAutoFit/>
          </a:bodyPr>
          <a:p>
            <a:pPr algn="l"/>
            <a:r>
              <a:rPr lang="en-US" altLang="zh-CN" sz="2400" i="1" dirty="0">
                <a:solidFill>
                  <a:srgbClr val="3366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11.1</a:t>
            </a:r>
            <a:r>
              <a:rPr lang="zh-CN" altLang="en-US" sz="2400" i="1" dirty="0">
                <a:solidFill>
                  <a:srgbClr val="3366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　生活中的不等式</a:t>
            </a:r>
            <a:endParaRPr lang="zh-CN" altLang="en-US" sz="2400" i="1" dirty="0">
              <a:solidFill>
                <a:srgbClr val="3366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24255" y="2608580"/>
            <a:ext cx="988885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1" algn="l" fontAlgn="base">
              <a:buClrTx/>
              <a:buSzTx/>
              <a:buFontTx/>
              <a:defRPr/>
            </a:pPr>
            <a:r>
              <a:rPr kumimoji="1" lang="en-US" altLang="zh-CN" sz="2800" b="1" noProof="0" dirty="0">
                <a:ln>
                  <a:noFill/>
                </a:ln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(</a:t>
            </a:r>
            <a:r>
              <a:rPr kumimoji="1" lang="zh-CN" altLang="en-US" sz="2800" b="1" noProof="0" dirty="0">
                <a:ln>
                  <a:noFill/>
                </a:ln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2）一辆48座的客车载有游客x人，到一个站又来2个人，车内仍有空位.</a:t>
            </a:r>
            <a:endParaRPr kumimoji="1" lang="zh-CN" altLang="en-US" sz="2800" b="1" noProof="0" dirty="0">
              <a:ln>
                <a:noFill/>
              </a:ln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40485" y="3808730"/>
            <a:ext cx="99383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en-US" altLang="zh-CN" sz="3200" b="1" noProof="0" dirty="0" smtClean="0">
                <a:ln>
                  <a:noFill/>
                </a:ln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  (3</a:t>
            </a:r>
            <a:r>
              <a:rPr lang="zh-CN" altLang="en-US" sz="3200" b="1" noProof="0" dirty="0" smtClean="0">
                <a:ln>
                  <a:noFill/>
                </a:ln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）一个边长为</a:t>
            </a:r>
            <a:r>
              <a:rPr lang="en-US" altLang="zh-CN" sz="3200" b="1" i="1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a</a:t>
            </a:r>
            <a:r>
              <a:rPr lang="en-US" altLang="zh-CN" sz="3200" b="1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m</a:t>
            </a:r>
            <a:r>
              <a:rPr lang="zh-CN" altLang="en-US" sz="3200" b="1" noProof="0" dirty="0" smtClean="0">
                <a:ln>
                  <a:noFill/>
                </a:ln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的正方形桌子的面积大于</a:t>
            </a:r>
            <a:r>
              <a:rPr lang="en-US" altLang="zh-CN" sz="3200" b="1" noProof="0" dirty="0" smtClean="0">
                <a:ln>
                  <a:noFill/>
                </a:ln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</a:t>
            </a:r>
            <a:r>
              <a:rPr lang="en-US" altLang="zh-CN" sz="3200" b="1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m</a:t>
            </a:r>
            <a:r>
              <a:rPr lang="en-US" altLang="zh-CN" sz="3200" b="1" baseline="30000" noProof="0" dirty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2</a:t>
            </a:r>
            <a:r>
              <a:rPr lang="en-US" altLang="zh-CN" sz="3200" b="1" noProof="0" dirty="0" smtClean="0">
                <a:ln>
                  <a:noFill/>
                </a:ln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.</a:t>
            </a:r>
            <a:endParaRPr lang="zh-CN" altLang="en-US" sz="3200"/>
          </a:p>
        </p:txBody>
      </p:sp>
      <p:sp>
        <p:nvSpPr>
          <p:cNvPr id="4" name="文本框 3"/>
          <p:cNvSpPr txBox="1"/>
          <p:nvPr/>
        </p:nvSpPr>
        <p:spPr>
          <a:xfrm>
            <a:off x="1821180" y="4846320"/>
            <a:ext cx="847725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 noProof="0" smtClean="0">
                <a:ln>
                  <a:noFill/>
                </a:ln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(4</a:t>
            </a:r>
            <a:r>
              <a:rPr lang="zh-CN" altLang="en-US" sz="3200" b="1" noProof="0" smtClean="0">
                <a:ln>
                  <a:noFill/>
                </a:ln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</a:t>
            </a:r>
            <a:r>
              <a:rPr lang="en-US" altLang="zh-CN" sz="3200" b="1" i="1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m</a:t>
            </a:r>
            <a:r>
              <a:rPr lang="zh-CN" altLang="en-US" sz="3200" b="1" noProof="0" smtClean="0">
                <a:ln>
                  <a:noFill/>
                </a:ln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3200" b="1" i="1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m</a:t>
            </a:r>
            <a:r>
              <a:rPr lang="en-US" altLang="zh-CN" sz="3200" b="1" noProof="0" smtClean="0">
                <a:ln>
                  <a:noFill/>
                </a:ln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≠0</a:t>
            </a:r>
            <a:r>
              <a:rPr lang="zh-CN" altLang="en-US" sz="3200" b="1" noProof="0" smtClean="0">
                <a:ln>
                  <a:noFill/>
                </a:ln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）的倒数不大于</a:t>
            </a:r>
            <a:r>
              <a:rPr lang="en-US" altLang="zh-CN" sz="3200" b="1" noProof="0" smtClean="0">
                <a:ln>
                  <a:noFill/>
                </a:ln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5.</a:t>
            </a:r>
            <a:endParaRPr lang="zh-CN" alt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2279650" y="1554163"/>
            <a:ext cx="7345363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下列式子中，哪些是不等式？哪些不是</a:t>
            </a:r>
            <a:r>
              <a:rPr kumimoji="0" lang="en-US" altLang="zh-CN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?</a:t>
            </a:r>
            <a:r>
              <a:rPr kumimoji="0" lang="en-US" altLang="zh-CN" sz="3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cs typeface="+mn-cs"/>
              </a:rPr>
              <a:t> </a:t>
            </a:r>
            <a:endParaRPr kumimoji="0" lang="en-US" altLang="zh-CN" sz="32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黑体" panose="02010609060101010101" pitchFamily="2" charset="-122"/>
              <a:cs typeface="+mn-cs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2351088" y="2205038"/>
            <a:ext cx="7273925" cy="364871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>
            <a:lvl1pPr marL="342900" indent="-3429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342900" marR="0" lvl="0" indent="-342900" algn="l" defTabSz="914400" rtl="0" eaLnBrk="1" fontAlgn="base" latinLnBrk="0" hangingPunct="1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1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）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－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2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＜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0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；             </a:t>
            </a: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2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）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2</a:t>
            </a:r>
            <a:r>
              <a:rPr kumimoji="0" lang="en-US" altLang="zh-CN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＞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3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－</a:t>
            </a:r>
            <a:r>
              <a:rPr kumimoji="0" lang="en-US" altLang="zh-CN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a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；     </a:t>
            </a:r>
            <a:endParaRPr kumimoji="0" lang="zh-CN" altLang="en-US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（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3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）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3</a:t>
            </a:r>
            <a:r>
              <a:rPr kumimoji="0" lang="en-US" altLang="zh-CN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x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＋</a:t>
            </a:r>
            <a:r>
              <a:rPr kumimoji="0" lang="en-US" altLang="zh-CN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5</a:t>
            </a:r>
            <a:r>
              <a:rPr kumimoji="0" lang="zh-CN" alt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；</a:t>
            </a:r>
            <a:r>
              <a:rPr kumimoji="0" lang="zh-CN" alt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        </a:t>
            </a:r>
            <a:endParaRPr kumimoji="0" lang="zh-CN" altLang="en-US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7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4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43" name="Rectangle 7"/>
          <p:cNvSpPr/>
          <p:nvPr/>
        </p:nvSpPr>
        <p:spPr>
          <a:xfrm>
            <a:off x="1524000" y="3144838"/>
            <a:ext cx="3098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endParaRPr lang="zh-CN" altLang="en-US" sz="1800" b="0" dirty="0">
              <a:latin typeface="Comic Sans MS" panose="030F0702030302020204" pitchFamily="66" charset="0"/>
              <a:ea typeface="宋体" panose="02010600030101010101" pitchFamily="2" charset="-122"/>
            </a:endParaRP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2279333" y="557530"/>
            <a:ext cx="3376613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t>试一试</a:t>
            </a:r>
            <a:endParaRPr kumimoji="1" lang="zh-CN" altLang="en-US" sz="2800" b="1" i="0" u="none" strike="noStrike" kern="1200" cap="none" spc="0" normalizeH="0" baseline="0" noProof="0" smtClean="0">
              <a:ln>
                <a:noFill/>
              </a:ln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45" name="Rectangle 10"/>
          <p:cNvSpPr/>
          <p:nvPr/>
        </p:nvSpPr>
        <p:spPr>
          <a:xfrm>
            <a:off x="6383338" y="2133600"/>
            <a:ext cx="4572000" cy="228790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70000"/>
              </a:lnSpc>
            </a:pP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）（</a:t>
            </a:r>
            <a:r>
              <a:rPr lang="en-US" altLang="zh-CN" sz="2800" i="1" dirty="0">
                <a:latin typeface="Times New Roman" panose="02020603050405020304" pitchFamily="18" charset="0"/>
                <a:ea typeface="宋体" panose="02010600030101010101" pitchFamily="2" charset="-122"/>
              </a:rPr>
              <a:t>a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－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1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en-US" altLang="zh-CN" sz="2800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≥0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；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70000"/>
              </a:lnSpc>
            </a:pP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5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en-US" altLang="zh-CN" sz="2800" i="1" dirty="0">
                <a:latin typeface="Times New Roman" panose="02020603050405020304" pitchFamily="18" charset="0"/>
                <a:ea typeface="宋体" panose="02010600030101010101" pitchFamily="2" charset="-122"/>
              </a:rPr>
              <a:t>s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＝</a:t>
            </a:r>
            <a:r>
              <a:rPr lang="en-US" altLang="zh-CN" sz="2800" i="1" dirty="0">
                <a:latin typeface="Times New Roman" panose="02020603050405020304" pitchFamily="18" charset="0"/>
                <a:ea typeface="宋体" panose="02010600030101010101" pitchFamily="2" charset="-122"/>
              </a:rPr>
              <a:t>vt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；              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pPr>
              <a:lnSpc>
                <a:spcPct val="170000"/>
              </a:lnSpc>
            </a:pP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（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6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）</a:t>
            </a:r>
            <a:r>
              <a:rPr lang="en-US" altLang="zh-CN" sz="2800" i="1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2800" baseline="300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＋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2</a:t>
            </a:r>
            <a:r>
              <a:rPr lang="en-US" altLang="zh-CN" sz="2800" i="1" dirty="0">
                <a:latin typeface="Times New Roman" panose="02020603050405020304" pitchFamily="18" charset="0"/>
                <a:ea typeface="宋体" panose="02010600030101010101" pitchFamily="2" charset="-122"/>
              </a:rPr>
              <a:t>x</a:t>
            </a:r>
            <a:r>
              <a:rPr lang="en-US" altLang="zh-CN" sz="2800" dirty="0">
                <a:latin typeface="宋体" panose="02010600030101010101" pitchFamily="2" charset="-122"/>
                <a:ea typeface="宋体" panose="02010600030101010101" pitchFamily="2" charset="-122"/>
              </a:rPr>
              <a:t>≠3</a:t>
            </a:r>
            <a:r>
              <a:rPr lang="zh-CN" altLang="en-US" sz="2800" dirty="0">
                <a:latin typeface="宋体" panose="02010600030101010101" pitchFamily="2" charset="-122"/>
                <a:ea typeface="宋体" panose="02010600030101010101" pitchFamily="2" charset="-122"/>
              </a:rPr>
              <a:t>．</a:t>
            </a:r>
            <a:endParaRPr lang="zh-CN" altLang="en-US" sz="28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10246" name="Text Box 5"/>
          <p:cNvSpPr txBox="1"/>
          <p:nvPr/>
        </p:nvSpPr>
        <p:spPr>
          <a:xfrm>
            <a:off x="2495550" y="188913"/>
            <a:ext cx="6243638" cy="368300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1">
                <a:alpha val="50000"/>
              </a:schemeClr>
            </a:outerShdw>
          </a:effectLst>
        </p:spPr>
        <p:txBody>
          <a:bodyPr anchor="t">
            <a:spAutoFit/>
          </a:bodyPr>
          <a:p>
            <a:r>
              <a:rPr lang="en-US" altLang="zh-CN" i="1" dirty="0">
                <a:solidFill>
                  <a:srgbClr val="3366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11.1</a:t>
            </a:r>
            <a:r>
              <a:rPr lang="zh-CN" altLang="en-US" i="1" dirty="0">
                <a:solidFill>
                  <a:srgbClr val="3366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　生活中的不等式</a:t>
            </a:r>
            <a:endParaRPr lang="en-US" altLang="zh-CN" i="1" dirty="0">
              <a:solidFill>
                <a:srgbClr val="3366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1762760" y="808355"/>
            <a:ext cx="8005445" cy="282257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 anchor="ctr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cs typeface="+mn-cs"/>
              </a:rPr>
              <a:t>       </a:t>
            </a:r>
            <a:endParaRPr kumimoji="1" lang="en-US" altLang="zh-CN" sz="3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黑体" panose="0201060906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黑体" panose="02010609060101010101" pitchFamily="2" charset="-122"/>
                <a:cs typeface="+mn-cs"/>
              </a:rPr>
              <a:t>1.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如何表示下面气温之间的关系？</a:t>
            </a:r>
            <a:endParaRPr kumimoji="1" lang="zh-CN" altLang="en-US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 某城市某天的最低气温是－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2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℃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,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最高气温是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6℃,</a:t>
            </a:r>
            <a:r>
              <a:rPr kumimoji="1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该市这天某一时刻的气温是</a:t>
            </a:r>
            <a:r>
              <a:rPr kumimoji="1" lang="en-US" altLang="zh-CN" sz="2800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t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℃</a:t>
            </a: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.</a:t>
            </a:r>
            <a:endParaRPr kumimoji="1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cs typeface="+mn-cs"/>
              </a:rPr>
              <a:t>    </a:t>
            </a:r>
            <a:endParaRPr kumimoji="1" lang="en-US" altLang="zh-CN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524000" y="836613"/>
            <a:ext cx="3376613" cy="52197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t>想一想</a:t>
            </a:r>
            <a:endParaRPr kumimoji="1" lang="zh-CN" altLang="en-US" sz="2800" b="1" i="0" u="none" strike="noStrike" kern="1200" cap="none" spc="0" normalizeH="0" baseline="0" noProof="0" smtClean="0">
              <a:ln>
                <a:noFill/>
              </a:ln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221" name="Text Box 5"/>
          <p:cNvSpPr txBox="1"/>
          <p:nvPr/>
        </p:nvSpPr>
        <p:spPr>
          <a:xfrm>
            <a:off x="2495550" y="188913"/>
            <a:ext cx="6243638" cy="460375"/>
          </a:xfrm>
          <a:prstGeom prst="rect">
            <a:avLst/>
          </a:prstGeom>
          <a:noFill/>
          <a:ln w="9525">
            <a:noFill/>
          </a:ln>
          <a:effectLst>
            <a:outerShdw dist="35921" dir="2699999" algn="ctr" rotWithShape="0">
              <a:schemeClr val="bg1">
                <a:alpha val="50000"/>
              </a:schemeClr>
            </a:outerShdw>
          </a:effectLst>
        </p:spPr>
        <p:txBody>
          <a:bodyPr anchor="t">
            <a:spAutoFit/>
          </a:bodyPr>
          <a:p>
            <a:r>
              <a:rPr lang="en-US" altLang="zh-CN" sz="2400" i="1" dirty="0">
                <a:solidFill>
                  <a:srgbClr val="3366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11.1</a:t>
            </a:r>
            <a:r>
              <a:rPr lang="zh-CN" altLang="en-US" sz="2400" i="1" dirty="0">
                <a:solidFill>
                  <a:srgbClr val="336600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　生活中的不等式</a:t>
            </a:r>
            <a:endParaRPr lang="zh-CN" altLang="en-US" sz="2400" i="1" dirty="0">
              <a:solidFill>
                <a:srgbClr val="336600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10715" y="3275965"/>
            <a:ext cx="7413625" cy="95313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kumimoji="1" lang="en-US" altLang="zh-CN" sz="2800" b="1" noProof="0" dirty="0">
                <a:ln>
                  <a:noFill/>
                </a:ln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2.</a:t>
            </a:r>
            <a:r>
              <a:rPr kumimoji="1" lang="en-US" altLang="zh-CN" sz="2800" b="1" noProof="0" dirty="0">
                <a:ln>
                  <a:noFill/>
                </a:ln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小丽种了一棵高</a:t>
            </a:r>
            <a:r>
              <a:rPr kumimoji="1" lang="en-US" altLang="zh-CN" sz="2800" b="1" noProof="0" dirty="0">
                <a:ln>
                  <a:noFill/>
                </a:ln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70cm</a:t>
            </a:r>
            <a:r>
              <a:rPr kumimoji="1" lang="en-US" altLang="zh-CN" sz="2800" b="1" noProof="0" dirty="0">
                <a:ln>
                  <a:noFill/>
                </a:ln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的小树，假设小树平均每周长高</a:t>
            </a:r>
            <a:r>
              <a:rPr kumimoji="1" lang="en-US" altLang="zh-CN" sz="2800" b="1" noProof="0" dirty="0">
                <a:ln>
                  <a:noFill/>
                </a:ln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3cm,x</a:t>
            </a:r>
            <a:r>
              <a:rPr kumimoji="1" lang="en-US" altLang="zh-CN" sz="2800" b="1" noProof="0" dirty="0">
                <a:ln>
                  <a:noFill/>
                </a:ln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周后这棵小树的高度不长</a:t>
            </a:r>
            <a:r>
              <a:rPr kumimoji="1" lang="en-US" altLang="zh-CN" sz="2800" b="1" noProof="0" dirty="0">
                <a:ln>
                  <a:noFill/>
                </a:ln>
                <a:effectLst/>
                <a:uLnTx/>
                <a:uFillTx/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100cm.</a:t>
            </a:r>
            <a:endParaRPr kumimoji="1" lang="en-US" altLang="zh-CN" sz="2800" b="1" noProof="0" dirty="0">
              <a:ln>
                <a:noFill/>
              </a:ln>
              <a:effectLst/>
              <a:uLnTx/>
              <a:uFillTx/>
              <a:latin typeface="宋体" panose="02010600030101010101" pitchFamily="2" charset="-122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bldLvl="0" animBg="1"/>
      <p:bldP spid="11266" grpId="1" animBg="1"/>
      <p:bldP spid="2" grpId="0"/>
      <p:bldP spid="2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1666" name="矩形 241665"/>
          <p:cNvSpPr/>
          <p:nvPr/>
        </p:nvSpPr>
        <p:spPr>
          <a:xfrm>
            <a:off x="3894455" y="2357755"/>
            <a:ext cx="4267200" cy="647700"/>
          </a:xfrm>
          <a:prstGeom prst="rect">
            <a:avLst/>
          </a:prstGeom>
        </p:spPr>
        <p:txBody>
          <a:bodyPr wrap="none" fromWordArt="1">
            <a:prstTxWarp prst="textArchUp">
              <a:avLst>
                <a:gd name="adj" fmla="val 9226781"/>
              </a:avLst>
            </a:prstTxWarp>
            <a:normAutofit fontScale="90000"/>
          </a:bodyPr>
          <a:p>
            <a:pPr algn="ctr" eaLnBrk="0" hangingPunct="0"/>
            <a:r>
              <a:rPr lang="zh-CN" altLang="en-US" sz="3600">
                <a:solidFill>
                  <a:srgbClr val="FF9900"/>
                </a:solidFill>
                <a:latin typeface="隶书" charset="0"/>
                <a:ea typeface="隶书" charset="0"/>
              </a:rPr>
              <a:t>说一说</a:t>
            </a:r>
            <a:endParaRPr lang="zh-CN" altLang="en-US" sz="3600">
              <a:solidFill>
                <a:srgbClr val="FF9900"/>
              </a:solidFill>
              <a:latin typeface="隶书" charset="0"/>
              <a:ea typeface="隶书" charset="0"/>
            </a:endParaRPr>
          </a:p>
        </p:txBody>
      </p:sp>
      <p:pic>
        <p:nvPicPr>
          <p:cNvPr id="241667" name="图片 241666" descr="GTH_00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56555" y="3880485"/>
            <a:ext cx="1143000" cy="9255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41669" name="图片 241668" descr="卡通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3515" y="4267200"/>
            <a:ext cx="1436688" cy="1905000"/>
          </a:xfrm>
          <a:prstGeom prst="rect">
            <a:avLst/>
          </a:prstGeom>
          <a:solidFill>
            <a:schemeClr val="tx2"/>
          </a:solidFill>
          <a:ln w="9525">
            <a:noFill/>
          </a:ln>
        </p:spPr>
      </p:pic>
      <p:sp>
        <p:nvSpPr>
          <p:cNvPr id="241670" name="矩形 241669"/>
          <p:cNvSpPr/>
          <p:nvPr/>
        </p:nvSpPr>
        <p:spPr>
          <a:xfrm>
            <a:off x="3030538" y="4806315"/>
            <a:ext cx="30988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r>
              <a:rPr lang="en-US" altLang="zh-CN" sz="2800" b="1" dirty="0">
                <a:latin typeface="Arial" panose="020B0604020202020204" pitchFamily="34" charset="0"/>
                <a:ea typeface="宋体" panose="02010600030101010101" pitchFamily="2" charset="-122"/>
              </a:rPr>
              <a:t>  </a:t>
            </a:r>
            <a:endParaRPr lang="zh-CN" altLang="en-US" sz="28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41672" name="文本框 241671"/>
          <p:cNvSpPr txBox="1"/>
          <p:nvPr/>
        </p:nvSpPr>
        <p:spPr>
          <a:xfrm>
            <a:off x="1524000" y="188913"/>
            <a:ext cx="5256213" cy="521970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不等式</a:t>
            </a:r>
            <a:r>
              <a:rPr lang="zh-CN" altLang="en-US" sz="2800" b="1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zh-CN" altLang="en-US" sz="2000" b="1" dirty="0">
                <a:latin typeface="Arial" panose="020B0604020202020204" pitchFamily="34" charset="0"/>
                <a:ea typeface="黑体" panose="02010609060101010101" pitchFamily="2" charset="-122"/>
              </a:rPr>
              <a:t>五种形式来表示</a:t>
            </a:r>
            <a:r>
              <a:rPr lang="zh-CN" altLang="en-US" sz="2800" b="1" dirty="0">
                <a:solidFill>
                  <a:srgbClr val="0000CC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endParaRPr lang="zh-CN" altLang="en-US" sz="2800" b="1" dirty="0">
              <a:solidFill>
                <a:srgbClr val="0000CC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41673" name="文本框 241672"/>
          <p:cNvSpPr txBox="1"/>
          <p:nvPr/>
        </p:nvSpPr>
        <p:spPr>
          <a:xfrm>
            <a:off x="5303838" y="692150"/>
            <a:ext cx="647700" cy="521970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列</a:t>
            </a:r>
            <a:endParaRPr lang="zh-CN" altLang="en-US" sz="2800" b="1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241674" name="文本框 241673"/>
          <p:cNvSpPr txBox="1"/>
          <p:nvPr/>
        </p:nvSpPr>
        <p:spPr>
          <a:xfrm>
            <a:off x="6311900" y="692150"/>
            <a:ext cx="4679950" cy="521970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zh-CN" altLang="en-US" sz="2800" b="1" dirty="0">
                <a:solidFill>
                  <a:srgbClr val="000066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抓住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关键词</a:t>
            </a:r>
            <a:r>
              <a:rPr lang="zh-CN" altLang="en-US" sz="2800" b="1" dirty="0">
                <a:latin typeface="Arial" panose="020B0604020202020204" pitchFamily="34" charset="0"/>
                <a:ea typeface="黑体" panose="02010609060101010101" pitchFamily="2" charset="-122"/>
              </a:rPr>
              <a:t>，</a:t>
            </a:r>
            <a:r>
              <a:rPr lang="zh-CN" altLang="en-US" sz="2800" b="1" dirty="0">
                <a:solidFill>
                  <a:srgbClr val="000066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选准</a:t>
            </a:r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黑体" panose="02010609060101010101" pitchFamily="2" charset="-122"/>
              </a:rPr>
              <a:t>不等号</a:t>
            </a:r>
            <a:endParaRPr lang="zh-CN" altLang="en-US" sz="2800" b="1" dirty="0"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241675" name="直接连接符 241674"/>
          <p:cNvSpPr/>
          <p:nvPr/>
        </p:nvSpPr>
        <p:spPr>
          <a:xfrm>
            <a:off x="5808663" y="981075"/>
            <a:ext cx="790575" cy="0"/>
          </a:xfrm>
          <a:prstGeom prst="line">
            <a:avLst/>
          </a:prstGeom>
          <a:ln w="28575" cap="flat" cmpd="sng">
            <a:solidFill>
              <a:srgbClr val="0000FF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1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1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41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1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1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41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41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70" grpId="0"/>
      <p:bldP spid="241672" grpId="0"/>
      <p:bldP spid="241673" grpId="0"/>
      <p:bldP spid="2416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697990" y="505460"/>
            <a:ext cx="8796020" cy="550799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根据下列数量关系列出不等式：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1.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（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）</a:t>
            </a:r>
            <a:r>
              <a:rPr lang="en-US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a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是负数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；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  （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）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y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减去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不大于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；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  （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3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）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x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的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2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倍与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1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的和大于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x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；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  （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4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）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a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的一半不小于－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7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；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  （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5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）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x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与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y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的差是非负数；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华文中宋" pitchFamily="2" charset="-122"/>
                <a:ea typeface="华文中宋" pitchFamily="2" charset="-122"/>
                <a:sym typeface="+mn-ea"/>
              </a:rPr>
              <a:t> （</a:t>
            </a:r>
            <a:r>
              <a:rPr lang="en-US" altLang="zh-CN" sz="3200" b="1" dirty="0">
                <a:latin typeface="华文中宋" pitchFamily="2" charset="-122"/>
                <a:ea typeface="华文中宋" pitchFamily="2" charset="-122"/>
                <a:sym typeface="+mn-ea"/>
              </a:rPr>
              <a:t>6</a:t>
            </a:r>
            <a:r>
              <a:rPr lang="zh-CN" altLang="en-US" sz="3200" b="1" dirty="0">
                <a:latin typeface="华文中宋" pitchFamily="2" charset="-122"/>
                <a:ea typeface="华文中宋" pitchFamily="2" charset="-122"/>
                <a:sym typeface="+mn-ea"/>
              </a:rPr>
              <a:t>）设</a:t>
            </a:r>
            <a:r>
              <a:rPr lang="en-US" altLang="zh-CN" sz="3200" b="1" err="1">
                <a:latin typeface="华文中宋" pitchFamily="2" charset="-122"/>
                <a:ea typeface="华文中宋" pitchFamily="2" charset="-122"/>
                <a:sym typeface="+mn-ea"/>
              </a:rPr>
              <a:t>a,b,c</a:t>
            </a:r>
            <a:r>
              <a:rPr lang="zh-CN" altLang="en-US" sz="3200" b="1" dirty="0">
                <a:latin typeface="华文中宋" pitchFamily="2" charset="-122"/>
                <a:ea typeface="华文中宋" pitchFamily="2" charset="-122"/>
                <a:sym typeface="+mn-ea"/>
              </a:rPr>
              <a:t>为一个三角形的三条边长</a:t>
            </a:r>
            <a:r>
              <a:rPr lang="en-US" altLang="zh-CN" sz="3200" b="1" dirty="0">
                <a:latin typeface="华文中宋" pitchFamily="2" charset="-122"/>
                <a:ea typeface="华文中宋" pitchFamily="2" charset="-122"/>
                <a:sym typeface="+mn-ea"/>
              </a:rPr>
              <a:t>,</a:t>
            </a:r>
            <a:r>
              <a:rPr lang="zh-CN" altLang="en-US" sz="3200" b="1" dirty="0">
                <a:latin typeface="华文中宋" pitchFamily="2" charset="-122"/>
                <a:ea typeface="华文中宋" pitchFamily="2" charset="-122"/>
                <a:sym typeface="+mn-ea"/>
              </a:rPr>
              <a:t>两边之和大于第三边</a:t>
            </a:r>
            <a:r>
              <a:rPr lang="en-US" altLang="zh-CN" sz="3200" b="1">
                <a:latin typeface="华文中宋" pitchFamily="2" charset="-122"/>
                <a:ea typeface="华文中宋" pitchFamily="2" charset="-122"/>
                <a:sym typeface="+mn-ea"/>
              </a:rPr>
              <a:t>.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822960" y="519430"/>
            <a:ext cx="10306050" cy="57543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 fontAlgn="auto">
              <a:lnSpc>
                <a:spcPct val="100000"/>
              </a:lnSpc>
              <a:spcBef>
                <a:spcPct val="50000"/>
              </a:spcBef>
              <a:buClrTx/>
              <a:buSzTx/>
              <a:buNone/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</a:rPr>
              <a:t>3</a:t>
            </a: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.用不等式表示下列数量之间的关系: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 fontAlgn="auto">
              <a:lnSpc>
                <a:spcPct val="100000"/>
              </a:lnSpc>
              <a:spcBef>
                <a:spcPct val="50000"/>
              </a:spcBef>
              <a:buClrTx/>
              <a:buSzTx/>
              <a:buNone/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(1)某种小客车载有乘客工人，它的最大载客量为14人;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 fontAlgn="auto">
              <a:lnSpc>
                <a:spcPct val="100000"/>
              </a:lnSpc>
              <a:spcBef>
                <a:spcPct val="50000"/>
              </a:spcBef>
              <a:buClrTx/>
              <a:buSzTx/>
              <a:buNone/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(2)小明今天锻炼身体用了t min,他每天锻炼身体的时间不少于30 min;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 fontAlgn="auto">
              <a:lnSpc>
                <a:spcPct val="100000"/>
              </a:lnSpc>
              <a:spcBef>
                <a:spcPct val="50000"/>
              </a:spcBef>
              <a:buClrTx/>
              <a:buSzTx/>
              <a:buNone/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(3)小丽每天睡眠时间超过8h,昨天她的睡眠时间是t h;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 fontAlgn="auto">
              <a:lnSpc>
                <a:spcPct val="100000"/>
              </a:lnSpc>
              <a:spcBef>
                <a:spcPct val="50000"/>
              </a:spcBef>
              <a:buClrTx/>
              <a:buSzTx/>
              <a:buNone/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(4) 某校男子跳高纪录是1.75m,在今年的校田径运动会上，小明的跳高成绩是h m,打破了该项纪录;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 fontAlgn="auto">
              <a:lnSpc>
                <a:spcPct val="100000"/>
              </a:lnSpc>
              <a:spcBef>
                <a:spcPct val="50000"/>
              </a:spcBef>
              <a:buClrTx/>
              <a:buSzTx/>
              <a:buNone/>
            </a:pPr>
            <a:r>
              <a:rPr lang="zh-CN" altLang="en-US" sz="3200" b="1" dirty="0">
                <a:latin typeface="Arial" panose="020B0604020202020204" pitchFamily="34" charset="0"/>
                <a:ea typeface="宋体" panose="02010600030101010101" pitchFamily="2" charset="-122"/>
              </a:rPr>
              <a:t>(5)某校男子100m跑的纪录是12s,在今年的校田径运动会上，小刚的100m跑成绩是t s,打破了该项纪录.</a:t>
            </a:r>
            <a:endParaRPr lang="zh-CN" altLang="en-US" sz="3200" b="1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948055" y="599440"/>
            <a:ext cx="10186035" cy="279971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2.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理解下列具有“最”字的实例，写出不等式：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  <a:p>
            <a:pPr lvl="0" algn="l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①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火车提速后，时速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v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最高可达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140km/h;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  <a:p>
            <a:pPr lvl="0" algn="l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②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某班学生身高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h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最高的为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1.74m;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  <a:p>
            <a:pPr lvl="0" algn="l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③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某班学生家到学校的路程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s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最远是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4km.</a:t>
            </a:r>
            <a:r>
              <a:rPr lang="en-US" altLang="zh-CN" sz="3200" b="1" dirty="0">
                <a:latin typeface="Arial" panose="020B0604020202020204" pitchFamily="34" charset="0"/>
                <a:ea typeface="宋体" panose="02010600030101010101" pitchFamily="2" charset="-122"/>
                <a:sym typeface="+mn-ea"/>
              </a:rPr>
              <a:t>。</a:t>
            </a:r>
            <a:endParaRPr lang="en-US" altLang="zh-CN" sz="3200" b="1" dirty="0">
              <a:latin typeface="Arial" panose="020B0604020202020204" pitchFamily="34" charset="0"/>
              <a:ea typeface="宋体" panose="02010600030101010101" pitchFamily="2" charset="-122"/>
              <a:sym typeface="+mn-ea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、2、3、6、8、10、11、12、15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UNIT_ISCONTENTSTITLE" val="0"/>
  <p:tag name="KSO_WM_UNIT_PRESET_TEXT" val="空白演示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87308_1*a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TEMPLATE_THUMBS_INDEX" val="1、2、3、6、8、10、11、12、15"/>
  <p:tag name="KSO_WM_SLIDE_ID" val="custom20187308_1"/>
  <p:tag name="KSO_WM_TEMPLATE_SUBCATEGORY" val="0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998</Words>
  <Application>WPS 演示</Application>
  <PresentationFormat>宽屏</PresentationFormat>
  <Paragraphs>83</Paragraphs>
  <Slides>10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10</vt:i4>
      </vt:variant>
    </vt:vector>
  </HeadingPairs>
  <TitlesOfParts>
    <vt:vector size="25" baseType="lpstr">
      <vt:lpstr>Arial</vt:lpstr>
      <vt:lpstr>宋体</vt:lpstr>
      <vt:lpstr>Wingdings</vt:lpstr>
      <vt:lpstr>微软雅黑</vt:lpstr>
      <vt:lpstr>黑体</vt:lpstr>
      <vt:lpstr>Tahoma</vt:lpstr>
      <vt:lpstr>Comic Sans MS</vt:lpstr>
      <vt:lpstr>Times New Roman</vt:lpstr>
      <vt:lpstr>隶书</vt:lpstr>
      <vt:lpstr>华文中宋</vt:lpstr>
      <vt:lpstr>Arial Unicode MS</vt:lpstr>
      <vt:lpstr>楷体</vt:lpstr>
      <vt:lpstr>Office 主题​​</vt:lpstr>
      <vt:lpstr>默认设计模板</vt:lpstr>
      <vt:lpstr>1_默认设计模板</vt:lpstr>
      <vt:lpstr>PowerPoint 演示文稿</vt:lpstr>
      <vt:lpstr>你会用数学式子表示其中的数量关系吗？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admin</dc:creator>
  <cp:lastModifiedBy>我叫钱馄饨</cp:lastModifiedBy>
  <cp:revision>7</cp:revision>
  <dcterms:created xsi:type="dcterms:W3CDTF">2019-04-29T23:28:00Z</dcterms:created>
  <dcterms:modified xsi:type="dcterms:W3CDTF">2019-04-30T05:18:07Z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2052-11.1.0.8612</vt:lpwstr>
  </property>
</Properties>
</file>