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87" r:id="rId3"/>
    <p:sldId id="343" r:id="rId5"/>
    <p:sldId id="330" r:id="rId6"/>
    <p:sldId id="291" r:id="rId7"/>
    <p:sldId id="314" r:id="rId8"/>
    <p:sldId id="365" r:id="rId9"/>
    <p:sldId id="316" r:id="rId10"/>
    <p:sldId id="308" r:id="rId11"/>
    <p:sldId id="342" r:id="rId12"/>
    <p:sldId id="319" r:id="rId13"/>
    <p:sldId id="344" r:id="rId14"/>
    <p:sldId id="323" r:id="rId15"/>
    <p:sldId id="366" r:id="rId16"/>
    <p:sldId id="325" r:id="rId17"/>
    <p:sldId id="327" r:id="rId18"/>
    <p:sldId id="340" r:id="rId19"/>
    <p:sldId id="331" r:id="rId20"/>
    <p:sldId id="341" r:id="rId21"/>
    <p:sldId id="347" r:id="rId22"/>
    <p:sldId id="348" r:id="rId23"/>
    <p:sldId id="334" r:id="rId24"/>
    <p:sldId id="338" r:id="rId25"/>
    <p:sldId id="339" r:id="rId26"/>
  </p:sldIdLst>
  <p:sldSz cx="12192000" cy="6858000"/>
  <p:notesSz cx="6858000" cy="9144000"/>
  <p:embeddedFontLst>
    <p:embeddedFont>
      <p:font typeface="微软雅黑" panose="020B0503020204020204" pitchFamily="34" charset="-122"/>
      <p:regular r:id="rId30"/>
    </p:embeddedFont>
    <p:embeddedFont>
      <p:font typeface="黑体" panose="02010609060101010101" pitchFamily="49" charset="-122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华康少女文字W3" panose="040F0309000000000000" charset="-122"/>
      <p:regular r:id="rId36"/>
    </p:embeddedFont>
    <p:embeddedFont>
      <p:font typeface="一只喵的碎碎念" charset="-122"/>
      <p:regular r:id="rId37"/>
    </p:embeddedFont>
  </p:embeddedFontLst>
  <p:custDataLst>
    <p:tags r:id="rId38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00"/>
    <a:srgbClr val="0000CC"/>
    <a:srgbClr val="FF0000"/>
    <a:srgbClr val="00CC00"/>
    <a:srgbClr val="008000"/>
    <a:srgbClr val="000000"/>
    <a:srgbClr val="0033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4" y="56"/>
      </p:cViewPr>
      <p:guideLst>
        <p:guide orient="horz" pos="2192"/>
        <p:guide pos="209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tags" Target="tags/tag1.xml"/><Relationship Id="rId37" Type="http://schemas.openxmlformats.org/officeDocument/2006/relationships/font" Target="fonts/font8.fntdata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03B35C8F-DFBB-4B48-BEC7-381CC66320EF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98827B6A-B5F9-47BA-9DE6-0400C149123C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765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053E7C-4557-4B1A-8F62-434CAD63A476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048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1747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miter lim="800000"/>
          </a:ln>
        </p:spPr>
        <p:txBody>
          <a:bodyPr anchor="b"/>
          <a:lstStyle/>
          <a:p>
            <a:pPr algn="r">
              <a:defRPr/>
            </a:pPr>
            <a:fld id="{C8C86DF1-4E5A-47F9-A523-FF33EC59AA4F}" type="slidenum">
              <a:rPr lang="zh-CN" altLang="en-US" sz="1200">
                <a:latin typeface="+mn-lt"/>
                <a:ea typeface="+mn-ea"/>
              </a:rPr>
            </a:fld>
            <a:endParaRPr lang="en-US" altLang="zh-CN" sz="1200">
              <a:latin typeface="+mn-lt"/>
              <a:ea typeface="+mn-e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457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5843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1C92A5-A704-4621-8B17-3FB51EEA894B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867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706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8EBAD9-C425-44B3-A128-9A3E7B39A4D4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8"/>
          <p:cNvPicPr>
            <a:picLocks noChangeAspect="1"/>
          </p:cNvPicPr>
          <p:nvPr/>
        </p:nvPicPr>
        <p:blipFill>
          <a:blip r:embed="rId2"/>
          <a:srcRect l="398" t="28519"/>
          <a:stretch>
            <a:fillRect/>
          </a:stretch>
        </p:blipFill>
        <p:spPr bwMode="auto">
          <a:xfrm>
            <a:off x="0" y="-12700"/>
            <a:ext cx="12190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KSO_CT2"/>
          <p:cNvSpPr>
            <a:spLocks noGrp="1"/>
          </p:cNvSpPr>
          <p:nvPr>
            <p:ph type="subTitle" idx="1"/>
          </p:nvPr>
        </p:nvSpPr>
        <p:spPr>
          <a:xfrm>
            <a:off x="632188" y="3178254"/>
            <a:ext cx="8262165" cy="467211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+mn-ea"/>
                <a:ea typeface="+mn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 dirty="0"/>
              <a:t>Click to edit Master subtitle style</a:t>
            </a:r>
            <a:endParaRPr lang="zh-CN" altLang="en-US" dirty="0"/>
          </a:p>
        </p:txBody>
      </p:sp>
      <p:sp>
        <p:nvSpPr>
          <p:cNvPr id="7" name="KSO_CT1"/>
          <p:cNvSpPr>
            <a:spLocks noGrp="1"/>
          </p:cNvSpPr>
          <p:nvPr>
            <p:ph type="title"/>
          </p:nvPr>
        </p:nvSpPr>
        <p:spPr>
          <a:xfrm>
            <a:off x="632188" y="1341121"/>
            <a:ext cx="8262165" cy="1716487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3600" b="1" kern="1000" baseline="0">
                <a:gradFill flip="none" rotWithShape="1">
                  <a:gsLst>
                    <a:gs pos="65000">
                      <a:schemeClr val="accent1">
                        <a:lumMod val="75000"/>
                      </a:schemeClr>
                    </a:gs>
                    <a:gs pos="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  <a:latin typeface="+mj-ea"/>
                <a:ea typeface="+mj-ea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04234-7A4E-4200-8233-5C1B2D604C85}" type="datetimeFigureOut">
              <a:rPr lang="zh-CN" altLang="en-US"/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1CD14-9911-45B7-9436-605AF44AE80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557BF-56D9-4B2E-B620-B9FB27BB3A83}" type="datetimeFigureOut">
              <a:rPr lang="zh-CN" altLang="en-US"/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D4292-CB3D-4D23-B26F-CC8E09A9CD0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10171291" y="365125"/>
            <a:ext cx="1182511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>
          <a:xfrm>
            <a:off x="2113843" y="365125"/>
            <a:ext cx="7933269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9118D-2B93-4662-B01C-A8F9ED577490}" type="datetimeFigureOut">
              <a:rPr lang="zh-CN" altLang="en-US"/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BB5CA-A54A-4C5F-8144-A38EDD2F2A2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24B67-2D94-4EBF-8BCD-53DB1BB459AE}" type="datetimeFigureOut">
              <a:rPr lang="zh-CN" altLang="en-US"/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639A5-786D-422B-AF19-5F8FE51CF2C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2098676" y="2108202"/>
            <a:ext cx="7994651" cy="1235075"/>
          </a:xfrm>
        </p:spPr>
        <p:txBody>
          <a:bodyPr>
            <a:normAutofit/>
          </a:bodyPr>
          <a:lstStyle>
            <a:lvl1pPr algn="ctr">
              <a:defRPr sz="2700"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4050894" y="3400425"/>
            <a:ext cx="4090217" cy="35747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E8A8D-1FFE-47AE-8B44-248676A6C00D}" type="datetimeFigureOut">
              <a:rPr lang="zh-CN" altLang="en-US"/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EBC80-D716-4833-AC98-11A24989C02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399823" y="1244603"/>
            <a:ext cx="5080000" cy="49323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6519334" y="1244603"/>
            <a:ext cx="5094116" cy="49323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7A4B7-0332-46D7-8B56-162758800ED7}" type="datetimeFigureOut">
              <a:rPr lang="zh-CN" altLang="en-US"/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E5762-A8AC-4C24-8C9B-65C4590AC61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2302932" y="118532"/>
            <a:ext cx="9312101" cy="71702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9436" y="1376362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1099436" y="22002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1847" y="1376362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6431847" y="22002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7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77D47-3569-45D3-BB78-9C6151D6C6B3}" type="datetimeFigureOut">
              <a:rPr lang="zh-CN" altLang="en-US"/>
            </a:fld>
            <a:endParaRPr lang="zh-CN" altLang="en-US"/>
          </a:p>
        </p:txBody>
      </p:sp>
      <p:sp>
        <p:nvSpPr>
          <p:cNvPr id="8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ED2FB-0413-413B-9A8F-5238508F3F8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18202-F305-48DE-8FE8-8EE8CA27F8E5}" type="datetimeFigureOut">
              <a:rPr lang="zh-CN" altLang="en-US"/>
            </a:fld>
            <a:endParaRPr lang="zh-CN" altLang="en-US"/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D5D51-3119-46E8-9655-3E67F933532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F8935-2AD5-4937-A648-EF91A27B3B72}" type="datetimeFigureOut">
              <a:rPr lang="zh-CN" altLang="en-US"/>
            </a:fld>
            <a:endParaRPr lang="zh-CN" altLang="en-US"/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BD891-A054-4A2B-81A6-36B3B8B5167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144591" y="533402"/>
            <a:ext cx="3932237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5487989" y="1063631"/>
            <a:ext cx="6172200" cy="4873625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1144591" y="2133602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42270-0616-449B-93C9-D58DB3B699DD}" type="datetimeFigureOut">
              <a:rPr lang="zh-CN" altLang="en-US"/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A0764-4530-43F6-8545-3F708588927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246192" y="457200"/>
            <a:ext cx="3932237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/>
          </p:nvPr>
        </p:nvSpPr>
        <p:spPr>
          <a:xfrm>
            <a:off x="5442833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altLang="en-US" noProof="0" dirty="0"/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1246192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02D42-ED49-463A-836A-E6DE21ADE4F5}" type="datetimeFigureOut">
              <a:rPr lang="zh-CN" altLang="en-US"/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BCDD6-1CB1-4979-B960-A9DE90025C5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121E3CB-2E5E-40C7-9E68-82BC1624A3A3}" type="datetimeFigureOut">
              <a:rPr lang="zh-CN" altLang="en-US"/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2E145D3-BB5B-4B8D-9910-527FFB6E722B}" type="slidenum">
              <a:rPr lang="zh-CN" altLang="en-US"/>
            </a:fld>
            <a:endParaRPr lang="zh-CN" altLang="en-US"/>
          </a:p>
        </p:txBody>
      </p:sp>
      <p:sp>
        <p:nvSpPr>
          <p:cNvPr id="1030" name="KSO_BT1"/>
          <p:cNvSpPr>
            <a:spLocks noGrp="1"/>
          </p:cNvSpPr>
          <p:nvPr>
            <p:ph type="title"/>
          </p:nvPr>
        </p:nvSpPr>
        <p:spPr bwMode="auto">
          <a:xfrm>
            <a:off x="971550" y="76200"/>
            <a:ext cx="10277475" cy="796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1031" name="KSO_BC1"/>
          <p:cNvSpPr>
            <a:spLocks noGrp="1"/>
          </p:cNvSpPr>
          <p:nvPr>
            <p:ph type="body" idx="1"/>
          </p:nvPr>
        </p:nvSpPr>
        <p:spPr bwMode="auto">
          <a:xfrm>
            <a:off x="971550" y="1047750"/>
            <a:ext cx="10277475" cy="48625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6C930E"/>
          </a:solidFill>
          <a:latin typeface="+mj-ea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6C930E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361950" indent="-361950" algn="just" defTabSz="685800" rtl="0" eaLnBrk="0" fontAlgn="base" hangingPunct="0">
        <a:lnSpc>
          <a:spcPct val="110000"/>
        </a:lnSpc>
        <a:spcBef>
          <a:spcPts val="450"/>
        </a:spcBef>
        <a:spcAft>
          <a:spcPct val="0"/>
        </a:spcAft>
        <a:buClr>
          <a:schemeClr val="accent1"/>
        </a:buClr>
        <a:buSzPct val="80000"/>
        <a:buFont typeface="Wingdings" panose="05000000000000000000" pitchFamily="2" charset="2"/>
        <a:buChar char=""/>
        <a:defRPr lang="zh-CN" altLang="en-US" sz="2400" kern="1200" dirty="0">
          <a:solidFill>
            <a:srgbClr val="6C930E"/>
          </a:solidFill>
          <a:latin typeface="+mn-ea"/>
          <a:ea typeface="+mn-ea"/>
          <a:cs typeface="+mn-cs"/>
        </a:defRPr>
      </a:lvl1pPr>
      <a:lvl2pPr marL="361950" indent="-361950" algn="just" defTabSz="685800" rtl="0" eaLnBrk="0" fontAlgn="base" hangingPunct="0">
        <a:lnSpc>
          <a:spcPct val="120000"/>
        </a:lnSpc>
        <a:spcBef>
          <a:spcPct val="0"/>
        </a:spcBef>
        <a:spcAft>
          <a:spcPts val="450"/>
        </a:spcAft>
        <a:buClr>
          <a:srgbClr val="D7D989"/>
        </a:buClr>
        <a:buFont typeface="幼圆" pitchFamily="49" charset="-122"/>
        <a:buChar char=" "/>
        <a:defRPr kern="1200">
          <a:solidFill>
            <a:schemeClr val="tx1"/>
          </a:solidFill>
          <a:latin typeface="+mn-ea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jpeg"/><Relationship Id="rId8" Type="http://schemas.openxmlformats.org/officeDocument/2006/relationships/image" Target="../media/image14.png"/><Relationship Id="rId7" Type="http://schemas.openxmlformats.org/officeDocument/2006/relationships/image" Target="../media/image13.jpeg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hyperlink" Target="&#20845;&#29677;&#35270;&#39057;.pptx" TargetMode="Externa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4" name="椭圆 22"/>
          <p:cNvSpPr>
            <a:spLocks noChangeArrowheads="1"/>
          </p:cNvSpPr>
          <p:nvPr/>
        </p:nvSpPr>
        <p:spPr bwMode="auto">
          <a:xfrm>
            <a:off x="9345613" y="1879600"/>
            <a:ext cx="2846387" cy="4065588"/>
          </a:xfrm>
          <a:prstGeom prst="ellipse">
            <a:avLst/>
          </a:prstGeom>
          <a:solidFill>
            <a:srgbClr val="C5EF5E">
              <a:alpha val="58823"/>
            </a:srgbClr>
          </a:solidFill>
          <a:ln w="12700" algn="ctr">
            <a:noFill/>
            <a:miter lim="800000"/>
          </a:ln>
        </p:spPr>
        <p:txBody>
          <a:bodyPr lIns="121917" tIns="60958" rIns="121917" bIns="60958" anchor="ctr"/>
          <a:lstStyle/>
          <a:p>
            <a:pPr algn="ctr"/>
            <a:endParaRPr lang="zh-CN" altLang="en-US" sz="2000" b="1">
              <a:solidFill>
                <a:srgbClr val="FF0000"/>
              </a:solidFill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800" b="1">
                <a:solidFill>
                  <a:srgbClr val="0000CC"/>
                </a:solidFill>
                <a:ea typeface="黑体" panose="02010609060101010101" pitchFamily="49" charset="-122"/>
              </a:rPr>
              <a:t> 写完后将所造的句子高举起来，最后以</a:t>
            </a:r>
            <a:r>
              <a:rPr lang="zh-CN" altLang="en-US" sz="2800" b="1">
                <a:solidFill>
                  <a:srgbClr val="FF0000"/>
                </a:solidFill>
                <a:ea typeface="黑体" panose="02010609060101010101" pitchFamily="49" charset="-122"/>
              </a:rPr>
              <a:t>句子通顺</a:t>
            </a:r>
            <a:r>
              <a:rPr lang="zh-CN" altLang="en-US" sz="2800" b="1">
                <a:solidFill>
                  <a:srgbClr val="0000CC"/>
                </a:solidFill>
                <a:ea typeface="黑体" panose="02010609060101010101" pitchFamily="49" charset="-122"/>
              </a:rPr>
              <a:t>，</a:t>
            </a:r>
            <a:r>
              <a:rPr lang="zh-CN" altLang="en-US" sz="2800" b="1">
                <a:solidFill>
                  <a:srgbClr val="FF0000"/>
                </a:solidFill>
                <a:ea typeface="黑体" panose="02010609060101010101" pitchFamily="49" charset="-122"/>
              </a:rPr>
              <a:t>先举起</a:t>
            </a:r>
            <a:r>
              <a:rPr lang="zh-CN" altLang="en-US" sz="2800" b="1">
                <a:solidFill>
                  <a:srgbClr val="0000CC"/>
                </a:solidFill>
                <a:ea typeface="黑体" panose="02010609060101010101" pitchFamily="49" charset="-122"/>
              </a:rPr>
              <a:t>造好句子的小组</a:t>
            </a:r>
            <a:r>
              <a:rPr lang="zh-CN" altLang="en-US" sz="2800" b="1">
                <a:solidFill>
                  <a:srgbClr val="FF0000"/>
                </a:solidFill>
                <a:ea typeface="黑体" panose="02010609060101010101" pitchFamily="49" charset="-122"/>
              </a:rPr>
              <a:t>为胜</a:t>
            </a:r>
            <a:r>
              <a:rPr lang="zh-CN" altLang="en-US" sz="2800" b="1">
                <a:solidFill>
                  <a:srgbClr val="0000CC"/>
                </a:solidFill>
                <a:ea typeface="黑体" panose="02010609060101010101" pitchFamily="49" charset="-122"/>
              </a:rPr>
              <a:t>。</a:t>
            </a:r>
            <a:endParaRPr lang="zh-CN" altLang="en-US" sz="2800" b="1">
              <a:solidFill>
                <a:srgbClr val="0000CC"/>
              </a:solidFill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l"/>
            </a:pPr>
            <a:endParaRPr lang="zh-CN" altLang="en-US" sz="2800">
              <a:solidFill>
                <a:srgbClr val="0000CC"/>
              </a:solidFill>
              <a:latin typeface="Calibri" panose="020F0502020204030204" pitchFamily="34" charset="0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32181" y="1625006"/>
            <a:ext cx="921324" cy="756134"/>
          </a:xfrm>
          <a:prstGeom prst="rect">
            <a:avLst/>
          </a:prstGeom>
          <a:noFill/>
          <a:ln>
            <a:noFill/>
          </a:ln>
        </p:spPr>
      </p:pic>
      <p:sp>
        <p:nvSpPr>
          <p:cNvPr id="16387" name="文本框 6"/>
          <p:cNvSpPr txBox="1">
            <a:spLocks noChangeArrowheads="1"/>
          </p:cNvSpPr>
          <p:nvPr/>
        </p:nvSpPr>
        <p:spPr bwMode="auto">
          <a:xfrm>
            <a:off x="10648950" y="7753350"/>
            <a:ext cx="723900" cy="3444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>
                <a:ea typeface="微软雅黑" panose="020B0503020204020204" pitchFamily="34" charset="-122"/>
              </a:rPr>
              <a:t>延迟符</a:t>
            </a:r>
            <a:endParaRPr lang="zh-CN" altLang="en-US" sz="1400">
              <a:ea typeface="微软雅黑" panose="020B0503020204020204" pitchFamily="34" charset="-122"/>
            </a:endParaRPr>
          </a:p>
        </p:txBody>
      </p:sp>
      <p:sp>
        <p:nvSpPr>
          <p:cNvPr id="16388" name="WordArt 6"/>
          <p:cNvSpPr>
            <a:spLocks noChangeArrowheads="1" noChangeShapeType="1" noTextEdit="1"/>
          </p:cNvSpPr>
          <p:nvPr/>
        </p:nvSpPr>
        <p:spPr bwMode="auto">
          <a:xfrm>
            <a:off x="647700" y="493713"/>
            <a:ext cx="2819400" cy="866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>
                <a:ln w="22225">
                  <a:solidFill>
                    <a:schemeClr val="accent1"/>
                  </a:solidFill>
                  <a:round/>
                </a:ln>
                <a:solidFill>
                  <a:schemeClr val="accent2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华文行楷"/>
                <a:ea typeface="华文行楷"/>
              </a:rPr>
              <a:t>集体造句</a:t>
            </a:r>
            <a:endParaRPr lang="zh-CN" altLang="en-US" sz="3600" b="1" kern="10">
              <a:ln w="22225">
                <a:solidFill>
                  <a:schemeClr val="accent1"/>
                </a:solidFill>
                <a:round/>
              </a:ln>
              <a:solidFill>
                <a:schemeClr val="accent2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华文行楷"/>
              <a:ea typeface="华文行楷"/>
            </a:endParaRPr>
          </a:p>
        </p:txBody>
      </p:sp>
      <p:sp>
        <p:nvSpPr>
          <p:cNvPr id="14344" name="AutoShape 8"/>
          <p:cNvSpPr>
            <a:spLocks noChangeArrowheads="1"/>
          </p:cNvSpPr>
          <p:nvPr/>
        </p:nvSpPr>
        <p:spPr bwMode="auto">
          <a:xfrm>
            <a:off x="1473200" y="1790700"/>
            <a:ext cx="381000" cy="4470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" name="Oval 13"/>
          <p:cNvSpPr>
            <a:spLocks noChangeArrowheads="1"/>
          </p:cNvSpPr>
          <p:nvPr/>
        </p:nvSpPr>
        <p:spPr bwMode="auto">
          <a:xfrm>
            <a:off x="1336675" y="1736725"/>
            <a:ext cx="635000" cy="611188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bg1"/>
            </a:solidFill>
            <a:round/>
          </a:ln>
        </p:spPr>
        <p:txBody>
          <a:bodyPr lIns="0" tIns="0" rIns="0" bIns="0"/>
          <a:lstStyle/>
          <a:p>
            <a:pPr algn="ctr">
              <a:lnSpc>
                <a:spcPct val="150000"/>
              </a:lnSpc>
            </a:pPr>
            <a:r>
              <a:rPr lang="en-US" altLang="zh-CN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1357313" y="2692400"/>
            <a:ext cx="622300" cy="611188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  <a:round/>
          </a:ln>
        </p:spPr>
        <p:txBody>
          <a:bodyPr lIns="0" tIns="0" rIns="0" bIns="0"/>
          <a:lstStyle/>
          <a:p>
            <a:pPr algn="ctr">
              <a:lnSpc>
                <a:spcPct val="150000"/>
              </a:lnSpc>
            </a:pPr>
            <a:r>
              <a:rPr lang="en-US" altLang="zh-CN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Oval 13"/>
          <p:cNvSpPr>
            <a:spLocks noChangeArrowheads="1"/>
          </p:cNvSpPr>
          <p:nvPr/>
        </p:nvSpPr>
        <p:spPr bwMode="auto">
          <a:xfrm>
            <a:off x="1349375" y="3606800"/>
            <a:ext cx="609600" cy="623888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bg1"/>
            </a:solidFill>
            <a:round/>
          </a:ln>
        </p:spPr>
        <p:txBody>
          <a:bodyPr lIns="0" tIns="0" rIns="0" bIns="0"/>
          <a:lstStyle/>
          <a:p>
            <a:pPr algn="ctr">
              <a:lnSpc>
                <a:spcPct val="150000"/>
              </a:lnSpc>
            </a:pPr>
            <a:r>
              <a:rPr lang="en-US" altLang="zh-CN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altLang="zh-CN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Oval 13"/>
          <p:cNvSpPr>
            <a:spLocks noChangeArrowheads="1"/>
          </p:cNvSpPr>
          <p:nvPr/>
        </p:nvSpPr>
        <p:spPr bwMode="auto">
          <a:xfrm>
            <a:off x="1331913" y="5654675"/>
            <a:ext cx="660400" cy="6350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19050">
            <a:solidFill>
              <a:schemeClr val="bg1"/>
            </a:solidFill>
          </a:ln>
        </p:spPr>
        <p:txBody>
          <a:bodyPr lIns="0" tIns="0" rIns="0" bIns="0"/>
          <a:lstStyle/>
          <a:p>
            <a:pPr algn="ctr">
              <a:lnSpc>
                <a:spcPct val="150000"/>
              </a:lnSpc>
              <a:defRPr/>
            </a:pP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···</a:t>
            </a:r>
            <a:endParaRPr lang="en-US" altLang="zh-CN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94" name="Rectangle 17"/>
          <p:cNvSpPr>
            <a:spLocks noChangeArrowheads="1"/>
          </p:cNvSpPr>
          <p:nvPr/>
        </p:nvSpPr>
        <p:spPr bwMode="auto">
          <a:xfrm>
            <a:off x="4479925" y="342900"/>
            <a:ext cx="7407275" cy="946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rgbClr val="000066"/>
                </a:solidFill>
                <a:ea typeface="微软雅黑" panose="020B0503020204020204" pitchFamily="34" charset="-122"/>
              </a:rPr>
              <a:t>规则：每一列为一小组；</a:t>
            </a:r>
            <a:endParaRPr lang="zh-CN" altLang="en-US" sz="2800" b="1">
              <a:solidFill>
                <a:srgbClr val="000066"/>
              </a:solidFill>
              <a:ea typeface="微软雅黑" panose="020B0503020204020204" pitchFamily="34" charset="-122"/>
            </a:endParaRPr>
          </a:p>
          <a:p>
            <a:r>
              <a:rPr lang="zh-CN" altLang="en-US" sz="2800" b="1">
                <a:solidFill>
                  <a:srgbClr val="000066"/>
                </a:solidFill>
                <a:ea typeface="微软雅黑" panose="020B0503020204020204" pitchFamily="34" charset="-122"/>
              </a:rPr>
              <a:t>           第一位组员准备好空白纸。</a:t>
            </a:r>
            <a:endParaRPr lang="zh-CN" altLang="en-US" sz="2800" b="1">
              <a:solidFill>
                <a:srgbClr val="000066"/>
              </a:solidFill>
              <a:ea typeface="微软雅黑" panose="020B0503020204020204" pitchFamily="34" charset="-122"/>
            </a:endParaRPr>
          </a:p>
        </p:txBody>
      </p:sp>
      <p:sp>
        <p:nvSpPr>
          <p:cNvPr id="16395" name="Rectangle 18"/>
          <p:cNvSpPr>
            <a:spLocks noChangeArrowheads="1"/>
          </p:cNvSpPr>
          <p:nvPr/>
        </p:nvSpPr>
        <p:spPr bwMode="auto">
          <a:xfrm>
            <a:off x="2816225" y="1595438"/>
            <a:ext cx="6813550" cy="9531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zh-CN" altLang="en-US" sz="2800" b="1">
                <a:solidFill>
                  <a:srgbClr val="000000"/>
                </a:solidFill>
                <a:ea typeface="黑体" panose="02010609060101010101" pitchFamily="49" charset="-122"/>
              </a:rPr>
              <a:t> 游戏开始，第一位组员随意在纸上</a:t>
            </a:r>
            <a:r>
              <a:rPr lang="zh-CN" altLang="en-US" sz="2800" b="1">
                <a:solidFill>
                  <a:srgbClr val="CC0000"/>
                </a:solidFill>
                <a:ea typeface="黑体" panose="02010609060101010101" pitchFamily="49" charset="-122"/>
              </a:rPr>
              <a:t>写一个字</a:t>
            </a:r>
            <a:r>
              <a:rPr lang="zh-CN" altLang="en-US" sz="2800" b="1">
                <a:solidFill>
                  <a:srgbClr val="000000"/>
                </a:solidFill>
                <a:ea typeface="黑体" panose="02010609060101010101" pitchFamily="49" charset="-122"/>
              </a:rPr>
              <a:t>，然后将纸传给第二人</a:t>
            </a:r>
            <a:endParaRPr lang="zh-CN" altLang="en-US" sz="2800" b="1">
              <a:solidFill>
                <a:srgbClr val="000000"/>
              </a:solidFill>
              <a:ea typeface="黑体" panose="02010609060101010101" pitchFamily="49" charset="-122"/>
            </a:endParaRPr>
          </a:p>
        </p:txBody>
      </p:sp>
      <p:sp>
        <p:nvSpPr>
          <p:cNvPr id="16396" name="Rectangle 19"/>
          <p:cNvSpPr>
            <a:spLocks noChangeArrowheads="1"/>
          </p:cNvSpPr>
          <p:nvPr/>
        </p:nvSpPr>
        <p:spPr bwMode="auto">
          <a:xfrm>
            <a:off x="2816225" y="2676525"/>
            <a:ext cx="7483475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zh-CN" altLang="en-US" sz="2800" b="1">
                <a:solidFill>
                  <a:srgbClr val="000000"/>
                </a:solidFill>
                <a:ea typeface="黑体" panose="02010609060101010101" pitchFamily="49" charset="-122"/>
              </a:rPr>
              <a:t> 第二人按要求写完</a:t>
            </a:r>
            <a:r>
              <a:rPr lang="zh-CN" altLang="en-US" sz="2800" b="1">
                <a:solidFill>
                  <a:srgbClr val="CC0000"/>
                </a:solidFill>
                <a:ea typeface="黑体" panose="02010609060101010101" pitchFamily="49" charset="-122"/>
              </a:rPr>
              <a:t>一个字</a:t>
            </a:r>
            <a:r>
              <a:rPr lang="zh-CN" altLang="en-US" sz="2800" b="1">
                <a:solidFill>
                  <a:srgbClr val="000000"/>
                </a:solidFill>
                <a:ea typeface="黑体" panose="02010609060101010101" pitchFamily="49" charset="-122"/>
              </a:rPr>
              <a:t>后交给第三人</a:t>
            </a:r>
            <a:endParaRPr lang="zh-CN" altLang="en-US" sz="2800" b="1">
              <a:solidFill>
                <a:srgbClr val="000000"/>
              </a:solidFill>
              <a:ea typeface="黑体" panose="02010609060101010101" pitchFamily="49" charset="-122"/>
            </a:endParaRPr>
          </a:p>
        </p:txBody>
      </p:sp>
      <p:sp>
        <p:nvSpPr>
          <p:cNvPr id="16397" name="Rectangle 20"/>
          <p:cNvSpPr>
            <a:spLocks noChangeArrowheads="1"/>
          </p:cNvSpPr>
          <p:nvPr/>
        </p:nvSpPr>
        <p:spPr bwMode="auto">
          <a:xfrm>
            <a:off x="2892425" y="5484813"/>
            <a:ext cx="6838950" cy="946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Font typeface="Wingdings" panose="05000000000000000000" pitchFamily="2" charset="2"/>
              <a:buChar char="l"/>
            </a:pPr>
            <a:r>
              <a:rPr lang="zh-CN" altLang="en-US" sz="2800" b="1">
                <a:solidFill>
                  <a:srgbClr val="CC0000"/>
                </a:solidFill>
                <a:ea typeface="黑体" panose="02010609060101010101" pitchFamily="49" charset="-122"/>
              </a:rPr>
              <a:t> 直到组成一个句子</a:t>
            </a:r>
            <a:r>
              <a:rPr lang="zh-CN" altLang="en-US" sz="2800" b="1">
                <a:solidFill>
                  <a:srgbClr val="000000"/>
                </a:solidFill>
                <a:ea typeface="黑体" panose="02010609060101010101" pitchFamily="49" charset="-122"/>
              </a:rPr>
              <a:t>，如果到排尾，句子没有结束，则最后一名同学将句子写完整</a:t>
            </a:r>
            <a:endParaRPr lang="zh-CN" altLang="en-US" sz="2800" b="1">
              <a:solidFill>
                <a:srgbClr val="000000"/>
              </a:solidFill>
              <a:ea typeface="黑体" panose="02010609060101010101" pitchFamily="49" charset="-122"/>
            </a:endParaRPr>
          </a:p>
        </p:txBody>
      </p:sp>
      <p:sp>
        <p:nvSpPr>
          <p:cNvPr id="14357" name="Oval 13"/>
          <p:cNvSpPr>
            <a:spLocks noChangeArrowheads="1"/>
          </p:cNvSpPr>
          <p:nvPr/>
        </p:nvSpPr>
        <p:spPr bwMode="auto">
          <a:xfrm>
            <a:off x="1362075" y="4619625"/>
            <a:ext cx="596900" cy="611188"/>
          </a:xfrm>
          <a:prstGeom prst="ellipse">
            <a:avLst/>
          </a:prstGeom>
          <a:solidFill>
            <a:srgbClr val="808000">
              <a:alpha val="85881"/>
            </a:srgbClr>
          </a:solidFill>
          <a:ln w="19050">
            <a:solidFill>
              <a:schemeClr val="bg1"/>
            </a:solidFill>
            <a:round/>
          </a:ln>
        </p:spPr>
        <p:txBody>
          <a:bodyPr lIns="0" tIns="0" rIns="0" bIns="0"/>
          <a:lstStyle/>
          <a:p>
            <a:pPr algn="ctr">
              <a:lnSpc>
                <a:spcPct val="150000"/>
              </a:lnSpc>
            </a:pPr>
            <a:r>
              <a:rPr lang="en-US" altLang="zh-CN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···</a:t>
            </a:r>
            <a:endParaRPr lang="en-US" altLang="zh-CN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99" name="Rectangle 23"/>
          <p:cNvSpPr>
            <a:spLocks noChangeArrowheads="1"/>
          </p:cNvSpPr>
          <p:nvPr/>
        </p:nvSpPr>
        <p:spPr bwMode="auto">
          <a:xfrm>
            <a:off x="2828925" y="3451225"/>
            <a:ext cx="6835775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zh-CN" altLang="en-US" sz="2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第三人按要求写完</a:t>
            </a:r>
            <a:r>
              <a:rPr lang="zh-CN" altLang="en-US" sz="2800" b="1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一个字</a:t>
            </a:r>
            <a:r>
              <a:rPr lang="zh-CN" altLang="en-US" sz="2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后交给第四人</a:t>
            </a:r>
            <a:endParaRPr lang="zh-CN" altLang="en-US" sz="28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360" name="Rectangle 24"/>
          <p:cNvSpPr>
            <a:spLocks noChangeArrowheads="1"/>
          </p:cNvSpPr>
          <p:nvPr/>
        </p:nvSpPr>
        <p:spPr bwMode="auto">
          <a:xfrm>
            <a:off x="2854325" y="4416425"/>
            <a:ext cx="4473575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sz="2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 ··· ···</a:t>
            </a:r>
            <a:endParaRPr lang="en-US" altLang="zh-CN" sz="28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3"/>
          <p:cNvPicPr>
            <a:picLocks noChangeAspect="1"/>
          </p:cNvPicPr>
          <p:nvPr/>
        </p:nvPicPr>
        <p:blipFill>
          <a:blip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06781" y="2590206"/>
            <a:ext cx="921324" cy="756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57581" y="3479206"/>
            <a:ext cx="921324" cy="756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70281" y="4469806"/>
            <a:ext cx="921324" cy="756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 idx="4294967295"/>
          </p:nvPr>
        </p:nvSpPr>
        <p:spPr>
          <a:xfrm>
            <a:off x="1619250" y="215900"/>
            <a:ext cx="2174875" cy="796925"/>
          </a:xfrm>
        </p:spPr>
        <p:txBody>
          <a:bodyPr/>
          <a:lstStyle/>
          <a:p>
            <a:r>
              <a:rPr lang="zh-CN" altLang="en-US" sz="3600"/>
              <a:t>启示：</a:t>
            </a:r>
            <a:endParaRPr lang="zh-CN" altLang="en-US" sz="3600"/>
          </a:p>
        </p:txBody>
      </p:sp>
      <p:sp>
        <p:nvSpPr>
          <p:cNvPr id="27650" name="Rectangle 3"/>
          <p:cNvSpPr>
            <a:spLocks noGrp="1"/>
          </p:cNvSpPr>
          <p:nvPr>
            <p:ph type="body" idx="4294967295"/>
          </p:nvPr>
        </p:nvSpPr>
        <p:spPr>
          <a:xfrm>
            <a:off x="732155" y="1012508"/>
            <a:ext cx="10480675" cy="1789112"/>
          </a:xfrm>
        </p:spPr>
        <p:txBody>
          <a:bodyPr/>
          <a:lstStyle/>
          <a:p>
            <a:pPr>
              <a:spcBef>
                <a:spcPct val="40000"/>
              </a:spcBef>
              <a:buFont typeface="Wingdings" panose="05000000000000000000" pitchFamily="2" charset="2"/>
              <a:buNone/>
            </a:pPr>
            <a:r>
              <a:t>      </a:t>
            </a:r>
            <a:r>
              <a: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要想在集体中感受到更多的温暖，一方面需要加强集体的建设，另一方面需要</a:t>
            </a:r>
            <a:r>
              <a:rPr sz="32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个人在集体中</a:t>
            </a:r>
            <a:r>
              <a: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不断地作出相应的</a:t>
            </a:r>
            <a:r>
              <a:rPr sz="32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努力</a:t>
            </a:r>
            <a:r>
              <a:rPr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32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7661" name="Group 13"/>
          <p:cNvGrpSpPr/>
          <p:nvPr/>
        </p:nvGrpSpPr>
        <p:grpSpPr bwMode="auto">
          <a:xfrm>
            <a:off x="5746750" y="2987675"/>
            <a:ext cx="2760663" cy="2960688"/>
            <a:chOff x="1572" y="2090"/>
            <a:chExt cx="1739" cy="1865"/>
          </a:xfrm>
        </p:grpSpPr>
        <p:sp>
          <p:nvSpPr>
            <p:cNvPr id="30728" name="Freeform 15"/>
            <p:cNvSpPr/>
            <p:nvPr/>
          </p:nvSpPr>
          <p:spPr bwMode="auto">
            <a:xfrm>
              <a:off x="1572" y="2090"/>
              <a:ext cx="1679" cy="1865"/>
            </a:xfrm>
            <a:custGeom>
              <a:avLst/>
              <a:gdLst>
                <a:gd name="T0" fmla="*/ 32080570 w 2320"/>
                <a:gd name="T1" fmla="*/ 125721063 h 2320"/>
                <a:gd name="T2" fmla="*/ 32080570 w 2320"/>
                <a:gd name="T3" fmla="*/ 0 h 2320"/>
                <a:gd name="T4" fmla="*/ 0 w 2320"/>
                <a:gd name="T5" fmla="*/ 0 h 2320"/>
                <a:gd name="T6" fmla="*/ 0 w 2320"/>
                <a:gd name="T7" fmla="*/ 125721063 h 2320"/>
                <a:gd name="T8" fmla="*/ 32080570 w 2320"/>
                <a:gd name="T9" fmla="*/ 125721063 h 2320"/>
                <a:gd name="T10" fmla="*/ 32080570 w 2320"/>
                <a:gd name="T11" fmla="*/ 125721063 h 2320"/>
                <a:gd name="T12" fmla="*/ 32080570 w 2320"/>
                <a:gd name="T13" fmla="*/ 125721063 h 23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20"/>
                <a:gd name="T22" fmla="*/ 0 h 2320"/>
                <a:gd name="T23" fmla="*/ 2320 w 2320"/>
                <a:gd name="T24" fmla="*/ 2320 h 23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20" h="2320">
                  <a:moveTo>
                    <a:pt x="2320" y="700"/>
                  </a:moveTo>
                  <a:cubicBezTo>
                    <a:pt x="2320" y="315"/>
                    <a:pt x="2005" y="0"/>
                    <a:pt x="1620" y="0"/>
                  </a:cubicBezTo>
                  <a:cubicBezTo>
                    <a:pt x="1080" y="0"/>
                    <a:pt x="540" y="0"/>
                    <a:pt x="0" y="0"/>
                  </a:cubicBezTo>
                  <a:cubicBezTo>
                    <a:pt x="0" y="540"/>
                    <a:pt x="0" y="1080"/>
                    <a:pt x="0" y="1620"/>
                  </a:cubicBezTo>
                  <a:cubicBezTo>
                    <a:pt x="0" y="2005"/>
                    <a:pt x="315" y="2320"/>
                    <a:pt x="700" y="2320"/>
                  </a:cubicBezTo>
                  <a:cubicBezTo>
                    <a:pt x="1240" y="2320"/>
                    <a:pt x="1780" y="2320"/>
                    <a:pt x="2320" y="2320"/>
                  </a:cubicBezTo>
                  <a:lnTo>
                    <a:pt x="2320" y="700"/>
                  </a:ln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 w="9525">
              <a:noFill/>
              <a:round/>
            </a:ln>
          </p:spPr>
          <p:txBody>
            <a:bodyPr lIns="121917" tIns="60958" rIns="121917" bIns="60958"/>
            <a:lstStyle/>
            <a:p>
              <a:endParaRPr lang="zh-CN" altLang="en-US"/>
            </a:p>
          </p:txBody>
        </p:sp>
        <p:sp>
          <p:nvSpPr>
            <p:cNvPr id="30729" name="Rectangle 12"/>
            <p:cNvSpPr>
              <a:spLocks noChangeArrowheads="1"/>
            </p:cNvSpPr>
            <p:nvPr/>
          </p:nvSpPr>
          <p:spPr bwMode="auto">
            <a:xfrm>
              <a:off x="1609" y="2324"/>
              <a:ext cx="1702" cy="146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lnSpc>
                  <a:spcPct val="105000"/>
                </a:lnSpc>
              </a:pPr>
              <a:r>
                <a:rPr lang="zh-CN" altLang="en-US" sz="2800" b="1">
                  <a:solidFill>
                    <a:srgbClr val="000000"/>
                  </a:solidFill>
                  <a:ea typeface="微软雅黑" panose="020B0503020204020204" pitchFamily="34" charset="-122"/>
                </a:rPr>
                <a:t>我们在体验安全感和归属感的同时，也要努力</a:t>
              </a:r>
              <a:r>
                <a:rPr lang="zh-CN" altLang="en-US" sz="2800" b="1">
                  <a:solidFill>
                    <a:srgbClr val="0000CC"/>
                  </a:solidFill>
                  <a:ea typeface="微软雅黑" panose="020B0503020204020204" pitchFamily="34" charset="-122"/>
                </a:rPr>
                <a:t>倾注、传递关爱和温暖</a:t>
              </a:r>
              <a:r>
                <a:rPr lang="zh-CN" altLang="en-US" sz="2800" b="1">
                  <a:solidFill>
                    <a:srgbClr val="000000"/>
                  </a:solidFill>
                  <a:ea typeface="微软雅黑" panose="020B0503020204020204" pitchFamily="34" charset="-122"/>
                </a:rPr>
                <a:t>。</a:t>
              </a:r>
              <a:endParaRPr lang="zh-CN" altLang="en-US" sz="2800" b="1">
                <a:solidFill>
                  <a:srgbClr val="000000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27669" name="Group 21"/>
          <p:cNvGrpSpPr/>
          <p:nvPr/>
        </p:nvGrpSpPr>
        <p:grpSpPr bwMode="auto">
          <a:xfrm>
            <a:off x="8732838" y="3013075"/>
            <a:ext cx="2954337" cy="2922588"/>
            <a:chOff x="4061" y="1842"/>
            <a:chExt cx="1861" cy="1841"/>
          </a:xfrm>
        </p:grpSpPr>
        <p:sp>
          <p:nvSpPr>
            <p:cNvPr id="30726" name="Freeform 14"/>
            <p:cNvSpPr/>
            <p:nvPr/>
          </p:nvSpPr>
          <p:spPr bwMode="auto">
            <a:xfrm>
              <a:off x="4061" y="1842"/>
              <a:ext cx="1727" cy="1841"/>
            </a:xfrm>
            <a:custGeom>
              <a:avLst/>
              <a:gdLst>
                <a:gd name="T0" fmla="*/ 0 w 2320"/>
                <a:gd name="T1" fmla="*/ 106238631 h 2320"/>
                <a:gd name="T2" fmla="*/ 46279043 w 2320"/>
                <a:gd name="T3" fmla="*/ 0 h 2320"/>
                <a:gd name="T4" fmla="*/ 46279043 w 2320"/>
                <a:gd name="T5" fmla="*/ 0 h 2320"/>
                <a:gd name="T6" fmla="*/ 46279043 w 2320"/>
                <a:gd name="T7" fmla="*/ 106238631 h 2320"/>
                <a:gd name="T8" fmla="*/ 46279043 w 2320"/>
                <a:gd name="T9" fmla="*/ 106238631 h 2320"/>
                <a:gd name="T10" fmla="*/ 0 w 2320"/>
                <a:gd name="T11" fmla="*/ 106238631 h 2320"/>
                <a:gd name="T12" fmla="*/ 0 w 2320"/>
                <a:gd name="T13" fmla="*/ 106238631 h 23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20"/>
                <a:gd name="T22" fmla="*/ 0 h 2320"/>
                <a:gd name="T23" fmla="*/ 2320 w 2320"/>
                <a:gd name="T24" fmla="*/ 2320 h 23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20" h="2320">
                  <a:moveTo>
                    <a:pt x="0" y="700"/>
                  </a:moveTo>
                  <a:cubicBezTo>
                    <a:pt x="0" y="315"/>
                    <a:pt x="315" y="0"/>
                    <a:pt x="700" y="0"/>
                  </a:cubicBezTo>
                  <a:cubicBezTo>
                    <a:pt x="1240" y="0"/>
                    <a:pt x="1780" y="0"/>
                    <a:pt x="2320" y="0"/>
                  </a:cubicBezTo>
                  <a:cubicBezTo>
                    <a:pt x="2320" y="540"/>
                    <a:pt x="2320" y="1080"/>
                    <a:pt x="2320" y="1620"/>
                  </a:cubicBezTo>
                  <a:cubicBezTo>
                    <a:pt x="2320" y="2005"/>
                    <a:pt x="2005" y="2320"/>
                    <a:pt x="1620" y="2320"/>
                  </a:cubicBezTo>
                  <a:cubicBezTo>
                    <a:pt x="1080" y="2320"/>
                    <a:pt x="540" y="2320"/>
                    <a:pt x="0" y="2320"/>
                  </a:cubicBezTo>
                  <a:lnTo>
                    <a:pt x="0" y="700"/>
                  </a:lnTo>
                  <a:close/>
                </a:path>
              </a:pathLst>
            </a:custGeom>
            <a:solidFill>
              <a:srgbClr val="92D050">
                <a:alpha val="47058"/>
              </a:srgbClr>
            </a:solidFill>
            <a:ln w="9525">
              <a:noFill/>
              <a:round/>
            </a:ln>
          </p:spPr>
          <p:txBody>
            <a:bodyPr lIns="121917" tIns="60958" rIns="121917" bIns="60958"/>
            <a:lstStyle/>
            <a:p>
              <a:endParaRPr lang="zh-CN" altLang="en-US"/>
            </a:p>
          </p:txBody>
        </p:sp>
        <p:sp>
          <p:nvSpPr>
            <p:cNvPr id="30727" name="Rectangle 20"/>
            <p:cNvSpPr>
              <a:spLocks noChangeArrowheads="1"/>
            </p:cNvSpPr>
            <p:nvPr/>
          </p:nvSpPr>
          <p:spPr bwMode="auto">
            <a:xfrm>
              <a:off x="4070" y="1928"/>
              <a:ext cx="1852" cy="17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105000"/>
                </a:lnSpc>
                <a:spcBef>
                  <a:spcPct val="40000"/>
                </a:spcBef>
                <a:buClr>
                  <a:srgbClr val="000000"/>
                </a:buClr>
                <a:buFont typeface="Wingdings" panose="05000000000000000000" pitchFamily="2" charset="2"/>
                <a:buNone/>
              </a:pPr>
              <a:r>
                <a:rPr lang="zh-CN" altLang="en-US" sz="2800" b="1">
                  <a:solidFill>
                    <a:srgbClr val="000000"/>
                  </a:solidFill>
                  <a:ea typeface="微软雅黑" panose="020B0503020204020204" pitchFamily="34" charset="-122"/>
                </a:rPr>
                <a:t>集体带给自己荣誉感，同时自己也要</a:t>
              </a:r>
              <a:r>
                <a:rPr lang="zh-CN" altLang="en-US" sz="2800" b="1">
                  <a:solidFill>
                    <a:srgbClr val="0000CC"/>
                  </a:solidFill>
                  <a:ea typeface="微软雅黑" panose="020B0503020204020204" pitchFamily="34" charset="-122"/>
                </a:rPr>
                <a:t>为集体荣誉而努力</a:t>
              </a:r>
              <a:r>
                <a:rPr lang="zh-CN" altLang="en-US" sz="2800" b="1">
                  <a:solidFill>
                    <a:srgbClr val="000000"/>
                  </a:solidFill>
                  <a:ea typeface="微软雅黑" panose="020B0503020204020204" pitchFamily="34" charset="-122"/>
                </a:rPr>
                <a:t>，集体的荣誉也需要我们来</a:t>
              </a:r>
              <a:r>
                <a:rPr lang="zh-CN" altLang="en-US" sz="2800" b="1">
                  <a:solidFill>
                    <a:srgbClr val="0000CC"/>
                  </a:solidFill>
                  <a:ea typeface="微软雅黑" panose="020B0503020204020204" pitchFamily="34" charset="-122"/>
                </a:rPr>
                <a:t>维护</a:t>
              </a:r>
              <a:r>
                <a:rPr lang="zh-CN" altLang="en-US" sz="2800" b="1">
                  <a:solidFill>
                    <a:srgbClr val="000000"/>
                  </a:solidFill>
                  <a:ea typeface="微软雅黑" panose="020B0503020204020204" pitchFamily="34" charset="-122"/>
                </a:rPr>
                <a:t>！</a:t>
              </a:r>
              <a:endParaRPr lang="zh-CN" altLang="en-US" sz="2800" b="1">
                <a:solidFill>
                  <a:srgbClr val="000000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241425" y="2908300"/>
            <a:ext cx="4308475" cy="3225800"/>
            <a:chOff x="1955" y="4580"/>
            <a:chExt cx="6785" cy="5080"/>
          </a:xfrm>
        </p:grpSpPr>
        <p:pic>
          <p:nvPicPr>
            <p:cNvPr id="27672" name="Picture 24" descr="f04da22a8e9e101b99f962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1955" y="4580"/>
              <a:ext cx="6785" cy="5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文本框 1"/>
            <p:cNvSpPr txBox="1"/>
            <p:nvPr/>
          </p:nvSpPr>
          <p:spPr>
            <a:xfrm>
              <a:off x="4195" y="8346"/>
              <a:ext cx="1728" cy="7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p>
              <a:pPr>
                <a:lnSpc>
                  <a:spcPct val="130000"/>
                </a:lnSpc>
              </a:pPr>
              <a:r>
                <a:rPr lang="zh-CN" altLang="en-US" sz="1800" dirty="0" smtClean="0">
                  <a:solidFill>
                    <a:srgbClr val="333300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班级管理</a:t>
              </a:r>
              <a:endParaRPr lang="zh-CN" altLang="en-US" sz="1800" dirty="0" smtClean="0">
                <a:solidFill>
                  <a:srgbClr val="333300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5827713"/>
            <a:ext cx="12192000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15"/>
          <p:cNvSpPr txBox="1">
            <a:spLocks noChangeArrowheads="1"/>
          </p:cNvSpPr>
          <p:nvPr/>
        </p:nvSpPr>
        <p:spPr bwMode="auto">
          <a:xfrm>
            <a:off x="2684780" y="1659890"/>
            <a:ext cx="7467600" cy="3538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>
              <a:spcBef>
                <a:spcPct val="25000"/>
              </a:spcBef>
              <a:buFont typeface="Wingdings" panose="05000000000000000000" pitchFamily="2" charset="2"/>
              <a:buChar char="l"/>
            </a:pPr>
            <a:r>
              <a:rPr lang="zh-CN" altLang="en-US" sz="2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小组讨论</a:t>
            </a:r>
            <a:r>
              <a: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要求：</a:t>
            </a:r>
            <a:endParaRPr lang="zh-CN" altLang="en-US" sz="32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25000"/>
              </a:spcBef>
            </a:pPr>
            <a:r>
              <a:rPr lang="en-US" altLang="zh-CN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讨论问题：班级取得的成就，为什么能取得，</a:t>
            </a:r>
            <a:r>
              <a: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具体原因有哪些？</a:t>
            </a:r>
            <a:endParaRPr lang="zh-CN" altLang="en-US" sz="32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25000"/>
              </a:spcBef>
            </a:pPr>
            <a:r>
              <a:rPr lang="en-US" altLang="zh-CN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组</a:t>
            </a:r>
            <a:r>
              <a: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内分享、总结；</a:t>
            </a:r>
            <a:endParaRPr lang="zh-CN" altLang="en-US" sz="32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25000"/>
              </a:spcBef>
            </a:pPr>
            <a:r>
              <a:rPr lang="en-US" altLang="zh-CN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组内设置记录员、发言人；</a:t>
            </a:r>
            <a:endParaRPr lang="zh-CN" altLang="en-US" sz="32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25000"/>
              </a:spcBef>
            </a:pPr>
            <a:r>
              <a:rPr lang="en-US" altLang="zh-CN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讨论时间：</a:t>
            </a:r>
            <a:r>
              <a:rPr lang="en-US" altLang="zh-CN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分钟；发言时间：</a:t>
            </a:r>
            <a:r>
              <a:rPr lang="en-US" altLang="zh-CN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分钟</a:t>
            </a:r>
            <a:r>
              <a:rPr lang="zh-CN" altLang="en-US" sz="2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28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6625" name="Picture 5" descr="t01d76b4fdc912321c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3845"/>
            <a:ext cx="32099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Rectangle 2"/>
          <p:cNvSpPr>
            <a:spLocks noGrp="1" noRot="1" noChangeArrowheads="1"/>
          </p:cNvSpPr>
          <p:nvPr/>
        </p:nvSpPr>
        <p:spPr>
          <a:xfrm>
            <a:off x="2684463" y="498475"/>
            <a:ext cx="5537200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6C930E"/>
                </a:solidFill>
                <a:latin typeface="+mj-ea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C930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C930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C930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C930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C930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C930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C930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C930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4000"/>
              <a:t>众说纷纭话集体</a:t>
            </a:r>
            <a:endParaRPr lang="zh-CN" altLang="en-US" sz="400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文本框 1"/>
          <p:cNvSpPr txBox="1">
            <a:spLocks noChangeArrowheads="1"/>
          </p:cNvSpPr>
          <p:nvPr/>
        </p:nvSpPr>
        <p:spPr bwMode="auto">
          <a:xfrm>
            <a:off x="205105" y="5332730"/>
            <a:ext cx="11779250" cy="13220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4000" b="1">
                <a:solidFill>
                  <a:srgbClr val="0000CC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r>
            <a:r>
              <a:rPr lang="zh-CN" altLang="en-US" sz="4000" b="1">
                <a:solidFill>
                  <a:srgbClr val="0000CC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、</a:t>
            </a:r>
            <a:r>
              <a:rPr lang="zh-CN" altLang="en-US" sz="4000" b="1">
                <a:solidFill>
                  <a:srgbClr val="0000CC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集体的力量来源于 </a:t>
            </a:r>
            <a:r>
              <a:rPr lang="zh-CN" altLang="en-US" sz="4000" b="1" u="sng">
                <a:solidFill>
                  <a:srgbClr val="0000CC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                                 </a:t>
            </a:r>
            <a:r>
              <a:rPr lang="zh-CN" altLang="en-US" sz="4000" b="1">
                <a:solidFill>
                  <a:srgbClr val="0000CC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和</a:t>
            </a:r>
            <a:r>
              <a:rPr lang="zh-CN" altLang="en-US" sz="4000" b="1" u="sng">
                <a:solidFill>
                  <a:srgbClr val="0000CC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                    </a:t>
            </a:r>
            <a:r>
              <a:rPr lang="zh-CN" altLang="en-US" sz="4000" b="1">
                <a:solidFill>
                  <a:srgbClr val="0000CC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。</a:t>
            </a:r>
            <a:endParaRPr lang="zh-CN" altLang="en-US" sz="4000" b="1">
              <a:solidFill>
                <a:srgbClr val="0000CC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  <a:p>
            <a:r>
              <a:rPr lang="en-US" altLang="zh-CN" sz="4000" b="1">
                <a:solidFill>
                  <a:srgbClr val="0000CC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(P55)</a:t>
            </a:r>
            <a:endParaRPr lang="en-US" altLang="zh-CN" sz="4000" b="1">
              <a:solidFill>
                <a:srgbClr val="0000CC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2770" name="组合 15"/>
          <p:cNvGrpSpPr/>
          <p:nvPr/>
        </p:nvGrpSpPr>
        <p:grpSpPr bwMode="auto">
          <a:xfrm>
            <a:off x="784225" y="177800"/>
            <a:ext cx="4164013" cy="730250"/>
            <a:chOff x="6168776" y="1221671"/>
            <a:chExt cx="4572985" cy="606624"/>
          </a:xfrm>
        </p:grpSpPr>
        <p:sp>
          <p:nvSpPr>
            <p:cNvPr id="22" name="圆角矩形 21"/>
            <p:cNvSpPr/>
            <p:nvPr/>
          </p:nvSpPr>
          <p:spPr>
            <a:xfrm>
              <a:off x="6168776" y="1221671"/>
              <a:ext cx="4456175" cy="606624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>
                <a:solidFill>
                  <a:srgbClr val="3F7B33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2776" name="文本框 13"/>
            <p:cNvSpPr txBox="1">
              <a:spLocks noChangeArrowheads="1"/>
            </p:cNvSpPr>
            <p:nvPr/>
          </p:nvSpPr>
          <p:spPr bwMode="auto">
            <a:xfrm>
              <a:off x="6834762" y="1232217"/>
              <a:ext cx="3906999" cy="53257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3600" b="1">
                  <a:solidFill>
                    <a:srgbClr val="003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二、集体的力量</a:t>
              </a:r>
              <a:endParaRPr lang="zh-CN" altLang="en-US" sz="3600" b="1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1751" name="Rectangle 14"/>
          <p:cNvSpPr>
            <a:spLocks noChangeArrowheads="1"/>
          </p:cNvSpPr>
          <p:nvPr/>
        </p:nvSpPr>
        <p:spPr bwMode="auto">
          <a:xfrm>
            <a:off x="5130800" y="5254625"/>
            <a:ext cx="3897313" cy="701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4000" b="1">
                <a:solidFill>
                  <a:srgbClr val="0000CC"/>
                </a:solidFill>
                <a:ea typeface="微软雅黑" panose="020B0503020204020204" pitchFamily="34" charset="-122"/>
              </a:rPr>
              <a:t>成员</a:t>
            </a:r>
            <a:r>
              <a:rPr lang="zh-CN" altLang="en-US" sz="4000" b="1">
                <a:solidFill>
                  <a:srgbClr val="FF0000"/>
                </a:solidFill>
                <a:ea typeface="微软雅黑" panose="020B0503020204020204" pitchFamily="34" charset="-122"/>
              </a:rPr>
              <a:t>共同的目标</a:t>
            </a:r>
            <a:endParaRPr lang="zh-CN" altLang="en-US" sz="4000" b="1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9493250" y="5267325"/>
            <a:ext cx="2216150" cy="701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4000" b="1">
                <a:solidFill>
                  <a:srgbClr val="FF0000"/>
                </a:solidFill>
                <a:ea typeface="微软雅黑" panose="020B0503020204020204" pitchFamily="34" charset="-122"/>
              </a:rPr>
              <a:t>团结协作</a:t>
            </a:r>
            <a:endParaRPr lang="zh-CN" altLang="en-US" sz="4000" b="1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7" b="12222"/>
          <a:stretch>
            <a:fillRect/>
          </a:stretch>
        </p:blipFill>
        <p:spPr>
          <a:xfrm>
            <a:off x="2505075" y="1124286"/>
            <a:ext cx="7181850" cy="412707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/>
      <p:bldP spid="317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1070" y="278130"/>
            <a:ext cx="4726940" cy="63036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BCB1AB">
                  <a:alpha val="100000"/>
                </a:srgbClr>
              </a:clrFrom>
              <a:clrTo>
                <a:srgbClr val="BCB1AB">
                  <a:alpha val="100000"/>
                  <a:alpha val="0"/>
                </a:srgbClr>
              </a:clrTo>
            </a:clrChange>
          </a:blip>
          <a:srcRect l="15367" t="11523" r="21271" b="14921"/>
          <a:stretch>
            <a:fillRect/>
          </a:stretch>
        </p:blipFill>
        <p:spPr>
          <a:xfrm rot="16200000">
            <a:off x="6978650" y="1814830"/>
            <a:ext cx="3401060" cy="52654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301740" y="800735"/>
            <a:ext cx="4754880" cy="15316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>
              <a:lnSpc>
                <a:spcPct val="130000"/>
              </a:lnSpc>
            </a:pPr>
            <a:r>
              <a:rPr lang="zh-CN" altLang="en-US" sz="720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华康少女文字W3" panose="040F0309000000000000" charset="-122"/>
                <a:ea typeface="华康少女文字W3" panose="040F0309000000000000" charset="-122"/>
              </a:rPr>
              <a:t>小组积分制</a:t>
            </a:r>
            <a:endParaRPr lang="zh-CN" altLang="en-US" sz="7200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华康少女文字W3" panose="040F0309000000000000" charset="-122"/>
              <a:ea typeface="华康少女文字W3" panose="040F0309000000000000" charset="-122"/>
            </a:endParaRP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/>
          </p:cNvSpPr>
          <p:nvPr>
            <p:ph type="title" idx="4294967295"/>
          </p:nvPr>
        </p:nvSpPr>
        <p:spPr>
          <a:xfrm>
            <a:off x="1289050" y="304800"/>
            <a:ext cx="8292465" cy="796925"/>
          </a:xfrm>
        </p:spPr>
        <p:txBody>
          <a:bodyPr/>
          <a:lstStyle/>
          <a:p>
            <a:r>
              <a:rPr lang="en-US" altLang="zh-CN" sz="3600">
                <a:solidFill>
                  <a:srgbClr val="0000CC"/>
                </a:solidFill>
              </a:rPr>
              <a:t>2.</a:t>
            </a:r>
            <a:r>
              <a:rPr lang="zh-CN" altLang="en-US" sz="3600">
                <a:solidFill>
                  <a:srgbClr val="0000CC"/>
                </a:solidFill>
              </a:rPr>
              <a:t>集体力量与个人力量的关系：</a:t>
            </a:r>
            <a:r>
              <a:rPr lang="en-US" altLang="zh-CN" sz="3600">
                <a:solidFill>
                  <a:srgbClr val="0000CC"/>
                </a:solidFill>
              </a:rPr>
              <a:t>(P56)</a:t>
            </a:r>
            <a:endParaRPr lang="en-US" altLang="zh-CN" sz="3600">
              <a:solidFill>
                <a:srgbClr val="0000CC"/>
              </a:solidFill>
            </a:endParaRPr>
          </a:p>
        </p:txBody>
      </p:sp>
      <p:sp>
        <p:nvSpPr>
          <p:cNvPr id="73732" name="文本框 99"/>
          <p:cNvSpPr>
            <a:spLocks noGrp="1" noChangeArrowheads="1"/>
          </p:cNvSpPr>
          <p:nvPr>
            <p:ph type="body" idx="4294967295"/>
          </p:nvPr>
        </p:nvSpPr>
        <p:spPr>
          <a:xfrm>
            <a:off x="873125" y="1225550"/>
            <a:ext cx="10798175" cy="3579813"/>
          </a:xfrm>
        </p:spPr>
        <p:txBody>
          <a:bodyPr/>
          <a:lstStyle/>
          <a:p>
            <a:pPr algn="l" eaLnBrk="1" hangingPunct="1">
              <a:spcBef>
                <a:spcPct val="30000"/>
              </a:spcBef>
              <a:buClrTx/>
              <a:buSzTx/>
              <a:buFont typeface="Wingdings" panose="05000000000000000000" pitchFamily="2" charset="2"/>
              <a:buNone/>
            </a:pPr>
            <a:r>
              <a:rPr sz="3200" b="1">
                <a:solidFill>
                  <a:srgbClr val="000000"/>
                </a:solidFill>
                <a:ea typeface="微软雅黑" panose="020B0503020204020204" pitchFamily="34" charset="-122"/>
              </a:rPr>
              <a:t>①个人的力量是</a:t>
            </a:r>
            <a:r>
              <a:rPr sz="3200" b="1">
                <a:solidFill>
                  <a:srgbClr val="0000CC"/>
                </a:solidFill>
                <a:ea typeface="微软雅黑" panose="020B0503020204020204" pitchFamily="34" charset="-122"/>
              </a:rPr>
              <a:t>分散</a:t>
            </a:r>
            <a:r>
              <a:rPr sz="3200" b="1">
                <a:solidFill>
                  <a:srgbClr val="000000"/>
                </a:solidFill>
                <a:ea typeface="微软雅黑" panose="020B0503020204020204" pitchFamily="34" charset="-122"/>
              </a:rPr>
              <a:t>的，但在集体中</a:t>
            </a:r>
            <a:r>
              <a:rPr sz="3200" b="1">
                <a:solidFill>
                  <a:srgbClr val="0000CC"/>
                </a:solidFill>
                <a:ea typeface="微软雅黑" panose="020B0503020204020204" pitchFamily="34" charset="-122"/>
              </a:rPr>
              <a:t>汇聚</a:t>
            </a:r>
            <a:r>
              <a:rPr sz="3200" b="1">
                <a:solidFill>
                  <a:srgbClr val="000000"/>
                </a:solidFill>
                <a:ea typeface="微软雅黑" panose="020B0503020204020204" pitchFamily="34" charset="-122"/>
              </a:rPr>
              <a:t>，就会变得</a:t>
            </a:r>
            <a:r>
              <a:rPr sz="3200" b="1">
                <a:solidFill>
                  <a:srgbClr val="0000CC"/>
                </a:solidFill>
                <a:ea typeface="微软雅黑" panose="020B0503020204020204" pitchFamily="34" charset="-122"/>
              </a:rPr>
              <a:t>强大</a:t>
            </a:r>
            <a:r>
              <a:rPr sz="3200" b="1">
                <a:solidFill>
                  <a:srgbClr val="000000"/>
                </a:solidFill>
                <a:ea typeface="微软雅黑" panose="020B0503020204020204" pitchFamily="34" charset="-122"/>
              </a:rPr>
              <a:t>；</a:t>
            </a:r>
            <a:endParaRPr sz="3200" b="1">
              <a:solidFill>
                <a:srgbClr val="000000"/>
              </a:solidFill>
              <a:ea typeface="微软雅黑" panose="020B0503020204020204" pitchFamily="34" charset="-122"/>
            </a:endParaRPr>
          </a:p>
          <a:p>
            <a:pPr algn="l" eaLnBrk="1" hangingPunct="1">
              <a:spcBef>
                <a:spcPct val="30000"/>
              </a:spcBef>
              <a:buClrTx/>
              <a:buSzTx/>
              <a:buFont typeface="Wingdings" panose="05000000000000000000" pitchFamily="2" charset="2"/>
              <a:buNone/>
            </a:pPr>
            <a:r>
              <a:rPr sz="3200" b="1">
                <a:solidFill>
                  <a:srgbClr val="000000"/>
                </a:solidFill>
                <a:ea typeface="微软雅黑" panose="020B0503020204020204" pitchFamily="34" charset="-122"/>
              </a:rPr>
              <a:t>②个人的力量是</a:t>
            </a:r>
            <a:r>
              <a:rPr sz="3200" b="1">
                <a:solidFill>
                  <a:srgbClr val="0000CC"/>
                </a:solidFill>
                <a:ea typeface="微软雅黑" panose="020B0503020204020204" pitchFamily="34" charset="-122"/>
              </a:rPr>
              <a:t>有限</a:t>
            </a:r>
            <a:r>
              <a:rPr sz="3200" b="1">
                <a:solidFill>
                  <a:srgbClr val="000000"/>
                </a:solidFill>
                <a:ea typeface="微软雅黑" panose="020B0503020204020204" pitchFamily="34" charset="-122"/>
              </a:rPr>
              <a:t>的，但通过</a:t>
            </a:r>
            <a:r>
              <a:rPr sz="3200" b="1" u="sng">
                <a:solidFill>
                  <a:srgbClr val="0000CC"/>
                </a:solidFill>
                <a:ea typeface="微软雅黑" panose="020B0503020204020204" pitchFamily="34" charset="-122"/>
              </a:rPr>
              <a:t>优化组合</a:t>
            </a:r>
            <a:r>
              <a:rPr sz="3200" b="1">
                <a:solidFill>
                  <a:srgbClr val="000000"/>
                </a:solidFill>
                <a:ea typeface="微软雅黑" panose="020B0503020204020204" pitchFamily="34" charset="-122"/>
              </a:rPr>
              <a:t>可以实现</a:t>
            </a:r>
            <a:r>
              <a:rPr sz="3200" b="1" u="sng">
                <a:solidFill>
                  <a:srgbClr val="FF0000"/>
                </a:solidFill>
                <a:ea typeface="微软雅黑" panose="020B0503020204020204" pitchFamily="34" charset="-122"/>
              </a:rPr>
              <a:t>优势互补</a:t>
            </a:r>
            <a:r>
              <a:rPr sz="3200" b="1">
                <a:solidFill>
                  <a:srgbClr val="000000"/>
                </a:solidFill>
                <a:ea typeface="微软雅黑" panose="020B0503020204020204" pitchFamily="34" charset="-122"/>
              </a:rPr>
              <a:t>，产生</a:t>
            </a:r>
            <a:r>
              <a:rPr sz="3200" b="1">
                <a:solidFill>
                  <a:srgbClr val="0000CC"/>
                </a:solidFill>
                <a:ea typeface="微软雅黑" panose="020B0503020204020204" pitchFamily="34" charset="-122"/>
              </a:rPr>
              <a:t>强大</a:t>
            </a:r>
            <a:r>
              <a:rPr sz="3200" b="1">
                <a:solidFill>
                  <a:srgbClr val="000000"/>
                </a:solidFill>
                <a:ea typeface="微软雅黑" panose="020B0503020204020204" pitchFamily="34" charset="-122"/>
              </a:rPr>
              <a:t>的合力。</a:t>
            </a:r>
            <a:endParaRPr sz="3200" b="1">
              <a:solidFill>
                <a:srgbClr val="000000"/>
              </a:solidFill>
              <a:ea typeface="微软雅黑" panose="020B0503020204020204" pitchFamily="34" charset="-122"/>
            </a:endParaRPr>
          </a:p>
          <a:p>
            <a:pPr algn="l" eaLnBrk="1" hangingPunct="1">
              <a:spcBef>
                <a:spcPct val="30000"/>
              </a:spcBef>
              <a:buClrTx/>
              <a:buSzTx/>
              <a:buFont typeface="Wingdings" panose="05000000000000000000" pitchFamily="2" charset="2"/>
              <a:buNone/>
            </a:pPr>
            <a:r>
              <a:rPr altLang="zh-CN" sz="3200" b="1">
                <a:solidFill>
                  <a:srgbClr val="000000"/>
                </a:solidFill>
                <a:ea typeface="微软雅黑" panose="020B0503020204020204" pitchFamily="34" charset="-122"/>
              </a:rPr>
              <a:t>③</a:t>
            </a:r>
            <a:r>
              <a:rPr sz="3200" b="1">
                <a:solidFill>
                  <a:srgbClr val="000000"/>
                </a:solidFill>
                <a:ea typeface="微软雅黑" panose="020B0503020204020204" pitchFamily="34" charset="-122"/>
              </a:rPr>
              <a:t>借助这种合力，我们得以</a:t>
            </a:r>
            <a:r>
              <a:rPr sz="3200" b="1">
                <a:solidFill>
                  <a:srgbClr val="FF0000"/>
                </a:solidFill>
                <a:ea typeface="微软雅黑" panose="020B0503020204020204" pitchFamily="34" charset="-122"/>
              </a:rPr>
              <a:t>完成许多单凭一己之力无法完成的事情</a:t>
            </a:r>
            <a:r>
              <a:rPr sz="3200" b="1">
                <a:solidFill>
                  <a:srgbClr val="000000"/>
                </a:solidFill>
                <a:ea typeface="微软雅黑" panose="020B0503020204020204" pitchFamily="34" charset="-122"/>
              </a:rPr>
              <a:t>。</a:t>
            </a:r>
            <a:endParaRPr lang="en-US" altLang="zh-CN" sz="3200" b="1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pic>
        <p:nvPicPr>
          <p:cNvPr id="73736" name="Picture 8" descr="t016dcae40af4867748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070350" y="4572000"/>
            <a:ext cx="3708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1" name="Picture 13" descr="t01a0ed2086dfd2ff7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0900" y="4660900"/>
            <a:ext cx="3116263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3" name="Picture 15" descr="t017383e30825cc3c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4673600"/>
            <a:ext cx="335280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3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37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73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73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37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737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8" name="Rectangle 2"/>
          <p:cNvSpPr>
            <a:spLocks noRot="1" noChangeArrowheads="1"/>
          </p:cNvSpPr>
          <p:nvPr/>
        </p:nvSpPr>
        <p:spPr bwMode="auto">
          <a:xfrm>
            <a:off x="1147763" y="168275"/>
            <a:ext cx="5334000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defTabSz="685800" eaLnBrk="0" hangingPunct="0">
              <a:lnSpc>
                <a:spcPct val="90000"/>
              </a:lnSpc>
            </a:pPr>
            <a:r>
              <a:rPr lang="zh-CN" altLang="en-US" sz="4000" b="1">
                <a:solidFill>
                  <a:srgbClr val="6C930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众说纷纭话集体</a:t>
            </a:r>
            <a:endParaRPr lang="zh-CN" altLang="en-US" sz="4000" b="1">
              <a:solidFill>
                <a:srgbClr val="6C930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828" name="文本框 99"/>
          <p:cNvSpPr>
            <a:spLocks noChangeArrowheads="1"/>
          </p:cNvSpPr>
          <p:nvPr/>
        </p:nvSpPr>
        <p:spPr bwMode="auto">
          <a:xfrm>
            <a:off x="1242695" y="930275"/>
            <a:ext cx="9998075" cy="1255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61950" indent="-361950" defTabSz="685800">
              <a:spcBef>
                <a:spcPct val="3000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集体的力量是强大的，在某种程度上</a:t>
            </a:r>
            <a:r>
              <a:rPr lang="zh-CN" altLang="en-US" sz="36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可以影响甚至改变一个人</a:t>
            </a:r>
            <a:r>
              <a:rPr lang="zh-CN" altLang="en-US" sz="36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r>
              <a:rPr lang="en-US" altLang="zh-CN" sz="36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(P57)</a:t>
            </a:r>
            <a:endParaRPr lang="en-US" altLang="zh-CN" sz="3600" b="1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3665" y="2967355"/>
            <a:ext cx="4863465" cy="31857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460" y="3065780"/>
            <a:ext cx="3867150" cy="3623945"/>
          </a:xfrm>
          <a:prstGeom prst="rect">
            <a:avLst/>
          </a:prstGeom>
        </p:spPr>
      </p:pic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900113" y="2101533"/>
            <a:ext cx="10391775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pPr>
              <a:spcBef>
                <a:spcPct val="30000"/>
              </a:spcBef>
              <a:buFont typeface="Wingdings" panose="05000000000000000000" pitchFamily="2" charset="2"/>
              <a:buChar char="l"/>
            </a:pPr>
            <a:r>
              <a:rPr lang="zh-CN" altLang="en-US" sz="3200" b="1">
                <a:solidFill>
                  <a:srgbClr val="FF0000"/>
                </a:solidFill>
                <a:ea typeface="黑体" panose="02010609060101010101" pitchFamily="49" charset="-122"/>
              </a:rPr>
              <a:t> 请结合自身实际，谈谈集体是如何影响甚至改变你的？</a:t>
            </a:r>
            <a:endParaRPr lang="zh-CN" altLang="en-US" sz="3200" b="1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94" name="Rectangle 18"/>
          <p:cNvSpPr>
            <a:spLocks noChangeArrowheads="1"/>
          </p:cNvSpPr>
          <p:nvPr/>
        </p:nvSpPr>
        <p:spPr bwMode="auto">
          <a:xfrm>
            <a:off x="4114800" y="3263900"/>
            <a:ext cx="3976688" cy="915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000" b="1">
                <a:solidFill>
                  <a:schemeClr val="bg2"/>
                </a:solidFill>
                <a:ea typeface="黑体" panose="02010609060101010101" pitchFamily="49" charset="-122"/>
              </a:rPr>
              <a:t>某班活动组织的有声有色，同学们越来越有热情，就连内向的小飞也加入进来，变得越来越活泼。</a:t>
            </a:r>
            <a:endParaRPr lang="zh-CN" altLang="en-US" sz="2000" b="1">
              <a:solidFill>
                <a:schemeClr val="bg2"/>
              </a:solidFill>
              <a:ea typeface="黑体" panose="02010609060101010101" pitchFamily="49" charset="-122"/>
            </a:endParaRPr>
          </a:p>
        </p:txBody>
      </p:sp>
      <p:sp>
        <p:nvSpPr>
          <p:cNvPr id="38919" name="文本框 3"/>
          <p:cNvSpPr txBox="1">
            <a:spLocks noChangeArrowheads="1"/>
          </p:cNvSpPr>
          <p:nvPr/>
        </p:nvSpPr>
        <p:spPr bwMode="auto">
          <a:xfrm>
            <a:off x="1270000" y="4851400"/>
            <a:ext cx="9239250" cy="657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25000"/>
              </a:spcBef>
              <a:buFont typeface="Wingdings" panose="05000000000000000000" pitchFamily="2" charset="2"/>
              <a:buNone/>
            </a:pPr>
            <a:r>
              <a: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集体的</a:t>
            </a:r>
            <a:r>
              <a: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力量都是正面的么？请举例说明。</a:t>
            </a:r>
            <a:endParaRPr lang="zh-CN" altLang="en-US" sz="32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61975" y="460375"/>
            <a:ext cx="5894705" cy="38868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310" y="763905"/>
            <a:ext cx="4907915" cy="34163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5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5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9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2909888" y="1919288"/>
            <a:ext cx="6223000" cy="336391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sz="1350" noProof="1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3770" y="319405"/>
            <a:ext cx="10370185" cy="619760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3"/>
          <p:cNvSpPr>
            <a:spLocks noGrp="1"/>
          </p:cNvSpPr>
          <p:nvPr>
            <p:ph type="body" idx="4294967295"/>
          </p:nvPr>
        </p:nvSpPr>
        <p:spPr>
          <a:xfrm>
            <a:off x="2097405" y="3795395"/>
            <a:ext cx="9058275" cy="1928813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sz="3200" b="1">
              <a:solidFill>
                <a:srgbClr val="0000CC"/>
              </a:solidFill>
            </a:endParaRPr>
          </a:p>
          <a:p>
            <a:pPr>
              <a:buClr>
                <a:srgbClr val="0000CC"/>
              </a:buClr>
              <a:buFont typeface="Wingdings" panose="05000000000000000000" pitchFamily="2" charset="2"/>
              <a:buChar char="{"/>
            </a:pPr>
            <a:r>
              <a:rPr sz="3200" b="1">
                <a:solidFill>
                  <a:srgbClr val="0000CC"/>
                </a:solidFill>
              </a:rPr>
              <a:t>    </a:t>
            </a:r>
            <a:r>
              <a:rPr sz="3200" b="1">
                <a:solidFill>
                  <a:srgbClr val="0000CC"/>
                </a:solidFill>
                <a:ea typeface="微软雅黑" panose="020B0503020204020204" pitchFamily="34" charset="-122"/>
              </a:rPr>
              <a:t>我们都在用</a:t>
            </a:r>
            <a:r>
              <a:rPr sz="3200" b="1">
                <a:solidFill>
                  <a:srgbClr val="0000CC"/>
                </a:solidFill>
                <a:ea typeface="微软雅黑" panose="020B0503020204020204" pitchFamily="34" charset="-122"/>
              </a:rPr>
              <a:t>自己的方式</a:t>
            </a:r>
            <a:r>
              <a:rPr sz="32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sz="3200" b="1">
                <a:solidFill>
                  <a:srgbClr val="0000CC"/>
                </a:solidFill>
                <a:ea typeface="微软雅黑" panose="020B0503020204020204" pitchFamily="34" charset="-122"/>
              </a:rPr>
              <a:t>示爱</a:t>
            </a:r>
            <a:r>
              <a:rPr sz="32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sz="3200" b="1">
                <a:solidFill>
                  <a:srgbClr val="0000CC"/>
                </a:solidFill>
                <a:ea typeface="微软雅黑" panose="020B0503020204020204" pitchFamily="34" charset="-122"/>
              </a:rPr>
              <a:t>集体，让我们的集体更温暖。</a:t>
            </a:r>
            <a:endParaRPr sz="3200" b="1">
              <a:solidFill>
                <a:srgbClr val="0000CC"/>
              </a:solidFill>
              <a:ea typeface="微软雅黑" panose="020B0503020204020204" pitchFamily="34" charset="-122"/>
            </a:endParaRPr>
          </a:p>
        </p:txBody>
      </p:sp>
      <p:pic>
        <p:nvPicPr>
          <p:cNvPr id="46083" name="Picture 5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422910" y="4513580"/>
            <a:ext cx="2705100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3478530" y="1007110"/>
            <a:ext cx="4954270" cy="297180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l">
              <a:lnSpc>
                <a:spcPct val="130000"/>
              </a:lnSpc>
            </a:pPr>
            <a:r>
              <a:rPr lang="zh-CN" altLang="en-US" sz="360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一只喵的碎碎念" charset="-122"/>
                <a:ea typeface="一只喵的碎碎念" charset="-122"/>
              </a:rPr>
              <a:t>我们</a:t>
            </a:r>
            <a:r>
              <a:rPr lang="en-US" altLang="zh-CN" sz="360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一只喵的碎碎念" charset="-122"/>
                <a:ea typeface="一只喵的碎碎念" charset="-122"/>
              </a:rPr>
              <a:t>6</a:t>
            </a:r>
            <a:r>
              <a:rPr lang="zh-CN" altLang="en-US" sz="360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一只喵的碎碎念" charset="-122"/>
                <a:ea typeface="一只喵的碎碎念" charset="-122"/>
              </a:rPr>
              <a:t>班，她并不完美，</a:t>
            </a:r>
            <a:endParaRPr lang="zh-CN" altLang="en-US" sz="3600" dirty="0" smtClean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一只喵的碎碎念" charset="-122"/>
              <a:ea typeface="一只喵的碎碎念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360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一只喵的碎碎念" charset="-122"/>
                <a:ea typeface="一只喵的碎碎念" charset="-122"/>
              </a:rPr>
              <a:t>但我仍然爱她</a:t>
            </a:r>
            <a:endParaRPr lang="zh-CN" altLang="en-US" sz="3600" dirty="0" smtClean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一只喵的碎碎念" charset="-122"/>
              <a:ea typeface="一只喵的碎碎念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360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一只喵的碎碎念" charset="-122"/>
                <a:ea typeface="一只喵的碎碎念" charset="-122"/>
                <a:sym typeface="+mn-ea"/>
              </a:rPr>
              <a:t>我们</a:t>
            </a:r>
            <a:r>
              <a:rPr lang="en-US" altLang="zh-CN" sz="360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一只喵的碎碎念" charset="-122"/>
                <a:ea typeface="一只喵的碎碎念" charset="-122"/>
                <a:sym typeface="+mn-ea"/>
              </a:rPr>
              <a:t>6</a:t>
            </a:r>
            <a:r>
              <a:rPr lang="zh-CN" altLang="en-US" sz="360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一只喵的碎碎念" charset="-122"/>
                <a:ea typeface="一只喵的碎碎念" charset="-122"/>
                <a:sym typeface="+mn-ea"/>
              </a:rPr>
              <a:t>班，她并不完美，</a:t>
            </a:r>
            <a:endParaRPr lang="zh-CN" altLang="en-US" sz="3600" dirty="0" smtClean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一只喵的碎碎念" charset="-122"/>
              <a:ea typeface="一只喵的碎碎念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360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一只喵的碎碎念" charset="-122"/>
                <a:ea typeface="一只喵的碎碎念" charset="-122"/>
                <a:sym typeface="+mn-ea"/>
              </a:rPr>
              <a:t>所以</a:t>
            </a:r>
            <a:r>
              <a:rPr lang="zh-CN" altLang="en-US" sz="360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一只喵的碎碎念" charset="-122"/>
                <a:ea typeface="一只喵的碎碎念" charset="-122"/>
                <a:sym typeface="+mn-ea"/>
              </a:rPr>
              <a:t>我要努力让她完美</a:t>
            </a:r>
            <a:endParaRPr lang="zh-CN" altLang="en-US" sz="3600" dirty="0" smtClean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一只喵的碎碎念" charset="-122"/>
              <a:ea typeface="一只喵的碎碎念" charset="-122"/>
              <a:sym typeface="+mn-ea"/>
            </a:endParaRPr>
          </a:p>
        </p:txBody>
      </p:sp>
    </p:spTree>
  </p:cSld>
  <p:clrMapOvr>
    <a:masterClrMapping/>
  </p:clrMapOvr>
  <p:transition spd="med">
    <p:circl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AutoShape 7"/>
          <p:cNvSpPr/>
          <p:nvPr/>
        </p:nvSpPr>
        <p:spPr bwMode="auto">
          <a:xfrm>
            <a:off x="2286000" y="1892300"/>
            <a:ext cx="1028700" cy="3111500"/>
          </a:xfrm>
          <a:prstGeom prst="leftBracket">
            <a:avLst>
              <a:gd name="adj" fmla="val 126813"/>
            </a:avLst>
          </a:prstGeom>
          <a:noFill/>
          <a:ln w="57150">
            <a:solidFill>
              <a:schemeClr val="accent2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0962" name="WordArt 6"/>
          <p:cNvSpPr>
            <a:spLocks noChangeArrowheads="1" noChangeShapeType="1" noTextEdit="1"/>
          </p:cNvSpPr>
          <p:nvPr/>
        </p:nvSpPr>
        <p:spPr bwMode="auto">
          <a:xfrm>
            <a:off x="1638300" y="393700"/>
            <a:ext cx="2095500" cy="825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华文隶书"/>
                <a:ea typeface="华文隶书"/>
              </a:rPr>
              <a:t>课堂小结</a:t>
            </a:r>
            <a:endParaRPr lang="zh-CN" altLang="en-US" sz="3600" b="1" kern="1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华文隶书"/>
              <a:ea typeface="华文隶书"/>
            </a:endParaRPr>
          </a:p>
        </p:txBody>
      </p:sp>
      <p:sp>
        <p:nvSpPr>
          <p:cNvPr id="40963" name="Oval 5"/>
          <p:cNvSpPr>
            <a:spLocks noChangeArrowheads="1"/>
          </p:cNvSpPr>
          <p:nvPr/>
        </p:nvSpPr>
        <p:spPr bwMode="auto">
          <a:xfrm>
            <a:off x="190500" y="2857500"/>
            <a:ext cx="2794000" cy="1206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>
              <a:spcBef>
                <a:spcPct val="15000"/>
              </a:spcBef>
            </a:pPr>
            <a:r>
              <a:rPr lang="zh-CN" altLang="en-US" sz="3200" b="1">
                <a:solidFill>
                  <a:srgbClr val="0000CC"/>
                </a:solidFill>
                <a:ea typeface="微软雅黑" panose="020B0503020204020204" pitchFamily="34" charset="-122"/>
              </a:rPr>
              <a:t>集体生活</a:t>
            </a:r>
            <a:endParaRPr lang="zh-CN" altLang="en-US" sz="3200" b="1">
              <a:solidFill>
                <a:srgbClr val="0000CC"/>
              </a:solidFill>
              <a:ea typeface="微软雅黑" panose="020B0503020204020204" pitchFamily="34" charset="-122"/>
            </a:endParaRPr>
          </a:p>
          <a:p>
            <a:pPr algn="ctr">
              <a:spcBef>
                <a:spcPct val="15000"/>
              </a:spcBef>
            </a:pPr>
            <a:r>
              <a:rPr lang="zh-CN" altLang="en-US" sz="3200" b="1">
                <a:solidFill>
                  <a:srgbClr val="0000CC"/>
                </a:solidFill>
                <a:ea typeface="微软雅黑" panose="020B0503020204020204" pitchFamily="34" charset="-122"/>
              </a:rPr>
              <a:t>邀请我</a:t>
            </a:r>
            <a:endParaRPr lang="zh-CN" altLang="en-US" sz="3200">
              <a:ea typeface="微软雅黑" panose="020B0503020204020204" pitchFamily="34" charset="-122"/>
            </a:endParaRPr>
          </a:p>
        </p:txBody>
      </p:sp>
      <p:sp>
        <p:nvSpPr>
          <p:cNvPr id="54280" name="AutoShape 8"/>
          <p:cNvSpPr>
            <a:spLocks noChangeArrowheads="1"/>
          </p:cNvSpPr>
          <p:nvPr/>
        </p:nvSpPr>
        <p:spPr bwMode="auto">
          <a:xfrm>
            <a:off x="3352800" y="1574800"/>
            <a:ext cx="2654300" cy="635000"/>
          </a:xfrm>
          <a:prstGeom prst="roundRect">
            <a:avLst>
              <a:gd name="adj" fmla="val 16667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r>
              <a:rPr lang="zh-CN" altLang="en-US" sz="3200" b="1">
                <a:solidFill>
                  <a:srgbClr val="000000"/>
                </a:solidFill>
                <a:ea typeface="微软雅黑" panose="020B0503020204020204" pitchFamily="34" charset="-122"/>
              </a:rPr>
              <a:t>一 集体的温暖</a:t>
            </a:r>
            <a:endParaRPr lang="zh-CN" altLang="en-US" sz="3200" b="1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54281" name="AutoShape 9"/>
          <p:cNvSpPr>
            <a:spLocks noChangeArrowheads="1"/>
          </p:cNvSpPr>
          <p:nvPr/>
        </p:nvSpPr>
        <p:spPr bwMode="auto">
          <a:xfrm>
            <a:off x="3340100" y="4686300"/>
            <a:ext cx="2654300" cy="635000"/>
          </a:xfrm>
          <a:prstGeom prst="roundRect">
            <a:avLst>
              <a:gd name="adj" fmla="val 16667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/>
            <a:r>
              <a:rPr lang="zh-CN" altLang="en-US" sz="3200" b="1">
                <a:solidFill>
                  <a:srgbClr val="000000"/>
                </a:solidFill>
                <a:ea typeface="微软雅黑" panose="020B0503020204020204" pitchFamily="34" charset="-122"/>
              </a:rPr>
              <a:t>二 集体的力量</a:t>
            </a:r>
            <a:endParaRPr lang="zh-CN" altLang="en-US" sz="3200" b="1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54282" name="AutoShape 10"/>
          <p:cNvSpPr/>
          <p:nvPr/>
        </p:nvSpPr>
        <p:spPr bwMode="auto">
          <a:xfrm>
            <a:off x="6019800" y="1320800"/>
            <a:ext cx="279400" cy="1117600"/>
          </a:xfrm>
          <a:prstGeom prst="leftBracket">
            <a:avLst>
              <a:gd name="adj" fmla="val 33333"/>
            </a:avLst>
          </a:prstGeom>
          <a:noFill/>
          <a:ln w="57150">
            <a:solidFill>
              <a:schemeClr val="accent2"/>
            </a:solidFill>
            <a:round/>
          </a:ln>
        </p:spPr>
        <p:txBody>
          <a:bodyPr wrap="none" anchor="ctr"/>
          <a:lstStyle/>
          <a:p>
            <a:pPr algn="ctr"/>
            <a:endParaRPr lang="zh-CN" altLang="en-US">
              <a:solidFill>
                <a:srgbClr val="003300"/>
              </a:solidFill>
            </a:endParaRPr>
          </a:p>
        </p:txBody>
      </p:sp>
      <p:sp>
        <p:nvSpPr>
          <p:cNvPr id="54283" name="Text Box 11"/>
          <p:cNvSpPr txBox="1">
            <a:spLocks noChangeArrowheads="1"/>
          </p:cNvSpPr>
          <p:nvPr/>
        </p:nvSpPr>
        <p:spPr bwMode="auto">
          <a:xfrm>
            <a:off x="6184900" y="1041400"/>
            <a:ext cx="27178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3200" b="1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集体的含义</a:t>
            </a:r>
            <a:endParaRPr lang="zh-CN" altLang="en-US" sz="3200" b="1">
              <a:solidFill>
                <a:srgbClr val="00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284" name="Text Box 12"/>
          <p:cNvSpPr txBox="1">
            <a:spLocks noChangeArrowheads="1"/>
          </p:cNvSpPr>
          <p:nvPr/>
        </p:nvSpPr>
        <p:spPr bwMode="auto">
          <a:xfrm>
            <a:off x="6210300" y="2159000"/>
            <a:ext cx="2641600" cy="1066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3200" b="1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3200" b="1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集体的温暖</a:t>
            </a:r>
            <a:endParaRPr lang="zh-CN" altLang="en-US" sz="3200" b="1">
              <a:solidFill>
                <a:srgbClr val="00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200" b="1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的表现</a:t>
            </a:r>
            <a:endParaRPr lang="zh-CN" altLang="en-US" sz="3200" b="1">
              <a:solidFill>
                <a:srgbClr val="00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293" name="AutoShape 21"/>
          <p:cNvSpPr/>
          <p:nvPr/>
        </p:nvSpPr>
        <p:spPr bwMode="auto">
          <a:xfrm>
            <a:off x="6007100" y="4013200"/>
            <a:ext cx="266700" cy="1689100"/>
          </a:xfrm>
          <a:prstGeom prst="leftBracket">
            <a:avLst>
              <a:gd name="adj" fmla="val 52778"/>
            </a:avLst>
          </a:prstGeom>
          <a:noFill/>
          <a:ln w="57150">
            <a:solidFill>
              <a:schemeClr val="accent2"/>
            </a:solidFill>
            <a:round/>
          </a:ln>
        </p:spPr>
        <p:txBody>
          <a:bodyPr wrap="none" anchor="ctr"/>
          <a:lstStyle/>
          <a:p>
            <a:pPr algn="ctr"/>
            <a:endParaRPr lang="zh-CN" altLang="en-US">
              <a:solidFill>
                <a:srgbClr val="003300"/>
              </a:solidFill>
            </a:endParaRPr>
          </a:p>
        </p:txBody>
      </p:sp>
      <p:grpSp>
        <p:nvGrpSpPr>
          <p:cNvPr id="54299" name="Group 27"/>
          <p:cNvGrpSpPr/>
          <p:nvPr/>
        </p:nvGrpSpPr>
        <p:grpSpPr bwMode="auto">
          <a:xfrm>
            <a:off x="8724900" y="1739900"/>
            <a:ext cx="3162300" cy="1803400"/>
            <a:chOff x="5512" y="1328"/>
            <a:chExt cx="1992" cy="1136"/>
          </a:xfrm>
        </p:grpSpPr>
        <p:sp>
          <p:nvSpPr>
            <p:cNvPr id="40975" name="AutoShape 24"/>
            <p:cNvSpPr>
              <a:spLocks noChangeArrowheads="1"/>
            </p:cNvSpPr>
            <p:nvPr/>
          </p:nvSpPr>
          <p:spPr bwMode="auto">
            <a:xfrm>
              <a:off x="6024" y="2064"/>
              <a:ext cx="1480" cy="4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0"/>
              </a:schemeClr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algn="ctr"/>
              <a:r>
                <a:rPr lang="zh-CN" altLang="en-US" sz="3200" b="1">
                  <a:solidFill>
                    <a:srgbClr val="A50021"/>
                  </a:solidFill>
                  <a:ea typeface="微软雅黑" panose="020B0503020204020204" pitchFamily="34" charset="-122"/>
                </a:rPr>
                <a:t>集体荣誉感</a:t>
              </a:r>
              <a:endParaRPr lang="zh-CN" altLang="en-US" sz="3200" b="1">
                <a:solidFill>
                  <a:srgbClr val="A5002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40976" name="AutoShape 25"/>
            <p:cNvSpPr>
              <a:spLocks noChangeArrowheads="1"/>
            </p:cNvSpPr>
            <p:nvPr/>
          </p:nvSpPr>
          <p:spPr bwMode="auto">
            <a:xfrm>
              <a:off x="5512" y="1328"/>
              <a:ext cx="872" cy="4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0"/>
              </a:schemeClr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algn="ctr"/>
              <a:r>
                <a:rPr lang="zh-CN" altLang="en-US" sz="3200" b="1">
                  <a:solidFill>
                    <a:srgbClr val="A50021"/>
                  </a:solidFill>
                  <a:ea typeface="微软雅黑" panose="020B0503020204020204" pitchFamily="34" charset="-122"/>
                </a:rPr>
                <a:t>安全感</a:t>
              </a:r>
              <a:endParaRPr lang="zh-CN" altLang="en-US" sz="3200" b="1">
                <a:solidFill>
                  <a:srgbClr val="A5002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40977" name="AutoShape 26"/>
            <p:cNvSpPr>
              <a:spLocks noChangeArrowheads="1"/>
            </p:cNvSpPr>
            <p:nvPr/>
          </p:nvSpPr>
          <p:spPr bwMode="auto">
            <a:xfrm>
              <a:off x="5808" y="1696"/>
              <a:ext cx="872" cy="4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alpha val="0"/>
              </a:schemeClr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algn="ctr"/>
              <a:r>
                <a:rPr lang="zh-CN" altLang="en-US" sz="3200" b="1">
                  <a:solidFill>
                    <a:srgbClr val="A50021"/>
                  </a:solidFill>
                  <a:ea typeface="微软雅黑" panose="020B0503020204020204" pitchFamily="34" charset="-122"/>
                </a:rPr>
                <a:t>归属感</a:t>
              </a:r>
              <a:endParaRPr lang="zh-CN" altLang="en-US" sz="3200" b="1">
                <a:solidFill>
                  <a:srgbClr val="A50021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54300" name="Text Box 28"/>
          <p:cNvSpPr txBox="1">
            <a:spLocks noChangeArrowheads="1"/>
          </p:cNvSpPr>
          <p:nvPr/>
        </p:nvSpPr>
        <p:spPr bwMode="auto">
          <a:xfrm>
            <a:off x="6146800" y="3746500"/>
            <a:ext cx="35560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3200" b="1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集体力量的来源</a:t>
            </a:r>
            <a:endParaRPr lang="zh-CN" altLang="en-US" sz="3200" b="1">
              <a:solidFill>
                <a:srgbClr val="00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301" name="Text Box 29"/>
          <p:cNvSpPr txBox="1">
            <a:spLocks noChangeArrowheads="1"/>
          </p:cNvSpPr>
          <p:nvPr/>
        </p:nvSpPr>
        <p:spPr bwMode="auto">
          <a:xfrm>
            <a:off x="6210300" y="5397500"/>
            <a:ext cx="35941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3200" b="1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集体力量的作用</a:t>
            </a:r>
            <a:endParaRPr lang="zh-CN" altLang="en-US" sz="3200" b="1">
              <a:solidFill>
                <a:srgbClr val="00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302" name="Text Box 30"/>
          <p:cNvSpPr txBox="1">
            <a:spLocks noChangeArrowheads="1"/>
          </p:cNvSpPr>
          <p:nvPr/>
        </p:nvSpPr>
        <p:spPr bwMode="auto">
          <a:xfrm>
            <a:off x="6172200" y="4572000"/>
            <a:ext cx="60198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3200" b="1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集体力量和个人力量的关系</a:t>
            </a:r>
            <a:endParaRPr lang="zh-CN" altLang="en-US" sz="3200" b="1">
              <a:solidFill>
                <a:srgbClr val="00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303" name="Line 31"/>
          <p:cNvSpPr>
            <a:spLocks noChangeShapeType="1"/>
          </p:cNvSpPr>
          <p:nvPr/>
        </p:nvSpPr>
        <p:spPr bwMode="auto">
          <a:xfrm>
            <a:off x="6032500" y="4851400"/>
            <a:ext cx="2413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54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54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54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4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4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500"/>
                                        <p:tgtEl>
                                          <p:spTgt spid="54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54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0" grpId="0" animBg="1"/>
      <p:bldP spid="54281" grpId="0" animBg="1"/>
      <p:bldP spid="54282" grpId="0" animBg="1"/>
      <p:bldP spid="54283" grpId="0"/>
      <p:bldP spid="54284" grpId="0"/>
      <p:bldP spid="54293" grpId="0" animBg="1"/>
      <p:bldP spid="54300" grpId="0"/>
      <p:bldP spid="54301" grpId="0"/>
      <p:bldP spid="54302" grpId="0"/>
      <p:bldP spid="5430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600_59a323bd-2ae8-4e76-9031-dc80f406789c"/>
          <p:cNvPicPr>
            <a:picLocks noGrp="1" noChangeAspect="1" noChangeArrowheads="1" noCrop="1"/>
          </p:cNvPicPr>
          <p:nvPr>
            <p:ph type="body" idx="4294967295"/>
          </p:nvPr>
        </p:nvPicPr>
        <p:blipFill>
          <a:blip r:embed="rId1"/>
          <a:srcRect/>
          <a:stretch>
            <a:fillRect/>
          </a:stretch>
        </p:blipFill>
        <p:spPr>
          <a:xfrm>
            <a:off x="4196398" y="1259523"/>
            <a:ext cx="4214812" cy="4140200"/>
          </a:xfrm>
        </p:spPr>
      </p:pic>
    </p:spTree>
  </p:cSld>
  <p:clrMapOvr>
    <a:masterClrMapping/>
  </p:clrMapOvr>
  <p:transition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文本框 99"/>
          <p:cNvSpPr txBox="1">
            <a:spLocks noChangeArrowheads="1"/>
          </p:cNvSpPr>
          <p:nvPr/>
        </p:nvSpPr>
        <p:spPr bwMode="auto">
          <a:xfrm>
            <a:off x="555625" y="981075"/>
            <a:ext cx="11242675" cy="5572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"/>
              </a:spcBef>
            </a:pPr>
            <a:r>
              <a:rPr lang="en-US" altLang="zh-CN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2017</a:t>
            </a:r>
            <a:r>
              <a: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23</a:t>
            </a:r>
            <a:r>
              <a: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日，</a:t>
            </a:r>
            <a:r>
              <a:rPr lang="en-US" altLang="zh-CN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2018</a:t>
            </a:r>
            <a:r>
              <a: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年世界杯亚洲区</a:t>
            </a:r>
            <a:r>
              <a:rPr lang="en-US" altLang="zh-CN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12</a:t>
            </a:r>
            <a:r>
              <a: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强赛中，中国男足最终以</a:t>
            </a:r>
            <a:r>
              <a:rPr lang="en-US" altLang="zh-CN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en-US" altLang="zh-CN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</a:t>
            </a:r>
            <a:r>
              <a: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战胜韩国队，赢得比赛！值得一提的是，青岛球员于大宝在本场比赛中一头砸烂韩国队大门，击溃国足</a:t>
            </a:r>
            <a:r>
              <a:rPr lang="en-US" altLang="zh-CN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39</a:t>
            </a:r>
            <a:r>
              <a: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年不胜韩国队的“恐韩症”。赛后于大宝写道：</a:t>
            </a:r>
            <a:r>
              <a:rPr lang="en-US" altLang="zh-CN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感谢全队的努力成就了我 </a:t>
            </a:r>
            <a:r>
              <a:rPr lang="en-US" altLang="zh-CN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··· ”</a:t>
            </a:r>
            <a:r>
              <a: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于大宝的话启示我们（     ）</a:t>
            </a:r>
            <a:endParaRPr lang="zh-CN" altLang="en-US" sz="32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5000"/>
              </a:spcBef>
            </a:pPr>
            <a:r>
              <a:rPr lang="en-US" altLang="zh-CN" sz="32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en-US" altLang="en-US" sz="32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①</a:t>
            </a:r>
            <a:r>
              <a:rPr lang="zh-CN" altLang="en-US" sz="32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团结的集体才有凝聚力和战斗力</a:t>
            </a:r>
            <a:endParaRPr lang="zh-CN" altLang="en-US" sz="3200" b="1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5000"/>
              </a:spcBef>
            </a:pPr>
            <a:r>
              <a:rPr lang="zh-CN" altLang="en-US" sz="32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②个人的力量是分散的，在集体中汇聚会变得强大</a:t>
            </a:r>
            <a:endParaRPr lang="zh-CN" altLang="en-US" sz="3200" b="1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5000"/>
              </a:spcBef>
            </a:pPr>
            <a:r>
              <a:rPr lang="zh-CN" altLang="en-US" sz="32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③个人的力量有限，但通过优化组合可以实现优势互补，产生强大的合力  </a:t>
            </a:r>
            <a:endParaRPr lang="zh-CN" altLang="en-US" sz="3200" b="1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5000"/>
              </a:spcBef>
            </a:pPr>
            <a:r>
              <a:rPr lang="zh-CN" altLang="en-US" sz="32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④集体力量的大小主要取决于成员数量的多少</a:t>
            </a:r>
            <a:endParaRPr lang="zh-CN" altLang="en-US" sz="3200" b="1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5000"/>
              </a:spcBef>
            </a:pPr>
            <a:r>
              <a:rPr lang="en-US" altLang="zh-CN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A.</a:t>
            </a:r>
            <a:r>
              <a:rPr lang="zh-CN" altLang="en-US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①②④     </a:t>
            </a:r>
            <a:r>
              <a:rPr lang="en-US" altLang="zh-CN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B.</a:t>
            </a:r>
            <a:r>
              <a:rPr lang="zh-CN" altLang="en-US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②</a:t>
            </a:r>
            <a:r>
              <a:rPr lang="zh-CN" altLang="zh-CN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③</a:t>
            </a:r>
            <a:r>
              <a:rPr lang="zh-CN" altLang="en-US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④      </a:t>
            </a:r>
            <a:r>
              <a:rPr lang="en-US" altLang="zh-CN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C.</a:t>
            </a:r>
            <a:r>
              <a:rPr lang="zh-CN" altLang="en-US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①②</a:t>
            </a:r>
            <a:r>
              <a:rPr lang="zh-CN" altLang="zh-CN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③</a:t>
            </a:r>
            <a:r>
              <a:rPr lang="zh-CN" altLang="en-US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</a:t>
            </a:r>
            <a:r>
              <a:rPr lang="en-US" altLang="zh-CN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D.</a:t>
            </a:r>
            <a:r>
              <a:rPr lang="zh-CN" altLang="en-US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①</a:t>
            </a:r>
            <a:r>
              <a:rPr lang="zh-CN" altLang="zh-CN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③</a:t>
            </a:r>
            <a:r>
              <a:rPr lang="zh-CN" altLang="en-US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④</a:t>
            </a:r>
            <a:endParaRPr lang="en-US" altLang="zh-CN" sz="3200" b="1">
              <a:solidFill>
                <a:srgbClr val="A5002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1986" name="WordArt 6"/>
          <p:cNvSpPr>
            <a:spLocks noChangeArrowheads="1" noChangeShapeType="1" noTextEdit="1"/>
          </p:cNvSpPr>
          <p:nvPr/>
        </p:nvSpPr>
        <p:spPr bwMode="auto">
          <a:xfrm>
            <a:off x="1727200" y="165100"/>
            <a:ext cx="2095500" cy="825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华文隶书"/>
                <a:ea typeface="华文隶书"/>
              </a:rPr>
              <a:t>达标检测</a:t>
            </a:r>
            <a:endParaRPr lang="zh-CN" altLang="en-US" sz="3600" b="1" kern="1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华文隶书"/>
              <a:ea typeface="华文隶书"/>
            </a:endParaRPr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8191500" y="2908300"/>
            <a:ext cx="660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800" b="1">
                <a:solidFill>
                  <a:srgbClr val="0000CC"/>
                </a:solidFill>
              </a:rPr>
              <a:t>C</a:t>
            </a:r>
            <a:endParaRPr lang="en-US" altLang="zh-CN" sz="4800" b="1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5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1016000" y="1181100"/>
            <a:ext cx="9709150" cy="38957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zh-CN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2.</a:t>
            </a:r>
            <a:r>
              <a: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漫画</a:t>
            </a:r>
            <a:r>
              <a:rPr lang="zh-CN" altLang="zh-CN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《</a:t>
            </a:r>
            <a:r>
              <a: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齐心协力</a:t>
            </a:r>
            <a:r>
              <a:rPr lang="zh-CN" altLang="zh-CN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》</a:t>
            </a:r>
            <a:r>
              <a: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说明集体不是成员的简单相加，而是（      ）</a:t>
            </a:r>
            <a:endParaRPr lang="zh-CN" altLang="en-US" sz="32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Calibri" panose="020F0502020204030204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ct val="30000"/>
              </a:spcBef>
            </a:pPr>
            <a:r>
              <a:rPr lang="zh-CN" altLang="zh-CN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A.</a:t>
            </a:r>
            <a:r>
              <a:rPr lang="zh-CN" altLang="en-US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有共同目标、任务明确的整体</a:t>
            </a:r>
            <a:endParaRPr lang="zh-CN" altLang="en-US" sz="3200" b="1">
              <a:solidFill>
                <a:srgbClr val="A50021"/>
              </a:solidFill>
              <a:latin typeface="黑体" panose="02010609060101010101" pitchFamily="49" charset="-122"/>
              <a:ea typeface="黑体" panose="02010609060101010101" pitchFamily="49" charset="-122"/>
              <a:cs typeface="Calibri" panose="020F0502020204030204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ct val="30000"/>
              </a:spcBef>
            </a:pPr>
            <a:r>
              <a:rPr lang="zh-CN" altLang="zh-CN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B.</a:t>
            </a:r>
            <a:r>
              <a:rPr lang="zh-CN" altLang="en-US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个人毫无保留地奉献整体</a:t>
            </a:r>
            <a:endParaRPr lang="zh-CN" altLang="en-US" sz="3200" b="1">
              <a:solidFill>
                <a:srgbClr val="A50021"/>
              </a:solidFill>
              <a:latin typeface="黑体" panose="02010609060101010101" pitchFamily="49" charset="-122"/>
              <a:ea typeface="黑体" panose="02010609060101010101" pitchFamily="49" charset="-122"/>
              <a:cs typeface="Calibri" panose="020F0502020204030204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ct val="30000"/>
              </a:spcBef>
            </a:pPr>
            <a:r>
              <a:rPr lang="zh-CN" altLang="zh-CN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C.</a:t>
            </a:r>
            <a:r>
              <a:rPr lang="zh-CN" altLang="en-US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齐心协力，朝着各自的目标前进</a:t>
            </a:r>
            <a:endParaRPr lang="zh-CN" altLang="en-US" sz="3200" b="1">
              <a:solidFill>
                <a:srgbClr val="A50021"/>
              </a:solidFill>
              <a:latin typeface="黑体" panose="02010609060101010101" pitchFamily="49" charset="-122"/>
              <a:ea typeface="黑体" panose="02010609060101010101" pitchFamily="49" charset="-122"/>
              <a:cs typeface="Calibri" panose="020F0502020204030204" pitchFamily="34" charset="0"/>
            </a:endParaRPr>
          </a:p>
          <a:p>
            <a:pPr eaLnBrk="0" hangingPunct="0">
              <a:lnSpc>
                <a:spcPct val="110000"/>
              </a:lnSpc>
              <a:spcBef>
                <a:spcPct val="30000"/>
              </a:spcBef>
            </a:pPr>
            <a:r>
              <a:rPr lang="zh-CN" altLang="zh-CN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D.</a:t>
            </a:r>
            <a:r>
              <a:rPr lang="zh-CN" altLang="en-US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各尽所能，各显神通</a:t>
            </a:r>
            <a:endParaRPr lang="zh-CN" altLang="en-US" sz="3200" b="1">
              <a:solidFill>
                <a:srgbClr val="A50021"/>
              </a:solidFill>
              <a:latin typeface="黑体" panose="02010609060101010101" pitchFamily="49" charset="-122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43010" name="Picture 2" descr="C:\Users\ADMINI~1\AppData\Local\Temp\ksohtml\wps6EBC.tmp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521575" y="2176463"/>
            <a:ext cx="3836988" cy="261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图片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27713"/>
            <a:ext cx="12192000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2730500" y="1727200"/>
            <a:ext cx="660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800" b="1">
                <a:solidFill>
                  <a:srgbClr val="0000CC"/>
                </a:solidFill>
              </a:rPr>
              <a:t>A</a:t>
            </a:r>
            <a:endParaRPr lang="en-US" altLang="zh-CN" sz="4800" b="1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193800" y="1200150"/>
            <a:ext cx="10026650" cy="34575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zh-CN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3.</a:t>
            </a:r>
            <a:r>
              <a: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近年来，中小学生欺凌事件频繁见诸媒体，校园暴力事件成了校园上空的一块阴霾。</a:t>
            </a:r>
            <a:r>
              <a:rPr lang="en-US" altLang="zh-CN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2016</a:t>
            </a:r>
            <a:r>
              <a: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年</a:t>
            </a:r>
            <a:r>
              <a:rPr lang="en-US" altLang="zh-CN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11</a:t>
            </a:r>
            <a:r>
              <a: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月底，国家教育部会同中央综治办等八部门，制定和出台了</a:t>
            </a:r>
            <a:r>
              <a:rPr lang="en-US" altLang="zh-CN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《</a:t>
            </a:r>
            <a:r>
              <a: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关于防治中小学生欺凌和暴力的指导意见</a:t>
            </a:r>
            <a:r>
              <a:rPr lang="en-US" altLang="zh-CN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》</a:t>
            </a:r>
            <a:r>
              <a: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。这一意见的出台有利于我们获得（       ）</a:t>
            </a:r>
            <a:endParaRPr lang="zh-CN" altLang="en-US" sz="32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zh-CN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A.</a:t>
            </a:r>
            <a:r>
              <a:rPr lang="zh-CN" altLang="en-US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安全感    </a:t>
            </a:r>
            <a:r>
              <a:rPr lang="en-US" altLang="zh-CN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B.</a:t>
            </a:r>
            <a:r>
              <a:rPr lang="zh-CN" altLang="en-US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归属感    </a:t>
            </a:r>
            <a:r>
              <a:rPr lang="en-US" altLang="zh-CN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C.</a:t>
            </a:r>
            <a:r>
              <a:rPr lang="zh-CN" altLang="en-US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集体荣誉感    </a:t>
            </a:r>
            <a:r>
              <a:rPr lang="en-US" altLang="zh-CN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D.</a:t>
            </a:r>
            <a:r>
              <a:rPr lang="zh-CN" altLang="en-US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责任感</a:t>
            </a:r>
            <a:endParaRPr lang="zh-CN" altLang="en-US" sz="3200" b="1">
              <a:solidFill>
                <a:srgbClr val="A50021"/>
              </a:solidFill>
              <a:latin typeface="黑体" panose="02010609060101010101" pitchFamily="49" charset="-122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44034" name="图片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5827713"/>
            <a:ext cx="12192000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4991100" y="3340100"/>
            <a:ext cx="660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800" b="1">
                <a:solidFill>
                  <a:srgbClr val="0000CC"/>
                </a:solidFill>
              </a:rPr>
              <a:t>A</a:t>
            </a:r>
            <a:endParaRPr lang="en-US" altLang="zh-CN" sz="4800" b="1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355600" y="574675"/>
            <a:ext cx="11569700" cy="56515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zh-CN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4.</a:t>
            </a:r>
            <a:r>
              <a: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一个盲人和一个跛子，被大火围困于楼内，眼看要坐以待毙。但四肢健全的盲人和眼睛完好的跛子，却巧妙地组合成了一个完整的“身体”：盲人背起跛子，跛子指路，两个人终于从大火中死里逃生。这说明集体的力量来源于（       ）</a:t>
            </a:r>
            <a:endParaRPr lang="zh-CN" altLang="en-US" sz="32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zh-CN" altLang="en-US" sz="32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①成员数量的多少   </a:t>
            </a:r>
            <a:endParaRPr lang="zh-CN" altLang="en-US" sz="3200" b="1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zh-CN" altLang="en-US" sz="32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②成员共同的目标</a:t>
            </a:r>
            <a:endParaRPr lang="zh-CN" altLang="en-US" sz="3200" b="1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zh-CN" altLang="en-US" sz="32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③成员的团结协作</a:t>
            </a:r>
            <a:endParaRPr lang="zh-CN" altLang="en-US" sz="3200" b="1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zh-CN" altLang="en-US" sz="32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④成员的自我牺牲</a:t>
            </a:r>
            <a:endParaRPr lang="zh-CN" altLang="en-US" sz="3200" b="1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US" altLang="zh-CN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A.</a:t>
            </a:r>
            <a:r>
              <a:rPr lang="zh-CN" altLang="en-US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①②       </a:t>
            </a:r>
            <a:r>
              <a:rPr lang="en-US" altLang="zh-CN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B.</a:t>
            </a:r>
            <a:r>
              <a:rPr lang="zh-CN" altLang="en-US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②③       </a:t>
            </a:r>
            <a:r>
              <a:rPr lang="en-US" altLang="zh-CN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C.</a:t>
            </a:r>
            <a:r>
              <a:rPr lang="zh-CN" altLang="en-US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①④       </a:t>
            </a:r>
            <a:r>
              <a:rPr lang="en-US" altLang="zh-CN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D.</a:t>
            </a:r>
            <a:r>
              <a:rPr lang="zh-CN" altLang="en-US" sz="3200" b="1">
                <a:solidFill>
                  <a:srgbClr val="A50021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③④</a:t>
            </a:r>
            <a:endParaRPr lang="en-US" altLang="zh-CN" sz="3200" b="1">
              <a:solidFill>
                <a:srgbClr val="A50021"/>
              </a:solidFill>
              <a:latin typeface="黑体" panose="02010609060101010101" pitchFamily="49" charset="-122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45058" name="图片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310313"/>
            <a:ext cx="12192000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8572500" y="2171700"/>
            <a:ext cx="660400" cy="823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800" b="1">
                <a:solidFill>
                  <a:srgbClr val="0000CC"/>
                </a:solidFill>
              </a:rPr>
              <a:t>B</a:t>
            </a:r>
            <a:endParaRPr lang="en-US" altLang="zh-CN" sz="4800" b="1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文本框 10"/>
          <p:cNvSpPr txBox="1">
            <a:spLocks noChangeArrowheads="1"/>
          </p:cNvSpPr>
          <p:nvPr/>
        </p:nvSpPr>
        <p:spPr bwMode="auto">
          <a:xfrm>
            <a:off x="7835900" y="1922463"/>
            <a:ext cx="3536950" cy="2305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6600" b="1" dirty="0">
                <a:solidFill>
                  <a:srgbClr val="6C930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集体生活</a:t>
            </a:r>
            <a:endParaRPr lang="zh-CN" altLang="en-US" sz="6600" b="1" dirty="0">
              <a:solidFill>
                <a:srgbClr val="6C930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6600" b="1" dirty="0">
                <a:solidFill>
                  <a:srgbClr val="6C930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邀请我</a:t>
            </a:r>
            <a:endParaRPr lang="zh-CN" altLang="en-US" sz="6600" b="1" dirty="0">
              <a:solidFill>
                <a:srgbClr val="6C930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58" name="文本框 12"/>
          <p:cNvSpPr txBox="1">
            <a:spLocks noChangeArrowheads="1"/>
          </p:cNvSpPr>
          <p:nvPr/>
        </p:nvSpPr>
        <p:spPr bwMode="auto">
          <a:xfrm>
            <a:off x="10648950" y="7753350"/>
            <a:ext cx="723900" cy="3444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>
                <a:ea typeface="微软雅黑" panose="020B0503020204020204" pitchFamily="34" charset="-122"/>
              </a:rPr>
              <a:t>延迟符</a:t>
            </a:r>
            <a:endParaRPr lang="zh-CN" altLang="en-US" sz="1400">
              <a:ea typeface="微软雅黑" panose="020B0503020204020204" pitchFamily="34" charset="-122"/>
            </a:endParaRPr>
          </a:p>
        </p:txBody>
      </p:sp>
      <p:pic>
        <p:nvPicPr>
          <p:cNvPr id="19459" name="图片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5827713"/>
            <a:ext cx="12192000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711200" y="215900"/>
            <a:ext cx="68707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chemeClr val="tx2"/>
                </a:solidFill>
                <a:ea typeface="黑体" panose="02010609060101010101" pitchFamily="49" charset="-122"/>
              </a:rPr>
              <a:t>人教版</a:t>
            </a:r>
            <a:r>
              <a:rPr lang="en-US" altLang="zh-CN" sz="2400" b="1">
                <a:solidFill>
                  <a:schemeClr val="tx2"/>
                </a:solidFill>
                <a:ea typeface="黑体" panose="02010609060101010101" pitchFamily="49" charset="-122"/>
              </a:rPr>
              <a:t>《</a:t>
            </a:r>
            <a:r>
              <a:rPr lang="zh-CN" altLang="en-US" sz="2400" b="1">
                <a:solidFill>
                  <a:schemeClr val="tx2"/>
                </a:solidFill>
                <a:ea typeface="黑体" panose="02010609060101010101" pitchFamily="49" charset="-122"/>
              </a:rPr>
              <a:t>道德与法治</a:t>
            </a:r>
            <a:r>
              <a:rPr lang="en-US" altLang="zh-CN" sz="2400" b="1">
                <a:solidFill>
                  <a:schemeClr val="tx2"/>
                </a:solidFill>
                <a:ea typeface="黑体" panose="02010609060101010101" pitchFamily="49" charset="-122"/>
              </a:rPr>
              <a:t>》</a:t>
            </a:r>
            <a:r>
              <a:rPr lang="zh-CN" altLang="en-US" sz="2400" b="1">
                <a:solidFill>
                  <a:schemeClr val="tx2"/>
                </a:solidFill>
                <a:ea typeface="黑体" panose="02010609060101010101" pitchFamily="49" charset="-122"/>
              </a:rPr>
              <a:t>七年级下册第六课第一节</a:t>
            </a:r>
            <a:endParaRPr lang="zh-CN" altLang="en-US" sz="2400" b="1">
              <a:solidFill>
                <a:schemeClr val="tx2"/>
              </a:solidFill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" b="10099"/>
          <a:stretch>
            <a:fillRect/>
          </a:stretch>
        </p:blipFill>
        <p:spPr>
          <a:xfrm>
            <a:off x="752475" y="1182687"/>
            <a:ext cx="6429375" cy="4170363"/>
          </a:xfrm>
          <a:prstGeom prst="rect">
            <a:avLst/>
          </a:prstGeom>
        </p:spPr>
      </p:pic>
    </p:spTree>
  </p:cSld>
  <p:clrMapOvr>
    <a:masterClrMapping/>
  </p:clrMapOvr>
  <p:transition spd="med">
    <p:push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椭圆 22"/>
          <p:cNvSpPr>
            <a:spLocks noChangeArrowheads="1"/>
          </p:cNvSpPr>
          <p:nvPr/>
        </p:nvSpPr>
        <p:spPr bwMode="auto">
          <a:xfrm>
            <a:off x="1325563" y="858838"/>
            <a:ext cx="2592387" cy="2111375"/>
          </a:xfrm>
          <a:prstGeom prst="ellipse">
            <a:avLst/>
          </a:prstGeom>
          <a:solidFill>
            <a:srgbClr val="92D050">
              <a:alpha val="50195"/>
            </a:srgbClr>
          </a:solidFill>
          <a:ln w="57150" cmpd="thinThick" algn="ctr">
            <a:solidFill>
              <a:schemeClr val="accent1"/>
            </a:solidFill>
            <a:miter lim="800000"/>
          </a:ln>
        </p:spPr>
        <p:txBody>
          <a:bodyPr lIns="121917" tIns="60958" rIns="121917" bIns="60958" anchor="ctr"/>
          <a:lstStyle/>
          <a:p>
            <a:pPr algn="ctr"/>
            <a:endParaRPr lang="zh-CN" altLang="en-US">
              <a:solidFill>
                <a:srgbClr val="FFFFFF"/>
              </a:solidFill>
              <a:latin typeface="Calibri" panose="020F0502020204030204" pitchFamily="34" charset="0"/>
              <a:ea typeface="幼圆" pitchFamily="49" charset="-122"/>
            </a:endParaRPr>
          </a:p>
        </p:txBody>
      </p:sp>
      <p:sp>
        <p:nvSpPr>
          <p:cNvPr id="26" name="TextBox 7"/>
          <p:cNvSpPr txBox="1">
            <a:spLocks noChangeArrowheads="1"/>
          </p:cNvSpPr>
          <p:nvPr/>
        </p:nvSpPr>
        <p:spPr bwMode="auto">
          <a:xfrm>
            <a:off x="1782763" y="1187450"/>
            <a:ext cx="1676400" cy="1463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zh-CN" altLang="en-US" sz="4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自主学习</a:t>
            </a:r>
            <a:endParaRPr lang="zh-CN" altLang="en-US" sz="48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5" name="圆角矩形 34"/>
          <p:cNvSpPr>
            <a:spLocks noChangeArrowheads="1"/>
          </p:cNvSpPr>
          <p:nvPr/>
        </p:nvSpPr>
        <p:spPr bwMode="auto">
          <a:xfrm>
            <a:off x="4179888" y="2282825"/>
            <a:ext cx="3208337" cy="625475"/>
          </a:xfrm>
          <a:prstGeom prst="roundRect">
            <a:avLst>
              <a:gd name="adj" fmla="val 16667"/>
            </a:avLst>
          </a:prstGeom>
          <a:solidFill>
            <a:srgbClr val="92D050">
              <a:alpha val="50000"/>
            </a:srgbClr>
          </a:solidFill>
          <a:ln w="28575" algn="ctr">
            <a:solidFill>
              <a:schemeClr val="accent1"/>
            </a:solidFill>
            <a:miter lim="800000"/>
          </a:ln>
        </p:spPr>
        <p:txBody>
          <a:bodyPr lIns="121917" tIns="60958" rIns="121917" bIns="60958" anchor="ctr"/>
          <a:lstStyle/>
          <a:p>
            <a:r>
              <a:rPr lang="en-US" altLang="zh-CN" sz="3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集体的含义</a:t>
            </a:r>
            <a:endParaRPr lang="zh-CN" altLang="en-US" sz="36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6" name="圆角矩形 35"/>
          <p:cNvSpPr>
            <a:spLocks noChangeArrowheads="1"/>
          </p:cNvSpPr>
          <p:nvPr/>
        </p:nvSpPr>
        <p:spPr bwMode="auto">
          <a:xfrm>
            <a:off x="4192588" y="3217863"/>
            <a:ext cx="7399337" cy="2239962"/>
          </a:xfrm>
          <a:prstGeom prst="roundRect">
            <a:avLst>
              <a:gd name="adj" fmla="val 16667"/>
            </a:avLst>
          </a:prstGeom>
          <a:solidFill>
            <a:srgbClr val="92D050">
              <a:alpha val="50000"/>
            </a:srgbClr>
          </a:solidFill>
          <a:ln w="28575" algn="ctr">
            <a:solidFill>
              <a:schemeClr val="accent1"/>
            </a:solidFill>
            <a:miter lim="800000"/>
          </a:ln>
        </p:spPr>
        <p:txBody>
          <a:bodyPr lIns="121917" tIns="60958" rIns="121917" bIns="60958" anchor="ctr"/>
          <a:lstStyle/>
          <a:p>
            <a:pPr>
              <a:spcBef>
                <a:spcPct val="20000"/>
              </a:spcBef>
            </a:pPr>
            <a:r>
              <a:rPr lang="en-US" altLang="zh-CN" sz="3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影响集体联结度的因素有哪些？</a:t>
            </a:r>
            <a:endParaRPr lang="zh-CN" altLang="en-US" sz="36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</a:pPr>
            <a:r>
              <a:rPr lang="zh-CN" alt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并判断其中哪些和个人的表现密切相关。</a:t>
            </a:r>
            <a:endParaRPr lang="zh-CN" altLang="en-US" sz="36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7" name="文本框 51"/>
          <p:cNvSpPr txBox="1">
            <a:spLocks noChangeArrowheads="1"/>
          </p:cNvSpPr>
          <p:nvPr/>
        </p:nvSpPr>
        <p:spPr bwMode="auto">
          <a:xfrm>
            <a:off x="10648950" y="7753350"/>
            <a:ext cx="723900" cy="3444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>
                <a:ea typeface="微软雅黑" panose="020B0503020204020204" pitchFamily="34" charset="-122"/>
              </a:rPr>
              <a:t>延迟符</a:t>
            </a:r>
            <a:endParaRPr lang="zh-CN" altLang="en-US" sz="1400">
              <a:ea typeface="微软雅黑" panose="020B0503020204020204" pitchFamily="34" charset="-122"/>
            </a:endParaRP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4127500" y="1346200"/>
            <a:ext cx="2044700" cy="6413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课本</a:t>
            </a:r>
            <a:r>
              <a:rPr lang="en-US" altLang="zh-CN" sz="36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P53</a:t>
            </a:r>
            <a:endParaRPr lang="en-US" altLang="zh-CN" sz="36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med">
    <p:newsfla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7360" y="2660015"/>
            <a:ext cx="2991485" cy="187388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208973" y="2545715"/>
            <a:ext cx="2232025" cy="1957070"/>
            <a:chOff x="793" y="4240"/>
            <a:chExt cx="3515" cy="2980"/>
          </a:xfrm>
        </p:grpSpPr>
        <p:pic>
          <p:nvPicPr>
            <p:cNvPr id="25623" name="Picture 23" descr="t013b82d964f4bddfd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3" y="4240"/>
              <a:ext cx="3515" cy="2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19" name="Rectangle 7"/>
            <p:cNvSpPr>
              <a:spLocks noChangeArrowheads="1"/>
            </p:cNvSpPr>
            <p:nvPr/>
          </p:nvSpPr>
          <p:spPr bwMode="auto">
            <a:xfrm>
              <a:off x="940" y="6490"/>
              <a:ext cx="1095" cy="6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>
                  <a:solidFill>
                    <a:srgbClr val="000000"/>
                  </a:solidFill>
                  <a:ea typeface="黑体" panose="02010609060101010101" pitchFamily="49" charset="-122"/>
                </a:rPr>
                <a:t>家庭</a:t>
              </a:r>
              <a:endParaRPr lang="zh-CN" altLang="en-US" sz="2000" b="1">
                <a:solidFill>
                  <a:srgbClr val="000000"/>
                </a:solidFill>
                <a:ea typeface="黑体" panose="02010609060101010101" pitchFamily="49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673600" y="4813935"/>
            <a:ext cx="2247900" cy="1863090"/>
            <a:chOff x="11762" y="4227"/>
            <a:chExt cx="3540" cy="2934"/>
          </a:xfrm>
        </p:grpSpPr>
        <p:pic>
          <p:nvPicPr>
            <p:cNvPr id="64527" name="Picture 15" descr="1351115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762" y="4227"/>
              <a:ext cx="3540" cy="2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28" name="Rectangle 16"/>
            <p:cNvSpPr>
              <a:spLocks noChangeArrowheads="1"/>
            </p:cNvSpPr>
            <p:nvPr/>
          </p:nvSpPr>
          <p:spPr bwMode="auto">
            <a:xfrm>
              <a:off x="12993" y="6530"/>
              <a:ext cx="2087" cy="6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黑体" panose="02010609060101010101" pitchFamily="49" charset="-122"/>
                </a:rPr>
                <a:t>购物人群</a:t>
              </a:r>
              <a:endParaRPr lang="zh-CN" alt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anose="02010609060101010101" pitchFamily="49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893685" y="4813935"/>
            <a:ext cx="2235200" cy="1866900"/>
            <a:chOff x="15302" y="4283"/>
            <a:chExt cx="3520" cy="2940"/>
          </a:xfrm>
        </p:grpSpPr>
        <p:pic>
          <p:nvPicPr>
            <p:cNvPr id="64530" name="Picture 18" descr="t0195fa742301deb3f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02" y="4283"/>
              <a:ext cx="3520" cy="2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31" name="Rectangle 19"/>
            <p:cNvSpPr>
              <a:spLocks noChangeArrowheads="1"/>
            </p:cNvSpPr>
            <p:nvPr/>
          </p:nvSpPr>
          <p:spPr bwMode="auto">
            <a:xfrm>
              <a:off x="16308" y="6583"/>
              <a:ext cx="2087" cy="6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黑体" panose="02010609060101010101" pitchFamily="49" charset="-122"/>
                </a:rPr>
                <a:t>犯罪团伙</a:t>
              </a:r>
              <a:endParaRPr lang="zh-CN" alt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anose="02010609060101010101" pitchFamily="49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379220" y="4877435"/>
            <a:ext cx="2349500" cy="1892300"/>
            <a:chOff x="5433" y="7561"/>
            <a:chExt cx="3700" cy="2980"/>
          </a:xfrm>
        </p:grpSpPr>
        <p:pic>
          <p:nvPicPr>
            <p:cNvPr id="64546" name="Picture 34" descr="t011f75f98461ca2e7c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433" y="7561"/>
              <a:ext cx="3700" cy="2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47" name="Rectangle 35"/>
            <p:cNvSpPr>
              <a:spLocks noChangeArrowheads="1"/>
            </p:cNvSpPr>
            <p:nvPr/>
          </p:nvSpPr>
          <p:spPr bwMode="auto">
            <a:xfrm>
              <a:off x="6169" y="9881"/>
              <a:ext cx="2415" cy="6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000" b="1">
                  <a:solidFill>
                    <a:srgbClr val="000000"/>
                  </a:solidFill>
                  <a:ea typeface="黑体" panose="02010609060101010101" pitchFamily="49" charset="-122"/>
                </a:rPr>
                <a:t>路上的行人</a:t>
              </a:r>
              <a:endParaRPr lang="zh-CN" altLang="en-US" sz="2000" b="1">
                <a:solidFill>
                  <a:srgbClr val="000000"/>
                </a:solidFill>
                <a:ea typeface="黑体" panose="02010609060101010101" pitchFamily="49" charset="-122"/>
              </a:endParaRPr>
            </a:p>
          </p:txBody>
        </p:sp>
      </p:grpSp>
      <p:sp>
        <p:nvSpPr>
          <p:cNvPr id="24601" name="Rectangle 25"/>
          <p:cNvSpPr>
            <a:spLocks noChangeArrowheads="1"/>
          </p:cNvSpPr>
          <p:nvPr/>
        </p:nvSpPr>
        <p:spPr bwMode="auto">
          <a:xfrm>
            <a:off x="351155" y="876300"/>
            <a:ext cx="11900535" cy="10388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zh-CN" altLang="en-US" sz="2800" b="1">
                <a:solidFill>
                  <a:srgbClr val="000000"/>
                </a:solidFill>
                <a:ea typeface="微软雅黑" panose="020B0503020204020204" pitchFamily="34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集体是人们联合起来的</a:t>
            </a:r>
            <a:r>
              <a:rPr lang="zh-CN" altLang="en-US" sz="28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有组织</a:t>
            </a:r>
            <a:r>
              <a:rPr lang="zh-CN" alt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的整体。（</a:t>
            </a:r>
            <a:r>
              <a:rPr lang="en-US" altLang="zh-CN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P53</a:t>
            </a:r>
            <a:r>
              <a:rPr lang="zh-CN" alt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8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u"/>
            </a:pPr>
            <a:r>
              <a:rPr lang="zh-CN" alt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集体并不是成员的简单相加，而是有</a:t>
            </a:r>
            <a:r>
              <a:rPr lang="zh-CN" altLang="en-US" sz="28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共同目标、分工明确</a:t>
            </a:r>
            <a:r>
              <a:rPr lang="zh-CN" alt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的整体。</a:t>
            </a:r>
            <a:r>
              <a:rPr lang="en-US" altLang="zh-CN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(P55)</a:t>
            </a:r>
            <a:endParaRPr lang="en-US" altLang="zh-CN" sz="28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621" name="Text Box 23"/>
          <p:cNvSpPr txBox="1">
            <a:spLocks noChangeArrowheads="1"/>
          </p:cNvSpPr>
          <p:nvPr/>
        </p:nvSpPr>
        <p:spPr bwMode="auto">
          <a:xfrm>
            <a:off x="1143000" y="215900"/>
            <a:ext cx="35179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32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集体的含义</a:t>
            </a:r>
            <a:endParaRPr lang="zh-CN" altLang="en-US" sz="3200" b="1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698" name="文本框 80897"/>
          <p:cNvSpPr txBox="1"/>
          <p:nvPr/>
        </p:nvSpPr>
        <p:spPr>
          <a:xfrm>
            <a:off x="1142683" y="1847215"/>
            <a:ext cx="7396162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50000"/>
              </a:spcBef>
              <a:buNone/>
            </a:pPr>
            <a:r>
              <a:rPr lang="zh-CN" altLang="en-US" sz="2400" b="1">
                <a:solidFill>
                  <a:srgbClr val="6C930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请你尽可能多地列举出你所知道的集体</a:t>
            </a:r>
            <a:endParaRPr lang="zh-CN" altLang="en-US" sz="2400" b="1">
              <a:solidFill>
                <a:srgbClr val="6C930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779510" y="2593492"/>
            <a:ext cx="3247390" cy="1976131"/>
            <a:chOff x="13375" y="3772"/>
            <a:chExt cx="5114" cy="227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6"/>
            <a:srcRect t="44234"/>
            <a:stretch>
              <a:fillRect/>
            </a:stretch>
          </p:blipFill>
          <p:spPr>
            <a:xfrm>
              <a:off x="13765" y="3772"/>
              <a:ext cx="4724" cy="2270"/>
            </a:xfrm>
            <a:prstGeom prst="rect">
              <a:avLst/>
            </a:prstGeom>
          </p:spPr>
        </p:pic>
        <p:sp>
          <p:nvSpPr>
            <p:cNvPr id="64534" name="Rectangle 22"/>
            <p:cNvSpPr>
              <a:spLocks noChangeArrowheads="1"/>
            </p:cNvSpPr>
            <p:nvPr/>
          </p:nvSpPr>
          <p:spPr bwMode="auto">
            <a:xfrm>
              <a:off x="13375" y="5507"/>
              <a:ext cx="1647" cy="45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黑体" panose="02010609060101010101" pitchFamily="49" charset="-122"/>
                </a:rPr>
                <a:t>民</a:t>
              </a:r>
              <a:r>
                <a:rPr lang="zh-CN" altLang="en-US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黑体" panose="02010609060101010101" pitchFamily="49" charset="-122"/>
                </a:rPr>
                <a:t>乐团</a:t>
              </a:r>
              <a:endParaRPr lang="zh-CN" alt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anose="02010609060101010101" pitchFamily="49" charset="-122"/>
              </a:endParaRPr>
            </a:p>
          </p:txBody>
        </p:sp>
      </p:grpSp>
      <p:sp>
        <p:nvSpPr>
          <p:cNvPr id="13" name="乘号 12"/>
          <p:cNvSpPr/>
          <p:nvPr/>
        </p:nvSpPr>
        <p:spPr>
          <a:xfrm>
            <a:off x="1519555" y="4877435"/>
            <a:ext cx="1860550" cy="158623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乘号 14"/>
          <p:cNvSpPr/>
          <p:nvPr/>
        </p:nvSpPr>
        <p:spPr>
          <a:xfrm>
            <a:off x="4919980" y="4877435"/>
            <a:ext cx="1860550" cy="158623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乘号 15"/>
          <p:cNvSpPr/>
          <p:nvPr/>
        </p:nvSpPr>
        <p:spPr>
          <a:xfrm>
            <a:off x="7964805" y="4813935"/>
            <a:ext cx="1860550" cy="158623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8950960" y="2628265"/>
            <a:ext cx="3032760" cy="1910715"/>
            <a:chOff x="8872" y="4259"/>
            <a:chExt cx="4776" cy="3009"/>
          </a:xfrm>
        </p:grpSpPr>
        <p:pic>
          <p:nvPicPr>
            <p:cNvPr id="3" name="图片 2" descr="TIM图片20190429172425"/>
            <p:cNvPicPr>
              <a:picLocks noChangeAspect="1"/>
            </p:cNvPicPr>
            <p:nvPr/>
          </p:nvPicPr>
          <p:blipFill>
            <a:blip r:embed="rId7"/>
            <a:srcRect l="10619" t="16675" r="19135" b="13030"/>
            <a:stretch>
              <a:fillRect/>
            </a:stretch>
          </p:blipFill>
          <p:spPr>
            <a:xfrm>
              <a:off x="8992" y="4259"/>
              <a:ext cx="4656" cy="2839"/>
            </a:xfrm>
            <a:prstGeom prst="rect">
              <a:avLst/>
            </a:prstGeom>
          </p:spPr>
        </p:pic>
        <p:sp>
          <p:nvSpPr>
            <p:cNvPr id="64537" name="Rectangle 25"/>
            <p:cNvSpPr>
              <a:spLocks noChangeArrowheads="1"/>
            </p:cNvSpPr>
            <p:nvPr/>
          </p:nvSpPr>
          <p:spPr bwMode="auto">
            <a:xfrm>
              <a:off x="8872" y="6643"/>
              <a:ext cx="1647" cy="6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黑体" panose="02010609060101010101" pitchFamily="49" charset="-122"/>
                </a:rPr>
                <a:t>足球队</a:t>
              </a:r>
              <a:endParaRPr lang="zh-CN" alt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anose="02010609060101010101" pitchFamily="49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rcRect t="15910" b="20134"/>
          <a:stretch>
            <a:fillRect/>
          </a:stretch>
        </p:blipFill>
        <p:spPr>
          <a:xfrm>
            <a:off x="294640" y="2505710"/>
            <a:ext cx="2831465" cy="199707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5737860" y="2628265"/>
            <a:ext cx="2969260" cy="1905000"/>
            <a:chOff x="4848" y="4305"/>
            <a:chExt cx="4676" cy="30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15" b="10099"/>
            <a:stretch>
              <a:fillRect/>
            </a:stretch>
          </p:blipFill>
          <p:spPr>
            <a:xfrm>
              <a:off x="4848" y="4305"/>
              <a:ext cx="4677" cy="3001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 bwMode="auto">
            <a:xfrm>
              <a:off x="4848" y="4305"/>
              <a:ext cx="1494" cy="6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none" rtlCol="0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000" b="1">
                  <a:solidFill>
                    <a:srgbClr val="000000"/>
                  </a:solidFill>
                  <a:ea typeface="黑体" panose="02010609060101010101" pitchFamily="49" charset="-122"/>
                  <a:sym typeface="+mn-ea"/>
                </a:rPr>
                <a:t>班集体</a:t>
              </a:r>
              <a:endParaRPr lang="zh-CN" altLang="en-US" sz="2000" b="1">
                <a:solidFill>
                  <a:srgbClr val="000000"/>
                </a:solidFill>
                <a:ea typeface="黑体" panose="02010609060101010101" pitchFamily="49" charset="-122"/>
                <a:sym typeface="+mn-ea"/>
              </a:endParaRPr>
            </a:p>
          </p:txBody>
        </p:sp>
      </p:grpSp>
    </p:spTree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5" grpId="0" bldLvl="0" animBg="1"/>
      <p:bldP spid="15" grpId="1" animBg="1"/>
      <p:bldP spid="16" grpId="0" bldLvl="0" animBg="1"/>
      <p:bldP spid="16" grpId="1" animBg="1"/>
      <p:bldP spid="29698" grpId="0"/>
      <p:bldP spid="2969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>
            <a:hlinkClick r:id="rId1" action="ppaction://hlinkfile"/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7" b="12222"/>
          <a:stretch>
            <a:fillRect/>
          </a:stretch>
        </p:blipFill>
        <p:spPr>
          <a:xfrm>
            <a:off x="2505075" y="1737696"/>
            <a:ext cx="7181850" cy="41270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661535" y="5547360"/>
            <a:ext cx="3121660" cy="14116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6600" b="1" dirty="0" smtClean="0">
                <a:solidFill>
                  <a:srgbClr val="FF0000"/>
                </a:solidFill>
                <a:latin typeface="华康少女文字W3" panose="040F0309000000000000" charset="-122"/>
                <a:ea typeface="华康少女文字W3" panose="040F0309000000000000" charset="-122"/>
                <a:cs typeface="华康少女文字W3" panose="040F0309000000000000" charset="-122"/>
              </a:rPr>
              <a:t>我们</a:t>
            </a:r>
            <a:r>
              <a:rPr lang="en-US" altLang="zh-CN" sz="6600" b="1" dirty="0" smtClean="0">
                <a:solidFill>
                  <a:srgbClr val="FF0000"/>
                </a:solidFill>
                <a:latin typeface="华康少女文字W3" panose="040F0309000000000000" charset="-122"/>
                <a:ea typeface="华康少女文字W3" panose="040F0309000000000000" charset="-122"/>
                <a:cs typeface="华康少女文字W3" panose="040F0309000000000000" charset="-122"/>
              </a:rPr>
              <a:t>6</a:t>
            </a:r>
            <a:r>
              <a:rPr lang="zh-CN" altLang="en-US" sz="6600" b="1" dirty="0" smtClean="0">
                <a:solidFill>
                  <a:srgbClr val="FF0000"/>
                </a:solidFill>
                <a:latin typeface="华康少女文字W3" panose="040F0309000000000000" charset="-122"/>
                <a:ea typeface="华康少女文字W3" panose="040F0309000000000000" charset="-122"/>
                <a:cs typeface="华康少女文字W3" panose="040F0309000000000000" charset="-122"/>
              </a:rPr>
              <a:t>班</a:t>
            </a:r>
            <a:endParaRPr lang="zh-CN" altLang="en-US" sz="6600" b="1" dirty="0" smtClean="0">
              <a:solidFill>
                <a:srgbClr val="FF0000"/>
              </a:solidFill>
              <a:latin typeface="华康少女文字W3" panose="040F0309000000000000" charset="-122"/>
              <a:ea typeface="华康少女文字W3" panose="040F0309000000000000" charset="-122"/>
              <a:cs typeface="华康少女文字W3" panose="040F0309000000000000" charset="-122"/>
            </a:endParaRPr>
          </a:p>
        </p:txBody>
      </p:sp>
      <p:pic>
        <p:nvPicPr>
          <p:cNvPr id="26625" name="Picture 5" descr="t01d76b4fdc912321c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2099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Rectangle 2"/>
          <p:cNvSpPr>
            <a:spLocks noGrp="1" noRot="1" noChangeArrowheads="1"/>
          </p:cNvSpPr>
          <p:nvPr/>
        </p:nvSpPr>
        <p:spPr>
          <a:xfrm>
            <a:off x="2684463" y="498475"/>
            <a:ext cx="5537200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6C930E"/>
                </a:solidFill>
                <a:latin typeface="+mj-ea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C930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C930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C930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C930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C930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C930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C930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C930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sz="4000"/>
              <a:t>众说纷纭话集体</a:t>
            </a:r>
            <a:endParaRPr lang="zh-CN" altLang="en-US" sz="4000"/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5" descr="t01d76b4fdc912321cf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32099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684463" y="498475"/>
            <a:ext cx="5537200" cy="762000"/>
          </a:xfrm>
        </p:spPr>
        <p:txBody>
          <a:bodyPr anchor="ctr"/>
          <a:lstStyle/>
          <a:p>
            <a:r>
              <a:rPr lang="zh-CN" altLang="en-US" sz="4000"/>
              <a:t>众说纷纭话集体</a:t>
            </a:r>
            <a:endParaRPr lang="zh-CN" altLang="en-US" sz="4000"/>
          </a:p>
        </p:txBody>
      </p:sp>
      <p:sp>
        <p:nvSpPr>
          <p:cNvPr id="66563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1275715" y="2069465"/>
            <a:ext cx="10431780" cy="1628775"/>
          </a:xfrm>
        </p:spPr>
        <p:txBody>
          <a:bodyPr/>
          <a:lstStyle/>
          <a:p>
            <a:pPr>
              <a:spcBef>
                <a:spcPct val="30000"/>
              </a:spcBef>
              <a:buClr>
                <a:srgbClr val="003300"/>
              </a:buClr>
              <a:buSzTx/>
              <a:buFont typeface="Wingdings" panose="05000000000000000000" pitchFamily="2" charset="2"/>
              <a:buChar char="{"/>
            </a:pPr>
            <a:r>
              <a:rPr sz="36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请分享一件</a:t>
            </a:r>
            <a:r>
              <a:rPr sz="36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在集体中令你印象深刻的事，</a:t>
            </a:r>
            <a:r>
              <a:rPr sz="36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用一些关键词描述你的感受</a:t>
            </a:r>
            <a:endParaRPr sz="3600" b="1" dirty="0">
              <a:solidFill>
                <a:srgbClr val="00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85260"/>
            <a:ext cx="6136005" cy="2863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25073" b="15340"/>
          <a:stretch>
            <a:fillRect/>
          </a:stretch>
        </p:blipFill>
        <p:spPr>
          <a:xfrm>
            <a:off x="6135370" y="3985895"/>
            <a:ext cx="6083300" cy="286321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30"/>
          <p:cNvGrpSpPr/>
          <p:nvPr/>
        </p:nvGrpSpPr>
        <p:grpSpPr bwMode="auto">
          <a:xfrm>
            <a:off x="393700" y="1562100"/>
            <a:ext cx="3894138" cy="4672024"/>
            <a:chOff x="440" y="1024"/>
            <a:chExt cx="2453" cy="2943"/>
          </a:xfrm>
        </p:grpSpPr>
        <p:sp>
          <p:nvSpPr>
            <p:cNvPr id="27672" name="Freeform 5"/>
            <p:cNvSpPr/>
            <p:nvPr/>
          </p:nvSpPr>
          <p:spPr bwMode="auto">
            <a:xfrm rot="250375">
              <a:off x="1664" y="2784"/>
              <a:ext cx="1086" cy="1183"/>
            </a:xfrm>
            <a:custGeom>
              <a:avLst/>
              <a:gdLst>
                <a:gd name="T0" fmla="*/ 4 w 3898"/>
                <a:gd name="T1" fmla="*/ 1 h 3904"/>
                <a:gd name="T2" fmla="*/ 1 w 3898"/>
                <a:gd name="T3" fmla="*/ 4 h 3904"/>
                <a:gd name="T4" fmla="*/ 0 w 3898"/>
                <a:gd name="T5" fmla="*/ 2 h 3904"/>
                <a:gd name="T6" fmla="*/ 2 w 3898"/>
                <a:gd name="T7" fmla="*/ 0 h 3904"/>
                <a:gd name="T8" fmla="*/ 4 w 3898"/>
                <a:gd name="T9" fmla="*/ 1 h 39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98"/>
                <a:gd name="T16" fmla="*/ 0 h 3904"/>
                <a:gd name="T17" fmla="*/ 3898 w 3898"/>
                <a:gd name="T18" fmla="*/ 3904 h 39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98" h="3904">
                  <a:moveTo>
                    <a:pt x="3898" y="944"/>
                  </a:moveTo>
                  <a:cubicBezTo>
                    <a:pt x="3316" y="2213"/>
                    <a:pt x="2294" y="3284"/>
                    <a:pt x="934" y="3904"/>
                  </a:cubicBezTo>
                  <a:lnTo>
                    <a:pt x="0" y="1642"/>
                  </a:lnTo>
                  <a:cubicBezTo>
                    <a:pt x="734" y="1284"/>
                    <a:pt x="1292" y="696"/>
                    <a:pt x="1624" y="0"/>
                  </a:cubicBezTo>
                  <a:lnTo>
                    <a:pt x="3898" y="944"/>
                  </a:lnTo>
                  <a:close/>
                </a:path>
              </a:pathLst>
            </a:custGeom>
            <a:solidFill>
              <a:srgbClr val="486209">
                <a:alpha val="50195"/>
              </a:srgbClr>
            </a:solidFill>
            <a:ln w="0" cap="flat">
              <a:noFill/>
              <a:prstDash val="solid"/>
              <a:miter lim="800000"/>
            </a:ln>
          </p:spPr>
          <p:txBody>
            <a:bodyPr lIns="121917" tIns="60958" rIns="121917" bIns="60958"/>
            <a:lstStyle/>
            <a:p>
              <a:endParaRPr lang="zh-CN" altLang="en-US"/>
            </a:p>
          </p:txBody>
        </p:sp>
        <p:sp>
          <p:nvSpPr>
            <p:cNvPr id="27673" name="Freeform 6"/>
            <p:cNvSpPr/>
            <p:nvPr/>
          </p:nvSpPr>
          <p:spPr bwMode="auto">
            <a:xfrm>
              <a:off x="2184" y="1876"/>
              <a:ext cx="709" cy="1057"/>
            </a:xfrm>
            <a:custGeom>
              <a:avLst/>
              <a:gdLst>
                <a:gd name="T0" fmla="*/ 2 w 2814"/>
                <a:gd name="T1" fmla="*/ 0 h 4189"/>
                <a:gd name="T2" fmla="*/ 2 w 2814"/>
                <a:gd name="T3" fmla="*/ 4 h 4189"/>
                <a:gd name="T4" fmla="*/ 0 w 2814"/>
                <a:gd name="T5" fmla="*/ 3 h 4189"/>
                <a:gd name="T6" fmla="*/ 0 w 2814"/>
                <a:gd name="T7" fmla="*/ 1 h 4189"/>
                <a:gd name="T8" fmla="*/ 2 w 2814"/>
                <a:gd name="T9" fmla="*/ 0 h 4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14"/>
                <a:gd name="T16" fmla="*/ 0 h 4189"/>
                <a:gd name="T17" fmla="*/ 2814 w 2814"/>
                <a:gd name="T18" fmla="*/ 4189 h 41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14" h="4189">
                  <a:moveTo>
                    <a:pt x="2294" y="0"/>
                  </a:moveTo>
                  <a:cubicBezTo>
                    <a:pt x="2814" y="1401"/>
                    <a:pt x="2778" y="2881"/>
                    <a:pt x="2290" y="4189"/>
                  </a:cubicBezTo>
                  <a:lnTo>
                    <a:pt x="12" y="3244"/>
                  </a:lnTo>
                  <a:cubicBezTo>
                    <a:pt x="253" y="2522"/>
                    <a:pt x="265" y="1717"/>
                    <a:pt x="0" y="948"/>
                  </a:cubicBezTo>
                  <a:lnTo>
                    <a:pt x="2294" y="0"/>
                  </a:lnTo>
                  <a:close/>
                </a:path>
              </a:pathLst>
            </a:custGeom>
            <a:solidFill>
              <a:srgbClr val="6C930E">
                <a:alpha val="50195"/>
              </a:srgbClr>
            </a:solidFill>
            <a:ln w="0" cap="flat">
              <a:noFill/>
              <a:prstDash val="solid"/>
              <a:miter lim="800000"/>
            </a:ln>
          </p:spPr>
          <p:txBody>
            <a:bodyPr lIns="121917" tIns="60958" rIns="121917" bIns="60958"/>
            <a:lstStyle/>
            <a:p>
              <a:endParaRPr lang="zh-CN" altLang="en-US"/>
            </a:p>
          </p:txBody>
        </p:sp>
        <p:sp>
          <p:nvSpPr>
            <p:cNvPr id="27674" name="Freeform 7"/>
            <p:cNvSpPr/>
            <p:nvPr/>
          </p:nvSpPr>
          <p:spPr bwMode="auto">
            <a:xfrm>
              <a:off x="1736" y="1024"/>
              <a:ext cx="983" cy="988"/>
            </a:xfrm>
            <a:custGeom>
              <a:avLst/>
              <a:gdLst>
                <a:gd name="T0" fmla="*/ 34554 w 3906"/>
                <a:gd name="T1" fmla="*/ 0 h 3912"/>
                <a:gd name="T2" fmla="*/ 34554 w 3906"/>
                <a:gd name="T3" fmla="*/ 35546 h 3912"/>
                <a:gd name="T4" fmla="*/ 34554 w 3906"/>
                <a:gd name="T5" fmla="*/ 35546 h 3912"/>
                <a:gd name="T6" fmla="*/ 0 w 3906"/>
                <a:gd name="T7" fmla="*/ 35546 h 3912"/>
                <a:gd name="T8" fmla="*/ 34554 w 3906"/>
                <a:gd name="T9" fmla="*/ 0 h 39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06"/>
                <a:gd name="T16" fmla="*/ 0 h 3912"/>
                <a:gd name="T17" fmla="*/ 3906 w 3906"/>
                <a:gd name="T18" fmla="*/ 3912 h 39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06" h="3912">
                  <a:moveTo>
                    <a:pt x="946" y="0"/>
                  </a:moveTo>
                  <a:cubicBezTo>
                    <a:pt x="2215" y="582"/>
                    <a:pt x="3286" y="1605"/>
                    <a:pt x="3906" y="2964"/>
                  </a:cubicBezTo>
                  <a:lnTo>
                    <a:pt x="1613" y="3912"/>
                  </a:lnTo>
                  <a:cubicBezTo>
                    <a:pt x="1257" y="3181"/>
                    <a:pt x="681" y="2620"/>
                    <a:pt x="0" y="2278"/>
                  </a:cubicBezTo>
                  <a:lnTo>
                    <a:pt x="946" y="0"/>
                  </a:lnTo>
                  <a:close/>
                </a:path>
              </a:pathLst>
            </a:custGeom>
            <a:solidFill>
              <a:srgbClr val="92D050">
                <a:alpha val="50195"/>
              </a:srgbClr>
            </a:solidFill>
            <a:ln w="0" cap="flat">
              <a:noFill/>
              <a:prstDash val="solid"/>
              <a:miter lim="800000"/>
            </a:ln>
          </p:spPr>
          <p:txBody>
            <a:bodyPr lIns="121917" tIns="60958" rIns="121917" bIns="60958"/>
            <a:lstStyle/>
            <a:p>
              <a:endParaRPr lang="zh-CN" altLang="en-US"/>
            </a:p>
          </p:txBody>
        </p:sp>
        <p:sp>
          <p:nvSpPr>
            <p:cNvPr id="27675" name="Oval 8"/>
            <p:cNvSpPr>
              <a:spLocks noChangeArrowheads="1"/>
            </p:cNvSpPr>
            <p:nvPr/>
          </p:nvSpPr>
          <p:spPr bwMode="auto">
            <a:xfrm>
              <a:off x="573" y="1632"/>
              <a:ext cx="1539" cy="1543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82550" cmpd="tri">
              <a:solidFill>
                <a:schemeClr val="accent1"/>
              </a:solidFill>
              <a:miter lim="800000"/>
            </a:ln>
          </p:spPr>
          <p:txBody>
            <a:bodyPr lIns="121917" tIns="60958" rIns="121917" bIns="60958"/>
            <a:lstStyle/>
            <a:p>
              <a:endParaRPr lang="zh-CN" altLang="en-US">
                <a:latin typeface="Calibri" panose="020F0502020204030204" pitchFamily="34" charset="0"/>
                <a:ea typeface="幼圆" pitchFamily="49" charset="-122"/>
              </a:endParaRPr>
            </a:p>
          </p:txBody>
        </p:sp>
        <p:sp>
          <p:nvSpPr>
            <p:cNvPr id="26660" name="TextBox 16"/>
            <p:cNvSpPr txBox="1">
              <a:spLocks noChangeArrowheads="1"/>
            </p:cNvSpPr>
            <p:nvPr/>
          </p:nvSpPr>
          <p:spPr bwMode="auto">
            <a:xfrm>
              <a:off x="440" y="2029"/>
              <a:ext cx="1774" cy="122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21917" tIns="60958" rIns="121917" bIns="60958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en-US" altLang="zh-CN" sz="3600" b="1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3600" b="1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集体温暖的表现</a:t>
              </a:r>
              <a:endParaRPr lang="zh-CN" altLang="en-US" sz="36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10000"/>
                </a:lnSpc>
                <a:defRPr/>
              </a:pPr>
              <a:r>
                <a:rPr lang="en-US" altLang="zh-CN" sz="3600" b="1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(P54)</a:t>
              </a:r>
              <a:endParaRPr lang="en-US" altLang="zh-CN" sz="36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4584" name="直接连接符 13"/>
          <p:cNvCxnSpPr>
            <a:cxnSpLocks noChangeShapeType="1"/>
          </p:cNvCxnSpPr>
          <p:nvPr/>
        </p:nvCxnSpPr>
        <p:spPr bwMode="auto">
          <a:xfrm>
            <a:off x="3441700" y="1909763"/>
            <a:ext cx="1911350" cy="12700"/>
          </a:xfrm>
          <a:prstGeom prst="line">
            <a:avLst/>
          </a:prstGeom>
          <a:noFill/>
          <a:ln w="9525" algn="ctr">
            <a:solidFill>
              <a:srgbClr val="979797"/>
            </a:solidFill>
            <a:prstDash val="dash"/>
            <a:miter lim="800000"/>
            <a:headEnd type="oval" w="med" len="med"/>
            <a:tailEnd type="triangle" w="med" len="med"/>
          </a:ln>
        </p:spPr>
      </p:cxnSp>
      <p:cxnSp>
        <p:nvCxnSpPr>
          <p:cNvPr id="24585" name="直接连接符 14"/>
          <p:cNvCxnSpPr>
            <a:cxnSpLocks noChangeShapeType="1"/>
          </p:cNvCxnSpPr>
          <p:nvPr/>
        </p:nvCxnSpPr>
        <p:spPr bwMode="auto">
          <a:xfrm>
            <a:off x="4227513" y="3733800"/>
            <a:ext cx="1227137" cy="0"/>
          </a:xfrm>
          <a:prstGeom prst="line">
            <a:avLst/>
          </a:prstGeom>
          <a:noFill/>
          <a:ln w="9525" algn="ctr">
            <a:solidFill>
              <a:srgbClr val="979797"/>
            </a:solidFill>
            <a:prstDash val="dash"/>
            <a:miter lim="800000"/>
            <a:headEnd type="oval" w="med" len="med"/>
            <a:tailEnd type="triangle" w="med" len="med"/>
          </a:ln>
        </p:spPr>
      </p:cxnSp>
      <p:cxnSp>
        <p:nvCxnSpPr>
          <p:cNvPr id="16" name="直接连接符 15"/>
          <p:cNvCxnSpPr/>
          <p:nvPr/>
        </p:nvCxnSpPr>
        <p:spPr>
          <a:xfrm>
            <a:off x="3476625" y="5431632"/>
            <a:ext cx="1841500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653" name="组合 15"/>
          <p:cNvGrpSpPr/>
          <p:nvPr/>
        </p:nvGrpSpPr>
        <p:grpSpPr bwMode="auto">
          <a:xfrm>
            <a:off x="873125" y="368300"/>
            <a:ext cx="4164013" cy="730250"/>
            <a:chOff x="6168776" y="1221671"/>
            <a:chExt cx="4572985" cy="606624"/>
          </a:xfrm>
        </p:grpSpPr>
        <p:sp>
          <p:nvSpPr>
            <p:cNvPr id="22" name="圆角矩形 21"/>
            <p:cNvSpPr/>
            <p:nvPr/>
          </p:nvSpPr>
          <p:spPr>
            <a:xfrm>
              <a:off x="6168776" y="1221671"/>
              <a:ext cx="4456175" cy="606624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>
                <a:solidFill>
                  <a:srgbClr val="3F7B33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7671" name="文本框 13"/>
            <p:cNvSpPr txBox="1">
              <a:spLocks noChangeArrowheads="1"/>
            </p:cNvSpPr>
            <p:nvPr/>
          </p:nvSpPr>
          <p:spPr bwMode="auto">
            <a:xfrm>
              <a:off x="6834762" y="1232217"/>
              <a:ext cx="3906999" cy="53257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3600" b="1">
                  <a:solidFill>
                    <a:srgbClr val="003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一、集体的温暖</a:t>
              </a:r>
              <a:endParaRPr lang="zh-CN" altLang="en-US" sz="3600" b="1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654" name="文本框 23"/>
          <p:cNvSpPr txBox="1">
            <a:spLocks noChangeArrowheads="1"/>
          </p:cNvSpPr>
          <p:nvPr/>
        </p:nvSpPr>
        <p:spPr bwMode="auto">
          <a:xfrm>
            <a:off x="10648950" y="7753350"/>
            <a:ext cx="723900" cy="3444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>
                <a:ea typeface="微软雅黑" panose="020B0503020204020204" pitchFamily="34" charset="-122"/>
              </a:rPr>
              <a:t>延迟符</a:t>
            </a:r>
            <a:endParaRPr lang="zh-CN" altLang="en-US" sz="1400">
              <a:ea typeface="微软雅黑" panose="020B0503020204020204" pitchFamily="34" charset="-122"/>
            </a:endParaRPr>
          </a:p>
        </p:txBody>
      </p:sp>
      <p:sp>
        <p:nvSpPr>
          <p:cNvPr id="27655" name="Text Box 20"/>
          <p:cNvSpPr txBox="1">
            <a:spLocks noChangeArrowheads="1"/>
          </p:cNvSpPr>
          <p:nvPr/>
        </p:nvSpPr>
        <p:spPr bwMode="auto">
          <a:xfrm rot="-1628286">
            <a:off x="2954338" y="1674813"/>
            <a:ext cx="671512" cy="14239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003300"/>
                </a:solidFill>
                <a:ea typeface="微软雅黑" panose="020B0503020204020204" pitchFamily="34" charset="-122"/>
              </a:rPr>
              <a:t>安全感</a:t>
            </a:r>
            <a:endParaRPr lang="zh-CN" altLang="en-US" sz="3200" b="1">
              <a:solidFill>
                <a:srgbClr val="003300"/>
              </a:solidFill>
              <a:ea typeface="微软雅黑" panose="020B0503020204020204" pitchFamily="34" charset="-122"/>
            </a:endParaRPr>
          </a:p>
        </p:txBody>
      </p:sp>
      <p:sp>
        <p:nvSpPr>
          <p:cNvPr id="27656" name="Text Box 21"/>
          <p:cNvSpPr txBox="1">
            <a:spLocks noChangeArrowheads="1"/>
          </p:cNvSpPr>
          <p:nvPr/>
        </p:nvSpPr>
        <p:spPr bwMode="auto">
          <a:xfrm>
            <a:off x="3430588" y="3098800"/>
            <a:ext cx="671512" cy="1371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FF0000"/>
                </a:solidFill>
                <a:ea typeface="微软雅黑" panose="020B0503020204020204" pitchFamily="34" charset="-122"/>
              </a:rPr>
              <a:t>归属感</a:t>
            </a:r>
            <a:endParaRPr lang="zh-CN" altLang="en-US" sz="3200" b="1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27657" name="Text Box 22"/>
          <p:cNvSpPr txBox="1">
            <a:spLocks noChangeArrowheads="1"/>
          </p:cNvSpPr>
          <p:nvPr/>
        </p:nvSpPr>
        <p:spPr bwMode="auto">
          <a:xfrm rot="2669543">
            <a:off x="2652713" y="4352925"/>
            <a:ext cx="671512" cy="2230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A50021"/>
                </a:solidFill>
                <a:ea typeface="微软雅黑" panose="020B0503020204020204" pitchFamily="34" charset="-122"/>
              </a:rPr>
              <a:t>集体荣誉感</a:t>
            </a:r>
            <a:endParaRPr lang="zh-CN" altLang="en-US" sz="3200" b="1">
              <a:solidFill>
                <a:srgbClr val="A50021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 bwMode="auto">
          <a:xfrm>
            <a:off x="5457825" y="1085850"/>
            <a:ext cx="5708650" cy="1725613"/>
            <a:chOff x="682906" y="3727048"/>
            <a:chExt cx="8171727" cy="2569580"/>
          </a:xfrm>
        </p:grpSpPr>
        <p:sp>
          <p:nvSpPr>
            <p:cNvPr id="27668" name="文本框 2"/>
            <p:cNvSpPr txBox="1">
              <a:spLocks noChangeArrowheads="1"/>
            </p:cNvSpPr>
            <p:nvPr/>
          </p:nvSpPr>
          <p:spPr bwMode="auto">
            <a:xfrm>
              <a:off x="854893" y="3854700"/>
              <a:ext cx="7904450" cy="231191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24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每个人都害怕孤独和寂寞，希望自己归属某一个或多个群体从中</a:t>
              </a:r>
              <a:r>
                <a:rPr lang="zh-CN" altLang="en-US" sz="2400" b="1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得到温暖</a:t>
              </a:r>
              <a:r>
                <a:rPr lang="zh-CN" altLang="en-US" sz="24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</a:t>
              </a:r>
              <a:r>
                <a:rPr lang="zh-CN" altLang="en-US" sz="2400" b="1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获得帮助和关爱</a:t>
              </a:r>
              <a:r>
                <a:rPr lang="zh-CN" altLang="en-US" sz="24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，从而</a:t>
              </a:r>
              <a:r>
                <a:rPr lang="zh-CN" altLang="en-US" sz="2400" b="1">
                  <a:solidFill>
                    <a:srgbClr val="008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消除或减少孤独和寂寞</a:t>
              </a:r>
              <a:r>
                <a:rPr lang="zh-CN" altLang="en-US" sz="24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，获得</a:t>
              </a:r>
              <a:r>
                <a:rPr lang="zh-CN" altLang="en-US" sz="2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安全感</a:t>
              </a:r>
              <a:r>
                <a:rPr lang="zh-CN" altLang="en-US" sz="24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" name="单圆角矩形 5"/>
            <p:cNvSpPr/>
            <p:nvPr/>
          </p:nvSpPr>
          <p:spPr>
            <a:xfrm>
              <a:off x="682906" y="3727048"/>
              <a:ext cx="8171727" cy="2569580"/>
            </a:xfrm>
            <a:prstGeom prst="round1Rect">
              <a:avLst>
                <a:gd name="adj" fmla="val 23874"/>
              </a:avLst>
            </a:prstGeom>
            <a:noFill/>
            <a:ln w="381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 bwMode="auto">
          <a:xfrm>
            <a:off x="5448300" y="3022600"/>
            <a:ext cx="5749925" cy="1381125"/>
            <a:chOff x="694481" y="3970116"/>
            <a:chExt cx="7870785" cy="2326512"/>
          </a:xfrm>
        </p:grpSpPr>
        <p:sp>
          <p:nvSpPr>
            <p:cNvPr id="27666" name="文本框 2"/>
            <p:cNvSpPr txBox="1">
              <a:spLocks noChangeArrowheads="1"/>
            </p:cNvSpPr>
            <p:nvPr/>
          </p:nvSpPr>
          <p:spPr bwMode="auto">
            <a:xfrm>
              <a:off x="855287" y="4184048"/>
              <a:ext cx="7686075" cy="200026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24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个人认同</a:t>
              </a:r>
              <a:r>
                <a:rPr lang="zh-CN" altLang="en-US" sz="2400" b="1">
                  <a:solidFill>
                    <a:srgbClr val="008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自己属于群体</a:t>
              </a:r>
              <a:r>
                <a:rPr lang="zh-CN" altLang="en-US" sz="24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中的一员，</a:t>
              </a:r>
              <a:r>
                <a:rPr lang="zh-CN" altLang="en-US" sz="2400" b="1">
                  <a:solidFill>
                    <a:srgbClr val="008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被他人接受、认同，有价值感</a:t>
              </a:r>
              <a:r>
                <a:rPr lang="zh-CN" altLang="en-US" sz="24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与群体成为整体，这种感受就是</a:t>
              </a:r>
              <a:r>
                <a:rPr lang="zh-CN" altLang="en-US" sz="2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归属感</a:t>
              </a:r>
              <a:r>
                <a:rPr lang="zh-CN" altLang="en-US" sz="24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圆角矩形 6"/>
            <p:cNvSpPr/>
            <p:nvPr/>
          </p:nvSpPr>
          <p:spPr>
            <a:xfrm>
              <a:off x="694481" y="3970116"/>
              <a:ext cx="7870785" cy="2326512"/>
            </a:xfrm>
            <a:prstGeom prst="roundRect">
              <a:avLst/>
            </a:prstGeom>
            <a:noFill/>
            <a:ln w="381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4" name="组合 6"/>
          <p:cNvGrpSpPr/>
          <p:nvPr/>
        </p:nvGrpSpPr>
        <p:grpSpPr bwMode="auto">
          <a:xfrm>
            <a:off x="5457825" y="4641850"/>
            <a:ext cx="5835650" cy="1743075"/>
            <a:chOff x="682906" y="3727048"/>
            <a:chExt cx="8171727" cy="2569580"/>
          </a:xfrm>
        </p:grpSpPr>
        <p:sp>
          <p:nvSpPr>
            <p:cNvPr id="27664" name="文本框 2"/>
            <p:cNvSpPr txBox="1">
              <a:spLocks noChangeArrowheads="1"/>
            </p:cNvSpPr>
            <p:nvPr/>
          </p:nvSpPr>
          <p:spPr bwMode="auto">
            <a:xfrm>
              <a:off x="856300" y="3855761"/>
              <a:ext cx="7904967" cy="62952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lnSpc>
                  <a:spcPct val="110000"/>
                </a:lnSpc>
              </a:pPr>
              <a:endParaRPr lang="zh-CN" altLang="en-US" sz="2000" b="1">
                <a:solidFill>
                  <a:srgbClr val="60980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单圆角矩形 5"/>
            <p:cNvSpPr/>
            <p:nvPr/>
          </p:nvSpPr>
          <p:spPr>
            <a:xfrm>
              <a:off x="682906" y="3727048"/>
              <a:ext cx="8171727" cy="2569580"/>
            </a:xfrm>
            <a:prstGeom prst="round1Rect">
              <a:avLst>
                <a:gd name="adj" fmla="val 23874"/>
              </a:avLst>
            </a:prstGeom>
            <a:noFill/>
            <a:ln w="381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27661" name="Rectangle 33"/>
          <p:cNvSpPr>
            <a:spLocks noChangeArrowheads="1"/>
          </p:cNvSpPr>
          <p:nvPr/>
        </p:nvSpPr>
        <p:spPr bwMode="auto">
          <a:xfrm>
            <a:off x="5470525" y="4719638"/>
            <a:ext cx="5756275" cy="15890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zh-CN" altLang="en-US" sz="2400" b="1">
                <a:solidFill>
                  <a:srgbClr val="000000"/>
                </a:solidFill>
                <a:ea typeface="微软雅黑" panose="020B0503020204020204" pitchFamily="34" charset="-122"/>
                <a:sym typeface="宋体" panose="02010600030101010101" pitchFamily="2" charset="-122"/>
              </a:rPr>
              <a:t>①当</a:t>
            </a:r>
            <a:r>
              <a:rPr lang="zh-CN" altLang="en-US" sz="2400" b="1">
                <a:solidFill>
                  <a:srgbClr val="008000"/>
                </a:solidFill>
                <a:ea typeface="微软雅黑" panose="020B0503020204020204" pitchFamily="34" charset="-122"/>
                <a:sym typeface="宋体" panose="02010600030101010101" pitchFamily="2" charset="-122"/>
              </a:rPr>
              <a:t>集体</a:t>
            </a:r>
            <a:r>
              <a:rPr lang="zh-CN" altLang="en-US" sz="2400" b="1">
                <a:solidFill>
                  <a:srgbClr val="000000"/>
                </a:solidFill>
                <a:ea typeface="微软雅黑" panose="020B0503020204020204" pitchFamily="34" charset="-122"/>
                <a:sym typeface="宋体" panose="02010600030101010101" pitchFamily="2" charset="-122"/>
              </a:rPr>
              <a:t>取得成绩</a:t>
            </a:r>
            <a:r>
              <a:rPr lang="zh-CN" altLang="en-US" sz="2400" b="1">
                <a:solidFill>
                  <a:srgbClr val="008000"/>
                </a:solidFill>
                <a:ea typeface="微软雅黑" panose="020B0503020204020204" pitchFamily="34" charset="-122"/>
                <a:sym typeface="宋体" panose="02010600030101010101" pitchFamily="2" charset="-122"/>
              </a:rPr>
              <a:t>受到表彰或奖励</a:t>
            </a:r>
            <a:r>
              <a:rPr lang="zh-CN" altLang="en-US" sz="2400" b="1">
                <a:solidFill>
                  <a:srgbClr val="000000"/>
                </a:solidFill>
                <a:ea typeface="微软雅黑" panose="020B0503020204020204" pitchFamily="34" charset="-122"/>
                <a:sym typeface="宋体" panose="02010600030101010101" pitchFamily="2" charset="-122"/>
              </a:rPr>
              <a:t>时，我们会产生</a:t>
            </a:r>
            <a:r>
              <a:rPr lang="zh-CN" altLang="en-US" sz="2400" b="1">
                <a:solidFill>
                  <a:srgbClr val="008000"/>
                </a:solidFill>
                <a:ea typeface="微软雅黑" panose="020B0503020204020204" pitchFamily="34" charset="-122"/>
                <a:sym typeface="宋体" panose="02010600030101010101" pitchFamily="2" charset="-122"/>
              </a:rPr>
              <a:t>欣慰、光荣、自豪</a:t>
            </a:r>
            <a:r>
              <a:rPr lang="zh-CN" altLang="en-US" sz="2400" b="1">
                <a:solidFill>
                  <a:srgbClr val="000000"/>
                </a:solidFill>
                <a:ea typeface="微软雅黑" panose="020B0503020204020204" pitchFamily="34" charset="-122"/>
                <a:sym typeface="宋体" panose="02010600030101010101" pitchFamily="2" charset="-122"/>
              </a:rPr>
              <a:t>之感；</a:t>
            </a:r>
            <a:endParaRPr lang="zh-CN" altLang="en-US" sz="2400" b="1">
              <a:solidFill>
                <a:srgbClr val="000000"/>
              </a:solidFill>
              <a:ea typeface="微软雅黑" panose="020B0503020204020204" pitchFamily="34" charset="-122"/>
              <a:sym typeface="宋体" panose="02010600030101010101" pitchFamily="2" charset="-122"/>
            </a:endParaRPr>
          </a:p>
          <a:p>
            <a:pPr>
              <a:spcBef>
                <a:spcPct val="10000"/>
              </a:spcBef>
            </a:pPr>
            <a:r>
              <a:rPr lang="zh-CN" altLang="en-US" sz="2400" b="1">
                <a:solidFill>
                  <a:srgbClr val="000000"/>
                </a:solidFill>
                <a:ea typeface="微软雅黑" panose="020B0503020204020204" pitchFamily="34" charset="-122"/>
                <a:sym typeface="宋体" panose="02010600030101010101" pitchFamily="2" charset="-122"/>
              </a:rPr>
              <a:t>②当集体</a:t>
            </a:r>
            <a:r>
              <a:rPr lang="zh-CN" altLang="en-US" sz="2400" b="1">
                <a:solidFill>
                  <a:srgbClr val="008000"/>
                </a:solidFill>
                <a:ea typeface="微软雅黑" panose="020B0503020204020204" pitchFamily="34" charset="-122"/>
                <a:sym typeface="宋体" panose="02010600030101010101" pitchFamily="2" charset="-122"/>
              </a:rPr>
              <a:t>受到批评</a:t>
            </a:r>
            <a:r>
              <a:rPr lang="zh-CN" altLang="en-US" sz="2400" b="1">
                <a:solidFill>
                  <a:srgbClr val="000000"/>
                </a:solidFill>
                <a:ea typeface="微软雅黑" panose="020B0503020204020204" pitchFamily="34" charset="-122"/>
                <a:sym typeface="宋体" panose="02010600030101010101" pitchFamily="2" charset="-122"/>
              </a:rPr>
              <a:t>，我们会产生</a:t>
            </a:r>
            <a:r>
              <a:rPr lang="zh-CN" altLang="en-US" sz="2400" b="1">
                <a:solidFill>
                  <a:srgbClr val="008000"/>
                </a:solidFill>
                <a:ea typeface="微软雅黑" panose="020B0503020204020204" pitchFamily="34" charset="-122"/>
                <a:sym typeface="宋体" panose="02010600030101010101" pitchFamily="2" charset="-122"/>
              </a:rPr>
              <a:t>不安、羞愧、自责</a:t>
            </a:r>
            <a:r>
              <a:rPr lang="zh-CN" altLang="en-US" sz="2400" b="1">
                <a:solidFill>
                  <a:srgbClr val="000000"/>
                </a:solidFill>
                <a:ea typeface="微软雅黑" panose="020B0503020204020204" pitchFamily="34" charset="-122"/>
                <a:sym typeface="宋体" panose="02010600030101010101" pitchFamily="2" charset="-122"/>
              </a:rPr>
              <a:t>之感，这就是</a:t>
            </a:r>
            <a:r>
              <a:rPr lang="zh-CN" altLang="en-US" sz="2400" b="1">
                <a:solidFill>
                  <a:srgbClr val="FF0000"/>
                </a:solidFill>
                <a:ea typeface="微软雅黑" panose="020B0503020204020204" pitchFamily="34" charset="-122"/>
                <a:sym typeface="宋体" panose="02010600030101010101" pitchFamily="2" charset="-122"/>
              </a:rPr>
              <a:t>集体荣誉感</a:t>
            </a:r>
            <a:r>
              <a:rPr lang="zh-CN" altLang="en-US" sz="2400" b="1">
                <a:solidFill>
                  <a:srgbClr val="000000"/>
                </a:solidFill>
                <a:ea typeface="微软雅黑" panose="020B0503020204020204" pitchFamily="34" charset="-122"/>
                <a:sym typeface="宋体" panose="02010600030101010101" pitchFamily="2" charset="-122"/>
              </a:rPr>
              <a:t>。</a:t>
            </a:r>
            <a:endParaRPr lang="zh-CN" altLang="en-US" sz="2400" b="1">
              <a:solidFill>
                <a:srgbClr val="000000"/>
              </a:solidFill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pic>
        <p:nvPicPr>
          <p:cNvPr id="24612" name="Picture 36" descr="20150212_093522_7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299075" y="1098550"/>
            <a:ext cx="5867400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4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10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5" grpId="0"/>
      <p:bldP spid="27656" grpId="0"/>
      <p:bldP spid="27657" grpId="0"/>
      <p:bldP spid="276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文本框 9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08050" y="374650"/>
            <a:ext cx="10775950" cy="709613"/>
          </a:xfrm>
        </p:spPr>
        <p:txBody>
          <a:bodyPr/>
          <a:lstStyle/>
          <a:p>
            <a:pPr algn="l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一般来说，</a:t>
            </a:r>
            <a:r>
              <a:rPr sz="2800" b="1" u="sng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</a:t>
            </a:r>
            <a:r>
              <a:rPr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越高，个体感知到的集体温暖就越多。</a:t>
            </a:r>
            <a:endParaRPr sz="28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9733" name="Group 37"/>
          <p:cNvGraphicFramePr>
            <a:graphicFrameLocks noGrp="1"/>
          </p:cNvGraphicFramePr>
          <p:nvPr>
            <p:ph sz="half" idx="4294967295"/>
          </p:nvPr>
        </p:nvGraphicFramePr>
        <p:xfrm>
          <a:off x="5678488" y="1676400"/>
          <a:ext cx="6092825" cy="4967670"/>
        </p:xfrm>
        <a:graphic>
          <a:graphicData uri="http://schemas.openxmlformats.org/drawingml/2006/table">
            <a:tbl>
              <a:tblPr/>
              <a:tblGrid>
                <a:gridCol w="1719262"/>
                <a:gridCol w="4373563"/>
              </a:tblGrid>
              <a:tr h="4937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类别</a:t>
                      </a:r>
                      <a:endParaRPr kumimoji="0" lang="zh-CN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影响因素</a:t>
                      </a:r>
                      <a:endParaRPr kumimoji="0" lang="zh-CN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39775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endParaRPr kumimoji="0" lang="zh-CN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75B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幼圆" pitchFamily="49" charset="-122"/>
                        <a:ea typeface="黑体" panose="02010609060101010101" pitchFamily="49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</a:tr>
              <a:tr h="762000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幼圆" pitchFamily="49" charset="-122"/>
                        <a:ea typeface="黑体" panose="02010609060101010101" pitchFamily="49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  <a:tr h="725488">
                <a:tc rowSpan="4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endParaRPr kumimoji="0" lang="zh-CN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DB9C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幼圆" pitchFamily="49" charset="-122"/>
                        <a:ea typeface="黑体" panose="02010609060101010101" pitchFamily="49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725488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幼圆" pitchFamily="49" charset="-122"/>
                        <a:ea typeface="黑体" panose="02010609060101010101" pitchFamily="49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  <a:tr h="727075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幼圆" pitchFamily="49" charset="-122"/>
                        <a:ea typeface="黑体" panose="02010609060101010101" pitchFamily="49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725488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幼圆" pitchFamily="49" charset="-122"/>
                        <a:ea typeface="黑体" panose="02010609060101010101" pitchFamily="49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</a:tbl>
          </a:graphicData>
        </a:graphic>
      </p:graphicFrame>
      <p:sp>
        <p:nvSpPr>
          <p:cNvPr id="29720" name="Text Box 44"/>
          <p:cNvSpPr txBox="1">
            <a:spLocks noChangeArrowheads="1"/>
          </p:cNvSpPr>
          <p:nvPr/>
        </p:nvSpPr>
        <p:spPr bwMode="auto">
          <a:xfrm>
            <a:off x="5981700" y="2501900"/>
            <a:ext cx="1028700" cy="1066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000000"/>
                </a:solidFill>
                <a:ea typeface="黑体" panose="02010609060101010101" pitchFamily="49" charset="-122"/>
              </a:rPr>
              <a:t>其他因素</a:t>
            </a:r>
            <a:endParaRPr lang="zh-CN" altLang="en-US" sz="3200" b="1">
              <a:solidFill>
                <a:srgbClr val="000000"/>
              </a:solidFill>
              <a:ea typeface="黑体" panose="02010609060101010101" pitchFamily="49" charset="-122"/>
            </a:endParaRPr>
          </a:p>
        </p:txBody>
      </p:sp>
      <p:sp>
        <p:nvSpPr>
          <p:cNvPr id="29721" name="Text Box 49"/>
          <p:cNvSpPr txBox="1">
            <a:spLocks noChangeArrowheads="1"/>
          </p:cNvSpPr>
          <p:nvPr/>
        </p:nvSpPr>
        <p:spPr bwMode="auto">
          <a:xfrm>
            <a:off x="6223000" y="4127500"/>
            <a:ext cx="571500" cy="2041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000000"/>
                </a:solidFill>
                <a:ea typeface="黑体" panose="02010609060101010101" pitchFamily="49" charset="-122"/>
              </a:rPr>
              <a:t>个人因素</a:t>
            </a:r>
            <a:endParaRPr lang="zh-CN" altLang="en-US" sz="3200" b="1">
              <a:solidFill>
                <a:srgbClr val="000000"/>
              </a:solidFill>
              <a:ea typeface="黑体" panose="02010609060101010101" pitchFamily="49" charset="-122"/>
            </a:endParaRPr>
          </a:p>
        </p:txBody>
      </p:sp>
      <p:sp>
        <p:nvSpPr>
          <p:cNvPr id="66616" name="Rectangle 56"/>
          <p:cNvSpPr>
            <a:spLocks noChangeArrowheads="1"/>
          </p:cNvSpPr>
          <p:nvPr/>
        </p:nvSpPr>
        <p:spPr bwMode="auto">
          <a:xfrm>
            <a:off x="7902575" y="2397125"/>
            <a:ext cx="3398838" cy="561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1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zh-CN" altLang="en-US" sz="2800" b="1">
                <a:solidFill>
                  <a:srgbClr val="008000"/>
                </a:solidFill>
                <a:ea typeface="黑体" panose="02010609060101010101" pitchFamily="49" charset="-122"/>
              </a:rPr>
              <a:t>集体对成员的重要性</a:t>
            </a:r>
            <a:endParaRPr lang="zh-CN" altLang="en-US" sz="2800" b="1">
              <a:solidFill>
                <a:srgbClr val="008000"/>
              </a:solidFill>
              <a:ea typeface="黑体" panose="02010609060101010101" pitchFamily="49" charset="-122"/>
            </a:endParaRPr>
          </a:p>
        </p:txBody>
      </p:sp>
      <p:sp>
        <p:nvSpPr>
          <p:cNvPr id="66617" name="Rectangle 57"/>
          <p:cNvSpPr>
            <a:spLocks noChangeArrowheads="1"/>
          </p:cNvSpPr>
          <p:nvPr/>
        </p:nvSpPr>
        <p:spPr bwMode="auto">
          <a:xfrm>
            <a:off x="7927975" y="3070225"/>
            <a:ext cx="3398838" cy="561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1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zh-CN" altLang="en-US" sz="2800" b="1">
                <a:solidFill>
                  <a:srgbClr val="008000"/>
                </a:solidFill>
                <a:ea typeface="黑体" panose="02010609060101010101" pitchFamily="49" charset="-122"/>
              </a:rPr>
              <a:t>集体存在的时间长短</a:t>
            </a:r>
            <a:endParaRPr lang="zh-CN" altLang="en-US" sz="2800" b="1">
              <a:solidFill>
                <a:srgbClr val="008000"/>
              </a:solidFill>
              <a:ea typeface="黑体" panose="02010609060101010101" pitchFamily="49" charset="-122"/>
            </a:endParaRPr>
          </a:p>
        </p:txBody>
      </p:sp>
      <p:sp>
        <p:nvSpPr>
          <p:cNvPr id="66618" name="Rectangle 58"/>
          <p:cNvSpPr>
            <a:spLocks noChangeArrowheads="1"/>
          </p:cNvSpPr>
          <p:nvPr/>
        </p:nvSpPr>
        <p:spPr bwMode="auto">
          <a:xfrm>
            <a:off x="7850188" y="3879850"/>
            <a:ext cx="3756025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ea typeface="黑体" panose="02010609060101010101" pitchFamily="49" charset="-122"/>
              </a:rPr>
              <a:t>成员间相互关联的程度</a:t>
            </a:r>
            <a:endParaRPr lang="zh-CN" altLang="en-US" sz="2800" b="1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66619" name="Rectangle 59"/>
          <p:cNvSpPr>
            <a:spLocks noChangeArrowheads="1"/>
          </p:cNvSpPr>
          <p:nvPr/>
        </p:nvSpPr>
        <p:spPr bwMode="auto">
          <a:xfrm>
            <a:off x="7799388" y="4568825"/>
            <a:ext cx="3756025" cy="561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1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zh-CN" altLang="en-US" sz="2800" b="1">
                <a:solidFill>
                  <a:srgbClr val="FF0000"/>
                </a:solidFill>
                <a:ea typeface="黑体" panose="02010609060101010101" pitchFamily="49" charset="-122"/>
              </a:rPr>
              <a:t>成员间相互交流的频率</a:t>
            </a:r>
            <a:endParaRPr lang="zh-CN" altLang="en-US" sz="2800" b="1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66620" name="Rectangle 60"/>
          <p:cNvSpPr>
            <a:spLocks noChangeArrowheads="1"/>
          </p:cNvSpPr>
          <p:nvPr/>
        </p:nvSpPr>
        <p:spPr bwMode="auto">
          <a:xfrm>
            <a:off x="7327900" y="5280025"/>
            <a:ext cx="4470400" cy="561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1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zh-CN" altLang="en-US" sz="2800" b="1">
                <a:solidFill>
                  <a:srgbClr val="FF0000"/>
                </a:solidFill>
                <a:ea typeface="黑体" panose="02010609060101010101" pitchFamily="49" charset="-122"/>
              </a:rPr>
              <a:t>成员对共同目标的共识程度</a:t>
            </a:r>
            <a:endParaRPr lang="zh-CN" altLang="en-US" sz="2800" b="1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66621" name="Rectangle 61"/>
          <p:cNvSpPr>
            <a:spLocks noChangeArrowheads="1"/>
          </p:cNvSpPr>
          <p:nvPr/>
        </p:nvSpPr>
        <p:spPr bwMode="auto">
          <a:xfrm>
            <a:off x="8093075" y="5988050"/>
            <a:ext cx="304165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ea typeface="黑体" panose="02010609060101010101" pitchFamily="49" charset="-122"/>
              </a:rPr>
              <a:t>成员间的默契程度</a:t>
            </a:r>
            <a:endParaRPr lang="zh-CN" altLang="en-US" sz="2800" b="1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28708" name="AutoShape 36"/>
          <p:cNvSpPr>
            <a:spLocks noChangeArrowheads="1"/>
          </p:cNvSpPr>
          <p:nvPr/>
        </p:nvSpPr>
        <p:spPr bwMode="auto">
          <a:xfrm>
            <a:off x="520700" y="2628900"/>
            <a:ext cx="4749800" cy="1333500"/>
          </a:xfrm>
          <a:prstGeom prst="roundRect">
            <a:avLst>
              <a:gd name="adj" fmla="val 16667"/>
            </a:avLst>
          </a:prstGeom>
          <a:solidFill>
            <a:srgbClr val="CCFFCC">
              <a:alpha val="39999"/>
            </a:srgbClr>
          </a:solidFill>
          <a:ln w="9525">
            <a:solidFill>
              <a:srgbClr val="CCFFCC"/>
            </a:solidFill>
            <a:round/>
          </a:ln>
        </p:spPr>
        <p:txBody>
          <a:bodyPr wrap="none" anchor="ctr"/>
          <a:lstStyle/>
          <a:p>
            <a:pPr>
              <a:lnSpc>
                <a:spcPct val="110000"/>
              </a:lnSpc>
              <a:spcBef>
                <a:spcPct val="30000"/>
              </a:spcBef>
            </a:pPr>
            <a:endParaRPr lang="zh-CN" altLang="en-US" sz="2800">
              <a:solidFill>
                <a:srgbClr val="000000"/>
              </a:solidFill>
              <a:ea typeface="黑体" panose="02010609060101010101" pitchFamily="49" charset="-122"/>
            </a:endParaRPr>
          </a:p>
        </p:txBody>
      </p:sp>
      <p:sp>
        <p:nvSpPr>
          <p:cNvPr id="29729" name="Rectangle 37"/>
          <p:cNvSpPr>
            <a:spLocks noChangeArrowheads="1"/>
          </p:cNvSpPr>
          <p:nvPr/>
        </p:nvSpPr>
        <p:spPr bwMode="auto">
          <a:xfrm>
            <a:off x="469900" y="2668588"/>
            <a:ext cx="5016500" cy="11890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25000"/>
              </a:spcBef>
              <a:buFont typeface="Wingdings" panose="05000000000000000000" pitchFamily="2" charset="2"/>
              <a:buNone/>
            </a:pPr>
            <a:r>
              <a:rPr lang="zh-CN" altLang="en-US" sz="32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请根据自主学习完成表格：</a:t>
            </a:r>
            <a:endParaRPr lang="zh-CN" altLang="en-US" sz="320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25000"/>
              </a:spcBef>
              <a:buFont typeface="Wingdings" panose="05000000000000000000" pitchFamily="2" charset="2"/>
              <a:buChar char="l"/>
            </a:pPr>
            <a:r>
              <a:rPr lang="zh-CN" altLang="en-US" sz="32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你从中得到什么启示？</a:t>
            </a:r>
            <a:endParaRPr lang="zh-CN" altLang="en-US" sz="32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707" name="Rectangle 35"/>
          <p:cNvSpPr>
            <a:spLocks noChangeArrowheads="1"/>
          </p:cNvSpPr>
          <p:nvPr/>
        </p:nvSpPr>
        <p:spPr bwMode="auto">
          <a:xfrm>
            <a:off x="2722563" y="317500"/>
            <a:ext cx="262255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CC0000"/>
                </a:solidFill>
                <a:ea typeface="微软雅黑" panose="020B0503020204020204" pitchFamily="34" charset="-122"/>
              </a:rPr>
              <a:t>集体的联结度</a:t>
            </a:r>
            <a:endParaRPr lang="zh-CN" altLang="en-US" sz="3200" b="1">
              <a:solidFill>
                <a:srgbClr val="CC0000"/>
              </a:solidFill>
              <a:ea typeface="微软雅黑" panose="020B0503020204020204" pitchFamily="34" charset="-122"/>
            </a:endParaRPr>
          </a:p>
        </p:txBody>
      </p:sp>
      <p:sp>
        <p:nvSpPr>
          <p:cNvPr id="54308" name="Rectangle 36"/>
          <p:cNvSpPr>
            <a:spLocks noChangeArrowheads="1"/>
          </p:cNvSpPr>
          <p:nvPr/>
        </p:nvSpPr>
        <p:spPr bwMode="auto">
          <a:xfrm>
            <a:off x="4929505" y="1084263"/>
            <a:ext cx="732472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32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影响集体联结度的因素有哪些？</a:t>
            </a:r>
            <a:r>
              <a:rPr lang="en-US" altLang="zh-CN" sz="32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(P53)</a:t>
            </a:r>
            <a:endParaRPr lang="en-US" altLang="zh-CN" sz="3200" b="1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9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4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29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29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29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6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6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6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6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66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5" dur="500"/>
                                        <p:tgtEl>
                                          <p:spTgt spid="66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20" grpId="0"/>
      <p:bldP spid="29721" grpId="0"/>
      <p:bldP spid="66616" grpId="0"/>
      <p:bldP spid="66617" grpId="0"/>
      <p:bldP spid="66618" grpId="0"/>
      <p:bldP spid="66619" grpId="0"/>
      <p:bldP spid="66620" grpId="0"/>
      <p:bldP spid="66621" grpId="0"/>
      <p:bldP spid="28708" grpId="0" animBg="1"/>
      <p:bldP spid="28707" grpId="0"/>
      <p:bldP spid="54308" grpId="0"/>
    </p:bldLst>
  </p:timing>
</p:sld>
</file>

<file path=ppt/tags/tag1.xml><?xml version="1.0" encoding="utf-8"?>
<p:tagLst xmlns:p="http://schemas.openxmlformats.org/presentationml/2006/main">
  <p:tag name="KSO_WM_DOC_GUID" val="{b1952c12-9b2a-4931-b6d0-f02b5a3eed31}"/>
</p:tagLst>
</file>

<file path=ppt/theme/theme1.xml><?xml version="1.0" encoding="utf-8"?>
<a:theme xmlns:a="http://schemas.openxmlformats.org/drawingml/2006/main" name="第一PPT，www.1ppt.com">
  <a:themeElements>
    <a:clrScheme name="自定义 468">
      <a:dk1>
        <a:srgbClr val="5F5F5F"/>
      </a:dk1>
      <a:lt1>
        <a:srgbClr val="FFFFFF"/>
      </a:lt1>
      <a:dk2>
        <a:srgbClr val="5F5F5F"/>
      </a:dk2>
      <a:lt2>
        <a:srgbClr val="FFFFFF"/>
      </a:lt2>
      <a:accent1>
        <a:srgbClr val="90C413"/>
      </a:accent1>
      <a:accent2>
        <a:srgbClr val="BABD3D"/>
      </a:accent2>
      <a:accent3>
        <a:srgbClr val="DCAB48"/>
      </a:accent3>
      <a:accent4>
        <a:srgbClr val="6B8A4B"/>
      </a:accent4>
      <a:accent5>
        <a:srgbClr val="409BA2"/>
      </a:accent5>
      <a:accent6>
        <a:srgbClr val="B84D30"/>
      </a:accent6>
      <a:hlink>
        <a:srgbClr val="00B0F0"/>
      </a:hlink>
      <a:folHlink>
        <a:srgbClr val="AFB2B4"/>
      </a:folHlink>
    </a:clrScheme>
    <a:fontScheme name="KSO主题5">
      <a:majorFont>
        <a:latin typeface="Broadway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2242</Words>
  <Application>WPS 演示</Application>
  <PresentationFormat>宽屏</PresentationFormat>
  <Paragraphs>237</Paragraphs>
  <Slides>23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幼圆</vt:lpstr>
      <vt:lpstr>黑体</vt:lpstr>
      <vt:lpstr>Calibri</vt:lpstr>
      <vt:lpstr>华文行楷</vt:lpstr>
      <vt:lpstr>华康少女文字W3</vt:lpstr>
      <vt:lpstr>等线</vt:lpstr>
      <vt:lpstr>Arial Unicode MS</vt:lpstr>
      <vt:lpstr>一只喵的碎碎念</vt:lpstr>
      <vt:lpstr>华文隶书</vt:lpstr>
      <vt:lpstr>Broadway</vt:lpstr>
      <vt:lpstr>Segoe Print</vt:lpstr>
      <vt:lpstr>幼圆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众说纷纭话集体</vt:lpstr>
      <vt:lpstr>PowerPoint 演示文稿</vt:lpstr>
      <vt:lpstr>PowerPoint 演示文稿</vt:lpstr>
      <vt:lpstr>启示：</vt:lpstr>
      <vt:lpstr>PowerPoint 演示文稿</vt:lpstr>
      <vt:lpstr>PowerPoint 演示文稿</vt:lpstr>
      <vt:lpstr>PowerPoint 演示文稿</vt:lpstr>
      <vt:lpstr>2.集体力量与个人力量的关系：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16说课模板</dc:title>
  <dc:creator>Administrator</dc:creator>
  <cp:lastModifiedBy>小潘</cp:lastModifiedBy>
  <cp:revision>128</cp:revision>
  <dcterms:created xsi:type="dcterms:W3CDTF">2015-06-25T04:58:00Z</dcterms:created>
  <dcterms:modified xsi:type="dcterms:W3CDTF">2019-04-30T02:43:38Z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