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4" r:id="rId3"/>
    <p:sldId id="325" r:id="rId5"/>
    <p:sldId id="329" r:id="rId6"/>
    <p:sldId id="331" r:id="rId7"/>
    <p:sldId id="333" r:id="rId8"/>
    <p:sldId id="334" r:id="rId9"/>
    <p:sldId id="32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C0B1"/>
    <a:srgbClr val="C8B3A1"/>
    <a:srgbClr val="84664E"/>
    <a:srgbClr val="9A785C"/>
    <a:srgbClr val="4F3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3" autoAdjust="0"/>
    <p:restoredTop sz="95015" autoAdjust="0"/>
  </p:normalViewPr>
  <p:slideViewPr>
    <p:cSldViewPr snapToGrid="0">
      <p:cViewPr varScale="1">
        <p:scale>
          <a:sx n="84" d="100"/>
          <a:sy n="84" d="100"/>
        </p:scale>
        <p:origin x="522" y="90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3169570" y="2732830"/>
            <a:ext cx="1758255" cy="208255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dirty="0"/>
              <a:t>点击插入图片</a:t>
            </a:r>
            <a:endParaRPr lang="es-SV" dirty="0"/>
          </a:p>
        </p:txBody>
      </p:sp>
      <p:sp>
        <p:nvSpPr>
          <p:cNvPr id="8" name="2 Marcador de posición de imagen"/>
          <p:cNvSpPr>
            <a:spLocks noGrp="1"/>
          </p:cNvSpPr>
          <p:nvPr>
            <p:ph type="pic" sz="quarter" idx="15" hasCustomPrompt="1"/>
          </p:nvPr>
        </p:nvSpPr>
        <p:spPr>
          <a:xfrm>
            <a:off x="2060171" y="3774105"/>
            <a:ext cx="1988527" cy="215997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dirty="0"/>
              <a:t>点击插入图片</a:t>
            </a:r>
            <a:endParaRPr lang="es-SV" dirty="0"/>
          </a:p>
        </p:txBody>
      </p:sp>
      <p:sp>
        <p:nvSpPr>
          <p:cNvPr id="7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1605840" y="1819459"/>
            <a:ext cx="1855124" cy="202448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dirty="0"/>
              <a:t>点击插入图片</a:t>
            </a:r>
            <a:endParaRPr lang="es-SV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dirty="0"/>
              <a:t>点击插入图片</a:t>
            </a:r>
            <a:endParaRPr lang="es-SV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7116536" y="1104764"/>
            <a:ext cx="4070673" cy="482147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zh-CN" altLang="en-US" dirty="0"/>
              <a:t>点击插入图片</a:t>
            </a:r>
            <a:endParaRPr lang="es-SV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17780"/>
            <a:ext cx="12191365" cy="6882765"/>
          </a:xfrm>
          <a:prstGeom prst="rect">
            <a:avLst/>
          </a:prstGeom>
          <a:noFill/>
          <a:ln w="381000">
            <a:solidFill>
              <a:srgbClr val="C8B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  <a:endParaRPr lang="zh-CN" altLang="en-US" dirty="0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>
    <p:wipe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7780"/>
            <a:ext cx="12191365" cy="6882765"/>
          </a:xfrm>
          <a:prstGeom prst="rect">
            <a:avLst/>
          </a:prstGeom>
          <a:noFill/>
          <a:ln w="381000">
            <a:solidFill>
              <a:srgbClr val="C8B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506845" y="4697095"/>
            <a:ext cx="546100" cy="64008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1748972" y="836384"/>
            <a:ext cx="1182914" cy="15893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60925" y="1247775"/>
            <a:ext cx="2468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全字库正楷体" panose="02010604000101010101" pitchFamily="2" charset="-122"/>
                <a:sym typeface="+mn-ea"/>
              </a:rPr>
              <a:t>江南水乡，烟雨人家。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全字库正楷体" panose="0201060400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560" y="2631659"/>
            <a:ext cx="4624465" cy="29874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64865" y="2870200"/>
            <a:ext cx="546163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常 州 老 行 当</a:t>
            </a:r>
            <a:endParaRPr lang="zh-CN" altLang="en-US" sz="6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打铁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720" y="1092835"/>
            <a:ext cx="5688330" cy="54343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90060" y="422910"/>
            <a:ext cx="3771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铁匠（打铁佬）</a:t>
            </a:r>
            <a:endParaRPr lang="zh-CN" altLang="en-US" sz="3200" b="1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49010" y="1092835"/>
            <a:ext cx="595185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铁匠在操作中，一般有两人同时进行，拿小锤者为上手师傅，又称大师傅，一般手艺中的看家本事都出在那把小锤子上；而抡大锤的是以锻、锤、打为主，是下手师傅。房屋里一座砖砌的锻铁炉子、一只风箱、一个铁撤头（操作台），加大小两把榔头，还有一桶用来淬火的水，就是全部家当。真正要将一块铁锻打成一件铁器，必然要掌握好冶炼和锻打淬火火候的技术。一把小小的剪刀，从铁棒到成品有许多道工序，要衡量一个铁匠水平好坏，就必须让其在短时间内打一把“薄刀”（菜刀）。旧时的菜刀为何称“薄刀”（白刀）呢？就是铁匠师傅将厚厚的铁块锤打成薄薄的刀片，而且锋利，所以技术要求很高。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3515" y="1242060"/>
            <a:ext cx="11825605" cy="2562225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210050" y="265430"/>
            <a:ext cx="3771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石匠</a:t>
            </a:r>
            <a:endParaRPr lang="zh-CN" altLang="en-US" sz="3200" b="1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  <p:pic>
        <p:nvPicPr>
          <p:cNvPr id="10" name="图片 9" descr="108c536cbfccd37a0485a4795bebca4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105" y="3985260"/>
            <a:ext cx="9772015" cy="26873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2890" y="1041400"/>
            <a:ext cx="628015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自古以来，石匠是百业中艰苦和力量的象征。此业虽无万钧之力，却能琢百丈之崖，能劈石筑路，铺石修桥，造屋勒石，刻碑雕狮，还能雕琢磨盘等。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石匠有行话：“凿石不识纹，累死打石人。”所以，凿石绝不是靠硬力气， 而要识石筑势，顺纹凿理，否则既费力，还容易凿豁边。旧时的石匠全凭经验小心翼翼地开凿，石匠开大样石的榔头柄非常讲究，不是木柄，而且三片竹爿拼拢的具有软硬劲、有弹性的竹柄，在敲打震荡石块时，既有弹性更有韧性。衡量石匠水平好坏，先要凿一块石碑，在一块料石上凿出表面光洁、四方平整的石碑，两块石碑合起来不能透光，不能有凹凸不平，行里叫“自行光顾”。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9" name="图片 8" descr="石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040" y="1496695"/>
            <a:ext cx="5151755" cy="386397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10050" y="412115"/>
            <a:ext cx="3771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磨豆腐</a:t>
            </a:r>
            <a:endParaRPr lang="zh-CN" altLang="en-US" sz="3200" b="1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  <p:pic>
        <p:nvPicPr>
          <p:cNvPr id="13" name="图片 12" descr="磨豆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0" y="1989455"/>
            <a:ext cx="4317365" cy="287845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38125" y="797560"/>
            <a:ext cx="361315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黄记豆腐店三开间门面，其中靠墙摆放的石缸用于浸泡黄豆，然后再用两副石磨同时磨，将浸过的黄豆磨成豆浆，用纱布过滤渣后，再放在锅里煮成熟豆浆，存放在木桶里，加入固化剂，加石膏或盐卤点化，使豆浆中的蛋白质凝固，用布挤压出水分就成了豆腐。若保留原有水分，使之成为水溶性的即称豆腐花，根据其乳白色的果冻样子也称豆腐脑。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46415" y="428625"/>
            <a:ext cx="391731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前者用布包好放入木制框格中成型后，用铜片划成一条一条的就可以卖了，叫老豆腐。后者存入木桶里，不但保温、保持口感，还可以直接食用。如果沥干豆浆中水分，用布夹成一层一层的， 再压干，就做成了百叶，又称千张。还可以将做成的百叶或豆腐皮再用布扎紧， 做成巧筋等。一个黄豆制品，居然有这么多品种。当然豆制品还有很多， 如油豆腐（油生腐、油结结）、油面团、百叶结，还有像豆斋饼之类的延伸产品。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36725" y="653415"/>
            <a:ext cx="3771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豆腐花</a:t>
            </a:r>
            <a:endParaRPr lang="zh-CN" altLang="en-US" sz="3200" b="1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3168197" y="150584"/>
            <a:ext cx="1182914" cy="1589315"/>
          </a:xfrm>
          <a:prstGeom prst="rect">
            <a:avLst/>
          </a:prstGeom>
        </p:spPr>
      </p:pic>
      <p:pic>
        <p:nvPicPr>
          <p:cNvPr id="13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98" y="815905"/>
            <a:ext cx="1254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90" y="3418698"/>
            <a:ext cx="1254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豆腐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345" y="244475"/>
            <a:ext cx="4862195" cy="36468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13080" y="1463675"/>
            <a:ext cx="535940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过去，就总会见到一个50岁左右的男子，挑着一副担子，一头是木桶，装着豆腐花，另一头是方形的“作台”，盛放碗、汤匙，四周放着各种调料，如虾子酱油、香菜、虾米和百叶丝等配料。中间冒着热气的紫铜锅里盛满豆腐花，锅底是一只保暖的炉子，人们花上几分钱，就可来一碗老木桶豆腐花了。放入可口的调料，淋上几滴麻油，现盛现吃，或蹲或立地在担子旁边有滋有味地吃了起来。在冬天可以暖暖肚，平时可以垫垫饥，特别是老人、小孩来碗豆腐花可以解解馋，换换口味，真是一种小乐惠。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70905" y="4066540"/>
            <a:ext cx="56921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常州的豆腐花，又称老木桶豆腐花。豆腐花的存放容器就是木桶。当豆浆煮开后，加土石膏点卤，使液体中的蛋白质凝结成半固体，保留原有的水分，使之成为豆腐花。它乳白细嫩，不但口感糯滑入口即化，而且营养丰富。</a:t>
            </a:r>
            <a:endParaRPr lang="zh-CN" altLang="en-US" sz="24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裁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2485" y="331470"/>
            <a:ext cx="7987030" cy="6194425"/>
          </a:xfrm>
          <a:prstGeom prst="rect">
            <a:avLst/>
          </a:prstGeom>
        </p:spPr>
      </p:pic>
      <p:pic>
        <p:nvPicPr>
          <p:cNvPr id="9" name="图片 8" descr="串棕梆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340" y="331470"/>
            <a:ext cx="8140065" cy="6195060"/>
          </a:xfrm>
          <a:prstGeom prst="rect">
            <a:avLst/>
          </a:prstGeom>
        </p:spPr>
      </p:pic>
      <p:pic>
        <p:nvPicPr>
          <p:cNvPr id="10" name="图片 9" descr="磨刀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340" y="331470"/>
            <a:ext cx="8139430" cy="6194425"/>
          </a:xfrm>
          <a:prstGeom prst="rect">
            <a:avLst/>
          </a:prstGeom>
        </p:spPr>
      </p:pic>
      <p:pic>
        <p:nvPicPr>
          <p:cNvPr id="11" name="图片 10" descr="剃头佬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705" y="332105"/>
            <a:ext cx="8140700" cy="6194425"/>
          </a:xfrm>
          <a:prstGeom prst="rect">
            <a:avLst/>
          </a:prstGeom>
        </p:spPr>
      </p:pic>
      <p:pic>
        <p:nvPicPr>
          <p:cNvPr id="12" name="图片 11" descr="修锅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4545" y="331470"/>
            <a:ext cx="8150225" cy="6194425"/>
          </a:xfrm>
          <a:prstGeom prst="rect">
            <a:avLst/>
          </a:prstGeom>
        </p:spPr>
      </p:pic>
      <p:pic>
        <p:nvPicPr>
          <p:cNvPr id="13" name="图片 12" descr="捏面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0730" y="331470"/>
            <a:ext cx="8194675" cy="6193790"/>
          </a:xfrm>
          <a:prstGeom prst="rect">
            <a:avLst/>
          </a:prstGeom>
        </p:spPr>
      </p:pic>
      <p:pic>
        <p:nvPicPr>
          <p:cNvPr id="14" name="图片 13" descr="卖棒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6595" y="332740"/>
            <a:ext cx="8257540" cy="619379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7780"/>
            <a:ext cx="12191365" cy="6882765"/>
          </a:xfrm>
          <a:prstGeom prst="rect">
            <a:avLst/>
          </a:prstGeom>
          <a:noFill/>
          <a:ln w="381000">
            <a:solidFill>
              <a:srgbClr val="C8B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506845" y="4697095"/>
            <a:ext cx="546100" cy="64008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4" t="16719" r="69336" b="53532"/>
          <a:stretch>
            <a:fillRect/>
          </a:stretch>
        </p:blipFill>
        <p:spPr>
          <a:xfrm>
            <a:off x="1748972" y="836384"/>
            <a:ext cx="1182914" cy="15893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88865" y="836295"/>
            <a:ext cx="2468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全字库正楷体" panose="02010604000101010101" pitchFamily="2" charset="-122"/>
                <a:sym typeface="+mn-ea"/>
              </a:rPr>
              <a:t>江南水乡，烟雨人家。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全字库正楷体" panose="0201060400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60" y="2349719"/>
            <a:ext cx="4624465" cy="29874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54955" y="1708785"/>
            <a:ext cx="1536700" cy="29883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8800">
                <a:latin typeface="楷体" panose="02010609060101010101" charset="-122"/>
                <a:ea typeface="楷体" panose="02010609060101010101" charset="-122"/>
              </a:rPr>
              <a:t>谢谢</a:t>
            </a:r>
            <a:endParaRPr lang="zh-CN" altLang="en-US" sz="8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中国风">
      <a:majorFont>
        <a:latin typeface="华文细黑"/>
        <a:ea typeface="方正清刻本悦宋简体"/>
        <a:cs typeface=""/>
      </a:majorFont>
      <a:minorFont>
        <a:latin typeface="华文细黑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1252</Words>
  <Application>WPS 演示</Application>
  <PresentationFormat>宽屏</PresentationFormat>
  <Paragraphs>29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楷体</vt:lpstr>
      <vt:lpstr>全字库正楷体</vt:lpstr>
      <vt:lpstr>仿宋</vt:lpstr>
      <vt:lpstr>华文细黑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小爱49</cp:lastModifiedBy>
  <cp:revision>133</cp:revision>
  <dcterms:created xsi:type="dcterms:W3CDTF">2015-09-16T01:40:00Z</dcterms:created>
  <dcterms:modified xsi:type="dcterms:W3CDTF">2019-04-30T02:42:57Z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