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41"/>
  </p:handoutMasterIdLst>
  <p:sldIdLst>
    <p:sldId id="256" r:id="rId2"/>
    <p:sldId id="277" r:id="rId3"/>
    <p:sldId id="278" r:id="rId4"/>
    <p:sldId id="269" r:id="rId5"/>
    <p:sldId id="257" r:id="rId6"/>
    <p:sldId id="281" r:id="rId7"/>
    <p:sldId id="279" r:id="rId8"/>
    <p:sldId id="280" r:id="rId9"/>
    <p:sldId id="282" r:id="rId10"/>
    <p:sldId id="283" r:id="rId11"/>
    <p:sldId id="287" r:id="rId12"/>
    <p:sldId id="284" r:id="rId13"/>
    <p:sldId id="285" r:id="rId14"/>
    <p:sldId id="286" r:id="rId15"/>
    <p:sldId id="288" r:id="rId16"/>
    <p:sldId id="289" r:id="rId17"/>
    <p:sldId id="290" r:id="rId18"/>
    <p:sldId id="266" r:id="rId19"/>
    <p:sldId id="304" r:id="rId20"/>
    <p:sldId id="308" r:id="rId21"/>
    <p:sldId id="303" r:id="rId22"/>
    <p:sldId id="295" r:id="rId23"/>
    <p:sldId id="302" r:id="rId24"/>
    <p:sldId id="301" r:id="rId25"/>
    <p:sldId id="305" r:id="rId26"/>
    <p:sldId id="300" r:id="rId27"/>
    <p:sldId id="306" r:id="rId28"/>
    <p:sldId id="307" r:id="rId29"/>
    <p:sldId id="291" r:id="rId30"/>
    <p:sldId id="309" r:id="rId31"/>
    <p:sldId id="310" r:id="rId32"/>
    <p:sldId id="311" r:id="rId33"/>
    <p:sldId id="312" r:id="rId34"/>
    <p:sldId id="294" r:id="rId35"/>
    <p:sldId id="296" r:id="rId36"/>
    <p:sldId id="297" r:id="rId37"/>
    <p:sldId id="313" r:id="rId38"/>
    <p:sldId id="264" r:id="rId39"/>
    <p:sldId id="276" r:id="rId4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7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93598-F30F-4641-A651-91F64E302639}" type="datetimeFigureOut">
              <a:rPr lang="zh-CN" altLang="en-US" smtClean="0"/>
              <a:pPr/>
              <a:t>2017/8/21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819F3-9E9D-4F60-AC5C-B96C32EA29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2017/8/21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2017/8/21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2017/8/21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2017/8/21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2017/8/21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2017/8/21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2017/8/21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23528" y="1386658"/>
            <a:ext cx="8458200" cy="1538286"/>
          </a:xfrm>
        </p:spPr>
        <p:txBody>
          <a:bodyPr>
            <a:noAutofit/>
          </a:bodyPr>
          <a:lstStyle/>
          <a:p>
            <a:r>
              <a:rPr lang="zh-CN" altLang="en-US" sz="6000" b="1" dirty="0" smtClean="0">
                <a:solidFill>
                  <a:srgbClr val="FF0000"/>
                </a:solidFill>
                <a:latin typeface="+mn-ea"/>
                <a:ea typeface="+mn-ea"/>
              </a:rPr>
              <a:t>在实践中编写校本教材</a:t>
            </a:r>
            <a:endParaRPr lang="zh-CN" altLang="en-US" sz="60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04248" y="3284984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0070C0"/>
                </a:solidFill>
              </a:rPr>
              <a:t>钱程</a:t>
            </a:r>
            <a:endParaRPr lang="zh-CN" altLang="en-US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0070C0"/>
                </a:solidFill>
              </a:rPr>
              <a:t>一、前期的准备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68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800" dirty="0" smtClean="0"/>
              <a:t>课程定位：</a:t>
            </a:r>
            <a:endParaRPr lang="en-US" altLang="zh-CN" sz="2800" dirty="0" smtClean="0"/>
          </a:p>
          <a:p>
            <a:r>
              <a:rPr lang="zh-CN" altLang="en-US" sz="2800" dirty="0" smtClean="0"/>
              <a:t>（</a:t>
            </a:r>
            <a:r>
              <a:rPr lang="en-US" altLang="zh-CN" sz="2800" dirty="0" smtClean="0"/>
              <a:t>1</a:t>
            </a:r>
            <a:r>
              <a:rPr lang="zh-CN" altLang="en-US" sz="2800" dirty="0" smtClean="0"/>
              <a:t>）目标</a:t>
            </a:r>
            <a:endParaRPr lang="en-US" altLang="zh-CN" sz="280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04864"/>
            <a:ext cx="8127903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905672"/>
            <a:ext cx="705678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229600" cy="1143000"/>
          </a:xfrm>
        </p:spPr>
        <p:txBody>
          <a:bodyPr/>
          <a:lstStyle/>
          <a:p>
            <a:r>
              <a:rPr lang="zh-CN" altLang="en-US" dirty="0" smtClean="0">
                <a:solidFill>
                  <a:srgbClr val="0070C0"/>
                </a:solidFill>
              </a:rPr>
              <a:t>一、前期的准备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3300" dirty="0" smtClean="0">
                <a:solidFill>
                  <a:srgbClr val="FF0000"/>
                </a:solidFill>
              </a:rPr>
              <a:t>课程定位</a:t>
            </a:r>
            <a:r>
              <a:rPr lang="zh-CN" altLang="en-US" sz="3300" dirty="0" smtClean="0"/>
              <a:t>：</a:t>
            </a:r>
            <a:endParaRPr lang="en-US" altLang="zh-CN" sz="3300" dirty="0" smtClean="0"/>
          </a:p>
          <a:p>
            <a:pPr>
              <a:buNone/>
            </a:pPr>
            <a:r>
              <a:rPr lang="zh-CN" altLang="en-US" sz="3300" dirty="0" smtClean="0"/>
              <a:t>（</a:t>
            </a:r>
            <a:r>
              <a:rPr lang="en-US" altLang="zh-CN" sz="3300" dirty="0" smtClean="0"/>
              <a:t>2</a:t>
            </a:r>
            <a:r>
              <a:rPr lang="zh-CN" altLang="en-US" sz="3300" dirty="0" smtClean="0"/>
              <a:t>）内容</a:t>
            </a:r>
            <a:endParaRPr lang="en-US" altLang="zh-CN" sz="33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594360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988840"/>
            <a:ext cx="59055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988840"/>
            <a:ext cx="59436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28975" y="4509120"/>
            <a:ext cx="591502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zh-CN" altLang="en-US" dirty="0" smtClean="0">
                <a:solidFill>
                  <a:srgbClr val="0070C0"/>
                </a:solidFill>
              </a:rPr>
              <a:t>一、前期的准备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611560" y="1052736"/>
            <a:ext cx="8229600" cy="54006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zh-CN" altLang="en-US" sz="3300" dirty="0" smtClean="0">
                <a:solidFill>
                  <a:srgbClr val="FF0000"/>
                </a:solidFill>
              </a:rPr>
              <a:t>课程定位</a:t>
            </a:r>
            <a:r>
              <a:rPr lang="zh-CN" altLang="en-US" sz="3300" dirty="0" smtClean="0"/>
              <a:t>：</a:t>
            </a:r>
            <a:endParaRPr lang="en-US" altLang="zh-CN" sz="3300" dirty="0" smtClean="0"/>
          </a:p>
          <a:p>
            <a:pPr>
              <a:buNone/>
            </a:pPr>
            <a:r>
              <a:rPr lang="zh-CN" altLang="en-US" sz="3300" dirty="0" smtClean="0"/>
              <a:t>（</a:t>
            </a:r>
            <a:r>
              <a:rPr lang="en-US" altLang="zh-CN" sz="3300" dirty="0" smtClean="0"/>
              <a:t>2</a:t>
            </a:r>
            <a:r>
              <a:rPr lang="zh-CN" altLang="en-US" sz="3300" dirty="0" smtClean="0"/>
              <a:t>）内容</a:t>
            </a:r>
            <a:endParaRPr lang="en-US" altLang="zh-CN" sz="3300" dirty="0" smtClean="0"/>
          </a:p>
          <a:p>
            <a:pPr>
              <a:buNone/>
            </a:pPr>
            <a:r>
              <a:rPr lang="zh-CN" altLang="zh-CN" sz="2800" b="1" dirty="0" smtClean="0">
                <a:solidFill>
                  <a:srgbClr val="0070C0"/>
                </a:solidFill>
              </a:rPr>
              <a:t>数学主题阅览</a:t>
            </a:r>
            <a:r>
              <a:rPr lang="zh-CN" altLang="zh-CN" sz="2100" dirty="0" smtClean="0"/>
              <a:t>：确定一个数学内容或主题，由教师或学生选择一些相关的数学文献资料，学生自主地进行阅读学习，并达到一定的阅读目的的过程。</a:t>
            </a:r>
          </a:p>
          <a:p>
            <a:pPr>
              <a:buNone/>
            </a:pPr>
            <a:r>
              <a:rPr lang="zh-CN" altLang="zh-CN" sz="2800" b="1" dirty="0" smtClean="0">
                <a:solidFill>
                  <a:srgbClr val="0070C0"/>
                </a:solidFill>
              </a:rPr>
              <a:t>数学探究</a:t>
            </a:r>
            <a:r>
              <a:rPr lang="zh-CN" altLang="en-US" sz="2800" b="1" dirty="0" smtClean="0"/>
              <a:t>：</a:t>
            </a:r>
            <a:r>
              <a:rPr lang="en-US" altLang="zh-CN" sz="2100" dirty="0" err="1" smtClean="0"/>
              <a:t>学生</a:t>
            </a:r>
            <a:r>
              <a:rPr lang="zh-CN" altLang="zh-CN" sz="2100" dirty="0" smtClean="0"/>
              <a:t>围绕某个数学问题，自主探究、</a:t>
            </a:r>
            <a:r>
              <a:rPr lang="en-US" altLang="zh-CN" sz="2100" dirty="0" err="1" smtClean="0"/>
              <a:t>学习</a:t>
            </a:r>
            <a:r>
              <a:rPr lang="zh-CN" altLang="zh-CN" sz="2100" dirty="0" smtClean="0"/>
              <a:t>的过程。这个过程包括：观察分析数学事实，提出有意义的数学问题，猜测、探求适当的数学结论或规律。</a:t>
            </a:r>
          </a:p>
          <a:p>
            <a:pPr>
              <a:buNone/>
            </a:pPr>
            <a:r>
              <a:rPr lang="zh-CN" altLang="zh-CN" sz="2800" b="1" dirty="0" smtClean="0">
                <a:solidFill>
                  <a:srgbClr val="0070C0"/>
                </a:solidFill>
              </a:rPr>
              <a:t>数学制作与设计</a:t>
            </a:r>
            <a:r>
              <a:rPr lang="zh-CN" altLang="en-US" sz="2100" dirty="0" smtClean="0"/>
              <a:t>：</a:t>
            </a:r>
            <a:r>
              <a:rPr lang="zh-CN" altLang="zh-CN" sz="2100" dirty="0" smtClean="0"/>
              <a:t>通过对数学模型的制作，让学生经历观察、抽象、比较、动手操作与交流等数学活动的体验，帮助学生积累数学活动的经验，学会学习、学会探索，发展应用意识。</a:t>
            </a:r>
            <a:endParaRPr lang="en-US" altLang="zh-CN" sz="2100" dirty="0" smtClean="0"/>
          </a:p>
          <a:p>
            <a:pPr>
              <a:buNone/>
            </a:pPr>
            <a:r>
              <a:rPr lang="zh-CN" altLang="zh-CN" sz="2800" b="1" dirty="0" smtClean="0">
                <a:solidFill>
                  <a:srgbClr val="FF0000"/>
                </a:solidFill>
              </a:rPr>
              <a:t>数学实验</a:t>
            </a:r>
            <a:r>
              <a:rPr lang="zh-CN" altLang="en-US" sz="2100" dirty="0" smtClean="0"/>
              <a:t>：</a:t>
            </a:r>
            <a:r>
              <a:rPr lang="zh-CN" altLang="zh-CN" sz="2100" dirty="0" smtClean="0"/>
              <a:t>创设恰当的问题情境，利用合理的实验手段，从直观现象到发现、猜想，然后给出验证及理论证明，逐步掌握认识事物、发现真理的方法。</a:t>
            </a:r>
            <a:endParaRPr lang="en-US" altLang="zh-CN" sz="2100" dirty="0" smtClean="0"/>
          </a:p>
          <a:p>
            <a:pPr>
              <a:buNone/>
            </a:pPr>
            <a:r>
              <a:rPr lang="zh-CN" altLang="zh-CN" sz="2800" b="1" dirty="0" smtClean="0">
                <a:solidFill>
                  <a:srgbClr val="0070C0"/>
                </a:solidFill>
              </a:rPr>
              <a:t>数学调查</a:t>
            </a:r>
            <a:r>
              <a:rPr lang="zh-CN" altLang="en-US" sz="2800" b="1" dirty="0" smtClean="0"/>
              <a:t>：</a:t>
            </a:r>
            <a:r>
              <a:rPr lang="zh-CN" altLang="zh-CN" sz="2100" dirty="0" smtClean="0"/>
              <a:t>通过提出问题，进行收集调查数据、整理和表示数据、分析数据，最后利用数学知识解决生活中的实际问题。</a:t>
            </a:r>
            <a:endParaRPr lang="en-US" altLang="zh-CN" sz="2100" dirty="0" smtClean="0"/>
          </a:p>
          <a:p>
            <a:pPr>
              <a:buNone/>
            </a:pPr>
            <a:r>
              <a:rPr lang="zh-CN" altLang="zh-CN" sz="2800" b="1" dirty="0" smtClean="0">
                <a:solidFill>
                  <a:srgbClr val="0070C0"/>
                </a:solidFill>
              </a:rPr>
              <a:t>数学应用</a:t>
            </a:r>
            <a:r>
              <a:rPr lang="zh-CN" altLang="zh-CN" sz="2800" b="1" dirty="0" smtClean="0"/>
              <a:t>：</a:t>
            </a:r>
            <a:r>
              <a:rPr lang="zh-CN" altLang="zh-CN" sz="2000" dirty="0" smtClean="0"/>
              <a:t>运用所学的数学知识、积累的数学经验解决一些实际数学问题。</a:t>
            </a:r>
            <a:endParaRPr lang="en-US" altLang="zh-CN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0070C0"/>
                </a:solidFill>
              </a:rPr>
              <a:t>一、前期的准备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68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3600" dirty="0" smtClean="0"/>
              <a:t>课程定位：</a:t>
            </a:r>
            <a:endParaRPr lang="en-US" altLang="zh-CN" sz="3600" dirty="0" smtClean="0"/>
          </a:p>
          <a:p>
            <a:pPr>
              <a:buNone/>
            </a:pPr>
            <a:r>
              <a:rPr lang="zh-CN" altLang="en-US" sz="3600" dirty="0" smtClean="0"/>
              <a:t>（</a:t>
            </a:r>
            <a:r>
              <a:rPr lang="en-US" altLang="zh-CN" sz="3600" dirty="0" smtClean="0"/>
              <a:t>3</a:t>
            </a:r>
            <a:r>
              <a:rPr lang="zh-CN" altLang="en-US" sz="3600" dirty="0" smtClean="0"/>
              <a:t>）授课方式：</a:t>
            </a:r>
            <a:endParaRPr lang="en-US" altLang="zh-CN" sz="3600" dirty="0" smtClean="0"/>
          </a:p>
          <a:p>
            <a:pPr>
              <a:buNone/>
            </a:pPr>
            <a:r>
              <a:rPr lang="en-US" altLang="zh-CN" sz="3600" dirty="0" smtClean="0"/>
              <a:t>     </a:t>
            </a:r>
            <a:r>
              <a:rPr lang="zh-CN" altLang="en-US" sz="3600" dirty="0" smtClean="0">
                <a:solidFill>
                  <a:srgbClr val="0070C0"/>
                </a:solidFill>
              </a:rPr>
              <a:t>小组合作探究学习</a:t>
            </a:r>
            <a:endParaRPr lang="en-US" altLang="zh-CN" sz="3600" dirty="0" smtClean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501008"/>
            <a:ext cx="7734335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0070C0"/>
                </a:solidFill>
              </a:rPr>
              <a:t>一、前期的准备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68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3600" dirty="0" smtClean="0"/>
              <a:t>课程定位：</a:t>
            </a:r>
            <a:endParaRPr lang="en-US" altLang="zh-CN" sz="3600" dirty="0" smtClean="0"/>
          </a:p>
          <a:p>
            <a:pPr>
              <a:buNone/>
            </a:pPr>
            <a:r>
              <a:rPr lang="zh-CN" altLang="en-US" sz="3600" dirty="0" smtClean="0"/>
              <a:t>（</a:t>
            </a:r>
            <a:r>
              <a:rPr lang="en-US" altLang="zh-CN" sz="3600" dirty="0" smtClean="0"/>
              <a:t>4</a:t>
            </a:r>
            <a:r>
              <a:rPr lang="zh-CN" altLang="en-US" sz="3600" dirty="0" smtClean="0"/>
              <a:t>）评价</a:t>
            </a:r>
            <a:endParaRPr lang="en-US" altLang="zh-CN" sz="3600" dirty="0" smtClean="0"/>
          </a:p>
          <a:p>
            <a:pPr>
              <a:buNone/>
            </a:pPr>
            <a:endParaRPr lang="zh-CN" altLang="en-US" sz="36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924944"/>
            <a:ext cx="823578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zh-CN" altLang="en-US" dirty="0" smtClean="0">
                <a:solidFill>
                  <a:srgbClr val="0070C0"/>
                </a:solidFill>
              </a:rPr>
              <a:t>一、前期的准备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68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3600" dirty="0" smtClean="0"/>
              <a:t>课程定位：</a:t>
            </a:r>
            <a:endParaRPr lang="en-US" altLang="zh-CN" sz="3600" dirty="0" smtClean="0"/>
          </a:p>
          <a:p>
            <a:pPr>
              <a:buNone/>
            </a:pPr>
            <a:r>
              <a:rPr lang="zh-CN" altLang="en-US" sz="3600" dirty="0" smtClean="0"/>
              <a:t>（</a:t>
            </a:r>
            <a:r>
              <a:rPr lang="en-US" altLang="zh-CN" sz="3600" dirty="0" smtClean="0"/>
              <a:t>4</a:t>
            </a:r>
            <a:r>
              <a:rPr lang="zh-CN" altLang="en-US" sz="3600" dirty="0" smtClean="0"/>
              <a:t>）评价</a:t>
            </a:r>
            <a:endParaRPr lang="en-US" altLang="zh-CN" sz="3600" dirty="0" smtClean="0"/>
          </a:p>
          <a:p>
            <a:pPr>
              <a:buNone/>
            </a:pPr>
            <a:endParaRPr lang="zh-CN" altLang="en-US" sz="36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6053" y="1556792"/>
            <a:ext cx="3897947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60848"/>
            <a:ext cx="503224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zh-CN" altLang="en-US" dirty="0" smtClean="0">
                <a:solidFill>
                  <a:srgbClr val="0070C0"/>
                </a:solidFill>
              </a:rPr>
              <a:t>一、前期的准备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68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3600" dirty="0" smtClean="0"/>
              <a:t>课程定位：</a:t>
            </a:r>
            <a:endParaRPr lang="en-US" altLang="zh-CN" sz="3600" dirty="0" smtClean="0"/>
          </a:p>
          <a:p>
            <a:pPr>
              <a:buNone/>
            </a:pPr>
            <a:r>
              <a:rPr lang="zh-CN" altLang="en-US" sz="3600" dirty="0" smtClean="0"/>
              <a:t>（</a:t>
            </a:r>
            <a:r>
              <a:rPr lang="en-US" altLang="zh-CN" sz="3600" dirty="0" smtClean="0"/>
              <a:t>4</a:t>
            </a:r>
            <a:r>
              <a:rPr lang="zh-CN" altLang="en-US" sz="3600" dirty="0" smtClean="0"/>
              <a:t>）评价</a:t>
            </a:r>
            <a:endParaRPr lang="en-US" altLang="zh-CN" sz="3600" dirty="0" smtClean="0"/>
          </a:p>
          <a:p>
            <a:pPr>
              <a:buNone/>
            </a:pPr>
            <a:endParaRPr lang="zh-CN" altLang="en-US" sz="36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40059"/>
            <a:ext cx="3888432" cy="5301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84550"/>
            <a:ext cx="4176464" cy="56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zh-CN" altLang="en-US" dirty="0" smtClean="0">
                <a:solidFill>
                  <a:srgbClr val="0070C0"/>
                </a:solidFill>
              </a:rPr>
              <a:t>一、前期的准备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68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3600" dirty="0" smtClean="0"/>
              <a:t>课程定位：</a:t>
            </a:r>
            <a:endParaRPr lang="en-US" altLang="zh-CN" sz="3600" dirty="0" smtClean="0"/>
          </a:p>
          <a:p>
            <a:pPr>
              <a:buNone/>
            </a:pPr>
            <a:r>
              <a:rPr lang="zh-CN" altLang="en-US" sz="3600" dirty="0" smtClean="0"/>
              <a:t>（</a:t>
            </a:r>
            <a:r>
              <a:rPr lang="en-US" altLang="zh-CN" sz="3600" dirty="0" smtClean="0"/>
              <a:t>4</a:t>
            </a:r>
            <a:r>
              <a:rPr lang="zh-CN" altLang="en-US" sz="3600" dirty="0" smtClean="0"/>
              <a:t>）评价</a:t>
            </a:r>
            <a:endParaRPr lang="en-US" altLang="zh-CN" sz="3600" dirty="0" smtClean="0"/>
          </a:p>
          <a:p>
            <a:pPr>
              <a:buNone/>
            </a:pPr>
            <a:endParaRPr lang="zh-CN" altLang="en-US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3960440" cy="549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82433"/>
            <a:ext cx="4154520" cy="5459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zh-CN" altLang="en-US" dirty="0" smtClean="0">
                <a:solidFill>
                  <a:srgbClr val="0070C0"/>
                </a:solidFill>
              </a:rPr>
              <a:t>二、课程内容的编写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CN" dirty="0" smtClean="0"/>
              <a:t>    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620688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1.</a:t>
            </a:r>
            <a:r>
              <a:rPr lang="zh-CN" altLang="en-US" sz="4000" dirty="0" smtClean="0"/>
              <a:t>预设内容</a:t>
            </a:r>
            <a:endParaRPr lang="en-US" altLang="zh-CN" sz="4000" dirty="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196752"/>
            <a:ext cx="270947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5619750"/>
            <a:ext cx="2762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1750" y="1196752"/>
            <a:ext cx="276225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5733256"/>
            <a:ext cx="27432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79512" y="1628800"/>
            <a:ext cx="3384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（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）课程内容具有</a:t>
            </a:r>
            <a:r>
              <a:rPr lang="zh-CN" altLang="zh-CN" sz="2400" dirty="0" smtClean="0"/>
              <a:t>趣味性、活动性、探究性、综合性</a:t>
            </a:r>
            <a:endParaRPr lang="en-US" altLang="zh-CN" sz="2400" dirty="0" smtClean="0"/>
          </a:p>
          <a:p>
            <a:r>
              <a:rPr lang="zh-CN" altLang="en-US" sz="2400" dirty="0" smtClean="0"/>
              <a:t>（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）符合学生学情</a:t>
            </a:r>
            <a:endParaRPr lang="en-US" altLang="zh-CN" sz="2400" dirty="0" smtClean="0"/>
          </a:p>
          <a:p>
            <a:r>
              <a:rPr lang="zh-CN" altLang="en-US" sz="2400" dirty="0" smtClean="0"/>
              <a:t>（</a:t>
            </a:r>
            <a:r>
              <a:rPr lang="en-US" altLang="zh-CN" sz="2400" dirty="0" smtClean="0"/>
              <a:t>3</a:t>
            </a:r>
            <a:r>
              <a:rPr lang="zh-CN" altLang="en-US" sz="2400" dirty="0" smtClean="0"/>
              <a:t>）与教学进度一致</a:t>
            </a:r>
            <a:endParaRPr lang="en-US" altLang="zh-CN" sz="2400" dirty="0" smtClean="0"/>
          </a:p>
          <a:p>
            <a:r>
              <a:rPr lang="zh-CN" altLang="en-US" sz="2400" dirty="0" smtClean="0"/>
              <a:t>（</a:t>
            </a:r>
            <a:r>
              <a:rPr lang="en-US" altLang="zh-CN" sz="2400" dirty="0" smtClean="0"/>
              <a:t>4</a:t>
            </a:r>
            <a:r>
              <a:rPr lang="zh-CN" altLang="en-US" sz="2400" dirty="0" smtClean="0"/>
              <a:t>）内容可操作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zh-CN" altLang="en-US" dirty="0" smtClean="0">
                <a:solidFill>
                  <a:srgbClr val="0070C0"/>
                </a:solidFill>
              </a:rPr>
              <a:t>二、课程内容的编写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CN" dirty="0" smtClean="0"/>
              <a:t>    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620688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1.</a:t>
            </a:r>
            <a:r>
              <a:rPr lang="zh-CN" altLang="en-US" sz="4000" dirty="0" smtClean="0"/>
              <a:t>预设内容</a:t>
            </a:r>
            <a:endParaRPr lang="en-US" altLang="zh-CN" sz="4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79512" y="1628800"/>
            <a:ext cx="3384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（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）课程内容具有</a:t>
            </a:r>
            <a:r>
              <a:rPr lang="zh-CN" altLang="zh-CN" sz="2400" dirty="0" smtClean="0"/>
              <a:t>趣味性、活动性、探究性、综合性</a:t>
            </a:r>
            <a:endParaRPr lang="en-US" altLang="zh-CN" sz="2400" dirty="0" smtClean="0"/>
          </a:p>
          <a:p>
            <a:r>
              <a:rPr lang="zh-CN" altLang="en-US" sz="2400" dirty="0" smtClean="0"/>
              <a:t>（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）符合学生学情</a:t>
            </a:r>
            <a:endParaRPr lang="en-US" altLang="zh-CN" sz="2400" dirty="0" smtClean="0"/>
          </a:p>
          <a:p>
            <a:r>
              <a:rPr lang="zh-CN" altLang="en-US" sz="2400" dirty="0" smtClean="0"/>
              <a:t>（</a:t>
            </a:r>
            <a:r>
              <a:rPr lang="en-US" altLang="zh-CN" sz="2400" dirty="0" smtClean="0"/>
              <a:t>3</a:t>
            </a:r>
            <a:r>
              <a:rPr lang="zh-CN" altLang="en-US" sz="2400" dirty="0" smtClean="0"/>
              <a:t>）与教学进度一致</a:t>
            </a:r>
            <a:endParaRPr lang="en-US" altLang="zh-CN" sz="2400" dirty="0" smtClean="0"/>
          </a:p>
          <a:p>
            <a:r>
              <a:rPr lang="zh-CN" altLang="en-US" sz="2400" dirty="0" smtClean="0"/>
              <a:t>（</a:t>
            </a:r>
            <a:r>
              <a:rPr lang="en-US" altLang="zh-CN" sz="2400" dirty="0" smtClean="0"/>
              <a:t>4</a:t>
            </a:r>
            <a:r>
              <a:rPr lang="zh-CN" altLang="en-US" sz="2400" dirty="0" smtClean="0"/>
              <a:t>）内容可操作</a:t>
            </a:r>
            <a:endParaRPr lang="zh-CN" alt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764704"/>
            <a:ext cx="525658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课程的起步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8424936" cy="538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zh-CN" altLang="en-US" dirty="0" smtClean="0">
                <a:solidFill>
                  <a:srgbClr val="0070C0"/>
                </a:solidFill>
              </a:rPr>
              <a:t>二、课程内容的编写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CN" dirty="0" smtClean="0"/>
              <a:t>    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620688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1.</a:t>
            </a:r>
            <a:r>
              <a:rPr lang="zh-CN" altLang="en-US" sz="4000" dirty="0" smtClean="0"/>
              <a:t>预设内容</a:t>
            </a:r>
            <a:endParaRPr lang="en-US" altLang="zh-CN" sz="4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79512" y="1628800"/>
            <a:ext cx="3384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（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）课程内容具有</a:t>
            </a:r>
            <a:r>
              <a:rPr lang="zh-CN" altLang="zh-CN" sz="2400" dirty="0" smtClean="0"/>
              <a:t>趣味性、活动性、探究性、综合性</a:t>
            </a:r>
            <a:endParaRPr lang="en-US" altLang="zh-CN" sz="2400" dirty="0" smtClean="0"/>
          </a:p>
          <a:p>
            <a:r>
              <a:rPr lang="zh-CN" altLang="en-US" sz="2400" dirty="0" smtClean="0"/>
              <a:t>（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）符合学生学情</a:t>
            </a:r>
            <a:endParaRPr lang="en-US" altLang="zh-CN" sz="2400" dirty="0" smtClean="0"/>
          </a:p>
          <a:p>
            <a:r>
              <a:rPr lang="zh-CN" altLang="en-US" sz="2400" dirty="0" smtClean="0"/>
              <a:t>（</a:t>
            </a:r>
            <a:r>
              <a:rPr lang="en-US" altLang="zh-CN" sz="2400" dirty="0" smtClean="0"/>
              <a:t>3</a:t>
            </a:r>
            <a:r>
              <a:rPr lang="zh-CN" altLang="en-US" sz="2400" dirty="0" smtClean="0"/>
              <a:t>）与教学进度一致</a:t>
            </a:r>
            <a:endParaRPr lang="en-US" altLang="zh-CN" sz="2400" dirty="0" smtClean="0"/>
          </a:p>
          <a:p>
            <a:r>
              <a:rPr lang="zh-CN" altLang="en-US" sz="2400" dirty="0" smtClean="0"/>
              <a:t>（</a:t>
            </a:r>
            <a:r>
              <a:rPr lang="en-US" altLang="zh-CN" sz="2400" dirty="0" smtClean="0"/>
              <a:t>4</a:t>
            </a:r>
            <a:r>
              <a:rPr lang="zh-CN" altLang="en-US" sz="2400" dirty="0" smtClean="0"/>
              <a:t>）内容可操作</a:t>
            </a:r>
            <a:endParaRPr lang="zh-CN" alt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1649" y="836712"/>
            <a:ext cx="5738863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zh-CN" altLang="en-US" dirty="0" smtClean="0">
                <a:solidFill>
                  <a:srgbClr val="0070C0"/>
                </a:solidFill>
              </a:rPr>
              <a:t>二、课程内容的编写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CN" dirty="0" smtClean="0"/>
              <a:t>    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620688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1.</a:t>
            </a:r>
            <a:r>
              <a:rPr lang="zh-CN" altLang="en-US" sz="4000" dirty="0" smtClean="0"/>
              <a:t>预设内容</a:t>
            </a:r>
            <a:endParaRPr lang="en-US" altLang="zh-CN" sz="4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79512" y="1628800"/>
            <a:ext cx="3384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（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）课程内容具有</a:t>
            </a:r>
            <a:r>
              <a:rPr lang="zh-CN" altLang="zh-CN" sz="2400" dirty="0" smtClean="0"/>
              <a:t>趣味性、活动性、探究性、综合性</a:t>
            </a:r>
            <a:endParaRPr lang="en-US" altLang="zh-CN" sz="2400" dirty="0" smtClean="0"/>
          </a:p>
          <a:p>
            <a:r>
              <a:rPr lang="zh-CN" altLang="en-US" sz="2400" dirty="0" smtClean="0"/>
              <a:t>（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）符合学生学情</a:t>
            </a:r>
            <a:endParaRPr lang="en-US" altLang="zh-CN" sz="2400" dirty="0" smtClean="0"/>
          </a:p>
          <a:p>
            <a:r>
              <a:rPr lang="zh-CN" altLang="en-US" sz="2400" dirty="0" smtClean="0"/>
              <a:t>（</a:t>
            </a:r>
            <a:r>
              <a:rPr lang="en-US" altLang="zh-CN" sz="2400" dirty="0" smtClean="0"/>
              <a:t>3</a:t>
            </a:r>
            <a:r>
              <a:rPr lang="zh-CN" altLang="en-US" sz="2400" dirty="0" smtClean="0"/>
              <a:t>）与教学进度一致</a:t>
            </a:r>
            <a:endParaRPr lang="en-US" altLang="zh-CN" sz="2400" dirty="0" smtClean="0"/>
          </a:p>
          <a:p>
            <a:r>
              <a:rPr lang="zh-CN" altLang="en-US" sz="2400" dirty="0" smtClean="0"/>
              <a:t>（</a:t>
            </a:r>
            <a:r>
              <a:rPr lang="en-US" altLang="zh-CN" sz="2400" dirty="0" smtClean="0"/>
              <a:t>4</a:t>
            </a:r>
            <a:r>
              <a:rPr lang="zh-CN" altLang="en-US" sz="2400" dirty="0" smtClean="0"/>
              <a:t>）内容可操作</a:t>
            </a:r>
            <a:endParaRPr lang="zh-CN" alt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1649" y="836712"/>
            <a:ext cx="5738863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024" y="692696"/>
            <a:ext cx="8892480" cy="606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zh-CN" altLang="en-US" dirty="0" smtClean="0">
                <a:solidFill>
                  <a:srgbClr val="0070C0"/>
                </a:solidFill>
              </a:rPr>
              <a:t>二、课程内容的编写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836712"/>
            <a:ext cx="5760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2.</a:t>
            </a:r>
            <a:r>
              <a:rPr lang="zh-CN" altLang="en-US" sz="4000" dirty="0" smtClean="0"/>
              <a:t>实施编写</a:t>
            </a:r>
            <a:endParaRPr lang="en-US" altLang="zh-CN" sz="4000" dirty="0" smtClean="0"/>
          </a:p>
          <a:p>
            <a:endParaRPr lang="en-US" altLang="zh-CN" sz="4000" dirty="0" smtClean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908720"/>
            <a:ext cx="4752528" cy="569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95536" y="1628800"/>
            <a:ext cx="36004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</a:rPr>
              <a:t>所遇问题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r>
              <a:rPr lang="zh-CN" altLang="en-US" sz="2800" dirty="0" smtClean="0">
                <a:solidFill>
                  <a:srgbClr val="0070C0"/>
                </a:solidFill>
              </a:rPr>
              <a:t>（</a:t>
            </a:r>
            <a:r>
              <a:rPr lang="en-US" altLang="zh-CN" sz="2800" dirty="0" smtClean="0">
                <a:solidFill>
                  <a:srgbClr val="0070C0"/>
                </a:solidFill>
              </a:rPr>
              <a:t>1</a:t>
            </a:r>
            <a:r>
              <a:rPr lang="zh-CN" altLang="en-US" sz="2800" dirty="0" smtClean="0">
                <a:solidFill>
                  <a:srgbClr val="0070C0"/>
                </a:solidFill>
              </a:rPr>
              <a:t>）内容过简单、过大、过繁</a:t>
            </a:r>
            <a:endParaRPr lang="en-US" altLang="zh-CN" sz="2800" dirty="0" smtClean="0">
              <a:solidFill>
                <a:srgbClr val="0070C0"/>
              </a:solidFill>
            </a:endParaRPr>
          </a:p>
          <a:p>
            <a:r>
              <a:rPr lang="zh-CN" altLang="en-US" sz="2800" dirty="0" smtClean="0">
                <a:solidFill>
                  <a:srgbClr val="0070C0"/>
                </a:solidFill>
              </a:rPr>
              <a:t>（</a:t>
            </a:r>
            <a:r>
              <a:rPr lang="en-US" altLang="zh-CN" sz="2800" dirty="0" smtClean="0">
                <a:solidFill>
                  <a:srgbClr val="0070C0"/>
                </a:solidFill>
              </a:rPr>
              <a:t>2</a:t>
            </a:r>
            <a:r>
              <a:rPr lang="zh-CN" altLang="en-US" sz="2800" dirty="0" smtClean="0">
                <a:solidFill>
                  <a:srgbClr val="0070C0"/>
                </a:solidFill>
              </a:rPr>
              <a:t>）缺乏资源和素材</a:t>
            </a:r>
            <a:endParaRPr lang="en-US" altLang="zh-CN" sz="2800" dirty="0" smtClean="0">
              <a:solidFill>
                <a:srgbClr val="0070C0"/>
              </a:solidFill>
            </a:endParaRPr>
          </a:p>
          <a:p>
            <a:r>
              <a:rPr lang="zh-CN" altLang="en-US" sz="2800" dirty="0" smtClean="0">
                <a:solidFill>
                  <a:srgbClr val="0070C0"/>
                </a:solidFill>
              </a:rPr>
              <a:t>（</a:t>
            </a:r>
            <a:r>
              <a:rPr lang="en-US" altLang="zh-CN" sz="2800" dirty="0" smtClean="0">
                <a:solidFill>
                  <a:srgbClr val="0070C0"/>
                </a:solidFill>
              </a:rPr>
              <a:t>3</a:t>
            </a:r>
            <a:r>
              <a:rPr lang="zh-CN" altLang="en-US" sz="2800" dirty="0" smtClean="0">
                <a:solidFill>
                  <a:srgbClr val="0070C0"/>
                </a:solidFill>
              </a:rPr>
              <a:t>）编写难度太大、时间过长</a:t>
            </a:r>
            <a:endParaRPr lang="en-US" altLang="zh-CN" sz="2800" dirty="0" smtClean="0">
              <a:solidFill>
                <a:srgbClr val="0070C0"/>
              </a:solidFill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zh-CN" altLang="en-US" dirty="0" smtClean="0">
                <a:solidFill>
                  <a:srgbClr val="0070C0"/>
                </a:solidFill>
              </a:rPr>
              <a:t>二、课程内容的编写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836712"/>
            <a:ext cx="5760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2.</a:t>
            </a:r>
            <a:r>
              <a:rPr lang="zh-CN" altLang="en-US" sz="4000" dirty="0" smtClean="0"/>
              <a:t>实施编写</a:t>
            </a:r>
            <a:endParaRPr lang="en-US" altLang="zh-CN" sz="4000" dirty="0" smtClean="0"/>
          </a:p>
          <a:p>
            <a:endParaRPr lang="en-US" altLang="zh-CN" sz="4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55576" y="1754813"/>
            <a:ext cx="3131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</a:rPr>
              <a:t>初稿、打磨、定稿</a:t>
            </a:r>
            <a:endParaRPr lang="en-US" altLang="zh-CN" sz="2800" dirty="0" smtClean="0">
              <a:solidFill>
                <a:srgbClr val="0070C0"/>
              </a:solidFill>
            </a:endParaRPr>
          </a:p>
          <a:p>
            <a:endParaRPr lang="zh-CN" altLang="en-US" sz="2800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4427984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052736"/>
            <a:ext cx="3162997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89040"/>
            <a:ext cx="4464496" cy="266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zh-CN" altLang="en-US" dirty="0" smtClean="0">
                <a:solidFill>
                  <a:srgbClr val="0070C0"/>
                </a:solidFill>
              </a:rPr>
              <a:t>二、课程内容的编写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836712"/>
            <a:ext cx="5760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2.</a:t>
            </a:r>
            <a:r>
              <a:rPr lang="zh-CN" altLang="en-US" sz="4000" dirty="0" smtClean="0"/>
              <a:t>实施编写</a:t>
            </a:r>
            <a:endParaRPr lang="en-US" altLang="zh-CN" sz="4000" dirty="0" smtClean="0"/>
          </a:p>
          <a:p>
            <a:endParaRPr lang="en-US" altLang="zh-CN" sz="4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5839" y="908720"/>
            <a:ext cx="5992666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44016" y="1844824"/>
            <a:ext cx="31318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</a:rPr>
              <a:t>心得体会：</a:t>
            </a:r>
            <a:endParaRPr lang="en-US" altLang="zh-CN" sz="2800" dirty="0" smtClean="0">
              <a:solidFill>
                <a:srgbClr val="FF0000"/>
              </a:solidFill>
            </a:endParaRPr>
          </a:p>
          <a:p>
            <a:r>
              <a:rPr lang="zh-CN" altLang="en-US" sz="2800" dirty="0" smtClean="0">
                <a:solidFill>
                  <a:srgbClr val="0070C0"/>
                </a:solidFill>
              </a:rPr>
              <a:t>（</a:t>
            </a:r>
            <a:r>
              <a:rPr lang="en-US" altLang="zh-CN" sz="2800" dirty="0" smtClean="0">
                <a:solidFill>
                  <a:srgbClr val="0070C0"/>
                </a:solidFill>
              </a:rPr>
              <a:t>1</a:t>
            </a:r>
            <a:r>
              <a:rPr lang="zh-CN" altLang="en-US" sz="2800" dirty="0" smtClean="0">
                <a:solidFill>
                  <a:srgbClr val="0070C0"/>
                </a:solidFill>
              </a:rPr>
              <a:t>）处处都有课程资源</a:t>
            </a:r>
            <a:endParaRPr lang="en-US" altLang="zh-CN" sz="2800" dirty="0" smtClean="0">
              <a:solidFill>
                <a:srgbClr val="0070C0"/>
              </a:solidFill>
            </a:endParaRPr>
          </a:p>
          <a:p>
            <a:r>
              <a:rPr lang="zh-CN" altLang="en-US" sz="2800" dirty="0" smtClean="0">
                <a:solidFill>
                  <a:srgbClr val="0070C0"/>
                </a:solidFill>
              </a:rPr>
              <a:t>（</a:t>
            </a:r>
            <a:r>
              <a:rPr lang="en-US" altLang="zh-CN" sz="2800" dirty="0" smtClean="0">
                <a:solidFill>
                  <a:srgbClr val="0070C0"/>
                </a:solidFill>
              </a:rPr>
              <a:t>2</a:t>
            </a:r>
            <a:r>
              <a:rPr lang="zh-CN" altLang="en-US" sz="2800" dirty="0" smtClean="0">
                <a:solidFill>
                  <a:srgbClr val="0070C0"/>
                </a:solidFill>
              </a:rPr>
              <a:t>）抓住课程课程的目标、特点（</a:t>
            </a:r>
            <a:r>
              <a:rPr lang="en-US" altLang="zh-CN" sz="2800" dirty="0" smtClean="0">
                <a:solidFill>
                  <a:srgbClr val="0070C0"/>
                </a:solidFill>
              </a:rPr>
              <a:t>3</a:t>
            </a:r>
            <a:r>
              <a:rPr lang="zh-CN" altLang="en-US" sz="2800" dirty="0" smtClean="0">
                <a:solidFill>
                  <a:srgbClr val="0070C0"/>
                </a:solidFill>
              </a:rPr>
              <a:t>）教会学生数学的方法、数学的思维和理论联系实际的能力</a:t>
            </a:r>
            <a:endParaRPr lang="en-US" altLang="zh-CN" sz="2800" dirty="0" smtClean="0">
              <a:solidFill>
                <a:srgbClr val="0070C0"/>
              </a:solidFill>
            </a:endParaRPr>
          </a:p>
          <a:p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zh-CN" altLang="en-US" dirty="0" smtClean="0">
                <a:solidFill>
                  <a:srgbClr val="0070C0"/>
                </a:solidFill>
              </a:rPr>
              <a:t>二、课程内容的编写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836712"/>
            <a:ext cx="5760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2.</a:t>
            </a:r>
            <a:r>
              <a:rPr lang="zh-CN" altLang="en-US" sz="4000" dirty="0" smtClean="0"/>
              <a:t>实施编写</a:t>
            </a:r>
            <a:endParaRPr lang="en-US" altLang="zh-CN" sz="4000" dirty="0" smtClean="0"/>
          </a:p>
          <a:p>
            <a:endParaRPr lang="en-US" altLang="zh-CN" sz="4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0" y="1844824"/>
            <a:ext cx="31318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</a:rPr>
              <a:t>心得体会：</a:t>
            </a:r>
            <a:endParaRPr lang="en-US" altLang="zh-CN" sz="2800" dirty="0" smtClean="0">
              <a:solidFill>
                <a:srgbClr val="FF0000"/>
              </a:solidFill>
            </a:endParaRPr>
          </a:p>
          <a:p>
            <a:r>
              <a:rPr lang="zh-CN" altLang="en-US" sz="2800" dirty="0" smtClean="0">
                <a:solidFill>
                  <a:srgbClr val="0070C0"/>
                </a:solidFill>
              </a:rPr>
              <a:t>（</a:t>
            </a:r>
            <a:r>
              <a:rPr lang="en-US" altLang="zh-CN" sz="2800" dirty="0" smtClean="0">
                <a:solidFill>
                  <a:srgbClr val="0070C0"/>
                </a:solidFill>
              </a:rPr>
              <a:t>1</a:t>
            </a:r>
            <a:r>
              <a:rPr lang="zh-CN" altLang="en-US" sz="2800" dirty="0" smtClean="0">
                <a:solidFill>
                  <a:srgbClr val="0070C0"/>
                </a:solidFill>
              </a:rPr>
              <a:t>）处处都有课程资源</a:t>
            </a:r>
            <a:endParaRPr lang="en-US" altLang="zh-CN" sz="2800" dirty="0" smtClean="0">
              <a:solidFill>
                <a:srgbClr val="0070C0"/>
              </a:solidFill>
            </a:endParaRPr>
          </a:p>
          <a:p>
            <a:r>
              <a:rPr lang="zh-CN" altLang="en-US" sz="2800" dirty="0" smtClean="0">
                <a:solidFill>
                  <a:srgbClr val="0070C0"/>
                </a:solidFill>
              </a:rPr>
              <a:t>（</a:t>
            </a:r>
            <a:r>
              <a:rPr lang="en-US" altLang="zh-CN" sz="2800" dirty="0" smtClean="0">
                <a:solidFill>
                  <a:srgbClr val="0070C0"/>
                </a:solidFill>
              </a:rPr>
              <a:t>2</a:t>
            </a:r>
            <a:r>
              <a:rPr lang="zh-CN" altLang="en-US" sz="2800" dirty="0" smtClean="0">
                <a:solidFill>
                  <a:srgbClr val="0070C0"/>
                </a:solidFill>
              </a:rPr>
              <a:t>）抓住课程课程的目标、特点（</a:t>
            </a:r>
            <a:r>
              <a:rPr lang="en-US" altLang="zh-CN" sz="2800" dirty="0" smtClean="0">
                <a:solidFill>
                  <a:srgbClr val="0070C0"/>
                </a:solidFill>
              </a:rPr>
              <a:t>3</a:t>
            </a:r>
            <a:r>
              <a:rPr lang="zh-CN" altLang="en-US" sz="2800" dirty="0" smtClean="0">
                <a:solidFill>
                  <a:srgbClr val="0070C0"/>
                </a:solidFill>
              </a:rPr>
              <a:t>）教会学生数学的方法、数学的思维和理论联系实际的能力</a:t>
            </a:r>
            <a:endParaRPr lang="en-US" altLang="zh-CN" sz="2800" dirty="0" smtClean="0">
              <a:solidFill>
                <a:srgbClr val="0070C0"/>
              </a:solidFill>
            </a:endParaRPr>
          </a:p>
          <a:p>
            <a:endParaRPr lang="zh-CN" altLang="en-US" sz="2800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906772"/>
            <a:ext cx="6120680" cy="5906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0070C0"/>
                </a:solidFill>
              </a:rPr>
              <a:t>二、课程内容的编写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CN" dirty="0" smtClean="0"/>
              <a:t>    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1268760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3.</a:t>
            </a:r>
            <a:r>
              <a:rPr lang="zh-CN" altLang="en-US" sz="4000" dirty="0" smtClean="0"/>
              <a:t>正式授课</a:t>
            </a:r>
            <a:endParaRPr lang="en-US" altLang="zh-CN" sz="4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-108520" y="2147372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0070C0"/>
                </a:solidFill>
              </a:rPr>
              <a:t>（</a:t>
            </a:r>
            <a:r>
              <a:rPr lang="en-US" altLang="zh-CN" sz="2400" dirty="0" smtClean="0">
                <a:solidFill>
                  <a:srgbClr val="0070C0"/>
                </a:solidFill>
              </a:rPr>
              <a:t>1</a:t>
            </a:r>
            <a:r>
              <a:rPr lang="zh-CN" altLang="en-US" sz="2400" dirty="0" smtClean="0">
                <a:solidFill>
                  <a:srgbClr val="0070C0"/>
                </a:solidFill>
              </a:rPr>
              <a:t>）内容过多或过少</a:t>
            </a:r>
            <a:endParaRPr lang="en-US" altLang="zh-CN" sz="2400" dirty="0" smtClean="0">
              <a:solidFill>
                <a:srgbClr val="0070C0"/>
              </a:solidFill>
            </a:endParaRPr>
          </a:p>
          <a:p>
            <a:r>
              <a:rPr lang="zh-CN" altLang="en-US" sz="2400" dirty="0" smtClean="0">
                <a:solidFill>
                  <a:srgbClr val="0070C0"/>
                </a:solidFill>
              </a:rPr>
              <a:t>（</a:t>
            </a:r>
            <a:r>
              <a:rPr lang="en-US" altLang="zh-CN" sz="2400" dirty="0" smtClean="0">
                <a:solidFill>
                  <a:srgbClr val="0070C0"/>
                </a:solidFill>
              </a:rPr>
              <a:t>2</a:t>
            </a:r>
            <a:r>
              <a:rPr lang="zh-CN" altLang="en-US" sz="2400" dirty="0" smtClean="0">
                <a:solidFill>
                  <a:srgbClr val="0070C0"/>
                </a:solidFill>
              </a:rPr>
              <a:t>）内容难度太大</a:t>
            </a:r>
            <a:endParaRPr lang="en-US" altLang="zh-CN" sz="2400" dirty="0" smtClean="0">
              <a:solidFill>
                <a:srgbClr val="0070C0"/>
              </a:solidFill>
            </a:endParaRPr>
          </a:p>
          <a:p>
            <a:r>
              <a:rPr lang="zh-CN" altLang="en-US" sz="2400" dirty="0" smtClean="0">
                <a:solidFill>
                  <a:srgbClr val="0070C0"/>
                </a:solidFill>
              </a:rPr>
              <a:t>（</a:t>
            </a:r>
            <a:r>
              <a:rPr lang="en-US" altLang="zh-CN" sz="2400" dirty="0" smtClean="0">
                <a:solidFill>
                  <a:srgbClr val="0070C0"/>
                </a:solidFill>
              </a:rPr>
              <a:t>3</a:t>
            </a:r>
            <a:r>
              <a:rPr lang="zh-CN" altLang="en-US" sz="2400" dirty="0" smtClean="0">
                <a:solidFill>
                  <a:srgbClr val="0070C0"/>
                </a:solidFill>
              </a:rPr>
              <a:t>）课程编排有问题</a:t>
            </a:r>
            <a:endParaRPr lang="en-US" altLang="zh-CN" sz="2400" dirty="0" smtClean="0">
              <a:solidFill>
                <a:srgbClr val="0070C0"/>
              </a:solidFill>
            </a:endParaRPr>
          </a:p>
          <a:p>
            <a:r>
              <a:rPr lang="zh-CN" altLang="en-US" sz="2400" dirty="0" smtClean="0">
                <a:solidFill>
                  <a:srgbClr val="0070C0"/>
                </a:solidFill>
              </a:rPr>
              <a:t>（</a:t>
            </a:r>
            <a:r>
              <a:rPr lang="en-US" altLang="zh-CN" sz="2400" dirty="0" smtClean="0">
                <a:solidFill>
                  <a:srgbClr val="0070C0"/>
                </a:solidFill>
              </a:rPr>
              <a:t>4</a:t>
            </a:r>
            <a:r>
              <a:rPr lang="zh-CN" altLang="en-US" sz="2400" dirty="0" smtClean="0">
                <a:solidFill>
                  <a:srgbClr val="0070C0"/>
                </a:solidFill>
              </a:rPr>
              <a:t>）实际与预设有偏差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857508"/>
            <a:ext cx="5868144" cy="4955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0070C0"/>
                </a:solidFill>
              </a:rPr>
              <a:t>二、课程内容的编写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CN" dirty="0" smtClean="0"/>
              <a:t>    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1268760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3.</a:t>
            </a:r>
            <a:r>
              <a:rPr lang="zh-CN" altLang="en-US" sz="4000" dirty="0" smtClean="0"/>
              <a:t>正式授课</a:t>
            </a:r>
            <a:endParaRPr lang="en-US" altLang="zh-CN" sz="4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-108520" y="2147372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0070C0"/>
                </a:solidFill>
              </a:rPr>
              <a:t>（</a:t>
            </a:r>
            <a:r>
              <a:rPr lang="en-US" altLang="zh-CN" sz="2400" dirty="0" smtClean="0">
                <a:solidFill>
                  <a:srgbClr val="0070C0"/>
                </a:solidFill>
              </a:rPr>
              <a:t>1</a:t>
            </a:r>
            <a:r>
              <a:rPr lang="zh-CN" altLang="en-US" sz="2400" dirty="0" smtClean="0">
                <a:solidFill>
                  <a:srgbClr val="0070C0"/>
                </a:solidFill>
              </a:rPr>
              <a:t>）内容过多或过少</a:t>
            </a:r>
            <a:endParaRPr lang="en-US" altLang="zh-CN" sz="2400" dirty="0" smtClean="0">
              <a:solidFill>
                <a:srgbClr val="0070C0"/>
              </a:solidFill>
            </a:endParaRPr>
          </a:p>
          <a:p>
            <a:r>
              <a:rPr lang="zh-CN" altLang="en-US" sz="2400" dirty="0" smtClean="0">
                <a:solidFill>
                  <a:srgbClr val="0070C0"/>
                </a:solidFill>
              </a:rPr>
              <a:t>（</a:t>
            </a:r>
            <a:r>
              <a:rPr lang="en-US" altLang="zh-CN" sz="2400" dirty="0" smtClean="0">
                <a:solidFill>
                  <a:srgbClr val="0070C0"/>
                </a:solidFill>
              </a:rPr>
              <a:t>2</a:t>
            </a:r>
            <a:r>
              <a:rPr lang="zh-CN" altLang="en-US" sz="2400" dirty="0" smtClean="0">
                <a:solidFill>
                  <a:srgbClr val="0070C0"/>
                </a:solidFill>
              </a:rPr>
              <a:t>）内容难度太大</a:t>
            </a:r>
            <a:endParaRPr lang="en-US" altLang="zh-CN" sz="2400" dirty="0" smtClean="0">
              <a:solidFill>
                <a:srgbClr val="0070C0"/>
              </a:solidFill>
            </a:endParaRPr>
          </a:p>
          <a:p>
            <a:r>
              <a:rPr lang="zh-CN" altLang="en-US" sz="2400" dirty="0" smtClean="0">
                <a:solidFill>
                  <a:srgbClr val="0070C0"/>
                </a:solidFill>
              </a:rPr>
              <a:t>（</a:t>
            </a:r>
            <a:r>
              <a:rPr lang="en-US" altLang="zh-CN" sz="2400" dirty="0" smtClean="0">
                <a:solidFill>
                  <a:srgbClr val="0070C0"/>
                </a:solidFill>
              </a:rPr>
              <a:t>3</a:t>
            </a:r>
            <a:r>
              <a:rPr lang="zh-CN" altLang="en-US" sz="2400" dirty="0" smtClean="0">
                <a:solidFill>
                  <a:srgbClr val="0070C0"/>
                </a:solidFill>
              </a:rPr>
              <a:t>）课程编排有问题</a:t>
            </a:r>
            <a:endParaRPr lang="en-US" altLang="zh-CN" sz="2400" dirty="0" smtClean="0">
              <a:solidFill>
                <a:srgbClr val="0070C0"/>
              </a:solidFill>
            </a:endParaRPr>
          </a:p>
          <a:p>
            <a:r>
              <a:rPr lang="zh-CN" altLang="en-US" sz="2400" dirty="0" smtClean="0">
                <a:solidFill>
                  <a:srgbClr val="0070C0"/>
                </a:solidFill>
              </a:rPr>
              <a:t>（</a:t>
            </a:r>
            <a:r>
              <a:rPr lang="en-US" altLang="zh-CN" sz="2400" dirty="0" smtClean="0">
                <a:solidFill>
                  <a:srgbClr val="0070C0"/>
                </a:solidFill>
              </a:rPr>
              <a:t>4</a:t>
            </a:r>
            <a:r>
              <a:rPr lang="zh-CN" altLang="en-US" sz="2400" dirty="0" smtClean="0">
                <a:solidFill>
                  <a:srgbClr val="0070C0"/>
                </a:solidFill>
              </a:rPr>
              <a:t>）实际与预设有偏差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1990" y="1844823"/>
            <a:ext cx="5835679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0070C0"/>
                </a:solidFill>
              </a:rPr>
              <a:t>二、课程内容的编写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CN" dirty="0" smtClean="0"/>
              <a:t>    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1268760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3.</a:t>
            </a:r>
            <a:r>
              <a:rPr lang="zh-CN" altLang="en-US" sz="4000" dirty="0" smtClean="0"/>
              <a:t>正式授课</a:t>
            </a:r>
            <a:endParaRPr lang="en-US" altLang="zh-CN" sz="4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-108520" y="2147372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0070C0"/>
                </a:solidFill>
              </a:rPr>
              <a:t>（</a:t>
            </a:r>
            <a:r>
              <a:rPr lang="en-US" altLang="zh-CN" sz="2400" dirty="0" smtClean="0">
                <a:solidFill>
                  <a:srgbClr val="0070C0"/>
                </a:solidFill>
              </a:rPr>
              <a:t>1</a:t>
            </a:r>
            <a:r>
              <a:rPr lang="zh-CN" altLang="en-US" sz="2400" dirty="0" smtClean="0">
                <a:solidFill>
                  <a:srgbClr val="0070C0"/>
                </a:solidFill>
              </a:rPr>
              <a:t>）内容过多或过少</a:t>
            </a:r>
            <a:endParaRPr lang="en-US" altLang="zh-CN" sz="2400" dirty="0" smtClean="0">
              <a:solidFill>
                <a:srgbClr val="0070C0"/>
              </a:solidFill>
            </a:endParaRPr>
          </a:p>
          <a:p>
            <a:r>
              <a:rPr lang="zh-CN" altLang="en-US" sz="2400" dirty="0" smtClean="0">
                <a:solidFill>
                  <a:srgbClr val="0070C0"/>
                </a:solidFill>
              </a:rPr>
              <a:t>（</a:t>
            </a:r>
            <a:r>
              <a:rPr lang="en-US" altLang="zh-CN" sz="2400" dirty="0" smtClean="0">
                <a:solidFill>
                  <a:srgbClr val="0070C0"/>
                </a:solidFill>
              </a:rPr>
              <a:t>2</a:t>
            </a:r>
            <a:r>
              <a:rPr lang="zh-CN" altLang="en-US" sz="2400" dirty="0" smtClean="0">
                <a:solidFill>
                  <a:srgbClr val="0070C0"/>
                </a:solidFill>
              </a:rPr>
              <a:t>）内容难度太大</a:t>
            </a:r>
            <a:endParaRPr lang="en-US" altLang="zh-CN" sz="2400" dirty="0" smtClean="0">
              <a:solidFill>
                <a:srgbClr val="0070C0"/>
              </a:solidFill>
            </a:endParaRPr>
          </a:p>
          <a:p>
            <a:r>
              <a:rPr lang="zh-CN" altLang="en-US" sz="2400" dirty="0" smtClean="0">
                <a:solidFill>
                  <a:srgbClr val="0070C0"/>
                </a:solidFill>
              </a:rPr>
              <a:t>（</a:t>
            </a:r>
            <a:r>
              <a:rPr lang="en-US" altLang="zh-CN" sz="2400" dirty="0" smtClean="0">
                <a:solidFill>
                  <a:srgbClr val="0070C0"/>
                </a:solidFill>
              </a:rPr>
              <a:t>3</a:t>
            </a:r>
            <a:r>
              <a:rPr lang="zh-CN" altLang="en-US" sz="2400" dirty="0" smtClean="0">
                <a:solidFill>
                  <a:srgbClr val="0070C0"/>
                </a:solidFill>
              </a:rPr>
              <a:t>）课程编排有问题</a:t>
            </a:r>
            <a:endParaRPr lang="en-US" altLang="zh-CN" sz="2400" dirty="0" smtClean="0">
              <a:solidFill>
                <a:srgbClr val="0070C0"/>
              </a:solidFill>
            </a:endParaRPr>
          </a:p>
          <a:p>
            <a:r>
              <a:rPr lang="zh-CN" altLang="en-US" sz="2400" dirty="0" smtClean="0">
                <a:solidFill>
                  <a:srgbClr val="0070C0"/>
                </a:solidFill>
              </a:rPr>
              <a:t>（</a:t>
            </a:r>
            <a:r>
              <a:rPr lang="en-US" altLang="zh-CN" sz="2400" dirty="0" smtClean="0">
                <a:solidFill>
                  <a:srgbClr val="0070C0"/>
                </a:solidFill>
              </a:rPr>
              <a:t>4</a:t>
            </a:r>
            <a:r>
              <a:rPr lang="zh-CN" altLang="en-US" sz="2400" dirty="0" smtClean="0">
                <a:solidFill>
                  <a:srgbClr val="0070C0"/>
                </a:solidFill>
              </a:rPr>
              <a:t>）实际与预设有偏差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772816"/>
            <a:ext cx="565212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0070C0"/>
                </a:solidFill>
              </a:rPr>
              <a:t>二、课程内容的编写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CN" dirty="0" smtClean="0"/>
              <a:t>    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1268760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4.</a:t>
            </a:r>
            <a:r>
              <a:rPr lang="zh-CN" altLang="en-US" sz="4000" dirty="0" smtClean="0"/>
              <a:t>修改完善</a:t>
            </a:r>
            <a:endParaRPr lang="en-US" altLang="zh-CN" sz="4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187624" y="2060848"/>
            <a:ext cx="4824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</a:rPr>
              <a:t>（</a:t>
            </a:r>
            <a:r>
              <a:rPr lang="en-US" altLang="zh-CN" sz="2800" dirty="0" smtClean="0">
                <a:solidFill>
                  <a:srgbClr val="0070C0"/>
                </a:solidFill>
              </a:rPr>
              <a:t>1</a:t>
            </a:r>
            <a:r>
              <a:rPr lang="zh-CN" altLang="en-US" sz="2800" dirty="0" smtClean="0">
                <a:solidFill>
                  <a:srgbClr val="0070C0"/>
                </a:solidFill>
              </a:rPr>
              <a:t>）全盘否定，删除</a:t>
            </a:r>
            <a:endParaRPr lang="en-US" altLang="zh-CN" sz="2800" dirty="0" smtClean="0">
              <a:solidFill>
                <a:srgbClr val="0070C0"/>
              </a:solidFill>
            </a:endParaRPr>
          </a:p>
          <a:p>
            <a:r>
              <a:rPr lang="zh-CN" altLang="en-US" sz="2800" dirty="0" smtClean="0">
                <a:solidFill>
                  <a:srgbClr val="0070C0"/>
                </a:solidFill>
              </a:rPr>
              <a:t>（</a:t>
            </a:r>
            <a:r>
              <a:rPr lang="en-US" altLang="zh-CN" sz="2800" dirty="0" smtClean="0">
                <a:solidFill>
                  <a:srgbClr val="0070C0"/>
                </a:solidFill>
              </a:rPr>
              <a:t>2</a:t>
            </a:r>
            <a:r>
              <a:rPr lang="zh-CN" altLang="en-US" sz="2800" dirty="0" smtClean="0">
                <a:solidFill>
                  <a:srgbClr val="0070C0"/>
                </a:solidFill>
              </a:rPr>
              <a:t>）内容编排细节修改</a:t>
            </a:r>
            <a:endParaRPr lang="en-US" altLang="zh-CN" sz="2800" dirty="0" smtClean="0">
              <a:solidFill>
                <a:srgbClr val="0070C0"/>
              </a:solidFill>
            </a:endParaRPr>
          </a:p>
          <a:p>
            <a:r>
              <a:rPr lang="zh-CN" altLang="en-US" sz="2800" dirty="0" smtClean="0">
                <a:solidFill>
                  <a:srgbClr val="0070C0"/>
                </a:solidFill>
              </a:rPr>
              <a:t>（</a:t>
            </a:r>
            <a:r>
              <a:rPr lang="en-US" altLang="zh-CN" sz="2800" dirty="0" smtClean="0">
                <a:solidFill>
                  <a:srgbClr val="0070C0"/>
                </a:solidFill>
              </a:rPr>
              <a:t>3</a:t>
            </a:r>
            <a:r>
              <a:rPr lang="zh-CN" altLang="en-US" sz="2800" dirty="0" smtClean="0">
                <a:solidFill>
                  <a:srgbClr val="0070C0"/>
                </a:solidFill>
              </a:rPr>
              <a:t>）内容进一步深化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880964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0070C0"/>
                </a:solidFill>
              </a:rPr>
              <a:t>二、课程内容的编写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CN" dirty="0" smtClean="0"/>
              <a:t>    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1268760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4.</a:t>
            </a:r>
            <a:r>
              <a:rPr lang="zh-CN" altLang="en-US" sz="4000" dirty="0" smtClean="0"/>
              <a:t>修改完善</a:t>
            </a:r>
            <a:endParaRPr lang="en-US" altLang="zh-CN" sz="40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8496944" cy="5371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0070C0"/>
                </a:solidFill>
              </a:rPr>
              <a:t>二、课程内容的编写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CN" dirty="0" smtClean="0"/>
              <a:t>    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1268760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4.</a:t>
            </a:r>
            <a:r>
              <a:rPr lang="zh-CN" altLang="en-US" sz="4000" dirty="0" smtClean="0"/>
              <a:t>修改完善</a:t>
            </a:r>
            <a:endParaRPr lang="en-US" altLang="zh-CN" sz="40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288217"/>
            <a:ext cx="4392488" cy="545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0070C0"/>
                </a:solidFill>
              </a:rPr>
              <a:t>二、课程内容的编写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CN" dirty="0" smtClean="0"/>
              <a:t>    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1268760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4.</a:t>
            </a:r>
            <a:r>
              <a:rPr lang="zh-CN" altLang="en-US" sz="4000" dirty="0" smtClean="0"/>
              <a:t>修改完善</a:t>
            </a:r>
            <a:endParaRPr lang="en-US" altLang="zh-CN" sz="4000" dirty="0" smtClean="0"/>
          </a:p>
        </p:txBody>
      </p:sp>
      <p:pic>
        <p:nvPicPr>
          <p:cNvPr id="7170" name="Picture 2" descr="C:\Users\john\Desktop\校本课程照片\IMG_20160329_151612.jpg"/>
          <p:cNvPicPr>
            <a:picLocks noChangeAspect="1" noChangeArrowheads="1"/>
          </p:cNvPicPr>
          <p:nvPr/>
        </p:nvPicPr>
        <p:blipFill>
          <a:blip r:embed="rId2" cstate="print"/>
          <a:srcRect t="10500" r="1384" b="24800"/>
          <a:stretch>
            <a:fillRect/>
          </a:stretch>
        </p:blipFill>
        <p:spPr bwMode="auto">
          <a:xfrm>
            <a:off x="774276" y="1988840"/>
            <a:ext cx="3797724" cy="4437112"/>
          </a:xfrm>
          <a:prstGeom prst="rect">
            <a:avLst/>
          </a:prstGeom>
          <a:noFill/>
        </p:spPr>
      </p:pic>
      <p:pic>
        <p:nvPicPr>
          <p:cNvPr id="7171" name="Picture 3" descr="C:\Users\john\Desktop\校本课程照片\IMG_20160329_151712.jpg"/>
          <p:cNvPicPr>
            <a:picLocks noChangeAspect="1" noChangeArrowheads="1"/>
          </p:cNvPicPr>
          <p:nvPr/>
        </p:nvPicPr>
        <p:blipFill>
          <a:blip r:embed="rId3" cstate="print"/>
          <a:srcRect l="23822" t="30050" r="-486" b="17451"/>
          <a:stretch>
            <a:fillRect/>
          </a:stretch>
        </p:blipFill>
        <p:spPr bwMode="auto">
          <a:xfrm>
            <a:off x="5076056" y="1988840"/>
            <a:ext cx="3600400" cy="4390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0070C0"/>
                </a:solidFill>
              </a:rPr>
              <a:t>二、课程内容的编写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CN" dirty="0" smtClean="0"/>
              <a:t>    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1268760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4.</a:t>
            </a:r>
            <a:r>
              <a:rPr lang="zh-CN" altLang="en-US" sz="4000" dirty="0" smtClean="0"/>
              <a:t>修改完善</a:t>
            </a:r>
            <a:endParaRPr lang="en-US" altLang="zh-CN" sz="4000" dirty="0" smtClean="0"/>
          </a:p>
        </p:txBody>
      </p:sp>
      <p:pic>
        <p:nvPicPr>
          <p:cNvPr id="8194" name="Picture 2" descr="C:\Users\john\Desktop\校本课程照片\IMG_20160329_165155.jpg"/>
          <p:cNvPicPr>
            <a:picLocks noChangeAspect="1" noChangeArrowheads="1"/>
          </p:cNvPicPr>
          <p:nvPr/>
        </p:nvPicPr>
        <p:blipFill>
          <a:blip r:embed="rId2" cstate="print"/>
          <a:srcRect l="24800" t="12136" r="28738" b="31769"/>
          <a:stretch>
            <a:fillRect/>
          </a:stretch>
        </p:blipFill>
        <p:spPr bwMode="auto">
          <a:xfrm>
            <a:off x="4788024" y="476672"/>
            <a:ext cx="4248472" cy="2880320"/>
          </a:xfrm>
          <a:prstGeom prst="rect">
            <a:avLst/>
          </a:prstGeom>
          <a:noFill/>
        </p:spPr>
      </p:pic>
      <p:pic>
        <p:nvPicPr>
          <p:cNvPr id="8195" name="Picture 3" descr="C:\Users\john\Desktop\校本课程照片\IMG_20160329_165204.jpg"/>
          <p:cNvPicPr>
            <a:picLocks noChangeAspect="1" noChangeArrowheads="1"/>
          </p:cNvPicPr>
          <p:nvPr/>
        </p:nvPicPr>
        <p:blipFill>
          <a:blip r:embed="rId3" cstate="print"/>
          <a:srcRect l="8263" t="7929" r="29525" b="19148"/>
          <a:stretch>
            <a:fillRect/>
          </a:stretch>
        </p:blipFill>
        <p:spPr bwMode="auto">
          <a:xfrm>
            <a:off x="4860032" y="3717032"/>
            <a:ext cx="4248472" cy="2796463"/>
          </a:xfrm>
          <a:prstGeom prst="rect">
            <a:avLst/>
          </a:prstGeom>
          <a:noFill/>
        </p:spPr>
      </p:pic>
      <p:pic>
        <p:nvPicPr>
          <p:cNvPr id="8197" name="Picture 5" descr="C:\Users\john\Desktop\校本课程照片\IMG_20160329_165230.jpg"/>
          <p:cNvPicPr>
            <a:picLocks noChangeAspect="1" noChangeArrowheads="1"/>
          </p:cNvPicPr>
          <p:nvPr/>
        </p:nvPicPr>
        <p:blipFill>
          <a:blip r:embed="rId4" cstate="print"/>
          <a:srcRect l="20863" t="34574" r="45674" b="23355"/>
          <a:stretch>
            <a:fillRect/>
          </a:stretch>
        </p:blipFill>
        <p:spPr bwMode="auto">
          <a:xfrm>
            <a:off x="323528" y="476672"/>
            <a:ext cx="4283765" cy="3024336"/>
          </a:xfrm>
          <a:prstGeom prst="rect">
            <a:avLst/>
          </a:prstGeom>
          <a:noFill/>
        </p:spPr>
      </p:pic>
      <p:pic>
        <p:nvPicPr>
          <p:cNvPr id="8199" name="Picture 7" descr="C:\Users\john\Desktop\校本课程照片\IMG_20160329_165218.jpg"/>
          <p:cNvPicPr>
            <a:picLocks noChangeAspect="1" noChangeArrowheads="1"/>
          </p:cNvPicPr>
          <p:nvPr/>
        </p:nvPicPr>
        <p:blipFill>
          <a:blip r:embed="rId5" cstate="print"/>
          <a:srcRect l="9838" t="14941" r="26375" b="19148"/>
          <a:stretch>
            <a:fillRect/>
          </a:stretch>
        </p:blipFill>
        <p:spPr bwMode="auto">
          <a:xfrm>
            <a:off x="107504" y="3789040"/>
            <a:ext cx="4591659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-90264"/>
            <a:ext cx="8229600" cy="1143000"/>
          </a:xfrm>
        </p:spPr>
        <p:txBody>
          <a:bodyPr/>
          <a:lstStyle/>
          <a:p>
            <a:r>
              <a:rPr lang="zh-CN" altLang="en-US" dirty="0" smtClean="0">
                <a:solidFill>
                  <a:srgbClr val="0070C0"/>
                </a:solidFill>
              </a:rPr>
              <a:t>三、课程内容的整合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CN" dirty="0" smtClean="0"/>
              <a:t>    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836712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/>
              <a:t>（</a:t>
            </a:r>
            <a:r>
              <a:rPr lang="en-US" altLang="zh-CN" sz="4000" dirty="0" smtClean="0"/>
              <a:t>1</a:t>
            </a:r>
            <a:r>
              <a:rPr lang="zh-CN" altLang="en-US" sz="4000" dirty="0" smtClean="0"/>
              <a:t>）课程预设与实际分析</a:t>
            </a:r>
            <a:endParaRPr lang="zh-CN" altLang="en-US" sz="40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5148064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077072"/>
            <a:ext cx="3672408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CN" dirty="0" smtClean="0"/>
              <a:t>    </a:t>
            </a:r>
            <a:endParaRPr lang="zh-CN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8640"/>
            <a:ext cx="6408712" cy="4580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725144"/>
            <a:ext cx="6480720" cy="17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-90264"/>
            <a:ext cx="8229600" cy="1143000"/>
          </a:xfrm>
        </p:spPr>
        <p:txBody>
          <a:bodyPr/>
          <a:lstStyle/>
          <a:p>
            <a:r>
              <a:rPr lang="zh-CN" altLang="en-US" dirty="0" smtClean="0">
                <a:solidFill>
                  <a:srgbClr val="0070C0"/>
                </a:solidFill>
              </a:rPr>
              <a:t>三、课程内容</a:t>
            </a:r>
            <a:r>
              <a:rPr lang="zh-CN" altLang="en-US" dirty="0" smtClean="0">
                <a:solidFill>
                  <a:srgbClr val="0070C0"/>
                </a:solidFill>
              </a:rPr>
              <a:t>的</a:t>
            </a:r>
            <a:r>
              <a:rPr lang="zh-CN" altLang="en-US" dirty="0" smtClean="0">
                <a:solidFill>
                  <a:srgbClr val="0070C0"/>
                </a:solidFill>
              </a:rPr>
              <a:t>整合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CN" dirty="0" smtClean="0"/>
              <a:t>    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836712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/>
              <a:t>（</a:t>
            </a:r>
            <a:r>
              <a:rPr lang="en-US" altLang="zh-CN" sz="4000" dirty="0" smtClean="0"/>
              <a:t>2</a:t>
            </a:r>
            <a:r>
              <a:rPr lang="zh-CN" altLang="en-US" sz="4000" dirty="0" smtClean="0"/>
              <a:t>）整理完善及整合</a:t>
            </a:r>
            <a:endParaRPr lang="zh-CN" altLang="en-US" sz="40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484784"/>
            <a:ext cx="4032448" cy="5198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032" y="1484784"/>
            <a:ext cx="3995936" cy="524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-90264"/>
            <a:ext cx="8229600" cy="1143000"/>
          </a:xfrm>
        </p:spPr>
        <p:txBody>
          <a:bodyPr/>
          <a:lstStyle/>
          <a:p>
            <a:r>
              <a:rPr lang="zh-CN" altLang="en-US" dirty="0" smtClean="0">
                <a:solidFill>
                  <a:srgbClr val="0070C0"/>
                </a:solidFill>
              </a:rPr>
              <a:t>三、课程内容</a:t>
            </a:r>
            <a:r>
              <a:rPr lang="zh-CN" altLang="en-US" dirty="0" smtClean="0">
                <a:solidFill>
                  <a:srgbClr val="0070C0"/>
                </a:solidFill>
              </a:rPr>
              <a:t>的</a:t>
            </a:r>
            <a:r>
              <a:rPr lang="zh-CN" altLang="en-US" dirty="0" smtClean="0">
                <a:solidFill>
                  <a:srgbClr val="0070C0"/>
                </a:solidFill>
              </a:rPr>
              <a:t>整合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908720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/>
              <a:t>（</a:t>
            </a:r>
            <a:r>
              <a:rPr lang="en-US" altLang="zh-CN" sz="4000" dirty="0" smtClean="0"/>
              <a:t>3</a:t>
            </a:r>
            <a:r>
              <a:rPr lang="zh-CN" altLang="en-US" sz="4000" dirty="0" smtClean="0"/>
              <a:t>）进一步整理和规划，增加课程“厚度”</a:t>
            </a:r>
            <a:endParaRPr lang="zh-CN" altLang="en-US" sz="40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7149" y="2348880"/>
            <a:ext cx="7729307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53752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校本课程开发的困难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1406976"/>
            <a:ext cx="8229600" cy="468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dirty="0" smtClean="0"/>
              <a:t>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）开发时间过</a:t>
            </a:r>
            <a:r>
              <a:rPr lang="zh-CN" altLang="en-US" dirty="0" smtClean="0"/>
              <a:t>短，课程不精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）课程资源</a:t>
            </a:r>
            <a:r>
              <a:rPr lang="zh-CN" altLang="en-US" dirty="0" smtClean="0"/>
              <a:t>不足，内容不丰富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（</a:t>
            </a:r>
            <a:r>
              <a:rPr lang="en-US" altLang="zh-CN" dirty="0" smtClean="0"/>
              <a:t>3</a:t>
            </a:r>
            <a:r>
              <a:rPr lang="zh-CN" altLang="en-US" dirty="0" smtClean="0"/>
              <a:t>）</a:t>
            </a:r>
            <a:r>
              <a:rPr lang="zh-CN" altLang="en-US" dirty="0" smtClean="0"/>
              <a:t>专业学习不够，视野狭窄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（</a:t>
            </a:r>
            <a:r>
              <a:rPr lang="en-US" altLang="zh-CN" dirty="0" smtClean="0"/>
              <a:t>4</a:t>
            </a:r>
            <a:r>
              <a:rPr lang="zh-CN" altLang="en-US" dirty="0" smtClean="0"/>
              <a:t>）缺少团队</a:t>
            </a:r>
            <a:r>
              <a:rPr lang="zh-CN" altLang="en-US" dirty="0" smtClean="0"/>
              <a:t>合作，势单力薄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（</a:t>
            </a:r>
            <a:r>
              <a:rPr lang="en-US" altLang="zh-CN" dirty="0" smtClean="0"/>
              <a:t>5</a:t>
            </a:r>
            <a:r>
              <a:rPr lang="zh-CN" altLang="en-US" dirty="0" smtClean="0"/>
              <a:t>）鼓励机制不</a:t>
            </a:r>
            <a:r>
              <a:rPr lang="zh-CN" altLang="en-US" dirty="0" smtClean="0"/>
              <a:t>健全，热情不高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（</a:t>
            </a:r>
            <a:r>
              <a:rPr lang="en-US" altLang="zh-CN" dirty="0" smtClean="0"/>
              <a:t>6</a:t>
            </a:r>
            <a:r>
              <a:rPr lang="zh-CN" altLang="en-US" dirty="0" smtClean="0"/>
              <a:t>）资金投入</a:t>
            </a:r>
            <a:r>
              <a:rPr lang="zh-CN" altLang="en-US" dirty="0" smtClean="0"/>
              <a:t>不够，成效不明显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47664" y="1556792"/>
            <a:ext cx="5925344" cy="43924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7200" dirty="0" smtClean="0">
                <a:solidFill>
                  <a:srgbClr val="FF0000"/>
                </a:solidFill>
              </a:rPr>
              <a:t>敬请批评指正，</a:t>
            </a:r>
            <a:endParaRPr lang="en-US" altLang="zh-CN" sz="72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CN" sz="7200" dirty="0" smtClean="0">
                <a:solidFill>
                  <a:srgbClr val="FF0000"/>
                </a:solidFill>
              </a:rPr>
              <a:t>    </a:t>
            </a:r>
            <a:r>
              <a:rPr lang="zh-CN" altLang="en-US" sz="7200" dirty="0" smtClean="0">
                <a:solidFill>
                  <a:srgbClr val="FF0000"/>
                </a:solidFill>
              </a:rPr>
              <a:t>谢谢！</a:t>
            </a:r>
            <a:endParaRPr lang="zh-CN" altLang="zh-CN" sz="72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95736" y="1844824"/>
            <a:ext cx="5544616" cy="1008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4400" dirty="0" smtClean="0"/>
              <a:t>1.</a:t>
            </a:r>
            <a:r>
              <a:rPr lang="zh-CN" altLang="en-US" sz="4400" dirty="0" smtClean="0"/>
              <a:t>前期的准备</a:t>
            </a:r>
            <a:endParaRPr lang="zh-CN" altLang="en-US" sz="4400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2195736" y="2708920"/>
            <a:ext cx="5544616" cy="1008112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</a:t>
            </a: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课程内容的编写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2195736" y="3573016"/>
            <a:ext cx="5544616" cy="1008112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</a:t>
            </a: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课程内容的整合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0070C0"/>
                </a:solidFill>
              </a:rPr>
              <a:t>一、前期的准备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68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4800" dirty="0" smtClean="0"/>
              <a:t>课程定位：</a:t>
            </a:r>
            <a:endParaRPr lang="en-US" altLang="zh-CN" sz="4800" dirty="0" smtClean="0"/>
          </a:p>
          <a:p>
            <a:pPr>
              <a:buNone/>
            </a:pPr>
            <a:r>
              <a:rPr lang="zh-CN" altLang="en-US" sz="4800" dirty="0" smtClean="0"/>
              <a:t>（</a:t>
            </a:r>
            <a:r>
              <a:rPr lang="en-US" altLang="zh-CN" sz="4800" dirty="0" smtClean="0"/>
              <a:t>1</a:t>
            </a:r>
            <a:r>
              <a:rPr lang="zh-CN" altLang="en-US" sz="4800" dirty="0" smtClean="0"/>
              <a:t>）目标</a:t>
            </a:r>
            <a:endParaRPr lang="en-US" altLang="zh-CN" sz="4800" dirty="0" smtClean="0"/>
          </a:p>
          <a:p>
            <a:pPr>
              <a:buNone/>
            </a:pPr>
            <a:r>
              <a:rPr lang="zh-CN" altLang="en-US" sz="4800" dirty="0" smtClean="0"/>
              <a:t>（</a:t>
            </a:r>
            <a:r>
              <a:rPr lang="en-US" altLang="zh-CN" sz="4800" dirty="0" smtClean="0"/>
              <a:t>2</a:t>
            </a:r>
            <a:r>
              <a:rPr lang="zh-CN" altLang="en-US" sz="4800" dirty="0" smtClean="0"/>
              <a:t>）内容</a:t>
            </a:r>
            <a:endParaRPr lang="en-US" altLang="zh-CN" sz="4800" dirty="0" smtClean="0"/>
          </a:p>
          <a:p>
            <a:pPr>
              <a:buNone/>
            </a:pPr>
            <a:r>
              <a:rPr lang="zh-CN" altLang="en-US" sz="4800" dirty="0" smtClean="0"/>
              <a:t>（</a:t>
            </a:r>
            <a:r>
              <a:rPr lang="en-US" altLang="zh-CN" sz="4800" dirty="0" smtClean="0"/>
              <a:t>3</a:t>
            </a:r>
            <a:r>
              <a:rPr lang="zh-CN" altLang="en-US" sz="4800" dirty="0" smtClean="0"/>
              <a:t>）授课方式</a:t>
            </a:r>
            <a:endParaRPr lang="en-US" altLang="zh-CN" sz="4800" dirty="0" smtClean="0"/>
          </a:p>
          <a:p>
            <a:pPr>
              <a:buNone/>
            </a:pPr>
            <a:r>
              <a:rPr lang="zh-CN" altLang="en-US" sz="4800" dirty="0" smtClean="0"/>
              <a:t>（</a:t>
            </a:r>
            <a:r>
              <a:rPr lang="en-US" altLang="zh-CN" sz="4800" dirty="0" smtClean="0"/>
              <a:t>4</a:t>
            </a:r>
            <a:r>
              <a:rPr lang="zh-CN" altLang="en-US" sz="4800" dirty="0" smtClean="0"/>
              <a:t>）评价</a:t>
            </a:r>
            <a:endParaRPr lang="zh-CN" alt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0070C0"/>
                </a:solidFill>
              </a:rPr>
              <a:t>一、前期的准备</a:t>
            </a:r>
            <a:endParaRPr lang="zh-CN" altLang="en-US" dirty="0">
              <a:solidFill>
                <a:srgbClr val="0070C0"/>
              </a:solidFill>
            </a:endParaRPr>
          </a:p>
        </p:txBody>
      </p:sp>
      <p:pic>
        <p:nvPicPr>
          <p:cNvPr id="6" name="图片 5" descr="https://img.alicdn.com/bao/uploaded/i1/TB16tKgGXXXXXXbXXXXXXXXXXXX_!!0-item_pic.jpg_430x430q9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2893060" cy="376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 descr="https://gsnapshot.alicdn.com/imgextra/i1/TB1GZjoLpXXXXaWXpXXXXXXXXXX_!!0-item_pic.jpg_430x430.jpg?time=145361268900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844824"/>
            <a:ext cx="324036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 descr="https://gsnapshot.alicdn.com/imgextra/i1/T1Rg5xXmFlXXcTmX.._080921.jpg_430x430.jpg?time=135417844100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6330" y="2060848"/>
            <a:ext cx="2947670" cy="2947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0070C0"/>
                </a:solidFill>
              </a:rPr>
              <a:t>一、前期的准备</a:t>
            </a:r>
            <a:endParaRPr lang="zh-CN" altLang="en-US" dirty="0">
              <a:solidFill>
                <a:srgbClr val="0070C0"/>
              </a:solidFill>
            </a:endParaRPr>
          </a:p>
        </p:txBody>
      </p:sp>
      <p:pic>
        <p:nvPicPr>
          <p:cNvPr id="6" name="图片 5" descr="https://img.alicdn.com/bao/uploaded/i4/TB1y89VHXXXXXcdXXXXXXXXXXXX_!!0-item_pic.jpg_430x430q9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259228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 descr="https://img.alicdn.com/bao/uploaded/i1/TB1elBCQVXXXXbzXVXXXXXXXXXX_!!0-item_pic.jpg_430x430q9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628800"/>
            <a:ext cx="266429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 descr="https://gsnapshot.alicdn.com/imgextra/i6/T1fn0FXglbXXcKpgfb_093814.jpg_430x430.jpg?time=135617062100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700808"/>
            <a:ext cx="3707904" cy="385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0070C0"/>
                </a:solidFill>
              </a:rPr>
              <a:t>一、前期的准备</a:t>
            </a:r>
            <a:endParaRPr lang="zh-CN" altLang="en-US" dirty="0">
              <a:solidFill>
                <a:srgbClr val="0070C0"/>
              </a:solidFill>
            </a:endParaRPr>
          </a:p>
        </p:txBody>
      </p:sp>
      <p:pic>
        <p:nvPicPr>
          <p:cNvPr id="9" name="图片 8" descr="https://gsnapshot.alicdn.com/imgextra/i4/T10P9lXlxZXXaoGZE__105610.jpg_430x430.jpg?time=13560099790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331236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 descr="https://gsnapshot.alicdn.com/imgextra/i4/15757018950671297/T12x.yXoXfXXXXXXXX_!!0-item_pic.jpg_430x430.jpg?time=135617062100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204864"/>
            <a:ext cx="2736304" cy="36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 descr="https://gsnapshot.alicdn.com/imgextra/i2/T1HFcRFc4dXXXXXXXX_!!0-item_pic.jpg_430x430.jpg?time=1414815153000"/>
          <p:cNvPicPr/>
          <p:nvPr/>
        </p:nvPicPr>
        <p:blipFill>
          <a:blip r:embed="rId4" cstate="print"/>
          <a:srcRect l="9131" t="-1759" r="11458"/>
          <a:stretch>
            <a:fillRect/>
          </a:stretch>
        </p:blipFill>
        <p:spPr bwMode="auto">
          <a:xfrm>
            <a:off x="5903640" y="1916832"/>
            <a:ext cx="3240360" cy="416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0070C0"/>
                </a:solidFill>
              </a:rPr>
              <a:t>一、前期的准备</a:t>
            </a:r>
            <a:endParaRPr lang="zh-CN" altLang="en-US" dirty="0">
              <a:solidFill>
                <a:srgbClr val="0070C0"/>
              </a:solidFill>
            </a:endParaRPr>
          </a:p>
        </p:txBody>
      </p:sp>
      <p:pic>
        <p:nvPicPr>
          <p:cNvPr id="9" name="图片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842493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5312</TotalTime>
  <Words>1043</Words>
  <Application>Microsoft Office PowerPoint</Application>
  <PresentationFormat>全屏显示(4:3)</PresentationFormat>
  <Paragraphs>151</Paragraphs>
  <Slides>39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0" baseType="lpstr">
      <vt:lpstr>暗香扑面</vt:lpstr>
      <vt:lpstr>在实践中编写校本教材</vt:lpstr>
      <vt:lpstr>课程的起步</vt:lpstr>
      <vt:lpstr>幻灯片 3</vt:lpstr>
      <vt:lpstr>幻灯片 4</vt:lpstr>
      <vt:lpstr>一、前期的准备</vt:lpstr>
      <vt:lpstr>一、前期的准备</vt:lpstr>
      <vt:lpstr>一、前期的准备</vt:lpstr>
      <vt:lpstr>一、前期的准备</vt:lpstr>
      <vt:lpstr>一、前期的准备</vt:lpstr>
      <vt:lpstr>一、前期的准备</vt:lpstr>
      <vt:lpstr>一、前期的准备</vt:lpstr>
      <vt:lpstr>一、前期的准备</vt:lpstr>
      <vt:lpstr>一、前期的准备</vt:lpstr>
      <vt:lpstr>一、前期的准备</vt:lpstr>
      <vt:lpstr>一、前期的准备</vt:lpstr>
      <vt:lpstr>一、前期的准备</vt:lpstr>
      <vt:lpstr>一、前期的准备</vt:lpstr>
      <vt:lpstr>二、课程内容的编写</vt:lpstr>
      <vt:lpstr>二、课程内容的编写</vt:lpstr>
      <vt:lpstr>二、课程内容的编写</vt:lpstr>
      <vt:lpstr>二、课程内容的编写</vt:lpstr>
      <vt:lpstr>二、课程内容的编写</vt:lpstr>
      <vt:lpstr>二、课程内容的编写</vt:lpstr>
      <vt:lpstr>二、课程内容的编写</vt:lpstr>
      <vt:lpstr>二、课程内容的编写</vt:lpstr>
      <vt:lpstr>二、课程内容的编写</vt:lpstr>
      <vt:lpstr>二、课程内容的编写</vt:lpstr>
      <vt:lpstr>二、课程内容的编写</vt:lpstr>
      <vt:lpstr>二、课程内容的编写</vt:lpstr>
      <vt:lpstr>二、课程内容的编写</vt:lpstr>
      <vt:lpstr>二、课程内容的编写</vt:lpstr>
      <vt:lpstr>二、课程内容的编写</vt:lpstr>
      <vt:lpstr>二、课程内容的编写</vt:lpstr>
      <vt:lpstr>三、课程内容的整合</vt:lpstr>
      <vt:lpstr>幻灯片 35</vt:lpstr>
      <vt:lpstr>三、课程内容的整合</vt:lpstr>
      <vt:lpstr>三、课程内容的整合</vt:lpstr>
      <vt:lpstr>校本课程开发的困难</vt:lpstr>
      <vt:lpstr>幻灯片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基于数学实验的校本课程开发与实施的实践研究</dc:title>
  <dc:creator>钱程</dc:creator>
  <cp:lastModifiedBy>钱程</cp:lastModifiedBy>
  <cp:revision>178</cp:revision>
  <dcterms:created xsi:type="dcterms:W3CDTF">2016-10-08T02:07:49Z</dcterms:created>
  <dcterms:modified xsi:type="dcterms:W3CDTF">2017-08-21T02:23:31Z</dcterms:modified>
</cp:coreProperties>
</file>