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97" r:id="rId3"/>
    <p:sldId id="322" r:id="rId4"/>
    <p:sldId id="287" r:id="rId5"/>
    <p:sldId id="264" r:id="rId6"/>
    <p:sldId id="290" r:id="rId7"/>
    <p:sldId id="313" r:id="rId8"/>
    <p:sldId id="303" r:id="rId9"/>
    <p:sldId id="305" r:id="rId10"/>
    <p:sldId id="293" r:id="rId11"/>
    <p:sldId id="292" r:id="rId12"/>
    <p:sldId id="307" r:id="rId13"/>
    <p:sldId id="298" r:id="rId14"/>
    <p:sldId id="315" r:id="rId15"/>
    <p:sldId id="316" r:id="rId16"/>
    <p:sldId id="291" r:id="rId17"/>
    <p:sldId id="317" r:id="rId18"/>
    <p:sldId id="324" r:id="rId19"/>
    <p:sldId id="319" r:id="rId20"/>
    <p:sldId id="308" r:id="rId21"/>
    <p:sldId id="318" r:id="rId22"/>
    <p:sldId id="321" r:id="rId23"/>
    <p:sldId id="31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E3E"/>
    <a:srgbClr val="70AD47"/>
    <a:srgbClr val="F7B63E"/>
    <a:srgbClr val="76AA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93D7-575E-4195-A0BD-90E2C727CDE2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3FA2-A613-42FA-9687-609A920DA7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519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764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7937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41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16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3078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00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33974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7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061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061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4492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023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00493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9681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5357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203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485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320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291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2098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189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550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582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8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91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4094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381827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5032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070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343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8322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920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31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778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56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166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9974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D43B-8A00-44B8-9B81-0C251BDB1F3E}" type="datetimeFigureOut">
              <a:rPr lang="zh-CN" altLang="en-US" smtClean="0"/>
              <a:pPr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362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2.png"/><Relationship Id="rId18" Type="http://schemas.openxmlformats.org/officeDocument/2006/relationships/image" Target="../media/image33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.png"/><Relationship Id="rId17" Type="http://schemas.openxmlformats.org/officeDocument/2006/relationships/image" Target="../media/image27.jpe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6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36.jpeg"/><Relationship Id="rId4" Type="http://schemas.openxmlformats.org/officeDocument/2006/relationships/image" Target="../media/image10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media" Target="../media/media2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6.jpe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../media/image10.pn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32.png"/><Relationship Id="rId18" Type="http://schemas.openxmlformats.org/officeDocument/2006/relationships/image" Target="../media/image48.jpeg"/><Relationship Id="rId3" Type="http://schemas.openxmlformats.org/officeDocument/2006/relationships/tags" Target="../tags/tag13.xml"/><Relationship Id="rId21" Type="http://schemas.openxmlformats.org/officeDocument/2006/relationships/image" Target="../media/image51.jpeg"/><Relationship Id="rId7" Type="http://schemas.openxmlformats.org/officeDocument/2006/relationships/tags" Target="../tags/tag17.xml"/><Relationship Id="rId12" Type="http://schemas.openxmlformats.org/officeDocument/2006/relationships/image" Target="../media/image2.png"/><Relationship Id="rId17" Type="http://schemas.openxmlformats.org/officeDocument/2006/relationships/image" Target="../media/image47.jpe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50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49.jpe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2.png"/><Relationship Id="rId18" Type="http://schemas.openxmlformats.org/officeDocument/2006/relationships/image" Target="../media/image5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notesSlide" Target="../notesSlides/notesSlide18.xml"/><Relationship Id="rId17" Type="http://schemas.openxmlformats.org/officeDocument/2006/relationships/image" Target="../media/image5.png"/><Relationship Id="rId2" Type="http://schemas.openxmlformats.org/officeDocument/2006/relationships/tags" Target="../tags/tag20.xml"/><Relationship Id="rId16" Type="http://schemas.openxmlformats.org/officeDocument/2006/relationships/image" Target="../media/image10.png"/><Relationship Id="rId1" Type="http://schemas.openxmlformats.org/officeDocument/2006/relationships/audio" Target="file:///C:\Users\Administrator\Desktop\&#19968;&#24180;&#32423;&#35821;&#25991;&#25945;&#30740;&#32452;&#27719;&#25253;\&#36213;&#28023;&#27915;%20-%20&#22812;&#33394;&#38050;&#29748;&#26354;&#8212;&#30636;&#38388;&#30340;&#27704;&#24658;.mp3" TargetMode="External"/><Relationship Id="rId6" Type="http://schemas.openxmlformats.org/officeDocument/2006/relationships/tags" Target="../tags/tag2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.xml"/><Relationship Id="rId15" Type="http://schemas.openxmlformats.org/officeDocument/2006/relationships/image" Target="../media/image3.png"/><Relationship Id="rId10" Type="http://schemas.openxmlformats.org/officeDocument/2006/relationships/tags" Target="../tags/tag28.xml"/><Relationship Id="rId19" Type="http://schemas.openxmlformats.org/officeDocument/2006/relationships/image" Target="../media/image54.png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esign.c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5700831-8879-463D-A823-D917F883AA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6340" y="733452"/>
            <a:ext cx="2355909" cy="5681002"/>
          </a:xfrm>
          <a:prstGeom prst="rect">
            <a:avLst/>
          </a:prstGeom>
        </p:spPr>
      </p:pic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0" y="2459504"/>
            <a:ext cx="98808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扎实日常教学 培养阅读能力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           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一年级语文教研组汇报</a:t>
            </a:r>
          </a:p>
        </p:txBody>
      </p:sp>
    </p:spTree>
    <p:extLst>
      <p:ext uri="{BB962C8B-B14F-4D97-AF65-F5344CB8AC3E}">
        <p14:creationId xmlns:p14="http://schemas.microsoft.com/office/powerpoint/2010/main" xmlns="" val="3401844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 bwMode="auto">
          <a:xfrm>
            <a:off x="4376209" y="1652273"/>
            <a:ext cx="3124200" cy="929217"/>
            <a:chOff x="3332900" y="1797045"/>
            <a:chExt cx="2342667" cy="696309"/>
          </a:xfrm>
        </p:grpSpPr>
        <p:sp>
          <p:nvSpPr>
            <p:cNvPr id="9" name="MH_Other_4"/>
            <p:cNvSpPr/>
            <p:nvPr>
              <p:custDataLst>
                <p:tags r:id="rId7"/>
              </p:custDataLst>
            </p:nvPr>
          </p:nvSpPr>
          <p:spPr>
            <a:xfrm>
              <a:off x="3797941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MH_Other_5"/>
            <p:cNvPicPr/>
            <p:nvPr>
              <p:custDataLst>
                <p:tags r:id="rId8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3332900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H_Other_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164579" y="1904901"/>
              <a:ext cx="725337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7675033" y="1629645"/>
            <a:ext cx="3122084" cy="929217"/>
            <a:chOff x="5787683" y="1797045"/>
            <a:chExt cx="2342667" cy="696309"/>
          </a:xfrm>
        </p:grpSpPr>
        <p:sp>
          <p:nvSpPr>
            <p:cNvPr id="13" name="MH_Other_7"/>
            <p:cNvSpPr/>
            <p:nvPr>
              <p:custDataLst>
                <p:tags r:id="rId4"/>
              </p:custDataLst>
            </p:nvPr>
          </p:nvSpPr>
          <p:spPr>
            <a:xfrm>
              <a:off x="6253040" y="1797045"/>
              <a:ext cx="1411952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4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MH_Other_8"/>
            <p:cNvPicPr/>
            <p:nvPr>
              <p:custDataLst>
                <p:tags r:id="rId5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5787683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MH_Other_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635808" y="1904901"/>
              <a:ext cx="724241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1087967" y="1629645"/>
            <a:ext cx="3124200" cy="929217"/>
            <a:chOff x="878116" y="1797045"/>
            <a:chExt cx="2342667" cy="696309"/>
          </a:xfrm>
        </p:grpSpPr>
        <p:sp>
          <p:nvSpPr>
            <p:cNvPr id="17" name="MH_Other_1"/>
            <p:cNvSpPr/>
            <p:nvPr>
              <p:custDataLst>
                <p:tags r:id="rId1"/>
              </p:custDataLst>
            </p:nvPr>
          </p:nvSpPr>
          <p:spPr>
            <a:xfrm>
              <a:off x="1343157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MH_Other_2"/>
            <p:cNvPicPr/>
            <p:nvPr>
              <p:custDataLst>
                <p:tags r:id="rId2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878116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H_Other_5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679638" y="1904901"/>
              <a:ext cx="725338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50"/>
          <p:cNvSpPr txBox="1"/>
          <p:nvPr/>
        </p:nvSpPr>
        <p:spPr bwMode="auto">
          <a:xfrm>
            <a:off x="944034" y="2634029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学习一课</a:t>
            </a:r>
            <a:endParaRPr lang="en-US" sz="186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50"/>
          <p:cNvSpPr txBox="1"/>
          <p:nvPr/>
        </p:nvSpPr>
        <p:spPr bwMode="auto">
          <a:xfrm>
            <a:off x="4268587" y="2619127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感悟一点</a:t>
            </a:r>
            <a:endParaRPr lang="en-US" sz="186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50"/>
          <p:cNvSpPr txBox="1"/>
          <p:nvPr/>
        </p:nvSpPr>
        <p:spPr bwMode="auto">
          <a:xfrm>
            <a:off x="7637529" y="2622832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内化一分</a:t>
            </a:r>
            <a:endParaRPr lang="en-US" sz="186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1574633" y="161671"/>
            <a:ext cx="787120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青年教师好钻研 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EBC8A5F-732E-4F08-BD4B-2D35F789A5B5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EEF1DE-F2F2-44E6-8CED-6707EFBC38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034" y="3429000"/>
            <a:ext cx="3378128" cy="230796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E451F233-6F0A-4992-9196-905EEE25A0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520" y="3412321"/>
            <a:ext cx="3124200" cy="23413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668862B-2F0C-496C-8AE2-85A90387122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649" y="3400687"/>
            <a:ext cx="3117468" cy="23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280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 bwMode="auto">
          <a:xfrm>
            <a:off x="5314764" y="2921926"/>
            <a:ext cx="1020233" cy="1020233"/>
            <a:chOff x="4108882" y="1486287"/>
            <a:chExt cx="765423" cy="765385"/>
          </a:xfrm>
        </p:grpSpPr>
        <p:sp>
          <p:nvSpPr>
            <p:cNvPr id="19" name="Rectangle 22"/>
            <p:cNvSpPr/>
            <p:nvPr/>
          </p:nvSpPr>
          <p:spPr>
            <a:xfrm>
              <a:off x="4108882" y="1486287"/>
              <a:ext cx="765423" cy="765385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4253392" y="1680015"/>
              <a:ext cx="468464" cy="387456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o UI" panose="020B0502040204020203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2059873" y="2918883"/>
            <a:ext cx="1020233" cy="1020233"/>
            <a:chOff x="1430846" y="1486287"/>
            <a:chExt cx="765423" cy="765385"/>
          </a:xfrm>
        </p:grpSpPr>
        <p:sp>
          <p:nvSpPr>
            <p:cNvPr id="22" name="Rectangle 13"/>
            <p:cNvSpPr/>
            <p:nvPr/>
          </p:nvSpPr>
          <p:spPr>
            <a:xfrm>
              <a:off x="1430846" y="1486287"/>
              <a:ext cx="765423" cy="765385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00"/>
            <p:cNvSpPr/>
            <p:nvPr/>
          </p:nvSpPr>
          <p:spPr bwMode="auto">
            <a:xfrm>
              <a:off x="1602352" y="1657784"/>
              <a:ext cx="365243" cy="411276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o UI" panose="020B0502040204020203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3491262" y="5606908"/>
            <a:ext cx="1020233" cy="1020233"/>
            <a:chOff x="2657114" y="3306918"/>
            <a:chExt cx="765423" cy="765385"/>
          </a:xfrm>
        </p:grpSpPr>
        <p:sp>
          <p:nvSpPr>
            <p:cNvPr id="25" name="Rectangle 26"/>
            <p:cNvSpPr/>
            <p:nvPr/>
          </p:nvSpPr>
          <p:spPr>
            <a:xfrm>
              <a:off x="2657114" y="3306918"/>
              <a:ext cx="765423" cy="765385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Group 67"/>
            <p:cNvGrpSpPr/>
            <p:nvPr/>
          </p:nvGrpSpPr>
          <p:grpSpPr>
            <a:xfrm>
              <a:off x="2743063" y="3564765"/>
              <a:ext cx="605458" cy="213916"/>
              <a:chOff x="1441430" y="4357700"/>
              <a:chExt cx="503238" cy="177800"/>
            </a:xfrm>
            <a:solidFill>
              <a:schemeClr val="bg1"/>
            </a:solidFill>
          </p:grpSpPr>
          <p:sp>
            <p:nvSpPr>
              <p:cNvPr id="27" name="Freeform 19"/>
              <p:cNvSpPr/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 bwMode="auto">
          <a:xfrm>
            <a:off x="8777622" y="2928275"/>
            <a:ext cx="1020233" cy="1020233"/>
            <a:chOff x="6721309" y="1486287"/>
            <a:chExt cx="765423" cy="765385"/>
          </a:xfrm>
        </p:grpSpPr>
        <p:sp>
          <p:nvSpPr>
            <p:cNvPr id="31" name="Rectangle 16"/>
            <p:cNvSpPr/>
            <p:nvPr/>
          </p:nvSpPr>
          <p:spPr>
            <a:xfrm>
              <a:off x="6721309" y="1486287"/>
              <a:ext cx="765423" cy="765385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68"/>
            <p:cNvGrpSpPr/>
            <p:nvPr/>
          </p:nvGrpSpPr>
          <p:grpSpPr>
            <a:xfrm>
              <a:off x="6911180" y="1670021"/>
              <a:ext cx="405503" cy="406194"/>
              <a:chOff x="6998061" y="3496249"/>
              <a:chExt cx="366051" cy="366676"/>
            </a:xfrm>
            <a:solidFill>
              <a:schemeClr val="bg1"/>
            </a:solidFill>
          </p:grpSpPr>
          <p:sp>
            <p:nvSpPr>
              <p:cNvPr id="33" name="AutoShape 7"/>
              <p:cNvSpPr/>
              <p:nvPr/>
            </p:nvSpPr>
            <p:spPr bwMode="auto">
              <a:xfrm>
                <a:off x="6998061" y="3496249"/>
                <a:ext cx="366051" cy="366676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4" name="AutoShape 8"/>
              <p:cNvSpPr/>
              <p:nvPr/>
            </p:nvSpPr>
            <p:spPr bwMode="auto">
              <a:xfrm>
                <a:off x="7158247" y="3656437"/>
                <a:ext cx="45678" cy="45678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5" name="AutoShape 9"/>
              <p:cNvSpPr/>
              <p:nvPr/>
            </p:nvSpPr>
            <p:spPr bwMode="auto">
              <a:xfrm>
                <a:off x="7111943" y="3610758"/>
                <a:ext cx="137660" cy="137660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6" name="AutoShape 10"/>
              <p:cNvSpPr/>
              <p:nvPr/>
            </p:nvSpPr>
            <p:spPr bwMode="auto">
              <a:xfrm>
                <a:off x="7203927" y="3702114"/>
                <a:ext cx="56941" cy="58818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7" name="AutoShape 11"/>
              <p:cNvSpPr/>
              <p:nvPr/>
            </p:nvSpPr>
            <p:spPr bwMode="auto">
              <a:xfrm>
                <a:off x="7226451" y="3725267"/>
                <a:ext cx="81970" cy="83847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8" name="AutoShape 12"/>
              <p:cNvSpPr/>
              <p:nvPr/>
            </p:nvSpPr>
            <p:spPr bwMode="auto">
              <a:xfrm>
                <a:off x="7215188" y="3714003"/>
                <a:ext cx="69456" cy="70707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39" name="AutoShape 13"/>
              <p:cNvSpPr/>
              <p:nvPr/>
            </p:nvSpPr>
            <p:spPr bwMode="auto">
              <a:xfrm>
                <a:off x="7100682" y="3599495"/>
                <a:ext cx="57567" cy="58192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40" name="AutoShape 14"/>
              <p:cNvSpPr/>
              <p:nvPr/>
            </p:nvSpPr>
            <p:spPr bwMode="auto">
              <a:xfrm>
                <a:off x="7055002" y="3553816"/>
                <a:ext cx="81970" cy="83222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41" name="AutoShape 15"/>
              <p:cNvSpPr/>
              <p:nvPr/>
            </p:nvSpPr>
            <p:spPr bwMode="auto">
              <a:xfrm>
                <a:off x="7078154" y="3576343"/>
                <a:ext cx="69456" cy="71333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 bwMode="auto">
          <a:xfrm>
            <a:off x="7170390" y="5606908"/>
            <a:ext cx="1020233" cy="1020233"/>
            <a:chOff x="5566317" y="3306918"/>
            <a:chExt cx="765423" cy="765385"/>
          </a:xfrm>
        </p:grpSpPr>
        <p:sp>
          <p:nvSpPr>
            <p:cNvPr id="43" name="Rectangle 23"/>
            <p:cNvSpPr/>
            <p:nvPr/>
          </p:nvSpPr>
          <p:spPr>
            <a:xfrm>
              <a:off x="5566317" y="3306918"/>
              <a:ext cx="765423" cy="765385"/>
            </a:xfrm>
            <a:prstGeom prst="ellipse">
              <a:avLst/>
            </a:prstGeom>
            <a:solidFill>
              <a:srgbClr val="455761"/>
            </a:solid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4" name="Group 78"/>
            <p:cNvGrpSpPr/>
            <p:nvPr/>
          </p:nvGrpSpPr>
          <p:grpSpPr>
            <a:xfrm>
              <a:off x="5794464" y="3478816"/>
              <a:ext cx="327796" cy="437560"/>
              <a:chOff x="1868971" y="2767277"/>
              <a:chExt cx="274694" cy="366676"/>
            </a:xfrm>
            <a:solidFill>
              <a:schemeClr val="bg1"/>
            </a:solidFill>
          </p:grpSpPr>
          <p:sp>
            <p:nvSpPr>
              <p:cNvPr id="45" name="AutoShape 115"/>
              <p:cNvSpPr/>
              <p:nvPr/>
            </p:nvSpPr>
            <p:spPr bwMode="auto">
              <a:xfrm>
                <a:off x="1868971" y="2767277"/>
                <a:ext cx="274694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  <p:sp>
            <p:nvSpPr>
              <p:cNvPr id="46" name="AutoShape 116"/>
              <p:cNvSpPr/>
              <p:nvPr/>
            </p:nvSpPr>
            <p:spPr bwMode="auto">
              <a:xfrm>
                <a:off x="1983479" y="2985030"/>
                <a:ext cx="45678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70">
                  <a:defRPr/>
                </a:pPr>
                <a:endPara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o UI" panose="020B0502040204020203" pitchFamily="34" charset="0"/>
                </a:endParaRPr>
              </a:p>
            </p:txBody>
          </p:sp>
        </p:grpSp>
      </p:grpSp>
      <p:sp>
        <p:nvSpPr>
          <p:cNvPr id="49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课堂教学系列化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5C452F14-E798-4E55-89E6-70C9B581403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6B6A773-A918-412E-9663-8A0BDA03B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715" y="1325279"/>
            <a:ext cx="3151742" cy="23638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52B3C8D-1E0A-4569-88FF-865FE127C7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347" y="1330712"/>
            <a:ext cx="3151742" cy="2364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9D59BC9-0253-466A-B2E5-12B8F57EE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947" y="1325279"/>
            <a:ext cx="3306486" cy="23838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544EE0-FEC5-4143-B666-E6246874B3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2034" y="4033873"/>
            <a:ext cx="3470083" cy="2356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C771C69-9221-48A0-88E3-A6DC36F365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904" y="4033873"/>
            <a:ext cx="3533914" cy="236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822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76"/>
          <p:cNvSpPr txBox="1"/>
          <p:nvPr/>
        </p:nvSpPr>
        <p:spPr>
          <a:xfrm>
            <a:off x="5730225" y="2495190"/>
            <a:ext cx="201622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第二章节</a:t>
            </a:r>
          </a:p>
        </p:txBody>
      </p:sp>
      <p:sp>
        <p:nvSpPr>
          <p:cNvPr id="231" name="TextBox 76"/>
          <p:cNvSpPr txBox="1"/>
          <p:nvPr/>
        </p:nvSpPr>
        <p:spPr>
          <a:xfrm>
            <a:off x="4012722" y="3189719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B09F2A0-BFAF-4488-8717-1492D47163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12988" y="770618"/>
            <a:ext cx="2061623" cy="5681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7DB4B93-E0D5-423A-ABCD-2FFAC35E8D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7250">
            <a:off x="9877005" y="-74"/>
            <a:ext cx="2463737" cy="52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20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953376" y="4412448"/>
            <a:ext cx="910376" cy="910376"/>
            <a:chOff x="2953376" y="4412444"/>
            <a:chExt cx="910376" cy="910376"/>
          </a:xfrm>
          <a:solidFill>
            <a:schemeClr val="accent1"/>
          </a:solidFill>
        </p:grpSpPr>
        <p:sp>
          <p:nvSpPr>
            <p:cNvPr id="20" name="椭圆 19"/>
            <p:cNvSpPr/>
            <p:nvPr/>
          </p:nvSpPr>
          <p:spPr>
            <a:xfrm>
              <a:off x="2953376" y="4412444"/>
              <a:ext cx="910376" cy="910376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9794" y="4590633"/>
              <a:ext cx="397545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600" spc="4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01</a:t>
              </a:r>
              <a:endParaRPr lang="zh-CN" altLang="en-US" sz="3600" spc="40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033496" y="2972418"/>
            <a:ext cx="910376" cy="910376"/>
            <a:chOff x="4033496" y="2972418"/>
            <a:chExt cx="910376" cy="910376"/>
          </a:xfrm>
          <a:solidFill>
            <a:schemeClr val="accent2"/>
          </a:solidFill>
        </p:grpSpPr>
        <p:sp>
          <p:nvSpPr>
            <p:cNvPr id="23" name="椭圆 22"/>
            <p:cNvSpPr/>
            <p:nvPr/>
          </p:nvSpPr>
          <p:spPr>
            <a:xfrm>
              <a:off x="4033496" y="2972418"/>
              <a:ext cx="910376" cy="910376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4298731" y="3152001"/>
              <a:ext cx="379911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28792" y="2361803"/>
            <a:ext cx="910376" cy="910376"/>
            <a:chOff x="5628792" y="2361805"/>
            <a:chExt cx="910376" cy="910376"/>
          </a:xfrm>
          <a:solidFill>
            <a:schemeClr val="accent3"/>
          </a:solidFill>
        </p:grpSpPr>
        <p:sp>
          <p:nvSpPr>
            <p:cNvPr id="26" name="椭圆 25"/>
            <p:cNvSpPr/>
            <p:nvPr/>
          </p:nvSpPr>
          <p:spPr>
            <a:xfrm>
              <a:off x="5628792" y="2361805"/>
              <a:ext cx="910376" cy="910376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TextBox 20"/>
            <p:cNvSpPr txBox="1"/>
            <p:nvPr/>
          </p:nvSpPr>
          <p:spPr>
            <a:xfrm>
              <a:off x="5886010" y="2559728"/>
              <a:ext cx="395942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320136" y="2972418"/>
            <a:ext cx="910376" cy="910376"/>
            <a:chOff x="7320136" y="2972418"/>
            <a:chExt cx="910376" cy="910376"/>
          </a:xfrm>
          <a:solidFill>
            <a:schemeClr val="accent4"/>
          </a:solidFill>
        </p:grpSpPr>
        <p:sp>
          <p:nvSpPr>
            <p:cNvPr id="29" name="椭圆 28"/>
            <p:cNvSpPr/>
            <p:nvPr/>
          </p:nvSpPr>
          <p:spPr>
            <a:xfrm>
              <a:off x="7320136" y="2972418"/>
              <a:ext cx="910376" cy="910376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TextBox 20"/>
            <p:cNvSpPr txBox="1"/>
            <p:nvPr/>
          </p:nvSpPr>
          <p:spPr>
            <a:xfrm>
              <a:off x="7586972" y="3152001"/>
              <a:ext cx="376706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256240" y="4462838"/>
            <a:ext cx="910376" cy="910376"/>
            <a:chOff x="8256240" y="4462840"/>
            <a:chExt cx="910376" cy="910376"/>
          </a:xfrm>
          <a:solidFill>
            <a:schemeClr val="accent1"/>
          </a:solidFill>
        </p:grpSpPr>
        <p:sp>
          <p:nvSpPr>
            <p:cNvPr id="32" name="椭圆 31"/>
            <p:cNvSpPr/>
            <p:nvPr/>
          </p:nvSpPr>
          <p:spPr>
            <a:xfrm>
              <a:off x="8256240" y="4462840"/>
              <a:ext cx="910376" cy="910376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8516661" y="4651687"/>
              <a:ext cx="389530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05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</a:endParaRPr>
            </a:p>
          </p:txBody>
        </p:sp>
      </p:grpSp>
      <p:sp>
        <p:nvSpPr>
          <p:cNvPr id="34" name="TextBox 29"/>
          <p:cNvSpPr txBox="1"/>
          <p:nvPr/>
        </p:nvSpPr>
        <p:spPr>
          <a:xfrm>
            <a:off x="702893" y="3952428"/>
            <a:ext cx="2246479" cy="19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0"/>
          <p:cNvSpPr txBox="1"/>
          <p:nvPr/>
        </p:nvSpPr>
        <p:spPr>
          <a:xfrm>
            <a:off x="594805" y="4601293"/>
            <a:ext cx="21627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课前积累五分钟</a:t>
            </a:r>
          </a:p>
        </p:txBody>
      </p:sp>
      <p:sp>
        <p:nvSpPr>
          <p:cNvPr id="36" name="TextBox 29"/>
          <p:cNvSpPr txBox="1"/>
          <p:nvPr/>
        </p:nvSpPr>
        <p:spPr>
          <a:xfrm>
            <a:off x="1668276" y="2141657"/>
            <a:ext cx="2290677" cy="19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0"/>
          <p:cNvSpPr txBox="1"/>
          <p:nvPr/>
        </p:nvSpPr>
        <p:spPr>
          <a:xfrm>
            <a:off x="1454355" y="2790522"/>
            <a:ext cx="2290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绘本阅读每周化</a:t>
            </a:r>
          </a:p>
        </p:txBody>
      </p:sp>
      <p:sp>
        <p:nvSpPr>
          <p:cNvPr id="38" name="TextBox 29"/>
          <p:cNvSpPr txBox="1"/>
          <p:nvPr/>
        </p:nvSpPr>
        <p:spPr>
          <a:xfrm>
            <a:off x="4950664" y="1016804"/>
            <a:ext cx="2290677" cy="19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0"/>
          <p:cNvSpPr txBox="1"/>
          <p:nvPr/>
        </p:nvSpPr>
        <p:spPr>
          <a:xfrm>
            <a:off x="5164584" y="1665669"/>
            <a:ext cx="2155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活动推进促阅读</a:t>
            </a:r>
          </a:p>
        </p:txBody>
      </p:sp>
      <p:sp>
        <p:nvSpPr>
          <p:cNvPr id="40" name="TextBox 29"/>
          <p:cNvSpPr txBox="1"/>
          <p:nvPr/>
        </p:nvSpPr>
        <p:spPr>
          <a:xfrm>
            <a:off x="8107176" y="2141657"/>
            <a:ext cx="2290677" cy="19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8321097" y="2790522"/>
            <a:ext cx="22464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家校携手促阅读</a:t>
            </a:r>
          </a:p>
        </p:txBody>
      </p:sp>
      <p:sp>
        <p:nvSpPr>
          <p:cNvPr id="42" name="TextBox 29"/>
          <p:cNvSpPr txBox="1"/>
          <p:nvPr/>
        </p:nvSpPr>
        <p:spPr>
          <a:xfrm>
            <a:off x="9274615" y="3952428"/>
            <a:ext cx="2246479" cy="19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30"/>
          <p:cNvSpPr txBox="1"/>
          <p:nvPr/>
        </p:nvSpPr>
        <p:spPr>
          <a:xfrm>
            <a:off x="9456173" y="4601293"/>
            <a:ext cx="25020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读写结合自主创作</a:t>
            </a:r>
          </a:p>
        </p:txBody>
      </p:sp>
      <p:sp>
        <p:nvSpPr>
          <p:cNvPr id="44" name="任意多边形 43"/>
          <p:cNvSpPr>
            <a:spLocks/>
          </p:cNvSpPr>
          <p:nvPr/>
        </p:nvSpPr>
        <p:spPr bwMode="auto">
          <a:xfrm>
            <a:off x="4540688" y="3595208"/>
            <a:ext cx="3067480" cy="3289781"/>
          </a:xfrm>
          <a:custGeom>
            <a:avLst/>
            <a:gdLst>
              <a:gd name="connsiteX0" fmla="*/ 2273319 w 4114465"/>
              <a:gd name="connsiteY0" fmla="*/ 3058 h 4412641"/>
              <a:gd name="connsiteX1" fmla="*/ 2468913 w 4114465"/>
              <a:gd name="connsiteY1" fmla="*/ 540587 h 4412641"/>
              <a:gd name="connsiteX2" fmla="*/ 2378639 w 4114465"/>
              <a:gd name="connsiteY2" fmla="*/ 1536705 h 4412641"/>
              <a:gd name="connsiteX3" fmla="*/ 2574233 w 4114465"/>
              <a:gd name="connsiteY3" fmla="*/ 1585572 h 4412641"/>
              <a:gd name="connsiteX4" fmla="*/ 2837533 w 4114465"/>
              <a:gd name="connsiteY4" fmla="*/ 1025490 h 4412641"/>
              <a:gd name="connsiteX5" fmla="*/ 3311472 w 4114465"/>
              <a:gd name="connsiteY5" fmla="*/ 514274 h 4412641"/>
              <a:gd name="connsiteX6" fmla="*/ 3247528 w 4114465"/>
              <a:gd name="connsiteY6" fmla="*/ 1228472 h 4412641"/>
              <a:gd name="connsiteX7" fmla="*/ 2999274 w 4114465"/>
              <a:gd name="connsiteY7" fmla="*/ 1762242 h 4412641"/>
              <a:gd name="connsiteX8" fmla="*/ 3206152 w 4114465"/>
              <a:gd name="connsiteY8" fmla="*/ 1984019 h 4412641"/>
              <a:gd name="connsiteX9" fmla="*/ 3582294 w 4114465"/>
              <a:gd name="connsiteY9" fmla="*/ 1660750 h 4412641"/>
              <a:gd name="connsiteX10" fmla="*/ 4052472 w 4114465"/>
              <a:gd name="connsiteY10" fmla="*/ 1397625 h 4412641"/>
              <a:gd name="connsiteX11" fmla="*/ 3691376 w 4114465"/>
              <a:gd name="connsiteY11" fmla="*/ 2104305 h 4412641"/>
              <a:gd name="connsiteX12" fmla="*/ 3315233 w 4114465"/>
              <a:gd name="connsiteY12" fmla="*/ 3092906 h 4412641"/>
              <a:gd name="connsiteX13" fmla="*/ 3054593 w 4114465"/>
              <a:gd name="connsiteY13" fmla="*/ 3765485 h 4412641"/>
              <a:gd name="connsiteX14" fmla="*/ 3051010 w 4114465"/>
              <a:gd name="connsiteY14" fmla="*/ 3769741 h 4412641"/>
              <a:gd name="connsiteX15" fmla="*/ 3051516 w 4114465"/>
              <a:gd name="connsiteY15" fmla="*/ 3769703 h 4412641"/>
              <a:gd name="connsiteX16" fmla="*/ 3066551 w 4114465"/>
              <a:gd name="connsiteY16" fmla="*/ 4412641 h 4412641"/>
              <a:gd name="connsiteX17" fmla="*/ 1773527 w 4114465"/>
              <a:gd name="connsiteY17" fmla="*/ 4412641 h 4412641"/>
              <a:gd name="connsiteX18" fmla="*/ 1455322 w 4114465"/>
              <a:gd name="connsiteY18" fmla="*/ 4021380 h 4412641"/>
              <a:gd name="connsiteX19" fmla="*/ 1349499 w 4114465"/>
              <a:gd name="connsiteY19" fmla="*/ 3942923 h 4412641"/>
              <a:gd name="connsiteX20" fmla="*/ 1344471 w 4114465"/>
              <a:gd name="connsiteY20" fmla="*/ 3939882 h 4412641"/>
              <a:gd name="connsiteX21" fmla="*/ 1336849 w 4114465"/>
              <a:gd name="connsiteY21" fmla="*/ 3933544 h 4412641"/>
              <a:gd name="connsiteX22" fmla="*/ 1318713 w 4114465"/>
              <a:gd name="connsiteY22" fmla="*/ 3920098 h 4412641"/>
              <a:gd name="connsiteX23" fmla="*/ 1320637 w 4114465"/>
              <a:gd name="connsiteY23" fmla="*/ 3920084 h 4412641"/>
              <a:gd name="connsiteX24" fmla="*/ 1320661 w 4114465"/>
              <a:gd name="connsiteY24" fmla="*/ 3920083 h 4412641"/>
              <a:gd name="connsiteX25" fmla="*/ 1242572 w 4114465"/>
              <a:gd name="connsiteY25" fmla="*/ 3855149 h 4412641"/>
              <a:gd name="connsiteX26" fmla="*/ 151877 w 4114465"/>
              <a:gd name="connsiteY26" fmla="*/ 2653111 h 4412641"/>
              <a:gd name="connsiteX27" fmla="*/ 373801 w 4114465"/>
              <a:gd name="connsiteY27" fmla="*/ 2209556 h 4412641"/>
              <a:gd name="connsiteX28" fmla="*/ 1148654 w 4114465"/>
              <a:gd name="connsiteY28" fmla="*/ 2784673 h 4412641"/>
              <a:gd name="connsiteX29" fmla="*/ 1468375 w 4114465"/>
              <a:gd name="connsiteY29" fmla="*/ 3224469 h 4412641"/>
              <a:gd name="connsiteX30" fmla="*/ 1776812 w 4114465"/>
              <a:gd name="connsiteY30" fmla="*/ 3562774 h 4412641"/>
              <a:gd name="connsiteX31" fmla="*/ 1983690 w 4114465"/>
              <a:gd name="connsiteY31" fmla="*/ 3807105 h 4412641"/>
              <a:gd name="connsiteX32" fmla="*/ 1938553 w 4114465"/>
              <a:gd name="connsiteY32" fmla="*/ 3589086 h 4412641"/>
              <a:gd name="connsiteX33" fmla="*/ 1897177 w 4114465"/>
              <a:gd name="connsiteY33" fmla="*/ 3453765 h 4412641"/>
              <a:gd name="connsiteX34" fmla="*/ 2006258 w 4114465"/>
              <a:gd name="connsiteY34" fmla="*/ 3393622 h 4412641"/>
              <a:gd name="connsiteX35" fmla="*/ 2134147 w 4114465"/>
              <a:gd name="connsiteY35" fmla="*/ 3574051 h 4412641"/>
              <a:gd name="connsiteX36" fmla="*/ 2359832 w 4114465"/>
              <a:gd name="connsiteY36" fmla="*/ 3761998 h 4412641"/>
              <a:gd name="connsiteX37" fmla="*/ 2262035 w 4114465"/>
              <a:gd name="connsiteY37" fmla="*/ 3465041 h 4412641"/>
              <a:gd name="connsiteX38" fmla="*/ 2149192 w 4114465"/>
              <a:gd name="connsiteY38" fmla="*/ 3273335 h 4412641"/>
              <a:gd name="connsiteX39" fmla="*/ 2224421 w 4114465"/>
              <a:gd name="connsiteY39" fmla="*/ 3201916 h 4412641"/>
              <a:gd name="connsiteX40" fmla="*/ 2517812 w 4114465"/>
              <a:gd name="connsiteY40" fmla="*/ 3404898 h 4412641"/>
              <a:gd name="connsiteX41" fmla="*/ 2766066 w 4114465"/>
              <a:gd name="connsiteY41" fmla="*/ 3442488 h 4412641"/>
              <a:gd name="connsiteX42" fmla="*/ 2593040 w 4114465"/>
              <a:gd name="connsiteY42" fmla="*/ 3231987 h 4412641"/>
              <a:gd name="connsiteX43" fmla="*/ 2307172 w 4114465"/>
              <a:gd name="connsiteY43" fmla="*/ 3032763 h 4412641"/>
              <a:gd name="connsiteX44" fmla="*/ 2344786 w 4114465"/>
              <a:gd name="connsiteY44" fmla="*/ 2935031 h 4412641"/>
              <a:gd name="connsiteX45" fmla="*/ 2608086 w 4114465"/>
              <a:gd name="connsiteY45" fmla="*/ 2987656 h 4412641"/>
              <a:gd name="connsiteX46" fmla="*/ 2852578 w 4114465"/>
              <a:gd name="connsiteY46" fmla="*/ 2938790 h 4412641"/>
              <a:gd name="connsiteX47" fmla="*/ 2502766 w 4114465"/>
              <a:gd name="connsiteY47" fmla="*/ 2765879 h 4412641"/>
              <a:gd name="connsiteX48" fmla="*/ 2145431 w 4114465"/>
              <a:gd name="connsiteY48" fmla="*/ 2656869 h 4412641"/>
              <a:gd name="connsiteX49" fmla="*/ 2036350 w 4114465"/>
              <a:gd name="connsiteY49" fmla="*/ 2487717 h 4412641"/>
              <a:gd name="connsiteX50" fmla="*/ 2352309 w 4114465"/>
              <a:gd name="connsiteY50" fmla="*/ 2446369 h 4412641"/>
              <a:gd name="connsiteX51" fmla="*/ 2299649 w 4114465"/>
              <a:gd name="connsiteY51" fmla="*/ 2262181 h 4412641"/>
              <a:gd name="connsiteX52" fmla="*/ 1863324 w 4114465"/>
              <a:gd name="connsiteY52" fmla="*/ 2288493 h 4412641"/>
              <a:gd name="connsiteX53" fmla="*/ 1543603 w 4114465"/>
              <a:gd name="connsiteY53" fmla="*/ 2262181 h 4412641"/>
              <a:gd name="connsiteX54" fmla="*/ 1231405 w 4114465"/>
              <a:gd name="connsiteY54" fmla="*/ 1923876 h 4412641"/>
              <a:gd name="connsiteX55" fmla="*/ 1024527 w 4114465"/>
              <a:gd name="connsiteY55" fmla="*/ 1033008 h 4412641"/>
              <a:gd name="connsiteX56" fmla="*/ 1077187 w 4114465"/>
              <a:gd name="connsiteY56" fmla="*/ 393988 h 4412641"/>
              <a:gd name="connsiteX57" fmla="*/ 1457091 w 4114465"/>
              <a:gd name="connsiteY57" fmla="*/ 833784 h 4412641"/>
              <a:gd name="connsiteX58" fmla="*/ 1645162 w 4114465"/>
              <a:gd name="connsiteY58" fmla="*/ 1506634 h 4412641"/>
              <a:gd name="connsiteX59" fmla="*/ 1855802 w 4114465"/>
              <a:gd name="connsiteY59" fmla="*/ 1547982 h 4412641"/>
              <a:gd name="connsiteX60" fmla="*/ 1976167 w 4114465"/>
              <a:gd name="connsiteY60" fmla="*/ 510515 h 4412641"/>
              <a:gd name="connsiteX61" fmla="*/ 2273319 w 4114465"/>
              <a:gd name="connsiteY61" fmla="*/ 3058 h 441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114465" h="4412641">
                <a:moveTo>
                  <a:pt x="2273319" y="3058"/>
                </a:moveTo>
                <a:cubicBezTo>
                  <a:pt x="2499005" y="36889"/>
                  <a:pt x="2495243" y="251148"/>
                  <a:pt x="2468913" y="540587"/>
                </a:cubicBezTo>
                <a:cubicBezTo>
                  <a:pt x="2435061" y="905204"/>
                  <a:pt x="2401208" y="1160812"/>
                  <a:pt x="2378639" y="1536705"/>
                </a:cubicBezTo>
                <a:cubicBezTo>
                  <a:pt x="2359832" y="1912599"/>
                  <a:pt x="2442583" y="1799831"/>
                  <a:pt x="2574233" y="1585572"/>
                </a:cubicBezTo>
                <a:cubicBezTo>
                  <a:pt x="2705883" y="1371312"/>
                  <a:pt x="2694599" y="1341241"/>
                  <a:pt x="2837533" y="1025490"/>
                </a:cubicBezTo>
                <a:cubicBezTo>
                  <a:pt x="2976705" y="713498"/>
                  <a:pt x="3059457" y="367675"/>
                  <a:pt x="3311472" y="514274"/>
                </a:cubicBezTo>
                <a:cubicBezTo>
                  <a:pt x="3563487" y="664632"/>
                  <a:pt x="3371655" y="961588"/>
                  <a:pt x="3247528" y="1228472"/>
                </a:cubicBezTo>
                <a:cubicBezTo>
                  <a:pt x="3123401" y="1495357"/>
                  <a:pt x="3108355" y="1517911"/>
                  <a:pt x="2999274" y="1762242"/>
                </a:cubicBezTo>
                <a:cubicBezTo>
                  <a:pt x="2882670" y="2017850"/>
                  <a:pt x="2961660" y="2187002"/>
                  <a:pt x="3206152" y="1984019"/>
                </a:cubicBezTo>
                <a:cubicBezTo>
                  <a:pt x="3424315" y="1799831"/>
                  <a:pt x="3416792" y="1811108"/>
                  <a:pt x="3582294" y="1660750"/>
                </a:cubicBezTo>
                <a:cubicBezTo>
                  <a:pt x="3747797" y="1514152"/>
                  <a:pt x="3947152" y="1288615"/>
                  <a:pt x="4052472" y="1397625"/>
                </a:cubicBezTo>
                <a:cubicBezTo>
                  <a:pt x="4255589" y="1608125"/>
                  <a:pt x="3913300" y="1882528"/>
                  <a:pt x="3691376" y="2104305"/>
                </a:cubicBezTo>
                <a:cubicBezTo>
                  <a:pt x="3469452" y="2322324"/>
                  <a:pt x="3371655" y="2630557"/>
                  <a:pt x="3315233" y="3092906"/>
                </a:cubicBezTo>
                <a:cubicBezTo>
                  <a:pt x="3285612" y="3333948"/>
                  <a:pt x="3199922" y="3572876"/>
                  <a:pt x="3054593" y="3765485"/>
                </a:cubicBezTo>
                <a:lnTo>
                  <a:pt x="3051010" y="3769741"/>
                </a:lnTo>
                <a:lnTo>
                  <a:pt x="3051516" y="3769703"/>
                </a:lnTo>
                <a:cubicBezTo>
                  <a:pt x="2953787" y="3968976"/>
                  <a:pt x="3028963" y="4281046"/>
                  <a:pt x="3066551" y="4412641"/>
                </a:cubicBezTo>
                <a:cubicBezTo>
                  <a:pt x="3066551" y="4412641"/>
                  <a:pt x="3066551" y="4412641"/>
                  <a:pt x="1773527" y="4412641"/>
                </a:cubicBezTo>
                <a:cubicBezTo>
                  <a:pt x="1725603" y="4229348"/>
                  <a:pt x="1593105" y="4122191"/>
                  <a:pt x="1455322" y="4021380"/>
                </a:cubicBezTo>
                <a:lnTo>
                  <a:pt x="1349499" y="3942923"/>
                </a:lnTo>
                <a:lnTo>
                  <a:pt x="1344471" y="3939882"/>
                </a:lnTo>
                <a:lnTo>
                  <a:pt x="1336849" y="3933544"/>
                </a:lnTo>
                <a:lnTo>
                  <a:pt x="1318713" y="3920098"/>
                </a:lnTo>
                <a:cubicBezTo>
                  <a:pt x="1318713" y="3920098"/>
                  <a:pt x="1318713" y="3920098"/>
                  <a:pt x="1320637" y="3920084"/>
                </a:cubicBezTo>
                <a:lnTo>
                  <a:pt x="1320661" y="3920083"/>
                </a:lnTo>
                <a:lnTo>
                  <a:pt x="1242572" y="3855149"/>
                </a:lnTo>
                <a:cubicBezTo>
                  <a:pt x="876891" y="3500986"/>
                  <a:pt x="975628" y="2974500"/>
                  <a:pt x="151877" y="2653111"/>
                </a:cubicBezTo>
                <a:cubicBezTo>
                  <a:pt x="-194174" y="2517789"/>
                  <a:pt x="125547" y="2239627"/>
                  <a:pt x="373801" y="2209556"/>
                </a:cubicBezTo>
                <a:cubicBezTo>
                  <a:pt x="768750" y="2153172"/>
                  <a:pt x="1035811" y="2468922"/>
                  <a:pt x="1148654" y="2784673"/>
                </a:cubicBezTo>
                <a:cubicBezTo>
                  <a:pt x="1231405" y="3013969"/>
                  <a:pt x="1310395" y="3138014"/>
                  <a:pt x="1468375" y="3224469"/>
                </a:cubicBezTo>
                <a:cubicBezTo>
                  <a:pt x="1633878" y="3318443"/>
                  <a:pt x="1727913" y="3442488"/>
                  <a:pt x="1776812" y="3562774"/>
                </a:cubicBezTo>
                <a:cubicBezTo>
                  <a:pt x="1825710" y="3679301"/>
                  <a:pt x="1889654" y="3814623"/>
                  <a:pt x="1983690" y="3807105"/>
                </a:cubicBezTo>
                <a:cubicBezTo>
                  <a:pt x="2066441" y="3799587"/>
                  <a:pt x="1968644" y="3675542"/>
                  <a:pt x="1938553" y="3589086"/>
                </a:cubicBezTo>
                <a:cubicBezTo>
                  <a:pt x="1908461" y="3506390"/>
                  <a:pt x="1934791" y="3566533"/>
                  <a:pt x="1897177" y="3453765"/>
                </a:cubicBezTo>
                <a:cubicBezTo>
                  <a:pt x="1863324" y="3344755"/>
                  <a:pt x="1934791" y="3310925"/>
                  <a:pt x="2006258" y="3393622"/>
                </a:cubicBezTo>
                <a:cubicBezTo>
                  <a:pt x="2070203" y="3465041"/>
                  <a:pt x="2085248" y="3480077"/>
                  <a:pt x="2134147" y="3574051"/>
                </a:cubicBezTo>
                <a:cubicBezTo>
                  <a:pt x="2194330" y="3679301"/>
                  <a:pt x="2280842" y="3807105"/>
                  <a:pt x="2359832" y="3761998"/>
                </a:cubicBezTo>
                <a:cubicBezTo>
                  <a:pt x="2450106" y="3713131"/>
                  <a:pt x="2329741" y="3570292"/>
                  <a:pt x="2262035" y="3465041"/>
                </a:cubicBezTo>
                <a:cubicBezTo>
                  <a:pt x="2205614" y="3374827"/>
                  <a:pt x="2186807" y="3367309"/>
                  <a:pt x="2149192" y="3273335"/>
                </a:cubicBezTo>
                <a:cubicBezTo>
                  <a:pt x="2107817" y="3175603"/>
                  <a:pt x="2149192" y="3168085"/>
                  <a:pt x="2224421" y="3201916"/>
                </a:cubicBezTo>
                <a:cubicBezTo>
                  <a:pt x="2363594" y="3269577"/>
                  <a:pt x="2401208" y="3337237"/>
                  <a:pt x="2517812" y="3404898"/>
                </a:cubicBezTo>
                <a:cubicBezTo>
                  <a:pt x="2630655" y="3472559"/>
                  <a:pt x="2724690" y="3502631"/>
                  <a:pt x="2766066" y="3442488"/>
                </a:cubicBezTo>
                <a:cubicBezTo>
                  <a:pt x="2811203" y="3374827"/>
                  <a:pt x="2709644" y="3310925"/>
                  <a:pt x="2593040" y="3231987"/>
                </a:cubicBezTo>
                <a:cubicBezTo>
                  <a:pt x="2487720" y="3164326"/>
                  <a:pt x="2404969" y="3115460"/>
                  <a:pt x="2307172" y="3032763"/>
                </a:cubicBezTo>
                <a:cubicBezTo>
                  <a:pt x="2220659" y="2961344"/>
                  <a:pt x="2307172" y="2927513"/>
                  <a:pt x="2344786" y="2935031"/>
                </a:cubicBezTo>
                <a:cubicBezTo>
                  <a:pt x="2446345" y="2957585"/>
                  <a:pt x="2510289" y="2968861"/>
                  <a:pt x="2608086" y="2987656"/>
                </a:cubicBezTo>
                <a:cubicBezTo>
                  <a:pt x="2705883" y="3010210"/>
                  <a:pt x="2852578" y="3021487"/>
                  <a:pt x="2852578" y="2938790"/>
                </a:cubicBezTo>
                <a:cubicBezTo>
                  <a:pt x="2852578" y="2848575"/>
                  <a:pt x="2679553" y="2795950"/>
                  <a:pt x="2502766" y="2765879"/>
                </a:cubicBezTo>
                <a:cubicBezTo>
                  <a:pt x="2382401" y="2743325"/>
                  <a:pt x="2318456" y="2743325"/>
                  <a:pt x="2145431" y="2656869"/>
                </a:cubicBezTo>
                <a:cubicBezTo>
                  <a:pt x="2089010" y="2626798"/>
                  <a:pt x="1957360" y="2547860"/>
                  <a:pt x="2036350" y="2487717"/>
                </a:cubicBezTo>
                <a:cubicBezTo>
                  <a:pt x="2096533" y="2442610"/>
                  <a:pt x="2216898" y="2514030"/>
                  <a:pt x="2352309" y="2446369"/>
                </a:cubicBezTo>
                <a:cubicBezTo>
                  <a:pt x="2457629" y="2389985"/>
                  <a:pt x="2544142" y="2171966"/>
                  <a:pt x="2299649" y="2262181"/>
                </a:cubicBezTo>
                <a:cubicBezTo>
                  <a:pt x="2149192" y="2318565"/>
                  <a:pt x="2006258" y="2337360"/>
                  <a:pt x="1863324" y="2288493"/>
                </a:cubicBezTo>
                <a:cubicBezTo>
                  <a:pt x="1784335" y="2258422"/>
                  <a:pt x="1709106" y="2250904"/>
                  <a:pt x="1543603" y="2262181"/>
                </a:cubicBezTo>
                <a:cubicBezTo>
                  <a:pt x="1385624" y="2269699"/>
                  <a:pt x="1287826" y="2153172"/>
                  <a:pt x="1231405" y="1923876"/>
                </a:cubicBezTo>
                <a:cubicBezTo>
                  <a:pt x="1114801" y="1457768"/>
                  <a:pt x="1095994" y="1322446"/>
                  <a:pt x="1024527" y="1033008"/>
                </a:cubicBezTo>
                <a:cubicBezTo>
                  <a:pt x="945537" y="709739"/>
                  <a:pt x="862786" y="480444"/>
                  <a:pt x="1077187" y="393988"/>
                </a:cubicBezTo>
                <a:cubicBezTo>
                  <a:pt x="1340487" y="292497"/>
                  <a:pt x="1419477" y="653355"/>
                  <a:pt x="1457091" y="833784"/>
                </a:cubicBezTo>
                <a:cubicBezTo>
                  <a:pt x="1490944" y="1014213"/>
                  <a:pt x="1554888" y="1269821"/>
                  <a:pt x="1645162" y="1506634"/>
                </a:cubicBezTo>
                <a:cubicBezTo>
                  <a:pt x="1739197" y="1743447"/>
                  <a:pt x="1806903" y="1807349"/>
                  <a:pt x="1855802" y="1547982"/>
                </a:cubicBezTo>
                <a:cubicBezTo>
                  <a:pt x="1904700" y="1284857"/>
                  <a:pt x="1946076" y="848820"/>
                  <a:pt x="1976167" y="510515"/>
                </a:cubicBezTo>
                <a:cubicBezTo>
                  <a:pt x="2002497" y="221077"/>
                  <a:pt x="2047634" y="-30772"/>
                  <a:pt x="2273319" y="3058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400"/>
          </a:p>
        </p:txBody>
      </p:sp>
      <p:sp>
        <p:nvSpPr>
          <p:cNvPr id="47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64C7F229-7A05-4C80-A75E-9839CBBCAA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07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3997 0.28889 " pathEditMode="relative" rAng="0" ptsTypes="AA">
                                      <p:cBhvr>
                                        <p:cTn id="13" dur="6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14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1.48148E-6 L 0.15143 0.50023 " pathEditMode="relative" rAng="0" ptsTypes="AA">
                                      <p:cBhvr>
                                        <p:cTn id="17" dur="6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2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1.85185E-6 L 0.02057 0.58935 " pathEditMode="relative" rAng="0" ptsTypes="AA">
                                      <p:cBhvr>
                                        <p:cTn id="21" dur="6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94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1.48148E-6 L -0.11823 0.50023 " pathEditMode="relative" rAng="0" ptsTypes="AA">
                                      <p:cBhvr>
                                        <p:cTn id="25" dur="6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25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3.7037E-7 L -0.19414 0.28426 " pathEditMode="relative" rAng="0" ptsTypes="AA">
                                      <p:cBhvr>
                                        <p:cTn id="29" dur="6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0067597" y="3979096"/>
            <a:ext cx="0" cy="1577028"/>
          </a:xfrm>
          <a:prstGeom prst="line">
            <a:avLst/>
          </a:prstGeom>
          <a:noFill/>
          <a:ln w="12700" cmpd="sng">
            <a:solidFill>
              <a:schemeClr val="accent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6071532" y="4148632"/>
            <a:ext cx="14575" cy="1577028"/>
          </a:xfrm>
          <a:prstGeom prst="line">
            <a:avLst/>
          </a:prstGeom>
          <a:noFill/>
          <a:ln w="12700" cmpd="sng">
            <a:solidFill>
              <a:schemeClr val="accent3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38933" y="5486400"/>
            <a:ext cx="9313608" cy="1064520"/>
            <a:chOff x="1187194" y="2291893"/>
            <a:chExt cx="6985206" cy="798390"/>
          </a:xfrm>
        </p:grpSpPr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1187194" y="2291893"/>
              <a:ext cx="6985206" cy="798390"/>
              <a:chOff x="0" y="0"/>
              <a:chExt cx="4502" cy="749"/>
            </a:xfrm>
          </p:grpSpPr>
          <p:sp>
            <p:nvSpPr>
              <p:cNvPr id="16" name="AutoShape 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9" cy="749"/>
              </a:xfrm>
              <a:prstGeom prst="homePlate">
                <a:avLst>
                  <a:gd name="adj" fmla="val 33678"/>
                </a:avLst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AutoShape 16"/>
              <p:cNvSpPr>
                <a:spLocks noChangeArrowheads="1"/>
              </p:cNvSpPr>
              <p:nvPr/>
            </p:nvSpPr>
            <p:spPr bwMode="auto">
              <a:xfrm>
                <a:off x="897" y="0"/>
                <a:ext cx="1009" cy="749"/>
              </a:xfrm>
              <a:prstGeom prst="chevron">
                <a:avLst>
                  <a:gd name="adj" fmla="val 33678"/>
                </a:avLst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1770" y="0"/>
                <a:ext cx="1009" cy="749"/>
              </a:xfrm>
              <a:prstGeom prst="chevron">
                <a:avLst>
                  <a:gd name="adj" fmla="val 33678"/>
                </a:avLst>
              </a:prstGeom>
              <a:blipFill>
                <a:blip r:embed="rId6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>
                <a:off x="2631" y="0"/>
                <a:ext cx="1009" cy="749"/>
              </a:xfrm>
              <a:prstGeom prst="chevron">
                <a:avLst>
                  <a:gd name="adj" fmla="val 33678"/>
                </a:avLst>
              </a:prstGeom>
              <a:blipFill>
                <a:blip r:embed="rId7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AutoShape 19"/>
              <p:cNvSpPr>
                <a:spLocks noChangeArrowheads="1"/>
              </p:cNvSpPr>
              <p:nvPr/>
            </p:nvSpPr>
            <p:spPr bwMode="auto">
              <a:xfrm>
                <a:off x="3493" y="0"/>
                <a:ext cx="1009" cy="749"/>
              </a:xfrm>
              <a:prstGeom prst="chevron">
                <a:avLst>
                  <a:gd name="adj" fmla="val 33678"/>
                </a:avLst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24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WordArt 20"/>
            <p:cNvSpPr>
              <a:spLocks noChangeArrowheads="1" noChangeShapeType="1"/>
            </p:cNvSpPr>
            <p:nvPr/>
          </p:nvSpPr>
          <p:spPr bwMode="auto">
            <a:xfrm>
              <a:off x="1249936" y="2471577"/>
              <a:ext cx="1329626" cy="49456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 xmlns="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endParaRPr lang="zh-CN" altLang="en-US" sz="3200" b="1" kern="0" dirty="0">
                <a:ln w="9525" cmpd="sng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8E72849-F76A-4436-ABFE-DC5F4C3A9A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FE1D353-BAA8-487A-847E-6C5369F03335}"/>
              </a:ext>
            </a:extLst>
          </p:cNvPr>
          <p:cNvSpPr txBox="1"/>
          <p:nvPr/>
        </p:nvSpPr>
        <p:spPr>
          <a:xfrm>
            <a:off x="8577228" y="5757610"/>
            <a:ext cx="237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ln w="9525" cmpd="sng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课前积累五分钟</a:t>
            </a:r>
          </a:p>
        </p:txBody>
      </p:sp>
      <p:pic>
        <p:nvPicPr>
          <p:cNvPr id="3" name="QQ视频20180628120226">
            <a:hlinkClick r:id="" action="ppaction://media"/>
            <a:extLst>
              <a:ext uri="{FF2B5EF4-FFF2-40B4-BE49-F238E27FC236}">
                <a16:creationId xmlns:a16="http://schemas.microsoft.com/office/drawing/2014/main" xmlns="" id="{90BA97DC-2F25-4B79-B0ED-A1982AE239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666999" y="923693"/>
            <a:ext cx="6894241" cy="45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66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0"/>
          <p:cNvSpPr>
            <a:spLocks noChangeArrowheads="1"/>
          </p:cNvSpPr>
          <p:nvPr/>
        </p:nvSpPr>
        <p:spPr bwMode="auto">
          <a:xfrm rot="18900000">
            <a:off x="5469468" y="2120902"/>
            <a:ext cx="1246717" cy="1782233"/>
          </a:xfrm>
          <a:custGeom>
            <a:avLst/>
            <a:gdLst>
              <a:gd name="T0" fmla="*/ 931847 w 936104"/>
              <a:gd name="T1" fmla="*/ 200204 h 1337481"/>
              <a:gd name="T2" fmla="*/ 931847 w 936104"/>
              <a:gd name="T3" fmla="*/ 491164 h 1337481"/>
              <a:gd name="T4" fmla="*/ 896006 w 936104"/>
              <a:gd name="T5" fmla="*/ 487543 h 1337481"/>
              <a:gd name="T6" fmla="*/ 716806 w 936104"/>
              <a:gd name="T7" fmla="*/ 667129 h 1337481"/>
              <a:gd name="T8" fmla="*/ 896006 w 936104"/>
              <a:gd name="T9" fmla="*/ 846716 h 1337481"/>
              <a:gd name="T10" fmla="*/ 931847 w 936104"/>
              <a:gd name="T11" fmla="*/ 843096 h 1337481"/>
              <a:gd name="T12" fmla="*/ 931847 w 936104"/>
              <a:gd name="T13" fmla="*/ 1134054 h 1337481"/>
              <a:gd name="T14" fmla="*/ 564309 w 936104"/>
              <a:gd name="T15" fmla="*/ 1134054 h 1337481"/>
              <a:gd name="T16" fmla="*/ 591365 w 936104"/>
              <a:gd name="T17" fmla="*/ 1208549 h 1337481"/>
              <a:gd name="T18" fmla="*/ 465924 w 936104"/>
              <a:gd name="T19" fmla="*/ 1334259 h 1337481"/>
              <a:gd name="T20" fmla="*/ 340483 w 936104"/>
              <a:gd name="T21" fmla="*/ 1208549 h 1337481"/>
              <a:gd name="T22" fmla="*/ 367539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5840 w 936104"/>
              <a:gd name="T29" fmla="*/ 846716 h 1337481"/>
              <a:gd name="T30" fmla="*/ 215042 w 936104"/>
              <a:gd name="T31" fmla="*/ 667129 h 1337481"/>
              <a:gd name="T32" fmla="*/ 35840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67538 w 936104"/>
              <a:gd name="T39" fmla="*/ 200204 h 1337481"/>
              <a:gd name="T40" fmla="*/ 340482 w 936104"/>
              <a:gd name="T41" fmla="*/ 125710 h 1337481"/>
              <a:gd name="T42" fmla="*/ 465923 w 936104"/>
              <a:gd name="T43" fmla="*/ 0 h 1337481"/>
              <a:gd name="T44" fmla="*/ 591364 w 936104"/>
              <a:gd name="T45" fmla="*/ 125710 h 1337481"/>
              <a:gd name="T46" fmla="*/ 564309 w 936104"/>
              <a:gd name="T47" fmla="*/ 200204 h 1337481"/>
              <a:gd name="T48" fmla="*/ 931847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30"/>
          <p:cNvSpPr>
            <a:spLocks noChangeArrowheads="1"/>
          </p:cNvSpPr>
          <p:nvPr/>
        </p:nvSpPr>
        <p:spPr bwMode="auto">
          <a:xfrm rot="2700000">
            <a:off x="4544486" y="3039536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椭圆 30"/>
          <p:cNvSpPr>
            <a:spLocks noChangeArrowheads="1"/>
          </p:cNvSpPr>
          <p:nvPr/>
        </p:nvSpPr>
        <p:spPr bwMode="auto">
          <a:xfrm rot="18900000" flipH="1" flipV="1">
            <a:off x="5473702" y="3966636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椭圆 30"/>
          <p:cNvSpPr>
            <a:spLocks noChangeArrowheads="1"/>
          </p:cNvSpPr>
          <p:nvPr/>
        </p:nvSpPr>
        <p:spPr bwMode="auto">
          <a:xfrm rot="2700000" flipH="1" flipV="1">
            <a:off x="6398686" y="3043769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绘本阅读每周化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24F79D5-CBB1-4180-8D9C-585BF6D2FC7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2" name="表演读">
            <a:hlinkClick r:id="" action="ppaction://media"/>
            <a:extLst>
              <a:ext uri="{FF2B5EF4-FFF2-40B4-BE49-F238E27FC236}">
                <a16:creationId xmlns:a16="http://schemas.microsoft.com/office/drawing/2014/main" xmlns="" id="{B6A191FD-1693-45EC-9206-F012F3AE50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744740" y="1340310"/>
            <a:ext cx="8696171" cy="48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2601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0"/>
          <p:cNvSpPr>
            <a:spLocks noChangeArrowheads="1"/>
          </p:cNvSpPr>
          <p:nvPr/>
        </p:nvSpPr>
        <p:spPr bwMode="auto">
          <a:xfrm rot="18900000">
            <a:off x="5469468" y="2120902"/>
            <a:ext cx="1246717" cy="1782233"/>
          </a:xfrm>
          <a:custGeom>
            <a:avLst/>
            <a:gdLst>
              <a:gd name="T0" fmla="*/ 931847 w 936104"/>
              <a:gd name="T1" fmla="*/ 200204 h 1337481"/>
              <a:gd name="T2" fmla="*/ 931847 w 936104"/>
              <a:gd name="T3" fmla="*/ 491164 h 1337481"/>
              <a:gd name="T4" fmla="*/ 896006 w 936104"/>
              <a:gd name="T5" fmla="*/ 487543 h 1337481"/>
              <a:gd name="T6" fmla="*/ 716806 w 936104"/>
              <a:gd name="T7" fmla="*/ 667129 h 1337481"/>
              <a:gd name="T8" fmla="*/ 896006 w 936104"/>
              <a:gd name="T9" fmla="*/ 846716 h 1337481"/>
              <a:gd name="T10" fmla="*/ 931847 w 936104"/>
              <a:gd name="T11" fmla="*/ 843096 h 1337481"/>
              <a:gd name="T12" fmla="*/ 931847 w 936104"/>
              <a:gd name="T13" fmla="*/ 1134054 h 1337481"/>
              <a:gd name="T14" fmla="*/ 564309 w 936104"/>
              <a:gd name="T15" fmla="*/ 1134054 h 1337481"/>
              <a:gd name="T16" fmla="*/ 591365 w 936104"/>
              <a:gd name="T17" fmla="*/ 1208549 h 1337481"/>
              <a:gd name="T18" fmla="*/ 465924 w 936104"/>
              <a:gd name="T19" fmla="*/ 1334259 h 1337481"/>
              <a:gd name="T20" fmla="*/ 340483 w 936104"/>
              <a:gd name="T21" fmla="*/ 1208549 h 1337481"/>
              <a:gd name="T22" fmla="*/ 367539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5840 w 936104"/>
              <a:gd name="T29" fmla="*/ 846716 h 1337481"/>
              <a:gd name="T30" fmla="*/ 215042 w 936104"/>
              <a:gd name="T31" fmla="*/ 667129 h 1337481"/>
              <a:gd name="T32" fmla="*/ 35840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67538 w 936104"/>
              <a:gd name="T39" fmla="*/ 200204 h 1337481"/>
              <a:gd name="T40" fmla="*/ 340482 w 936104"/>
              <a:gd name="T41" fmla="*/ 125710 h 1337481"/>
              <a:gd name="T42" fmla="*/ 465923 w 936104"/>
              <a:gd name="T43" fmla="*/ 0 h 1337481"/>
              <a:gd name="T44" fmla="*/ 591364 w 936104"/>
              <a:gd name="T45" fmla="*/ 125710 h 1337481"/>
              <a:gd name="T46" fmla="*/ 564309 w 936104"/>
              <a:gd name="T47" fmla="*/ 200204 h 1337481"/>
              <a:gd name="T48" fmla="*/ 931847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30"/>
          <p:cNvSpPr>
            <a:spLocks noChangeArrowheads="1"/>
          </p:cNvSpPr>
          <p:nvPr/>
        </p:nvSpPr>
        <p:spPr bwMode="auto">
          <a:xfrm rot="2700000">
            <a:off x="4544486" y="3039536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椭圆 30"/>
          <p:cNvSpPr>
            <a:spLocks noChangeArrowheads="1"/>
          </p:cNvSpPr>
          <p:nvPr/>
        </p:nvSpPr>
        <p:spPr bwMode="auto">
          <a:xfrm rot="18900000" flipH="1" flipV="1">
            <a:off x="5473702" y="3966636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椭圆 30"/>
          <p:cNvSpPr>
            <a:spLocks noChangeArrowheads="1"/>
          </p:cNvSpPr>
          <p:nvPr/>
        </p:nvSpPr>
        <p:spPr bwMode="auto">
          <a:xfrm rot="2700000" flipH="1" flipV="1">
            <a:off x="6398686" y="3043769"/>
            <a:ext cx="1248833" cy="1782233"/>
          </a:xfrm>
          <a:custGeom>
            <a:avLst/>
            <a:gdLst>
              <a:gd name="T0" fmla="*/ 938190 w 936104"/>
              <a:gd name="T1" fmla="*/ 200204 h 1337481"/>
              <a:gd name="T2" fmla="*/ 938190 w 936104"/>
              <a:gd name="T3" fmla="*/ 491164 h 1337481"/>
              <a:gd name="T4" fmla="*/ 902106 w 936104"/>
              <a:gd name="T5" fmla="*/ 487543 h 1337481"/>
              <a:gd name="T6" fmla="*/ 721684 w 936104"/>
              <a:gd name="T7" fmla="*/ 667129 h 1337481"/>
              <a:gd name="T8" fmla="*/ 902106 w 936104"/>
              <a:gd name="T9" fmla="*/ 846716 h 1337481"/>
              <a:gd name="T10" fmla="*/ 938190 w 936104"/>
              <a:gd name="T11" fmla="*/ 843096 h 1337481"/>
              <a:gd name="T12" fmla="*/ 938190 w 936104"/>
              <a:gd name="T13" fmla="*/ 1134054 h 1337481"/>
              <a:gd name="T14" fmla="*/ 568151 w 936104"/>
              <a:gd name="T15" fmla="*/ 1134054 h 1337481"/>
              <a:gd name="T16" fmla="*/ 595390 w 936104"/>
              <a:gd name="T17" fmla="*/ 1208549 h 1337481"/>
              <a:gd name="T18" fmla="*/ 469096 w 936104"/>
              <a:gd name="T19" fmla="*/ 1334259 h 1337481"/>
              <a:gd name="T20" fmla="*/ 342800 w 936104"/>
              <a:gd name="T21" fmla="*/ 1208549 h 1337481"/>
              <a:gd name="T22" fmla="*/ 370040 w 936104"/>
              <a:gd name="T23" fmla="*/ 1134054 h 1337481"/>
              <a:gd name="T24" fmla="*/ 0 w 936104"/>
              <a:gd name="T25" fmla="*/ 1134054 h 1337481"/>
              <a:gd name="T26" fmla="*/ 0 w 936104"/>
              <a:gd name="T27" fmla="*/ 843096 h 1337481"/>
              <a:gd name="T28" fmla="*/ 36084 w 936104"/>
              <a:gd name="T29" fmla="*/ 846716 h 1337481"/>
              <a:gd name="T30" fmla="*/ 216504 w 936104"/>
              <a:gd name="T31" fmla="*/ 667129 h 1337481"/>
              <a:gd name="T32" fmla="*/ 36084 w 936104"/>
              <a:gd name="T33" fmla="*/ 487543 h 1337481"/>
              <a:gd name="T34" fmla="*/ 0 w 936104"/>
              <a:gd name="T35" fmla="*/ 491164 h 1337481"/>
              <a:gd name="T36" fmla="*/ 0 w 936104"/>
              <a:gd name="T37" fmla="*/ 200204 h 1337481"/>
              <a:gd name="T38" fmla="*/ 370039 w 936104"/>
              <a:gd name="T39" fmla="*/ 200204 h 1337481"/>
              <a:gd name="T40" fmla="*/ 342799 w 936104"/>
              <a:gd name="T41" fmla="*/ 125710 h 1337481"/>
              <a:gd name="T42" fmla="*/ 469094 w 936104"/>
              <a:gd name="T43" fmla="*/ 0 h 1337481"/>
              <a:gd name="T44" fmla="*/ 595389 w 936104"/>
              <a:gd name="T45" fmla="*/ 125710 h 1337481"/>
              <a:gd name="T46" fmla="*/ 568151 w 936104"/>
              <a:gd name="T47" fmla="*/ 200204 h 1337481"/>
              <a:gd name="T48" fmla="*/ 938190 w 936104"/>
              <a:gd name="T49" fmla="*/ 200204 h 13374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6104"/>
              <a:gd name="T76" fmla="*/ 0 h 1337481"/>
              <a:gd name="T77" fmla="*/ 936104 w 936104"/>
              <a:gd name="T78" fmla="*/ 1337481 h 13374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6104" h="1337481">
                <a:moveTo>
                  <a:pt x="936104" y="200688"/>
                </a:moveTo>
                <a:lnTo>
                  <a:pt x="936104" y="492350"/>
                </a:lnTo>
                <a:lnTo>
                  <a:pt x="900100" y="488720"/>
                </a:lnTo>
                <a:cubicBezTo>
                  <a:pt x="800678" y="488720"/>
                  <a:pt x="720080" y="569318"/>
                  <a:pt x="720080" y="668740"/>
                </a:cubicBezTo>
                <a:cubicBezTo>
                  <a:pt x="720080" y="768162"/>
                  <a:pt x="800678" y="848760"/>
                  <a:pt x="900100" y="848760"/>
                </a:cubicBezTo>
                <a:cubicBezTo>
                  <a:pt x="912432" y="848760"/>
                  <a:pt x="924475" y="847520"/>
                  <a:pt x="936104" y="845131"/>
                </a:cubicBezTo>
                <a:lnTo>
                  <a:pt x="936104" y="1136792"/>
                </a:lnTo>
                <a:lnTo>
                  <a:pt x="566887" y="1136792"/>
                </a:lnTo>
                <a:cubicBezTo>
                  <a:pt x="584584" y="1156619"/>
                  <a:pt x="594066" y="1182936"/>
                  <a:pt x="594066" y="1211467"/>
                </a:cubicBezTo>
                <a:cubicBezTo>
                  <a:pt x="594066" y="1281063"/>
                  <a:pt x="537648" y="1337481"/>
                  <a:pt x="468052" y="1337481"/>
                </a:cubicBezTo>
                <a:cubicBezTo>
                  <a:pt x="398456" y="1337481"/>
                  <a:pt x="342038" y="1281063"/>
                  <a:pt x="342038" y="1211467"/>
                </a:cubicBezTo>
                <a:cubicBezTo>
                  <a:pt x="342038" y="1182936"/>
                  <a:pt x="351520" y="1156619"/>
                  <a:pt x="369217" y="1136792"/>
                </a:cubicBezTo>
                <a:lnTo>
                  <a:pt x="0" y="1136792"/>
                </a:lnTo>
                <a:lnTo>
                  <a:pt x="0" y="845131"/>
                </a:lnTo>
                <a:lnTo>
                  <a:pt x="36004" y="848760"/>
                </a:lnTo>
                <a:cubicBezTo>
                  <a:pt x="135426" y="848760"/>
                  <a:pt x="216024" y="768162"/>
                  <a:pt x="216024" y="668740"/>
                </a:cubicBezTo>
                <a:cubicBezTo>
                  <a:pt x="216024" y="569318"/>
                  <a:pt x="135426" y="488720"/>
                  <a:pt x="36004" y="488720"/>
                </a:cubicBezTo>
                <a:cubicBezTo>
                  <a:pt x="23672" y="488720"/>
                  <a:pt x="11630" y="489960"/>
                  <a:pt x="0" y="492350"/>
                </a:cubicBezTo>
                <a:lnTo>
                  <a:pt x="0" y="200688"/>
                </a:lnTo>
                <a:lnTo>
                  <a:pt x="369216" y="200688"/>
                </a:lnTo>
                <a:cubicBezTo>
                  <a:pt x="351519" y="180862"/>
                  <a:pt x="342037" y="154545"/>
                  <a:pt x="342037" y="126014"/>
                </a:cubicBezTo>
                <a:cubicBezTo>
                  <a:pt x="342037" y="56418"/>
                  <a:pt x="398455" y="0"/>
                  <a:pt x="468051" y="0"/>
                </a:cubicBezTo>
                <a:cubicBezTo>
                  <a:pt x="537647" y="0"/>
                  <a:pt x="594065" y="56418"/>
                  <a:pt x="594065" y="126014"/>
                </a:cubicBezTo>
                <a:cubicBezTo>
                  <a:pt x="594065" y="154545"/>
                  <a:pt x="584583" y="180862"/>
                  <a:pt x="566887" y="200688"/>
                </a:cubicBezTo>
                <a:lnTo>
                  <a:pt x="936104" y="200688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绘本阅读每周化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24F79D5-CBB1-4180-8D9C-585BF6D2FC7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96FE723-9F86-4A00-8AC8-FFF70B6E68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972" y="1205207"/>
            <a:ext cx="3633927" cy="27254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B5BC232-914C-4D9D-8033-6C72AB606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1216" y="1237341"/>
            <a:ext cx="3633927" cy="27254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2D4674-3ABC-4562-9B8C-405F7B433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972" y="4132555"/>
            <a:ext cx="3633927" cy="27254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9D2DAAD-61F7-4289-9D7F-E11DE56C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1215" y="4132554"/>
            <a:ext cx="3633927" cy="27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99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 bwMode="auto">
          <a:xfrm>
            <a:off x="4294719" y="1168203"/>
            <a:ext cx="3124200" cy="929217"/>
            <a:chOff x="3332900" y="1797045"/>
            <a:chExt cx="2342667" cy="696309"/>
          </a:xfrm>
        </p:grpSpPr>
        <p:sp>
          <p:nvSpPr>
            <p:cNvPr id="9" name="MH_Other_4"/>
            <p:cNvSpPr/>
            <p:nvPr>
              <p:custDataLst>
                <p:tags r:id="rId7"/>
              </p:custDataLst>
            </p:nvPr>
          </p:nvSpPr>
          <p:spPr>
            <a:xfrm>
              <a:off x="3797941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MH_Other_5"/>
            <p:cNvPicPr/>
            <p:nvPr>
              <p:custDataLst>
                <p:tags r:id="rId8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3332900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H_Other_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164579" y="1904901"/>
              <a:ext cx="725337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7658203" y="1168203"/>
            <a:ext cx="3122084" cy="929217"/>
            <a:chOff x="5787683" y="1797045"/>
            <a:chExt cx="2342667" cy="696309"/>
          </a:xfrm>
        </p:grpSpPr>
        <p:sp>
          <p:nvSpPr>
            <p:cNvPr id="13" name="MH_Other_7"/>
            <p:cNvSpPr/>
            <p:nvPr>
              <p:custDataLst>
                <p:tags r:id="rId4"/>
              </p:custDataLst>
            </p:nvPr>
          </p:nvSpPr>
          <p:spPr>
            <a:xfrm>
              <a:off x="6253040" y="1797045"/>
              <a:ext cx="1411952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4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MH_Other_8"/>
            <p:cNvPicPr/>
            <p:nvPr>
              <p:custDataLst>
                <p:tags r:id="rId5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5787683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MH_Other_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635808" y="1904901"/>
              <a:ext cx="724241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1087967" y="1168203"/>
            <a:ext cx="3124200" cy="929217"/>
            <a:chOff x="878116" y="1797045"/>
            <a:chExt cx="2342667" cy="696309"/>
          </a:xfrm>
        </p:grpSpPr>
        <p:sp>
          <p:nvSpPr>
            <p:cNvPr id="17" name="MH_Other_1"/>
            <p:cNvSpPr/>
            <p:nvPr>
              <p:custDataLst>
                <p:tags r:id="rId1"/>
              </p:custDataLst>
            </p:nvPr>
          </p:nvSpPr>
          <p:spPr>
            <a:xfrm>
              <a:off x="1343157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MH_Other_2"/>
            <p:cNvPicPr/>
            <p:nvPr>
              <p:custDataLst>
                <p:tags r:id="rId2"/>
              </p:custDataLst>
            </p:nvPr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878116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H_Other_5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679638" y="1904901"/>
              <a:ext cx="725338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50"/>
          <p:cNvSpPr txBox="1"/>
          <p:nvPr/>
        </p:nvSpPr>
        <p:spPr bwMode="auto">
          <a:xfrm>
            <a:off x="1079500" y="2083417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活动推进促阅读</a:t>
            </a:r>
          </a:p>
        </p:txBody>
      </p:sp>
      <p:sp>
        <p:nvSpPr>
          <p:cNvPr id="22" name="TextBox 50"/>
          <p:cNvSpPr txBox="1"/>
          <p:nvPr/>
        </p:nvSpPr>
        <p:spPr bwMode="auto">
          <a:xfrm>
            <a:off x="4150786" y="2107482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家校携手促阅读</a:t>
            </a:r>
          </a:p>
        </p:txBody>
      </p:sp>
      <p:sp>
        <p:nvSpPr>
          <p:cNvPr id="24" name="TextBox 50"/>
          <p:cNvSpPr txBox="1"/>
          <p:nvPr/>
        </p:nvSpPr>
        <p:spPr bwMode="auto">
          <a:xfrm>
            <a:off x="7585177" y="2107482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读写结合自主创作</a:t>
            </a:r>
          </a:p>
        </p:txBody>
      </p:sp>
      <p:sp>
        <p:nvSpPr>
          <p:cNvPr id="28" name="TextBox 76"/>
          <p:cNvSpPr txBox="1"/>
          <p:nvPr/>
        </p:nvSpPr>
        <p:spPr>
          <a:xfrm>
            <a:off x="1574633" y="161671"/>
            <a:ext cx="787120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EBC8A5F-732E-4F08-BD4B-2D35F789A5B5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AB3D96D-4D5F-4109-BFAF-AF2D5B34EA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477" y="2660477"/>
            <a:ext cx="3546177" cy="38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C14E7B2-5808-4C55-BDBF-C643165B3A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477" y="2636412"/>
            <a:ext cx="3546178" cy="38281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3FB6403-F54E-401E-B8FA-989E27EAA4D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201" y="2636413"/>
            <a:ext cx="2894718" cy="38596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08C7680-713D-4DB8-A5D8-1F2043DB577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200" y="2632706"/>
            <a:ext cx="2895849" cy="385962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EF150344-254A-4F1F-B1BD-6CF8611F407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5177" y="2660477"/>
            <a:ext cx="3565176" cy="38040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D24FCB8B-9D6E-4A91-AD0F-ECB1343C66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4046" y="2660477"/>
            <a:ext cx="3565175" cy="38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880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4294719" y="1168203"/>
            <a:ext cx="3124200" cy="929217"/>
            <a:chOff x="3332900" y="1797045"/>
            <a:chExt cx="2342667" cy="696309"/>
          </a:xfrm>
        </p:grpSpPr>
        <p:sp>
          <p:nvSpPr>
            <p:cNvPr id="9" name="MH_Other_4"/>
            <p:cNvSpPr/>
            <p:nvPr>
              <p:custDataLst>
                <p:tags r:id="rId8"/>
              </p:custDataLst>
            </p:nvPr>
          </p:nvSpPr>
          <p:spPr>
            <a:xfrm>
              <a:off x="3797941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  <a:ln w="12700">
              <a:noFill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MH_Other_5"/>
            <p:cNvPicPr/>
            <p:nvPr>
              <p:custDataLst>
                <p:tags r:id="rId9"/>
              </p:custDataLst>
            </p:nvPr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3332900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H_Other_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164579" y="1904901"/>
              <a:ext cx="725337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11"/>
          <p:cNvGrpSpPr/>
          <p:nvPr/>
        </p:nvGrpSpPr>
        <p:grpSpPr bwMode="auto">
          <a:xfrm>
            <a:off x="7658203" y="1168203"/>
            <a:ext cx="3122084" cy="929217"/>
            <a:chOff x="5787683" y="1797045"/>
            <a:chExt cx="2342667" cy="696309"/>
          </a:xfrm>
        </p:grpSpPr>
        <p:sp>
          <p:nvSpPr>
            <p:cNvPr id="13" name="MH_Other_7"/>
            <p:cNvSpPr/>
            <p:nvPr>
              <p:custDataLst>
                <p:tags r:id="rId5"/>
              </p:custDataLst>
            </p:nvPr>
          </p:nvSpPr>
          <p:spPr>
            <a:xfrm>
              <a:off x="6253040" y="1797045"/>
              <a:ext cx="1411952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MH_Other_8"/>
            <p:cNvPicPr/>
            <p:nvPr>
              <p:custDataLst>
                <p:tags r:id="rId6"/>
              </p:custDataLst>
            </p:nvPr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5787683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MH_Other_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635808" y="1904901"/>
              <a:ext cx="724241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15"/>
          <p:cNvGrpSpPr/>
          <p:nvPr/>
        </p:nvGrpSpPr>
        <p:grpSpPr bwMode="auto">
          <a:xfrm>
            <a:off x="1087967" y="1168203"/>
            <a:ext cx="3124200" cy="929217"/>
            <a:chOff x="878116" y="1797045"/>
            <a:chExt cx="2342667" cy="696309"/>
          </a:xfrm>
        </p:grpSpPr>
        <p:sp>
          <p:nvSpPr>
            <p:cNvPr id="17" name="MH_Other_1"/>
            <p:cNvSpPr/>
            <p:nvPr>
              <p:custDataLst>
                <p:tags r:id="rId2"/>
              </p:custDataLst>
            </p:nvPr>
          </p:nvSpPr>
          <p:spPr>
            <a:xfrm>
              <a:off x="1343157" y="1797045"/>
              <a:ext cx="1412584" cy="696309"/>
            </a:xfrm>
            <a:custGeom>
              <a:avLst/>
              <a:gdLst>
                <a:gd name="connsiteX0" fmla="*/ 0 w 1521440"/>
                <a:gd name="connsiteY0" fmla="*/ 0 h 749300"/>
                <a:gd name="connsiteX1" fmla="*/ 1521440 w 1521440"/>
                <a:gd name="connsiteY1" fmla="*/ 0 h 749300"/>
                <a:gd name="connsiteX2" fmla="*/ 1507239 w 1521440"/>
                <a:gd name="connsiteY2" fmla="*/ 140870 h 749300"/>
                <a:gd name="connsiteX3" fmla="*/ 760720 w 1521440"/>
                <a:gd name="connsiteY3" fmla="*/ 749300 h 749300"/>
                <a:gd name="connsiteX4" fmla="*/ 14201 w 1521440"/>
                <a:gd name="connsiteY4" fmla="*/ 14087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440" h="749300">
                  <a:moveTo>
                    <a:pt x="0" y="0"/>
                  </a:moveTo>
                  <a:lnTo>
                    <a:pt x="1521440" y="0"/>
                  </a:lnTo>
                  <a:lnTo>
                    <a:pt x="1507239" y="140870"/>
                  </a:lnTo>
                  <a:cubicBezTo>
                    <a:pt x="1436185" y="488100"/>
                    <a:pt x="1128956" y="749300"/>
                    <a:pt x="760720" y="749300"/>
                  </a:cubicBezTo>
                  <a:cubicBezTo>
                    <a:pt x="392484" y="749300"/>
                    <a:pt x="85255" y="488100"/>
                    <a:pt x="14201" y="140870"/>
                  </a:cubicBezTo>
                  <a:close/>
                </a:path>
              </a:pathLst>
            </a:custGeom>
            <a:blipFill>
              <a:blip r:embed="rId16" cstate="print"/>
              <a:stretch>
                <a:fillRect/>
              </a:stretch>
            </a:blipFill>
            <a:ln w="15875">
              <a:noFill/>
            </a:ln>
            <a:effectLst>
              <a:outerShdw blurRad="63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MH_Other_2"/>
            <p:cNvPicPr/>
            <p:nvPr>
              <p:custDataLst>
                <p:tags r:id="rId3"/>
              </p:custDataLst>
            </p:nvPr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87"/>
            <a:stretch>
              <a:fillRect/>
            </a:stretch>
          </p:blipFill>
          <p:spPr bwMode="auto">
            <a:xfrm>
              <a:off x="878116" y="1797045"/>
              <a:ext cx="2342667" cy="1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H_Other_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679638" y="1904901"/>
              <a:ext cx="725338" cy="49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7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50"/>
          <p:cNvSpPr txBox="1"/>
          <p:nvPr/>
        </p:nvSpPr>
        <p:spPr bwMode="auto">
          <a:xfrm>
            <a:off x="1079500" y="2083417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活动推进促阅读</a:t>
            </a:r>
          </a:p>
        </p:txBody>
      </p:sp>
      <p:sp>
        <p:nvSpPr>
          <p:cNvPr id="24" name="TextBox 50"/>
          <p:cNvSpPr txBox="1"/>
          <p:nvPr/>
        </p:nvSpPr>
        <p:spPr bwMode="auto">
          <a:xfrm>
            <a:off x="7585177" y="2107482"/>
            <a:ext cx="3268133" cy="472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867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家校携手促阅读</a:t>
            </a:r>
            <a:endParaRPr lang="zh-CN" altLang="en-US" sz="186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1574633" y="161671"/>
            <a:ext cx="787120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EBC8A5F-732E-4F08-BD4B-2D35F789A5B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25" name="图片 24" descr="QQ图片2018062815524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61720" y="1192117"/>
            <a:ext cx="5980776" cy="5399751"/>
          </a:xfrm>
          <a:prstGeom prst="rect">
            <a:avLst/>
          </a:prstGeom>
        </p:spPr>
      </p:pic>
      <p:pic>
        <p:nvPicPr>
          <p:cNvPr id="27" name="赵海洋 - 夜色钢琴曲—瞬间的永恒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6434920" y="21028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880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3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1A61B90-3DEB-4475-8E84-EC84A4841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642" y="273681"/>
            <a:ext cx="7154018" cy="7154018"/>
          </a:xfrm>
          <a:prstGeom prst="rect">
            <a:avLst/>
          </a:prstGeom>
        </p:spPr>
      </p:pic>
      <p:sp>
        <p:nvSpPr>
          <p:cNvPr id="28" name="TextBox 76"/>
          <p:cNvSpPr txBox="1"/>
          <p:nvPr/>
        </p:nvSpPr>
        <p:spPr>
          <a:xfrm>
            <a:off x="1574633" y="161671"/>
            <a:ext cx="787120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以读促思，丰厚底蕴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EBC8A5F-732E-4F08-BD4B-2D35F789A5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29E332-01F6-485C-AA4B-43FC914BA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340" y="1322773"/>
            <a:ext cx="3465251" cy="51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611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5125501" y="1713731"/>
            <a:ext cx="1459250" cy="758741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5074149" y="5078951"/>
            <a:ext cx="1561953" cy="609122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4899153" y="3689095"/>
            <a:ext cx="1803488" cy="0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96636" y="1625363"/>
            <a:ext cx="1382489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中流砥柱</a:t>
            </a:r>
          </a:p>
        </p:txBody>
      </p:sp>
      <p:sp>
        <p:nvSpPr>
          <p:cNvPr id="16" name="TextBox 29"/>
          <p:cNvSpPr txBox="1"/>
          <p:nvPr/>
        </p:nvSpPr>
        <p:spPr>
          <a:xfrm>
            <a:off x="7113776" y="3525013"/>
            <a:ext cx="13824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60255" y="1102219"/>
            <a:ext cx="2069209" cy="1370253"/>
            <a:chOff x="3121659" y="1225313"/>
            <a:chExt cx="1036867" cy="665742"/>
          </a:xfrm>
          <a:solidFill>
            <a:srgbClr val="C00000"/>
          </a:solidFill>
        </p:grpSpPr>
        <p:sp>
          <p:nvSpPr>
            <p:cNvPr id="18" name="椭圆 80"/>
            <p:cNvSpPr/>
            <p:nvPr/>
          </p:nvSpPr>
          <p:spPr bwMode="auto">
            <a:xfrm>
              <a:off x="3319476" y="1225313"/>
              <a:ext cx="664395" cy="665742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kern="0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9" name="TextBox 32"/>
            <p:cNvSpPr txBox="1"/>
            <p:nvPr/>
          </p:nvSpPr>
          <p:spPr>
            <a:xfrm>
              <a:off x="3121659" y="1486346"/>
              <a:ext cx="1036867" cy="24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骨干教师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985383" y="2910268"/>
            <a:ext cx="1854693" cy="1142171"/>
            <a:chOff x="2416606" y="2462571"/>
            <a:chExt cx="1036867" cy="691758"/>
          </a:xfrm>
          <a:solidFill>
            <a:srgbClr val="C00000"/>
          </a:solidFill>
        </p:grpSpPr>
        <p:sp>
          <p:nvSpPr>
            <p:cNvPr id="21" name="椭圆 80"/>
            <p:cNvSpPr/>
            <p:nvPr/>
          </p:nvSpPr>
          <p:spPr bwMode="auto">
            <a:xfrm>
              <a:off x="2589861" y="2462571"/>
              <a:ext cx="690358" cy="691758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kern="0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2" name="TextBox 39"/>
            <p:cNvSpPr txBox="1"/>
            <p:nvPr/>
          </p:nvSpPr>
          <p:spPr>
            <a:xfrm>
              <a:off x="2416606" y="2735475"/>
              <a:ext cx="1036867" cy="24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经验教师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146263" y="4773631"/>
            <a:ext cx="1979240" cy="1219763"/>
            <a:chOff x="2863650" y="3774755"/>
            <a:chExt cx="1036867" cy="665742"/>
          </a:xfrm>
          <a:solidFill>
            <a:srgbClr val="C00000"/>
          </a:solidFill>
        </p:grpSpPr>
        <p:sp>
          <p:nvSpPr>
            <p:cNvPr id="24" name="椭圆 80"/>
            <p:cNvSpPr/>
            <p:nvPr/>
          </p:nvSpPr>
          <p:spPr bwMode="auto">
            <a:xfrm>
              <a:off x="3049209" y="3774755"/>
              <a:ext cx="664395" cy="665742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kern="0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2863650" y="4030290"/>
              <a:ext cx="1036867" cy="24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年轻教师</a:t>
              </a:r>
            </a:p>
          </p:txBody>
        </p:sp>
      </p:grpSp>
      <p:sp>
        <p:nvSpPr>
          <p:cNvPr id="26" name="TextBox 58"/>
          <p:cNvSpPr txBox="1"/>
          <p:nvPr/>
        </p:nvSpPr>
        <p:spPr>
          <a:xfrm>
            <a:off x="1693820" y="3360864"/>
            <a:ext cx="1382489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言传身教</a:t>
            </a:r>
          </a:p>
        </p:txBody>
      </p:sp>
      <p:sp>
        <p:nvSpPr>
          <p:cNvPr id="28" name="TextBox 60"/>
          <p:cNvSpPr txBox="1"/>
          <p:nvPr/>
        </p:nvSpPr>
        <p:spPr>
          <a:xfrm>
            <a:off x="1693820" y="5292198"/>
            <a:ext cx="1382489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好学上进</a:t>
            </a:r>
          </a:p>
        </p:txBody>
      </p:sp>
      <p:sp>
        <p:nvSpPr>
          <p:cNvPr id="32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团队成员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B8AC831D-BEC0-4B30-824F-82C3AB22BB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1FA533-A49C-4367-8B09-3350FF130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218" y="762734"/>
            <a:ext cx="2557373" cy="1918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53D16-FAFE-46EA-B6C9-8C3EF0088E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0923" y="762734"/>
            <a:ext cx="2704244" cy="191803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A7072A2-0E91-4453-8BBD-A42BFA3869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218" y="2795561"/>
            <a:ext cx="2557373" cy="19180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29BD7A8-E4CC-4B6C-A53E-06E2F34D1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819" y="4804250"/>
            <a:ext cx="2556772" cy="19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42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26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76"/>
          <p:cNvSpPr txBox="1"/>
          <p:nvPr/>
        </p:nvSpPr>
        <p:spPr>
          <a:xfrm>
            <a:off x="5758360" y="2495190"/>
            <a:ext cx="201622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第三章节</a:t>
            </a:r>
          </a:p>
        </p:txBody>
      </p:sp>
      <p:sp>
        <p:nvSpPr>
          <p:cNvPr id="231" name="TextBox 76"/>
          <p:cNvSpPr txBox="1"/>
          <p:nvPr/>
        </p:nvSpPr>
        <p:spPr>
          <a:xfrm>
            <a:off x="4040857" y="3189719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教学成果固能力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000E20-B712-46BB-A89E-B472FDBF0B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12988" y="770618"/>
            <a:ext cx="2061623" cy="5681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E398AE-7B75-4D89-9F8E-6F8CAB225C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96256">
            <a:off x="9596743" y="-791349"/>
            <a:ext cx="2432103" cy="5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000E20-B712-46BB-A89E-B472FDBF0B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12988" y="770618"/>
            <a:ext cx="2061623" cy="5681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E398AE-7B75-4D89-9F8E-6F8CAB225C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96256">
            <a:off x="9596743" y="-791349"/>
            <a:ext cx="2432103" cy="51903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92666C6-22FA-459F-A931-6072A67D0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265" y="1803808"/>
            <a:ext cx="7443371" cy="288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68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glitter pattern="hexagon"/>
      </p:transition>
    </mc:Choice>
    <mc:Fallback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000E20-B712-46BB-A89E-B472FDBF0B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16792" y="637857"/>
            <a:ext cx="2061623" cy="5681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E398AE-7B75-4D89-9F8E-6F8CAB225C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96256">
            <a:off x="9596743" y="-791349"/>
            <a:ext cx="2432103" cy="519031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FE83353-7046-4727-B645-B778B3393C07}"/>
              </a:ext>
            </a:extLst>
          </p:cNvPr>
          <p:cNvSpPr txBox="1"/>
          <p:nvPr/>
        </p:nvSpPr>
        <p:spPr>
          <a:xfrm>
            <a:off x="2760956" y="1393794"/>
            <a:ext cx="86379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曹燕： 市级课</a:t>
            </a:r>
            <a:r>
              <a:rPr lang="en-US" altLang="zh-CN" sz="2000" dirty="0"/>
              <a:t>《</a:t>
            </a:r>
            <a:r>
              <a:rPr lang="zh-CN" altLang="en-US" sz="2000" dirty="0"/>
              <a:t>小鸟念书</a:t>
            </a:r>
            <a:r>
              <a:rPr lang="en-US" altLang="zh-CN" sz="2000" dirty="0"/>
              <a:t>》</a:t>
            </a:r>
            <a:r>
              <a:rPr lang="zh-CN" altLang="en-US" sz="2000" dirty="0"/>
              <a:t>；区级课</a:t>
            </a:r>
            <a:r>
              <a:rPr lang="en-US" altLang="zh-CN" sz="2000" dirty="0"/>
              <a:t>《</a:t>
            </a:r>
            <a:r>
              <a:rPr lang="zh-CN" altLang="en-US" sz="2000" dirty="0"/>
              <a:t>河狸建筑师</a:t>
            </a:r>
            <a:r>
              <a:rPr lang="en-US" altLang="zh-CN" sz="2000" dirty="0"/>
              <a:t>》</a:t>
            </a:r>
          </a:p>
          <a:p>
            <a:r>
              <a:rPr lang="en-US" altLang="zh-CN" sz="2000" dirty="0"/>
              <a:t>              2017.12</a:t>
            </a:r>
            <a:r>
              <a:rPr lang="zh-CN" altLang="en-US" sz="2000" dirty="0"/>
              <a:t>月获得常州市首届青年英才教师培养对象</a:t>
            </a:r>
            <a:endParaRPr lang="en-US" altLang="zh-CN" sz="2000" dirty="0"/>
          </a:p>
          <a:p>
            <a:r>
              <a:rPr lang="en-US" altLang="zh-CN" sz="2000" dirty="0"/>
              <a:t>            《</a:t>
            </a:r>
            <a:r>
              <a:rPr lang="zh-CN" altLang="en-US" sz="2000" dirty="0"/>
              <a:t>找寻言意兼得的乐园</a:t>
            </a:r>
            <a:r>
              <a:rPr lang="en-US" altLang="zh-CN" sz="2000" dirty="0"/>
              <a:t>》</a:t>
            </a:r>
            <a:r>
              <a:rPr lang="zh-CN" altLang="en-US" sz="2000" dirty="0"/>
              <a:t>获常州市青语会论文评比三等奖             </a:t>
            </a:r>
            <a:endParaRPr lang="en-US" altLang="zh-CN" sz="2000" dirty="0"/>
          </a:p>
          <a:p>
            <a:r>
              <a:rPr lang="en-US" altLang="zh-CN" sz="2000" dirty="0"/>
              <a:t>            《</a:t>
            </a:r>
            <a:r>
              <a:rPr lang="zh-CN" altLang="en-US" sz="2000" dirty="0"/>
              <a:t>精准解读文本，发掘教学价值</a:t>
            </a:r>
            <a:r>
              <a:rPr lang="en-US" altLang="zh-CN" sz="2000" dirty="0"/>
              <a:t>》</a:t>
            </a:r>
            <a:r>
              <a:rPr lang="zh-CN" altLang="en-US" sz="2000" dirty="0"/>
              <a:t>发表于省级刊物</a:t>
            </a:r>
            <a:r>
              <a:rPr lang="en-US" altLang="zh-CN" sz="2000" dirty="0"/>
              <a:t>《</a:t>
            </a:r>
            <a:r>
              <a:rPr lang="zh-CN" altLang="en-US" sz="2000"/>
              <a:t>阅读教学</a:t>
            </a:r>
            <a:r>
              <a:rPr lang="zh-CN" altLang="en-US" sz="2000" dirty="0"/>
              <a:t>研究</a:t>
            </a:r>
            <a:r>
              <a:rPr lang="en-US" altLang="zh-CN" sz="2000" dirty="0"/>
              <a:t>》</a:t>
            </a:r>
          </a:p>
          <a:p>
            <a:r>
              <a:rPr lang="en-US" altLang="zh-CN" sz="2000" dirty="0"/>
              <a:t>            《</a:t>
            </a:r>
            <a:r>
              <a:rPr lang="zh-CN" altLang="en-US" sz="2000" dirty="0"/>
              <a:t>浅析低段词语积累低效的原因及优化 </a:t>
            </a:r>
            <a:r>
              <a:rPr lang="en-US" altLang="zh-CN" sz="2000" dirty="0"/>
              <a:t>》 </a:t>
            </a:r>
            <a:r>
              <a:rPr lang="zh-CN" altLang="en-US" sz="2000" dirty="0"/>
              <a:t>发表在</a:t>
            </a:r>
            <a:r>
              <a:rPr lang="en-US" altLang="zh-CN" sz="2000" dirty="0"/>
              <a:t>《</a:t>
            </a:r>
            <a:r>
              <a:rPr lang="zh-CN" altLang="en-US" sz="2000" dirty="0"/>
              <a:t>小学教学参考</a:t>
            </a:r>
            <a:r>
              <a:rPr lang="en-US" altLang="zh-CN" sz="2000" dirty="0"/>
              <a:t>》</a:t>
            </a:r>
          </a:p>
          <a:p>
            <a:endParaRPr lang="en-US" altLang="zh-CN" sz="2000" dirty="0"/>
          </a:p>
          <a:p>
            <a:r>
              <a:rPr lang="zh-CN" altLang="en-US" sz="2000" dirty="0"/>
              <a:t>眭亚娟：</a:t>
            </a:r>
            <a:r>
              <a:rPr lang="en-US" altLang="zh-CN" sz="2000" dirty="0"/>
              <a:t>《</a:t>
            </a:r>
            <a:r>
              <a:rPr lang="zh-CN" altLang="en-US" sz="2000" dirty="0"/>
              <a:t>小学语文教学中培养学生批判性思维能力的发展研究</a:t>
            </a:r>
            <a:r>
              <a:rPr lang="en-US" altLang="zh-CN" sz="2000" dirty="0"/>
              <a:t>》 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卞燕飞： 新北区道德与法制基本功竞赛二等奖。</a:t>
            </a:r>
          </a:p>
          <a:p>
            <a:endParaRPr lang="en-US" altLang="zh-CN" sz="2000" dirty="0"/>
          </a:p>
          <a:p>
            <a:endParaRPr lang="en-US" altLang="zh-CN" sz="2400" dirty="0"/>
          </a:p>
          <a:p>
            <a:r>
              <a:rPr lang="zh-CN" altLang="en-US" sz="2400" dirty="0"/>
              <a:t>王燕： 经典诵读一等奖</a:t>
            </a:r>
          </a:p>
          <a:p>
            <a:endParaRPr lang="zh-CN" altLang="en-US" sz="2400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FF7258C-56CB-4D50-B029-FB7549369C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3896" y="1127093"/>
            <a:ext cx="560881" cy="6767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9B0E6C-68DC-44A7-A811-F9CFCCF179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33896" y="2996857"/>
            <a:ext cx="566977" cy="6767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9554983-7FB6-4086-908E-86353E0DC41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30847" y="4938277"/>
            <a:ext cx="566977" cy="6767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2AD119-D49E-4538-816F-E60D4F45D94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0761" y="3940273"/>
            <a:ext cx="56088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73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glitter pattern="hexagon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3615640" y="2650623"/>
            <a:ext cx="34243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>
                <a:blipFill>
                  <a:blip r:embed="rId3"/>
                  <a:stretch>
                    <a:fillRect/>
                  </a:stretch>
                </a:blipFill>
                <a:latin typeface="幼圆" panose="02010509060101010101" pitchFamily="49" charset="-122"/>
                <a:ea typeface="幼圆" panose="02010509060101010101" pitchFamily="49" charset="-122"/>
              </a:rPr>
              <a:t>谢</a:t>
            </a:r>
            <a:r>
              <a:rPr lang="zh-CN" altLang="en-US" sz="5400" b="1" dirty="0" smtClean="0">
                <a:blipFill>
                  <a:blip r:embed="rId3"/>
                  <a:stretch>
                    <a:fillRect/>
                  </a:stretch>
                </a:blipFill>
                <a:latin typeface="幼圆" panose="02010509060101010101" pitchFamily="49" charset="-122"/>
                <a:ea typeface="幼圆" panose="02010509060101010101" pitchFamily="49" charset="-122"/>
              </a:rPr>
              <a:t>谢聆听！</a:t>
            </a:r>
            <a:endParaRPr lang="zh-CN" altLang="en-US" sz="5400" b="1" dirty="0">
              <a:blipFill>
                <a:blip r:embed="rId3"/>
                <a:stretch>
                  <a:fillRect/>
                </a:stretch>
              </a:blip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CDA797F-D548-4BAB-9142-AECA84E265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6340" y="733452"/>
            <a:ext cx="2355909" cy="56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618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205751" y="2172679"/>
            <a:ext cx="8582432" cy="1831379"/>
            <a:chOff x="2454731" y="858257"/>
            <a:chExt cx="8584419" cy="1831803"/>
          </a:xfrm>
        </p:grpSpPr>
        <p:grpSp>
          <p:nvGrpSpPr>
            <p:cNvPr id="33" name="组合 32"/>
            <p:cNvGrpSpPr/>
            <p:nvPr/>
          </p:nvGrpSpPr>
          <p:grpSpPr>
            <a:xfrm>
              <a:off x="2454731" y="858257"/>
              <a:ext cx="909655" cy="937201"/>
              <a:chOff x="1252331" y="973457"/>
              <a:chExt cx="909655" cy="937201"/>
            </a:xfrm>
            <a:effectLst/>
          </p:grpSpPr>
          <p:sp>
            <p:nvSpPr>
              <p:cNvPr id="35" name="椭圆形标注 34">
                <a:hlinkClick r:id="rId3"/>
              </p:cNvPr>
              <p:cNvSpPr/>
              <p:nvPr/>
            </p:nvSpPr>
            <p:spPr>
              <a:xfrm>
                <a:off x="1252331" y="1049266"/>
                <a:ext cx="907774" cy="861392"/>
              </a:xfrm>
              <a:prstGeom prst="wedgeEllipseCallout">
                <a:avLst>
                  <a:gd name="adj1" fmla="val -71929"/>
                  <a:gd name="adj2" fmla="val -1346"/>
                </a:avLst>
              </a:prstGeom>
              <a:blipFill>
                <a:blip r:embed="rId4" cstate="print"/>
                <a:stretch>
                  <a:fillRect/>
                </a:stretch>
              </a:blip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46"/>
                <a:endParaRPr lang="zh-CN" altLang="en-US" sz="1351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343213" y="973457"/>
                <a:ext cx="818773" cy="923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85646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en-US" altLang="zh-CN" sz="3599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zh-CN" sz="35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Text Box 11">
              <a:hlinkClick r:id="rId3"/>
            </p:cNvPr>
            <p:cNvSpPr txBox="1">
              <a:spLocks noChangeArrowheads="1"/>
            </p:cNvSpPr>
            <p:nvPr/>
          </p:nvSpPr>
          <p:spPr bwMode="auto">
            <a:xfrm>
              <a:off x="3497887" y="1000617"/>
              <a:ext cx="7541263" cy="1689443"/>
            </a:xfrm>
            <a:prstGeom prst="rect">
              <a:avLst/>
            </a:prstGeom>
            <a:effectLst/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buClr>
                  <a:srgbClr val="0070C0"/>
                </a:buClr>
                <a:defRPr sz="80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pPr defTabSz="685646"/>
              <a:r>
                <a:rPr lang="en-US" altLang="zh-CN" sz="2400" spc="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400" spc="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、立足听说，常抓书写，以骨干教师为核心，引领整个教研组共同发展，用教师的发展带动学生能力的提升。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205751" y="4555112"/>
            <a:ext cx="8582433" cy="1314736"/>
            <a:chOff x="2454731" y="3349259"/>
            <a:chExt cx="8584419" cy="1315041"/>
          </a:xfrm>
        </p:grpSpPr>
        <p:grpSp>
          <p:nvGrpSpPr>
            <p:cNvPr id="43" name="组合 42"/>
            <p:cNvGrpSpPr/>
            <p:nvPr/>
          </p:nvGrpSpPr>
          <p:grpSpPr>
            <a:xfrm>
              <a:off x="2454731" y="3349259"/>
              <a:ext cx="907774" cy="945324"/>
              <a:chOff x="1252331" y="3464459"/>
              <a:chExt cx="907774" cy="945324"/>
            </a:xfrm>
            <a:effectLst/>
          </p:grpSpPr>
          <p:sp>
            <p:nvSpPr>
              <p:cNvPr id="45" name="椭圆形标注 44">
                <a:hlinkClick r:id="rId3"/>
              </p:cNvPr>
              <p:cNvSpPr/>
              <p:nvPr/>
            </p:nvSpPr>
            <p:spPr>
              <a:xfrm>
                <a:off x="1252331" y="3548391"/>
                <a:ext cx="907774" cy="861392"/>
              </a:xfrm>
              <a:prstGeom prst="wedgeEllipseCallout">
                <a:avLst>
                  <a:gd name="adj1" fmla="val -71929"/>
                  <a:gd name="adj2" fmla="val -1346"/>
                </a:avLst>
              </a:prstGeom>
              <a:blipFill>
                <a:blip r:embed="rId5" cstate="print"/>
                <a:stretch>
                  <a:fillRect/>
                </a:stretch>
              </a:blip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46"/>
                <a:endParaRPr lang="zh-CN" altLang="en-US" sz="1351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6" name="矩形 45">
                <a:hlinkClick r:id="rId3"/>
              </p:cNvPr>
              <p:cNvSpPr/>
              <p:nvPr/>
            </p:nvSpPr>
            <p:spPr>
              <a:xfrm>
                <a:off x="1341332" y="3464459"/>
                <a:ext cx="729771" cy="825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85646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en-US" altLang="zh-CN" sz="3599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zh-CN" sz="35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Text Box 11">
              <a:hlinkClick r:id="rId3"/>
            </p:cNvPr>
            <p:cNvSpPr txBox="1">
              <a:spLocks noChangeArrowheads="1"/>
            </p:cNvSpPr>
            <p:nvPr/>
          </p:nvSpPr>
          <p:spPr bwMode="auto">
            <a:xfrm>
              <a:off x="3497887" y="3528983"/>
              <a:ext cx="7541263" cy="1135317"/>
            </a:xfrm>
            <a:prstGeom prst="rect">
              <a:avLst/>
            </a:prstGeom>
            <a:effectLst/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 defTabSz="685800">
                <a:lnSpc>
                  <a:spcPct val="150000"/>
                </a:lnSpc>
                <a:buClr>
                  <a:srgbClr val="0070C0"/>
                </a:buClr>
                <a:defRPr sz="1200" spc="5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</a:rPr>
                <a:t>、以读促思，丰厚底蕴。注重课外阅读的推进，经典的积累，助力生命成长。</a:t>
              </a:r>
              <a:r>
                <a:rPr lang="en-US" altLang="zh-CN" sz="2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汇报方向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F09CAA0-1E3F-4BB2-AE69-BF48C35179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14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76"/>
          <p:cNvSpPr txBox="1"/>
          <p:nvPr/>
        </p:nvSpPr>
        <p:spPr>
          <a:xfrm>
            <a:off x="4604809" y="2390266"/>
            <a:ext cx="201622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第一章节</a:t>
            </a:r>
          </a:p>
        </p:txBody>
      </p:sp>
      <p:sp>
        <p:nvSpPr>
          <p:cNvPr id="231" name="TextBox 76"/>
          <p:cNvSpPr txBox="1"/>
          <p:nvPr/>
        </p:nvSpPr>
        <p:spPr>
          <a:xfrm>
            <a:off x="1242874" y="3084795"/>
            <a:ext cx="824735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教研活动专题化，骨干引领日常化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7EF30A1-91F7-4044-AC18-2ECCF18B0E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6340" y="733452"/>
            <a:ext cx="2355909" cy="5681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0582B0C-B608-4E03-BED6-BE401F467F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1398">
            <a:off x="-1103759" y="-204891"/>
            <a:ext cx="2432103" cy="5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24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25944" y="4321537"/>
            <a:ext cx="5677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2E2E2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教学研讨专题化</a:t>
            </a:r>
          </a:p>
          <a:p>
            <a:endParaRPr lang="zh-CN" altLang="en-US" sz="9600" b="1" dirty="0">
              <a:solidFill>
                <a:srgbClr val="2E2E2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040A8C0-D3E2-4619-B3BC-9C1554B586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403" y="-993550"/>
            <a:ext cx="5346203" cy="49617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E2E083-614E-4CC2-814D-AEB01C87C0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24635" y="5209357"/>
            <a:ext cx="2837453" cy="25359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39B97FC-C619-4461-9CD1-B0E530E4A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573" y="749986"/>
            <a:ext cx="3249316" cy="2436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F87B5F-005E-405D-98C0-4649E5BD76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23782" y="2038836"/>
            <a:ext cx="4412149" cy="33091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733E129-B4D3-4EF9-96FA-A26D7C23D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573" y="3643525"/>
            <a:ext cx="3247483" cy="24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761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13018" y="1707983"/>
            <a:ext cx="785644" cy="785925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2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232" y="1093651"/>
              <a:ext cx="1504274" cy="15042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1" name="椭圆 10"/>
          <p:cNvSpPr/>
          <p:nvPr/>
        </p:nvSpPr>
        <p:spPr>
          <a:xfrm>
            <a:off x="7008533" y="1803536"/>
            <a:ext cx="594608" cy="594819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innerShdw blurRad="114300">
              <a:srgbClr val="D3133C">
                <a:alpha val="14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898131" y="2767756"/>
            <a:ext cx="785644" cy="785925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5" name="椭圆 14"/>
          <p:cNvSpPr/>
          <p:nvPr/>
        </p:nvSpPr>
        <p:spPr>
          <a:xfrm>
            <a:off x="6993648" y="2863309"/>
            <a:ext cx="594608" cy="594819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/>
            <a:endParaRPr lang="zh-CN" altLang="en-US" sz="1400"/>
          </a:p>
        </p:txBody>
      </p:sp>
      <p:grpSp>
        <p:nvGrpSpPr>
          <p:cNvPr id="16" name="组合 15"/>
          <p:cNvGrpSpPr/>
          <p:nvPr/>
        </p:nvGrpSpPr>
        <p:grpSpPr>
          <a:xfrm>
            <a:off x="6898131" y="3827528"/>
            <a:ext cx="785644" cy="785925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9" name="椭圆 18"/>
          <p:cNvSpPr/>
          <p:nvPr/>
        </p:nvSpPr>
        <p:spPr>
          <a:xfrm>
            <a:off x="6993648" y="3923081"/>
            <a:ext cx="594608" cy="594819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innerShdw blurRad="114300">
              <a:srgbClr val="D3133C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/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8008178" y="1901992"/>
            <a:ext cx="2307674" cy="407291"/>
          </a:xfrm>
          <a:prstGeom prst="rect">
            <a:avLst/>
          </a:prstGeom>
          <a:noFill/>
        </p:spPr>
        <p:txBody>
          <a:bodyPr wrap="square" lIns="91409" tIns="0" rIns="9140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低年级写字指导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008178" y="2921047"/>
            <a:ext cx="1996959" cy="407291"/>
          </a:xfrm>
          <a:prstGeom prst="rect">
            <a:avLst/>
          </a:prstGeom>
          <a:noFill/>
        </p:spPr>
        <p:txBody>
          <a:bodyPr wrap="square" lIns="91409" tIns="0" rIns="9140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低年级朗读指导</a:t>
            </a:r>
          </a:p>
        </p:txBody>
      </p:sp>
      <p:sp>
        <p:nvSpPr>
          <p:cNvPr id="28" name="TextBox 25"/>
          <p:cNvSpPr txBox="1"/>
          <p:nvPr/>
        </p:nvSpPr>
        <p:spPr>
          <a:xfrm>
            <a:off x="8008178" y="3987259"/>
            <a:ext cx="1854913" cy="407291"/>
          </a:xfrm>
          <a:prstGeom prst="rect">
            <a:avLst/>
          </a:prstGeom>
          <a:noFill/>
        </p:spPr>
        <p:txBody>
          <a:bodyPr wrap="square" lIns="91409" tIns="0" rIns="9140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说课比赛指导</a:t>
            </a:r>
          </a:p>
        </p:txBody>
      </p:sp>
      <p:sp>
        <p:nvSpPr>
          <p:cNvPr id="29" name="TextBox 26"/>
          <p:cNvSpPr txBox="1"/>
          <p:nvPr/>
        </p:nvSpPr>
        <p:spPr>
          <a:xfrm>
            <a:off x="7008536" y="1818745"/>
            <a:ext cx="690125" cy="492352"/>
          </a:xfrm>
          <a:prstGeom prst="rect">
            <a:avLst/>
          </a:prstGeom>
          <a:noFill/>
        </p:spPr>
        <p:txBody>
          <a:bodyPr wrap="square" lIns="121829" tIns="60915" rIns="121829" bIns="60915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30" name="TextBox 27"/>
          <p:cNvSpPr txBox="1"/>
          <p:nvPr/>
        </p:nvSpPr>
        <p:spPr>
          <a:xfrm>
            <a:off x="6987380" y="2878517"/>
            <a:ext cx="690125" cy="492352"/>
          </a:xfrm>
          <a:prstGeom prst="rect">
            <a:avLst/>
          </a:prstGeom>
          <a:noFill/>
        </p:spPr>
        <p:txBody>
          <a:bodyPr wrap="square" lIns="121829" tIns="60915" rIns="121829" bIns="60915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6976800" y="3960745"/>
            <a:ext cx="690125" cy="492352"/>
          </a:xfrm>
          <a:prstGeom prst="rect">
            <a:avLst/>
          </a:prstGeom>
          <a:noFill/>
        </p:spPr>
        <p:txBody>
          <a:bodyPr wrap="square" lIns="121829" tIns="60915" rIns="121829" bIns="60915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46111" y="1938125"/>
            <a:ext cx="6098989" cy="3707553"/>
            <a:chOff x="857224" y="1876434"/>
            <a:chExt cx="3519051" cy="2124076"/>
          </a:xfrm>
        </p:grpSpPr>
        <p:grpSp>
          <p:nvGrpSpPr>
            <p:cNvPr id="33" name="Group 7"/>
            <p:cNvGrpSpPr/>
            <p:nvPr/>
          </p:nvGrpSpPr>
          <p:grpSpPr>
            <a:xfrm>
              <a:off x="857224" y="1876434"/>
              <a:ext cx="3519051" cy="2124076"/>
              <a:chOff x="4901105" y="2090748"/>
              <a:chExt cx="3519051" cy="2124076"/>
            </a:xfrm>
          </p:grpSpPr>
          <p:pic>
            <p:nvPicPr>
              <p:cNvPr id="35" name="Picture 53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01105" y="2090748"/>
                <a:ext cx="3519051" cy="2124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ectangle 9"/>
              <p:cNvSpPr/>
              <p:nvPr/>
            </p:nvSpPr>
            <p:spPr>
              <a:xfrm>
                <a:off x="5330923" y="2195514"/>
                <a:ext cx="2675358" cy="167409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75"/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663" r="811" b="6467"/>
            <a:stretch>
              <a:fillRect/>
            </a:stretch>
          </p:blipFill>
          <p:spPr>
            <a:xfrm>
              <a:off x="1287042" y="1981200"/>
              <a:ext cx="2675358" cy="1713148"/>
            </a:xfrm>
            <a:custGeom>
              <a:avLst/>
              <a:gdLst>
                <a:gd name="connsiteX0" fmla="*/ 0 w 6715140"/>
                <a:gd name="connsiteY0" fmla="*/ 0 h 3214710"/>
                <a:gd name="connsiteX1" fmla="*/ 6715140 w 6715140"/>
                <a:gd name="connsiteY1" fmla="*/ 0 h 3214710"/>
                <a:gd name="connsiteX2" fmla="*/ 6715140 w 6715140"/>
                <a:gd name="connsiteY2" fmla="*/ 3214710 h 3214710"/>
                <a:gd name="connsiteX3" fmla="*/ 0 w 6715140"/>
                <a:gd name="connsiteY3" fmla="*/ 3214710 h 32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140" h="3214710">
                  <a:moveTo>
                    <a:pt x="0" y="0"/>
                  </a:moveTo>
                  <a:lnTo>
                    <a:pt x="6715140" y="0"/>
                  </a:lnTo>
                  <a:lnTo>
                    <a:pt x="6715140" y="3214710"/>
                  </a:lnTo>
                  <a:lnTo>
                    <a:pt x="0" y="3214710"/>
                  </a:lnTo>
                  <a:close/>
                </a:path>
              </a:pathLst>
            </a:custGeom>
          </p:spPr>
        </p:pic>
      </p:grpSp>
      <p:grpSp>
        <p:nvGrpSpPr>
          <p:cNvPr id="37" name="组合 36"/>
          <p:cNvGrpSpPr/>
          <p:nvPr/>
        </p:nvGrpSpPr>
        <p:grpSpPr>
          <a:xfrm>
            <a:off x="6898131" y="4776907"/>
            <a:ext cx="785644" cy="785925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40" name="椭圆 39"/>
          <p:cNvSpPr/>
          <p:nvPr/>
        </p:nvSpPr>
        <p:spPr>
          <a:xfrm>
            <a:off x="6993648" y="4872457"/>
            <a:ext cx="594608" cy="594819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/>
            <a:endParaRPr lang="zh-CN" altLang="en-US" sz="1400"/>
          </a:p>
        </p:txBody>
      </p:sp>
      <p:sp>
        <p:nvSpPr>
          <p:cNvPr id="43" name="TextBox 101"/>
          <p:cNvSpPr txBox="1"/>
          <p:nvPr/>
        </p:nvSpPr>
        <p:spPr>
          <a:xfrm>
            <a:off x="7989034" y="4952653"/>
            <a:ext cx="2087121" cy="407291"/>
          </a:xfrm>
          <a:prstGeom prst="rect">
            <a:avLst/>
          </a:prstGeom>
          <a:noFill/>
        </p:spPr>
        <p:txBody>
          <a:bodyPr wrap="square" lIns="91409" tIns="0" rIns="9140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教学内容指导</a:t>
            </a:r>
          </a:p>
        </p:txBody>
      </p:sp>
      <p:sp>
        <p:nvSpPr>
          <p:cNvPr id="44" name="TextBox 102"/>
          <p:cNvSpPr txBox="1"/>
          <p:nvPr/>
        </p:nvSpPr>
        <p:spPr>
          <a:xfrm>
            <a:off x="6993648" y="4910123"/>
            <a:ext cx="705013" cy="492352"/>
          </a:xfrm>
          <a:prstGeom prst="rect">
            <a:avLst/>
          </a:prstGeom>
          <a:noFill/>
        </p:spPr>
        <p:txBody>
          <a:bodyPr wrap="square" lIns="121829" tIns="60915" rIns="121829" bIns="60915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47" name="TextBox 76"/>
          <p:cNvSpPr txBox="1"/>
          <p:nvPr/>
        </p:nvSpPr>
        <p:spPr>
          <a:xfrm>
            <a:off x="1557304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教学研讨专题化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7E4385B5-BCE8-4E4E-9DA6-226F1531578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D4622A4-E96E-4C9E-BF33-CC49D6ED6D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138" y="2115341"/>
            <a:ext cx="4793326" cy="29902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2F0A7F8-0FF1-433C-A003-D77B3F0673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929" y="2115342"/>
            <a:ext cx="4800535" cy="300158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D0406A07-D9CB-47CC-8018-3D190F04D3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138" y="2115340"/>
            <a:ext cx="4813747" cy="300158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FCE2A23F-DAE3-4BAD-9BAC-0E048E497C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929" y="2109689"/>
            <a:ext cx="4800536" cy="30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9" grpId="0"/>
      <p:bldP spid="30" grpId="0"/>
      <p:bldP spid="31" grpId="0"/>
      <p:bldP spid="40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6"/>
          <p:cNvSpPr txBox="1"/>
          <p:nvPr/>
        </p:nvSpPr>
        <p:spPr>
          <a:xfrm>
            <a:off x="1199455" y="283092"/>
            <a:ext cx="41093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教学研讨专题化</a:t>
            </a:r>
            <a:endParaRPr lang="en-US" altLang="zh-CN" sz="4000" dirty="0">
              <a:solidFill>
                <a:schemeClr val="tx2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BB87632-BC87-428D-A65B-E930067ACD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F77C5BF-13E7-48F8-A7C7-094C2B207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0458" y="2968594"/>
            <a:ext cx="3997910" cy="2996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8859FBA-3790-4D36-A0FB-BA123834A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756" y="2968594"/>
            <a:ext cx="3994788" cy="2996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9AE66-DFB1-47FA-953C-E9C75A323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0458" y="2968594"/>
            <a:ext cx="3997911" cy="2996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69939E0-0B0C-430C-AD81-AB7E875D6E0D}"/>
              </a:ext>
            </a:extLst>
          </p:cNvPr>
          <p:cNvSpPr txBox="1"/>
          <p:nvPr/>
        </p:nvSpPr>
        <p:spPr>
          <a:xfrm>
            <a:off x="996181" y="1344921"/>
            <a:ext cx="4255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第一学期  拼音大闯关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传声筒一句话听说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笔画过关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409D92B-C1BE-4A2F-B42B-FD4560BC7D51}"/>
              </a:ext>
            </a:extLst>
          </p:cNvPr>
          <p:cNvSpPr txBox="1"/>
          <p:nvPr/>
        </p:nvSpPr>
        <p:spPr>
          <a:xfrm>
            <a:off x="6468232" y="1344921"/>
            <a:ext cx="4255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第二学期  整班朗读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整班朗读比赛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查字典我最棒</a:t>
            </a:r>
          </a:p>
        </p:txBody>
      </p:sp>
    </p:spTree>
    <p:extLst>
      <p:ext uri="{BB962C8B-B14F-4D97-AF65-F5344CB8AC3E}">
        <p14:creationId xmlns:p14="http://schemas.microsoft.com/office/powerpoint/2010/main" xmlns="" val="388415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FB8AE5E-2B7B-4876-9B28-AAF4840CF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109" y="3781889"/>
            <a:ext cx="3734350" cy="2798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AE06F21-B3A3-44B1-B2AC-E37A72D1A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4663" y="917001"/>
            <a:ext cx="3526680" cy="2642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D79AB28-0A49-435E-AA7C-DC7D6C069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4326" y="754406"/>
            <a:ext cx="3931972" cy="3331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77BAF2-2FD4-42F1-9830-C85D44E6FC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33" y="3370149"/>
            <a:ext cx="3788433" cy="3326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76"/>
          <p:cNvSpPr txBox="1"/>
          <p:nvPr/>
        </p:nvSpPr>
        <p:spPr>
          <a:xfrm>
            <a:off x="1574633" y="161671"/>
            <a:ext cx="545122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教研活动序列化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BB87632-BC87-428D-A65B-E930067ACD0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05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27"/>
          <p:cNvSpPr txBox="1"/>
          <p:nvPr/>
        </p:nvSpPr>
        <p:spPr>
          <a:xfrm>
            <a:off x="2584309" y="4603362"/>
            <a:ext cx="902811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本地</a:t>
            </a:r>
            <a:endParaRPr lang="en-US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市场</a:t>
            </a:r>
          </a:p>
        </p:txBody>
      </p:sp>
      <p:sp>
        <p:nvSpPr>
          <p:cNvPr id="25" name="文本框 27"/>
          <p:cNvSpPr txBox="1"/>
          <p:nvPr/>
        </p:nvSpPr>
        <p:spPr>
          <a:xfrm>
            <a:off x="4597755" y="3008464"/>
            <a:ext cx="902811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周边</a:t>
            </a:r>
            <a:endParaRPr lang="en-US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市场</a:t>
            </a:r>
          </a:p>
        </p:txBody>
      </p:sp>
      <p:sp>
        <p:nvSpPr>
          <p:cNvPr id="26" name="文本框 27"/>
          <p:cNvSpPr txBox="1"/>
          <p:nvPr/>
        </p:nvSpPr>
        <p:spPr>
          <a:xfrm>
            <a:off x="6687113" y="4205784"/>
            <a:ext cx="902811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细分</a:t>
            </a:r>
            <a:endParaRPr lang="en-US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市场</a:t>
            </a:r>
          </a:p>
        </p:txBody>
      </p:sp>
      <p:sp>
        <p:nvSpPr>
          <p:cNvPr id="27" name="文本框 27"/>
          <p:cNvSpPr txBox="1"/>
          <p:nvPr/>
        </p:nvSpPr>
        <p:spPr>
          <a:xfrm>
            <a:off x="8671338" y="3369645"/>
            <a:ext cx="902811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高端</a:t>
            </a:r>
            <a:endParaRPr lang="en-US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7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市场</a:t>
            </a:r>
          </a:p>
        </p:txBody>
      </p:sp>
      <p:sp>
        <p:nvSpPr>
          <p:cNvPr id="28" name="TextBox 76"/>
          <p:cNvSpPr txBox="1"/>
          <p:nvPr/>
        </p:nvSpPr>
        <p:spPr>
          <a:xfrm>
            <a:off x="1574633" y="161671"/>
            <a:ext cx="5451229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骨干引领日常化</a:t>
            </a:r>
            <a:endParaRPr lang="en-US" altLang="zh-CN" sz="4000" dirty="0">
              <a:solidFill>
                <a:schemeClr val="tx2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endParaRPr lang="en-US" altLang="zh-CN" sz="2400" dirty="0">
              <a:solidFill>
                <a:schemeClr val="tx2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研讨之路在课间、在餐桌 </a:t>
            </a:r>
            <a:endParaRPr lang="en-US" altLang="zh-CN" sz="2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0450733-C2F0-415E-B819-C1DCADF13B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833" y="161671"/>
            <a:ext cx="852623" cy="762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557F0E4-A9E5-4E6B-AC7F-80981C4AB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640" y="1984809"/>
            <a:ext cx="4193559" cy="288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AAB6415-CB13-4B2B-B044-C6919C9BA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264" y="1984808"/>
            <a:ext cx="4028731" cy="288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108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手绘小人答辩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436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30828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主题">
  <a:themeElements>
    <a:clrScheme name="自定义 40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7BB256"/>
      </a:accent1>
      <a:accent2>
        <a:srgbClr val="F0993A"/>
      </a:accent2>
      <a:accent3>
        <a:srgbClr val="DE2743"/>
      </a:accent3>
      <a:accent4>
        <a:srgbClr val="2A7ABC"/>
      </a:accent4>
      <a:accent5>
        <a:srgbClr val="7BB256"/>
      </a:accent5>
      <a:accent6>
        <a:srgbClr val="F0993A"/>
      </a:accent6>
      <a:hlink>
        <a:srgbClr val="DE2743"/>
      </a:hlink>
      <a:folHlink>
        <a:srgbClr val="2A7ABC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727</Words>
  <Application>Microsoft Office PowerPoint</Application>
  <PresentationFormat>自定义</PresentationFormat>
  <Paragraphs>131</Paragraphs>
  <Slides>23</Slides>
  <Notes>23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手绘小人答辩</dc:title>
  <dc:creator>PC</dc:creator>
  <cp:lastModifiedBy>Administrator</cp:lastModifiedBy>
  <cp:revision>133</cp:revision>
  <dcterms:created xsi:type="dcterms:W3CDTF">2017-04-05T03:07:45Z</dcterms:created>
  <dcterms:modified xsi:type="dcterms:W3CDTF">2018-06-28T08:01:38Z</dcterms:modified>
</cp:coreProperties>
</file>