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58"/>
  </p:notesMasterIdLst>
  <p:handoutMasterIdLst>
    <p:handoutMasterId r:id="rId59"/>
  </p:handoutMasterIdLst>
  <p:sldIdLst>
    <p:sldId id="357" r:id="rId3"/>
    <p:sldId id="517" r:id="rId4"/>
    <p:sldId id="518" r:id="rId5"/>
    <p:sldId id="519" r:id="rId6"/>
    <p:sldId id="257" r:id="rId7"/>
    <p:sldId id="281" r:id="rId8"/>
    <p:sldId id="292" r:id="rId9"/>
    <p:sldId id="293" r:id="rId10"/>
    <p:sldId id="295" r:id="rId11"/>
    <p:sldId id="294" r:id="rId12"/>
    <p:sldId id="296" r:id="rId13"/>
    <p:sldId id="297" r:id="rId14"/>
    <p:sldId id="298" r:id="rId15"/>
    <p:sldId id="299" r:id="rId16"/>
    <p:sldId id="472" r:id="rId17"/>
    <p:sldId id="305" r:id="rId18"/>
    <p:sldId id="306" r:id="rId19"/>
    <p:sldId id="307" r:id="rId20"/>
    <p:sldId id="282" r:id="rId21"/>
    <p:sldId id="431" r:id="rId22"/>
    <p:sldId id="312" r:id="rId23"/>
    <p:sldId id="313" r:id="rId24"/>
    <p:sldId id="273" r:id="rId25"/>
    <p:sldId id="314" r:id="rId26"/>
    <p:sldId id="315" r:id="rId27"/>
    <p:sldId id="316" r:id="rId28"/>
    <p:sldId id="317" r:id="rId29"/>
    <p:sldId id="318" r:id="rId30"/>
    <p:sldId id="430" r:id="rId31"/>
    <p:sldId id="319" r:id="rId32"/>
    <p:sldId id="321" r:id="rId33"/>
    <p:sldId id="473" r:id="rId34"/>
    <p:sldId id="331" r:id="rId35"/>
    <p:sldId id="332" r:id="rId36"/>
    <p:sldId id="333" r:id="rId37"/>
    <p:sldId id="474" r:id="rId38"/>
    <p:sldId id="342" r:id="rId39"/>
    <p:sldId id="343" r:id="rId40"/>
    <p:sldId id="344" r:id="rId41"/>
    <p:sldId id="346" r:id="rId42"/>
    <p:sldId id="347" r:id="rId43"/>
    <p:sldId id="348" r:id="rId44"/>
    <p:sldId id="349" r:id="rId45"/>
    <p:sldId id="350" r:id="rId46"/>
    <p:sldId id="351" r:id="rId47"/>
    <p:sldId id="512" r:id="rId48"/>
    <p:sldId id="513" r:id="rId49"/>
    <p:sldId id="514" r:id="rId50"/>
    <p:sldId id="515" r:id="rId51"/>
    <p:sldId id="516" r:id="rId52"/>
    <p:sldId id="432" r:id="rId53"/>
    <p:sldId id="283" r:id="rId54"/>
    <p:sldId id="272" r:id="rId55"/>
    <p:sldId id="269" r:id="rId56"/>
    <p:sldId id="287" r:id="rId5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AB53AD"/>
    <a:srgbClr val="EE42DA"/>
    <a:srgbClr val="FF33CC"/>
    <a:srgbClr val="CCCCFF"/>
    <a:srgbClr val="FFFF99"/>
    <a:srgbClr val="FFCCCC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-90" y="-1110"/>
      </p:cViewPr>
      <p:guideLst>
        <p:guide orient="horz" pos="2186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4FBF6-75EF-4336-84DB-E6ECA759301C}" type="doc">
      <dgm:prSet loTypeId="urn:microsoft.com/office/officeart/2005/8/layout/cycle5" loCatId="cycle" qsTypeId="urn:microsoft.com/office/officeart/2005/8/quickstyle/3d3#1" qsCatId="3D" csTypeId="urn:microsoft.com/office/officeart/2005/8/colors/accent1_2#1" csCatId="accent1"/>
      <dgm:spPr/>
      <dgm:t>
        <a:bodyPr/>
        <a:lstStyle/>
        <a:p>
          <a:endParaRPr lang="zh-CN" altLang="en-US"/>
        </a:p>
      </dgm:t>
    </dgm:pt>
    <dgm:pt modelId="{CA87BB93-B7DD-4A2B-B806-2CE613DC51C8}">
      <dgm:prSet custT="1"/>
      <dgm:spPr/>
      <dgm:t>
        <a:bodyPr/>
        <a:lstStyle/>
        <a:p>
          <a:pPr rtl="0"/>
          <a:r>
            <a:rPr lang="zh-CN" altLang="en-US" sz="2000" b="1" dirty="0" smtClean="0"/>
            <a:t>原点叩问</a:t>
          </a:r>
          <a:endParaRPr lang="zh-CN" altLang="en-US" sz="2000" b="1" dirty="0"/>
        </a:p>
      </dgm:t>
    </dgm:pt>
    <dgm:pt modelId="{2679D1FF-6E7B-406F-8545-BE0463418752}" type="parTrans" cxnId="{2381876F-8E1F-4A7A-B3E1-E7E7966D177B}">
      <dgm:prSet/>
      <dgm:spPr/>
      <dgm:t>
        <a:bodyPr/>
        <a:lstStyle/>
        <a:p>
          <a:endParaRPr lang="zh-CN" altLang="en-US"/>
        </a:p>
      </dgm:t>
    </dgm:pt>
    <dgm:pt modelId="{1DECB282-3A65-4018-9A2A-8DCCE22B64E1}" type="sibTrans" cxnId="{2381876F-8E1F-4A7A-B3E1-E7E7966D177B}">
      <dgm:prSet/>
      <dgm:spPr/>
      <dgm:t>
        <a:bodyPr/>
        <a:lstStyle/>
        <a:p>
          <a:endParaRPr lang="zh-CN" altLang="en-US"/>
        </a:p>
      </dgm:t>
    </dgm:pt>
    <dgm:pt modelId="{879A0F51-3B29-4780-84C9-368CF2B56C96}">
      <dgm:prSet custT="1"/>
      <dgm:spPr/>
      <dgm:t>
        <a:bodyPr/>
        <a:lstStyle/>
        <a:p>
          <a:pPr rtl="0"/>
          <a:r>
            <a:rPr lang="zh-CN" sz="2000" b="1" dirty="0" smtClean="0"/>
            <a:t>文化审视</a:t>
          </a:r>
          <a:endParaRPr lang="zh-CN" altLang="en-US" sz="2000" b="1" dirty="0"/>
        </a:p>
      </dgm:t>
    </dgm:pt>
    <dgm:pt modelId="{3766A479-6B29-40EC-8553-F54ACC0518DF}" type="parTrans" cxnId="{AD889E52-D112-4D44-8689-729F938A13F7}">
      <dgm:prSet/>
      <dgm:spPr/>
      <dgm:t>
        <a:bodyPr/>
        <a:lstStyle/>
        <a:p>
          <a:endParaRPr lang="zh-CN" altLang="en-US"/>
        </a:p>
      </dgm:t>
    </dgm:pt>
    <dgm:pt modelId="{CD686191-500A-4BC1-A018-6BC471C6DD07}" type="sibTrans" cxnId="{AD889E52-D112-4D44-8689-729F938A13F7}">
      <dgm:prSet/>
      <dgm:spPr/>
      <dgm:t>
        <a:bodyPr/>
        <a:lstStyle/>
        <a:p>
          <a:endParaRPr lang="zh-CN" altLang="en-US"/>
        </a:p>
      </dgm:t>
    </dgm:pt>
    <dgm:pt modelId="{E0415FA7-DCC9-4973-8578-71227EAB587E}">
      <dgm:prSet custT="1"/>
      <dgm:spPr/>
      <dgm:t>
        <a:bodyPr/>
        <a:lstStyle/>
        <a:p>
          <a:pPr rtl="0"/>
          <a:r>
            <a:rPr lang="zh-CN" sz="2000" b="1" dirty="0" smtClean="0"/>
            <a:t>历史传承</a:t>
          </a:r>
          <a:endParaRPr lang="zh-CN" altLang="en-US" sz="2000" b="1" dirty="0"/>
        </a:p>
      </dgm:t>
    </dgm:pt>
    <dgm:pt modelId="{F8890DE8-1E34-4036-8FE0-B068AE7E2D91}" type="parTrans" cxnId="{6515D0B2-47EA-44D6-8BAD-7DD24267E7AF}">
      <dgm:prSet/>
      <dgm:spPr/>
      <dgm:t>
        <a:bodyPr/>
        <a:lstStyle/>
        <a:p>
          <a:endParaRPr lang="zh-CN" altLang="en-US"/>
        </a:p>
      </dgm:t>
    </dgm:pt>
    <dgm:pt modelId="{8B4F3A5F-2F2E-42BA-834C-B3C0880D961E}" type="sibTrans" cxnId="{6515D0B2-47EA-44D6-8BAD-7DD24267E7AF}">
      <dgm:prSet/>
      <dgm:spPr/>
      <dgm:t>
        <a:bodyPr/>
        <a:lstStyle/>
        <a:p>
          <a:endParaRPr lang="zh-CN" altLang="en-US"/>
        </a:p>
      </dgm:t>
    </dgm:pt>
    <dgm:pt modelId="{483962F5-A2EA-4201-9E31-69847869CDB3}">
      <dgm:prSet custT="1"/>
      <dgm:spPr/>
      <dgm:t>
        <a:bodyPr/>
        <a:lstStyle/>
        <a:p>
          <a:pPr rtl="0"/>
          <a:r>
            <a:rPr lang="zh-CN" sz="2000" b="1" dirty="0" smtClean="0"/>
            <a:t>调研分析</a:t>
          </a:r>
          <a:endParaRPr lang="zh-CN" altLang="en-US" sz="2000" b="1" dirty="0"/>
        </a:p>
      </dgm:t>
    </dgm:pt>
    <dgm:pt modelId="{5806F6EA-0E9E-4474-B3A6-C2D3810F939A}" type="parTrans" cxnId="{854990C8-9D33-4C03-BC52-86A8AF34EF96}">
      <dgm:prSet/>
      <dgm:spPr/>
      <dgm:t>
        <a:bodyPr/>
        <a:lstStyle/>
        <a:p>
          <a:endParaRPr lang="zh-CN" altLang="en-US"/>
        </a:p>
      </dgm:t>
    </dgm:pt>
    <dgm:pt modelId="{441A8007-A3E8-4FDA-88E2-61F87B4E85A7}" type="sibTrans" cxnId="{854990C8-9D33-4C03-BC52-86A8AF34EF96}">
      <dgm:prSet/>
      <dgm:spPr/>
      <dgm:t>
        <a:bodyPr/>
        <a:lstStyle/>
        <a:p>
          <a:endParaRPr lang="zh-CN" altLang="en-US"/>
        </a:p>
      </dgm:t>
    </dgm:pt>
    <dgm:pt modelId="{0C613ECB-19D3-4999-B105-43B468C2F4E9}">
      <dgm:prSet custT="1"/>
      <dgm:spPr/>
      <dgm:t>
        <a:bodyPr/>
        <a:lstStyle/>
        <a:p>
          <a:pPr rtl="0"/>
          <a:r>
            <a:rPr lang="zh-CN" sz="2000" b="1" dirty="0" smtClean="0"/>
            <a:t>理论寻纲</a:t>
          </a:r>
          <a:endParaRPr lang="zh-CN" altLang="en-US" sz="2000" b="1" dirty="0"/>
        </a:p>
      </dgm:t>
    </dgm:pt>
    <dgm:pt modelId="{91C7DDB4-3B20-420B-A43A-341AAEA732A3}" type="parTrans" cxnId="{644E5BE6-61DD-415E-BFE8-07D8CF69F549}">
      <dgm:prSet/>
      <dgm:spPr/>
      <dgm:t>
        <a:bodyPr/>
        <a:lstStyle/>
        <a:p>
          <a:endParaRPr lang="zh-CN" altLang="en-US"/>
        </a:p>
      </dgm:t>
    </dgm:pt>
    <dgm:pt modelId="{3AA1EC1A-1C9E-41C5-BC3A-7D323B636D81}" type="sibTrans" cxnId="{644E5BE6-61DD-415E-BFE8-07D8CF69F549}">
      <dgm:prSet/>
      <dgm:spPr/>
      <dgm:t>
        <a:bodyPr/>
        <a:lstStyle/>
        <a:p>
          <a:endParaRPr lang="zh-CN" altLang="en-US"/>
        </a:p>
      </dgm:t>
    </dgm:pt>
    <dgm:pt modelId="{83E098C3-7921-4574-869F-65709CBB8F84}">
      <dgm:prSet custT="1"/>
      <dgm:spPr/>
      <dgm:t>
        <a:bodyPr/>
        <a:lstStyle/>
        <a:p>
          <a:pPr rtl="0"/>
          <a:r>
            <a:rPr lang="zh-CN" sz="2000" b="1" dirty="0" smtClean="0"/>
            <a:t>多方论证</a:t>
          </a:r>
          <a:endParaRPr lang="zh-CN" altLang="en-US" sz="2000" b="1" dirty="0"/>
        </a:p>
      </dgm:t>
    </dgm:pt>
    <dgm:pt modelId="{BFD8523F-0F08-4952-9ED3-EEE16FE6506E}" type="parTrans" cxnId="{84B485B9-C771-4BF8-8058-03BAF6B6D5ED}">
      <dgm:prSet/>
      <dgm:spPr/>
      <dgm:t>
        <a:bodyPr/>
        <a:lstStyle/>
        <a:p>
          <a:endParaRPr lang="zh-CN" altLang="en-US"/>
        </a:p>
      </dgm:t>
    </dgm:pt>
    <dgm:pt modelId="{E862C7B3-3D2E-451B-81F6-B7A926090E90}" type="sibTrans" cxnId="{84B485B9-C771-4BF8-8058-03BAF6B6D5ED}">
      <dgm:prSet/>
      <dgm:spPr/>
      <dgm:t>
        <a:bodyPr/>
        <a:lstStyle/>
        <a:p>
          <a:endParaRPr lang="zh-CN" altLang="en-US"/>
        </a:p>
      </dgm:t>
    </dgm:pt>
    <dgm:pt modelId="{7FDB1FC3-3965-480D-A020-6B54BA1CE576}">
      <dgm:prSet custT="1"/>
      <dgm:spPr/>
      <dgm:t>
        <a:bodyPr/>
        <a:lstStyle/>
        <a:p>
          <a:pPr rtl="0"/>
          <a:r>
            <a:rPr lang="zh-CN" sz="2000" b="1" dirty="0" smtClean="0"/>
            <a:t>资源统整</a:t>
          </a:r>
          <a:endParaRPr lang="zh-CN" altLang="en-US" sz="2000" b="1" dirty="0"/>
        </a:p>
      </dgm:t>
    </dgm:pt>
    <dgm:pt modelId="{7681A51D-57B7-4469-85D5-8E7BAE2A1827}" type="parTrans" cxnId="{B84BD52B-2F2D-4D42-A859-A6B5975C8F1D}">
      <dgm:prSet/>
      <dgm:spPr/>
      <dgm:t>
        <a:bodyPr/>
        <a:lstStyle/>
        <a:p>
          <a:endParaRPr lang="zh-CN" altLang="en-US"/>
        </a:p>
      </dgm:t>
    </dgm:pt>
    <dgm:pt modelId="{83F90F8C-4697-4B0F-BB43-DBBC8169CE0D}" type="sibTrans" cxnId="{B84BD52B-2F2D-4D42-A859-A6B5975C8F1D}">
      <dgm:prSet/>
      <dgm:spPr/>
      <dgm:t>
        <a:bodyPr/>
        <a:lstStyle/>
        <a:p>
          <a:endParaRPr lang="zh-CN" altLang="en-US"/>
        </a:p>
      </dgm:t>
    </dgm:pt>
    <dgm:pt modelId="{D74348E3-E547-4C4B-B314-1BA403D73BDF}" type="pres">
      <dgm:prSet presAssocID="{E7C4FBF6-75EF-4336-84DB-E6ECA759301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D461F05-DAE9-45B5-8B2D-0F5835FFE8B9}" type="pres">
      <dgm:prSet presAssocID="{CA87BB93-B7DD-4A2B-B806-2CE613DC51C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34F6C9-D0AA-4CAB-87F5-CAF5C16D963E}" type="pres">
      <dgm:prSet presAssocID="{CA87BB93-B7DD-4A2B-B806-2CE613DC51C8}" presName="spNode" presStyleCnt="0"/>
      <dgm:spPr/>
    </dgm:pt>
    <dgm:pt modelId="{0F4C6D92-B2A3-4C89-BD10-7DFF968FCA25}" type="pres">
      <dgm:prSet presAssocID="{1DECB282-3A65-4018-9A2A-8DCCE22B64E1}" presName="sibTrans" presStyleLbl="sibTrans1D1" presStyleIdx="0" presStyleCnt="7"/>
      <dgm:spPr/>
      <dgm:t>
        <a:bodyPr/>
        <a:lstStyle/>
        <a:p>
          <a:endParaRPr lang="zh-CN" altLang="en-US"/>
        </a:p>
      </dgm:t>
    </dgm:pt>
    <dgm:pt modelId="{6F0B8695-0191-45B7-B88C-AD5FA502D29D}" type="pres">
      <dgm:prSet presAssocID="{879A0F51-3B29-4780-84C9-368CF2B56C9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6704F39-132F-4734-B5B3-3F5C609C611A}" type="pres">
      <dgm:prSet presAssocID="{879A0F51-3B29-4780-84C9-368CF2B56C96}" presName="spNode" presStyleCnt="0"/>
      <dgm:spPr/>
    </dgm:pt>
    <dgm:pt modelId="{798C9853-57AC-455B-B899-A31F297C550F}" type="pres">
      <dgm:prSet presAssocID="{CD686191-500A-4BC1-A018-6BC471C6DD07}" presName="sibTrans" presStyleLbl="sibTrans1D1" presStyleIdx="1" presStyleCnt="7"/>
      <dgm:spPr/>
      <dgm:t>
        <a:bodyPr/>
        <a:lstStyle/>
        <a:p>
          <a:endParaRPr lang="zh-CN" altLang="en-US"/>
        </a:p>
      </dgm:t>
    </dgm:pt>
    <dgm:pt modelId="{BF081CE0-AE93-4B1A-AA92-008BEFF7BC1B}" type="pres">
      <dgm:prSet presAssocID="{E0415FA7-DCC9-4973-8578-71227EAB587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EA41C6-6540-491D-8C15-1ED41ED57F22}" type="pres">
      <dgm:prSet presAssocID="{E0415FA7-DCC9-4973-8578-71227EAB587E}" presName="spNode" presStyleCnt="0"/>
      <dgm:spPr/>
    </dgm:pt>
    <dgm:pt modelId="{69573FC8-8BD7-4664-B379-02CDEA9C03F3}" type="pres">
      <dgm:prSet presAssocID="{8B4F3A5F-2F2E-42BA-834C-B3C0880D961E}" presName="sibTrans" presStyleLbl="sibTrans1D1" presStyleIdx="2" presStyleCnt="7"/>
      <dgm:spPr/>
      <dgm:t>
        <a:bodyPr/>
        <a:lstStyle/>
        <a:p>
          <a:endParaRPr lang="zh-CN" altLang="en-US"/>
        </a:p>
      </dgm:t>
    </dgm:pt>
    <dgm:pt modelId="{3EE49D4D-F3E7-4C96-B1C0-A2D091B281F5}" type="pres">
      <dgm:prSet presAssocID="{483962F5-A2EA-4201-9E31-69847869CDB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CFCFD3C-A003-4FFE-9530-7A00D05F7EBA}" type="pres">
      <dgm:prSet presAssocID="{483962F5-A2EA-4201-9E31-69847869CDB3}" presName="spNode" presStyleCnt="0"/>
      <dgm:spPr/>
    </dgm:pt>
    <dgm:pt modelId="{104E2712-2FB9-4738-BDDD-23FF7B63B560}" type="pres">
      <dgm:prSet presAssocID="{441A8007-A3E8-4FDA-88E2-61F87B4E85A7}" presName="sibTrans" presStyleLbl="sibTrans1D1" presStyleIdx="3" presStyleCnt="7"/>
      <dgm:spPr/>
      <dgm:t>
        <a:bodyPr/>
        <a:lstStyle/>
        <a:p>
          <a:endParaRPr lang="zh-CN" altLang="en-US"/>
        </a:p>
      </dgm:t>
    </dgm:pt>
    <dgm:pt modelId="{0C26A5CC-6489-4032-BCC6-0726B6AFF695}" type="pres">
      <dgm:prSet presAssocID="{0C613ECB-19D3-4999-B105-43B468C2F4E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601CA8-1010-4F42-B574-530CC781EB7A}" type="pres">
      <dgm:prSet presAssocID="{0C613ECB-19D3-4999-B105-43B468C2F4E9}" presName="spNode" presStyleCnt="0"/>
      <dgm:spPr/>
    </dgm:pt>
    <dgm:pt modelId="{26899416-E1A3-441E-85F3-13B37372FA28}" type="pres">
      <dgm:prSet presAssocID="{3AA1EC1A-1C9E-41C5-BC3A-7D323B636D81}" presName="sibTrans" presStyleLbl="sibTrans1D1" presStyleIdx="4" presStyleCnt="7"/>
      <dgm:spPr/>
      <dgm:t>
        <a:bodyPr/>
        <a:lstStyle/>
        <a:p>
          <a:endParaRPr lang="zh-CN" altLang="en-US"/>
        </a:p>
      </dgm:t>
    </dgm:pt>
    <dgm:pt modelId="{FC656ED5-7950-4ECB-A0DC-D8FCF07DC401}" type="pres">
      <dgm:prSet presAssocID="{83E098C3-7921-4574-869F-65709CBB8F8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106720-182A-4AFC-A28B-0685560C50FF}" type="pres">
      <dgm:prSet presAssocID="{83E098C3-7921-4574-869F-65709CBB8F84}" presName="spNode" presStyleCnt="0"/>
      <dgm:spPr/>
    </dgm:pt>
    <dgm:pt modelId="{C620C486-6715-46E3-84F4-69F459F5E7F8}" type="pres">
      <dgm:prSet presAssocID="{E862C7B3-3D2E-451B-81F6-B7A926090E90}" presName="sibTrans" presStyleLbl="sibTrans1D1" presStyleIdx="5" presStyleCnt="7"/>
      <dgm:spPr/>
      <dgm:t>
        <a:bodyPr/>
        <a:lstStyle/>
        <a:p>
          <a:endParaRPr lang="zh-CN" altLang="en-US"/>
        </a:p>
      </dgm:t>
    </dgm:pt>
    <dgm:pt modelId="{3E52349A-5E8B-4EED-9A95-A7E3A61185D5}" type="pres">
      <dgm:prSet presAssocID="{7FDB1FC3-3965-480D-A020-6B54BA1CE57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95513E-E092-4BDE-A6B2-473D87389743}" type="pres">
      <dgm:prSet presAssocID="{7FDB1FC3-3965-480D-A020-6B54BA1CE576}" presName="spNode" presStyleCnt="0"/>
      <dgm:spPr/>
    </dgm:pt>
    <dgm:pt modelId="{2F0DD075-9A99-4827-9F0C-A451B006B4C8}" type="pres">
      <dgm:prSet presAssocID="{83F90F8C-4697-4B0F-BB43-DBBC8169CE0D}" presName="sibTrans" presStyleLbl="sibTrans1D1" presStyleIdx="6" presStyleCnt="7"/>
      <dgm:spPr/>
      <dgm:t>
        <a:bodyPr/>
        <a:lstStyle/>
        <a:p>
          <a:endParaRPr lang="zh-CN" altLang="en-US"/>
        </a:p>
      </dgm:t>
    </dgm:pt>
  </dgm:ptLst>
  <dgm:cxnLst>
    <dgm:cxn modelId="{854990C8-9D33-4C03-BC52-86A8AF34EF96}" srcId="{E7C4FBF6-75EF-4336-84DB-E6ECA759301C}" destId="{483962F5-A2EA-4201-9E31-69847869CDB3}" srcOrd="3" destOrd="0" parTransId="{5806F6EA-0E9E-4474-B3A6-C2D3810F939A}" sibTransId="{441A8007-A3E8-4FDA-88E2-61F87B4E85A7}"/>
    <dgm:cxn modelId="{AD889E52-D112-4D44-8689-729F938A13F7}" srcId="{E7C4FBF6-75EF-4336-84DB-E6ECA759301C}" destId="{879A0F51-3B29-4780-84C9-368CF2B56C96}" srcOrd="1" destOrd="0" parTransId="{3766A479-6B29-40EC-8553-F54ACC0518DF}" sibTransId="{CD686191-500A-4BC1-A018-6BC471C6DD07}"/>
    <dgm:cxn modelId="{9CDFD8EB-3B3C-4AF2-835B-E3A415EBCD16}" type="presOf" srcId="{0C613ECB-19D3-4999-B105-43B468C2F4E9}" destId="{0C26A5CC-6489-4032-BCC6-0726B6AFF695}" srcOrd="0" destOrd="0" presId="urn:microsoft.com/office/officeart/2005/8/layout/cycle5"/>
    <dgm:cxn modelId="{1B4FC076-E620-4DA2-BCEE-3EDD56BC399F}" type="presOf" srcId="{83E098C3-7921-4574-869F-65709CBB8F84}" destId="{FC656ED5-7950-4ECB-A0DC-D8FCF07DC401}" srcOrd="0" destOrd="0" presId="urn:microsoft.com/office/officeart/2005/8/layout/cycle5"/>
    <dgm:cxn modelId="{1D263BFC-5678-422A-9403-5F99C2369228}" type="presOf" srcId="{E862C7B3-3D2E-451B-81F6-B7A926090E90}" destId="{C620C486-6715-46E3-84F4-69F459F5E7F8}" srcOrd="0" destOrd="0" presId="urn:microsoft.com/office/officeart/2005/8/layout/cycle5"/>
    <dgm:cxn modelId="{D56CB084-0437-4331-8771-0E2A9F27A1FE}" type="presOf" srcId="{441A8007-A3E8-4FDA-88E2-61F87B4E85A7}" destId="{104E2712-2FB9-4738-BDDD-23FF7B63B560}" srcOrd="0" destOrd="0" presId="urn:microsoft.com/office/officeart/2005/8/layout/cycle5"/>
    <dgm:cxn modelId="{84B485B9-C771-4BF8-8058-03BAF6B6D5ED}" srcId="{E7C4FBF6-75EF-4336-84DB-E6ECA759301C}" destId="{83E098C3-7921-4574-869F-65709CBB8F84}" srcOrd="5" destOrd="0" parTransId="{BFD8523F-0F08-4952-9ED3-EEE16FE6506E}" sibTransId="{E862C7B3-3D2E-451B-81F6-B7A926090E90}"/>
    <dgm:cxn modelId="{5AB1E334-85FC-434C-8F44-D0577C17BFFC}" type="presOf" srcId="{3AA1EC1A-1C9E-41C5-BC3A-7D323B636D81}" destId="{26899416-E1A3-441E-85F3-13B37372FA28}" srcOrd="0" destOrd="0" presId="urn:microsoft.com/office/officeart/2005/8/layout/cycle5"/>
    <dgm:cxn modelId="{26BFBC14-93A6-456E-A3DA-66E15BB59F25}" type="presOf" srcId="{1DECB282-3A65-4018-9A2A-8DCCE22B64E1}" destId="{0F4C6D92-B2A3-4C89-BD10-7DFF968FCA25}" srcOrd="0" destOrd="0" presId="urn:microsoft.com/office/officeart/2005/8/layout/cycle5"/>
    <dgm:cxn modelId="{4BC64431-1D89-4B62-B5AB-E2D9EAE85BC4}" type="presOf" srcId="{879A0F51-3B29-4780-84C9-368CF2B56C96}" destId="{6F0B8695-0191-45B7-B88C-AD5FA502D29D}" srcOrd="0" destOrd="0" presId="urn:microsoft.com/office/officeart/2005/8/layout/cycle5"/>
    <dgm:cxn modelId="{0C1F05D8-660F-45DC-B637-7E5AE7031FCE}" type="presOf" srcId="{83F90F8C-4697-4B0F-BB43-DBBC8169CE0D}" destId="{2F0DD075-9A99-4827-9F0C-A451B006B4C8}" srcOrd="0" destOrd="0" presId="urn:microsoft.com/office/officeart/2005/8/layout/cycle5"/>
    <dgm:cxn modelId="{16272298-D1CF-41BF-BF34-95BFFD0DDF27}" type="presOf" srcId="{E0415FA7-DCC9-4973-8578-71227EAB587E}" destId="{BF081CE0-AE93-4B1A-AA92-008BEFF7BC1B}" srcOrd="0" destOrd="0" presId="urn:microsoft.com/office/officeart/2005/8/layout/cycle5"/>
    <dgm:cxn modelId="{DDBABE8A-4A77-45BF-A839-9D1DD350FDFF}" type="presOf" srcId="{7FDB1FC3-3965-480D-A020-6B54BA1CE576}" destId="{3E52349A-5E8B-4EED-9A95-A7E3A61185D5}" srcOrd="0" destOrd="0" presId="urn:microsoft.com/office/officeart/2005/8/layout/cycle5"/>
    <dgm:cxn modelId="{6515D0B2-47EA-44D6-8BAD-7DD24267E7AF}" srcId="{E7C4FBF6-75EF-4336-84DB-E6ECA759301C}" destId="{E0415FA7-DCC9-4973-8578-71227EAB587E}" srcOrd="2" destOrd="0" parTransId="{F8890DE8-1E34-4036-8FE0-B068AE7E2D91}" sibTransId="{8B4F3A5F-2F2E-42BA-834C-B3C0880D961E}"/>
    <dgm:cxn modelId="{6F9FD43E-50A0-4853-8525-11E999AFE723}" type="presOf" srcId="{8B4F3A5F-2F2E-42BA-834C-B3C0880D961E}" destId="{69573FC8-8BD7-4664-B379-02CDEA9C03F3}" srcOrd="0" destOrd="0" presId="urn:microsoft.com/office/officeart/2005/8/layout/cycle5"/>
    <dgm:cxn modelId="{3BAA5F38-369D-481E-A21D-30924167A1DB}" type="presOf" srcId="{483962F5-A2EA-4201-9E31-69847869CDB3}" destId="{3EE49D4D-F3E7-4C96-B1C0-A2D091B281F5}" srcOrd="0" destOrd="0" presId="urn:microsoft.com/office/officeart/2005/8/layout/cycle5"/>
    <dgm:cxn modelId="{644E5BE6-61DD-415E-BFE8-07D8CF69F549}" srcId="{E7C4FBF6-75EF-4336-84DB-E6ECA759301C}" destId="{0C613ECB-19D3-4999-B105-43B468C2F4E9}" srcOrd="4" destOrd="0" parTransId="{91C7DDB4-3B20-420B-A43A-341AAEA732A3}" sibTransId="{3AA1EC1A-1C9E-41C5-BC3A-7D323B636D81}"/>
    <dgm:cxn modelId="{2381876F-8E1F-4A7A-B3E1-E7E7966D177B}" srcId="{E7C4FBF6-75EF-4336-84DB-E6ECA759301C}" destId="{CA87BB93-B7DD-4A2B-B806-2CE613DC51C8}" srcOrd="0" destOrd="0" parTransId="{2679D1FF-6E7B-406F-8545-BE0463418752}" sibTransId="{1DECB282-3A65-4018-9A2A-8DCCE22B64E1}"/>
    <dgm:cxn modelId="{4E2BFE5B-C479-43DB-9794-E6D61529D8BA}" type="presOf" srcId="{CD686191-500A-4BC1-A018-6BC471C6DD07}" destId="{798C9853-57AC-455B-B899-A31F297C550F}" srcOrd="0" destOrd="0" presId="urn:microsoft.com/office/officeart/2005/8/layout/cycle5"/>
    <dgm:cxn modelId="{4A3EC7AF-5F96-4368-BC8E-6AAB8A751BFD}" type="presOf" srcId="{E7C4FBF6-75EF-4336-84DB-E6ECA759301C}" destId="{D74348E3-E547-4C4B-B314-1BA403D73BDF}" srcOrd="0" destOrd="0" presId="urn:microsoft.com/office/officeart/2005/8/layout/cycle5"/>
    <dgm:cxn modelId="{B84BD52B-2F2D-4D42-A859-A6B5975C8F1D}" srcId="{E7C4FBF6-75EF-4336-84DB-E6ECA759301C}" destId="{7FDB1FC3-3965-480D-A020-6B54BA1CE576}" srcOrd="6" destOrd="0" parTransId="{7681A51D-57B7-4469-85D5-8E7BAE2A1827}" sibTransId="{83F90F8C-4697-4B0F-BB43-DBBC8169CE0D}"/>
    <dgm:cxn modelId="{B7B8157C-A5C8-4D94-860C-8CC6D0E38897}" type="presOf" srcId="{CA87BB93-B7DD-4A2B-B806-2CE613DC51C8}" destId="{AD461F05-DAE9-45B5-8B2D-0F5835FFE8B9}" srcOrd="0" destOrd="0" presId="urn:microsoft.com/office/officeart/2005/8/layout/cycle5"/>
    <dgm:cxn modelId="{4FD2498F-1C10-4006-89A5-D37CFF05D277}" type="presParOf" srcId="{D74348E3-E547-4C4B-B314-1BA403D73BDF}" destId="{AD461F05-DAE9-45B5-8B2D-0F5835FFE8B9}" srcOrd="0" destOrd="0" presId="urn:microsoft.com/office/officeart/2005/8/layout/cycle5"/>
    <dgm:cxn modelId="{2040FC36-6874-48B1-B1E3-2418F3ED6407}" type="presParOf" srcId="{D74348E3-E547-4C4B-B314-1BA403D73BDF}" destId="{3534F6C9-D0AA-4CAB-87F5-CAF5C16D963E}" srcOrd="1" destOrd="0" presId="urn:microsoft.com/office/officeart/2005/8/layout/cycle5"/>
    <dgm:cxn modelId="{FE2E6DE8-98FF-4057-8D2E-C05729929299}" type="presParOf" srcId="{D74348E3-E547-4C4B-B314-1BA403D73BDF}" destId="{0F4C6D92-B2A3-4C89-BD10-7DFF968FCA25}" srcOrd="2" destOrd="0" presId="urn:microsoft.com/office/officeart/2005/8/layout/cycle5"/>
    <dgm:cxn modelId="{0B2A3852-1247-4F18-A90B-7769763A2278}" type="presParOf" srcId="{D74348E3-E547-4C4B-B314-1BA403D73BDF}" destId="{6F0B8695-0191-45B7-B88C-AD5FA502D29D}" srcOrd="3" destOrd="0" presId="urn:microsoft.com/office/officeart/2005/8/layout/cycle5"/>
    <dgm:cxn modelId="{B5A854B4-E62F-4EF8-8F9F-0A48CFB849FB}" type="presParOf" srcId="{D74348E3-E547-4C4B-B314-1BA403D73BDF}" destId="{56704F39-132F-4734-B5B3-3F5C609C611A}" srcOrd="4" destOrd="0" presId="urn:microsoft.com/office/officeart/2005/8/layout/cycle5"/>
    <dgm:cxn modelId="{03C44C1A-4DA2-4107-BA46-2B65C8191FF1}" type="presParOf" srcId="{D74348E3-E547-4C4B-B314-1BA403D73BDF}" destId="{798C9853-57AC-455B-B899-A31F297C550F}" srcOrd="5" destOrd="0" presId="urn:microsoft.com/office/officeart/2005/8/layout/cycle5"/>
    <dgm:cxn modelId="{288A3C21-0404-47CC-9D57-C0797F002EFA}" type="presParOf" srcId="{D74348E3-E547-4C4B-B314-1BA403D73BDF}" destId="{BF081CE0-AE93-4B1A-AA92-008BEFF7BC1B}" srcOrd="6" destOrd="0" presId="urn:microsoft.com/office/officeart/2005/8/layout/cycle5"/>
    <dgm:cxn modelId="{77A13E3F-B441-4E30-B6B5-AC9EC9563602}" type="presParOf" srcId="{D74348E3-E547-4C4B-B314-1BA403D73BDF}" destId="{FDEA41C6-6540-491D-8C15-1ED41ED57F22}" srcOrd="7" destOrd="0" presId="urn:microsoft.com/office/officeart/2005/8/layout/cycle5"/>
    <dgm:cxn modelId="{2DA39015-EBB2-418D-BBE2-B26F60BCE3F1}" type="presParOf" srcId="{D74348E3-E547-4C4B-B314-1BA403D73BDF}" destId="{69573FC8-8BD7-4664-B379-02CDEA9C03F3}" srcOrd="8" destOrd="0" presId="urn:microsoft.com/office/officeart/2005/8/layout/cycle5"/>
    <dgm:cxn modelId="{0B2C19F9-047C-4561-A5B6-91D3B8B46DF9}" type="presParOf" srcId="{D74348E3-E547-4C4B-B314-1BA403D73BDF}" destId="{3EE49D4D-F3E7-4C96-B1C0-A2D091B281F5}" srcOrd="9" destOrd="0" presId="urn:microsoft.com/office/officeart/2005/8/layout/cycle5"/>
    <dgm:cxn modelId="{02D219C5-1B04-4F96-BB1F-F66F2A254E9F}" type="presParOf" srcId="{D74348E3-E547-4C4B-B314-1BA403D73BDF}" destId="{7CFCFD3C-A003-4FFE-9530-7A00D05F7EBA}" srcOrd="10" destOrd="0" presId="urn:microsoft.com/office/officeart/2005/8/layout/cycle5"/>
    <dgm:cxn modelId="{4FCCFD38-0301-4509-9DD8-A556B5CDC8BD}" type="presParOf" srcId="{D74348E3-E547-4C4B-B314-1BA403D73BDF}" destId="{104E2712-2FB9-4738-BDDD-23FF7B63B560}" srcOrd="11" destOrd="0" presId="urn:microsoft.com/office/officeart/2005/8/layout/cycle5"/>
    <dgm:cxn modelId="{B63FA942-BDC5-4E0D-A3D6-F2C3C4630555}" type="presParOf" srcId="{D74348E3-E547-4C4B-B314-1BA403D73BDF}" destId="{0C26A5CC-6489-4032-BCC6-0726B6AFF695}" srcOrd="12" destOrd="0" presId="urn:microsoft.com/office/officeart/2005/8/layout/cycle5"/>
    <dgm:cxn modelId="{B625022C-BAFA-4135-8B9A-406FFAC571F6}" type="presParOf" srcId="{D74348E3-E547-4C4B-B314-1BA403D73BDF}" destId="{5D601CA8-1010-4F42-B574-530CC781EB7A}" srcOrd="13" destOrd="0" presId="urn:microsoft.com/office/officeart/2005/8/layout/cycle5"/>
    <dgm:cxn modelId="{889015B5-553D-418A-AA51-DB178423A5E7}" type="presParOf" srcId="{D74348E3-E547-4C4B-B314-1BA403D73BDF}" destId="{26899416-E1A3-441E-85F3-13B37372FA28}" srcOrd="14" destOrd="0" presId="urn:microsoft.com/office/officeart/2005/8/layout/cycle5"/>
    <dgm:cxn modelId="{ACC2FB99-37E0-4551-A226-A5B15E2AD097}" type="presParOf" srcId="{D74348E3-E547-4C4B-B314-1BA403D73BDF}" destId="{FC656ED5-7950-4ECB-A0DC-D8FCF07DC401}" srcOrd="15" destOrd="0" presId="urn:microsoft.com/office/officeart/2005/8/layout/cycle5"/>
    <dgm:cxn modelId="{8D8BBC00-23AD-47A2-99E6-BC3341C668E8}" type="presParOf" srcId="{D74348E3-E547-4C4B-B314-1BA403D73BDF}" destId="{D0106720-182A-4AFC-A28B-0685560C50FF}" srcOrd="16" destOrd="0" presId="urn:microsoft.com/office/officeart/2005/8/layout/cycle5"/>
    <dgm:cxn modelId="{DC87146D-0CAE-44D4-905B-E9A63F3E6227}" type="presParOf" srcId="{D74348E3-E547-4C4B-B314-1BA403D73BDF}" destId="{C620C486-6715-46E3-84F4-69F459F5E7F8}" srcOrd="17" destOrd="0" presId="urn:microsoft.com/office/officeart/2005/8/layout/cycle5"/>
    <dgm:cxn modelId="{DECB2575-BCAB-4BE1-965D-4FED96278DFD}" type="presParOf" srcId="{D74348E3-E547-4C4B-B314-1BA403D73BDF}" destId="{3E52349A-5E8B-4EED-9A95-A7E3A61185D5}" srcOrd="18" destOrd="0" presId="urn:microsoft.com/office/officeart/2005/8/layout/cycle5"/>
    <dgm:cxn modelId="{D68860DE-1280-4EC6-AAB6-4B9FCC0088E4}" type="presParOf" srcId="{D74348E3-E547-4C4B-B314-1BA403D73BDF}" destId="{A095513E-E092-4BDE-A6B2-473D87389743}" srcOrd="19" destOrd="0" presId="urn:microsoft.com/office/officeart/2005/8/layout/cycle5"/>
    <dgm:cxn modelId="{0C82020C-8E7D-4AA6-A16C-8C5D7D8624FE}" type="presParOf" srcId="{D74348E3-E547-4C4B-B314-1BA403D73BDF}" destId="{2F0DD075-9A99-4827-9F0C-A451B006B4C8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202217-91E1-499B-9EDA-CE4ADF7D1673}" type="doc">
      <dgm:prSet loTypeId="urn:microsoft.com/office/officeart/2005/8/layout/hProcess9#1" loCatId="process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7002EFB3-CA13-4FC4-99C0-B485A52E88E9}">
      <dgm:prSet/>
      <dgm:spPr/>
      <dgm:t>
        <a:bodyPr/>
        <a:lstStyle/>
        <a:p>
          <a:pPr rtl="0"/>
          <a:r>
            <a:rPr lang="zh-CN" b="1" smtClean="0"/>
            <a:t>需求调研</a:t>
          </a:r>
          <a:endParaRPr lang="zh-CN"/>
        </a:p>
      </dgm:t>
    </dgm:pt>
    <dgm:pt modelId="{058529FB-7F0B-4582-B24C-52F38FF38122}" type="parTrans" cxnId="{DD4BF491-70E5-4A80-B8C1-C64C781BE77A}">
      <dgm:prSet/>
      <dgm:spPr/>
      <dgm:t>
        <a:bodyPr/>
        <a:lstStyle/>
        <a:p>
          <a:endParaRPr lang="zh-CN" altLang="en-US"/>
        </a:p>
      </dgm:t>
    </dgm:pt>
    <dgm:pt modelId="{F1E2F664-DB94-404A-928D-9E92C594B2C7}" type="sibTrans" cxnId="{DD4BF491-70E5-4A80-B8C1-C64C781BE77A}">
      <dgm:prSet/>
      <dgm:spPr/>
      <dgm:t>
        <a:bodyPr/>
        <a:lstStyle/>
        <a:p>
          <a:endParaRPr lang="zh-CN" altLang="en-US"/>
        </a:p>
      </dgm:t>
    </dgm:pt>
    <dgm:pt modelId="{A8DB487E-2949-4344-BA90-88088C4A9ECC}">
      <dgm:prSet/>
      <dgm:spPr/>
      <dgm:t>
        <a:bodyPr/>
        <a:lstStyle/>
        <a:p>
          <a:pPr rtl="0"/>
          <a:r>
            <a:rPr lang="zh-CN" b="1" smtClean="0"/>
            <a:t>教师申报</a:t>
          </a:r>
          <a:endParaRPr lang="zh-CN"/>
        </a:p>
      </dgm:t>
    </dgm:pt>
    <dgm:pt modelId="{C690E195-E48E-445A-91D6-03BBDFEDD722}" type="parTrans" cxnId="{249D1498-D0D0-49D8-9717-9485BDD9688A}">
      <dgm:prSet/>
      <dgm:spPr/>
      <dgm:t>
        <a:bodyPr/>
        <a:lstStyle/>
        <a:p>
          <a:endParaRPr lang="zh-CN" altLang="en-US"/>
        </a:p>
      </dgm:t>
    </dgm:pt>
    <dgm:pt modelId="{D9124FBF-EFDC-4167-A93F-DFE28C23EF74}" type="sibTrans" cxnId="{249D1498-D0D0-49D8-9717-9485BDD9688A}">
      <dgm:prSet/>
      <dgm:spPr/>
      <dgm:t>
        <a:bodyPr/>
        <a:lstStyle/>
        <a:p>
          <a:endParaRPr lang="zh-CN" altLang="en-US"/>
        </a:p>
      </dgm:t>
    </dgm:pt>
    <dgm:pt modelId="{16906871-362D-43AD-9DB6-459321E6C8D5}">
      <dgm:prSet/>
      <dgm:spPr/>
      <dgm:t>
        <a:bodyPr/>
        <a:lstStyle/>
        <a:p>
          <a:pPr rtl="0"/>
          <a:r>
            <a:rPr lang="zh-CN" b="1" smtClean="0"/>
            <a:t>部门审议</a:t>
          </a:r>
          <a:endParaRPr lang="zh-CN"/>
        </a:p>
      </dgm:t>
    </dgm:pt>
    <dgm:pt modelId="{972D349A-821F-4B3F-ACD9-C9148C09D9DC}" type="parTrans" cxnId="{45092F0F-9359-414E-8A32-E8141D63EC23}">
      <dgm:prSet/>
      <dgm:spPr/>
      <dgm:t>
        <a:bodyPr/>
        <a:lstStyle/>
        <a:p>
          <a:endParaRPr lang="zh-CN" altLang="en-US"/>
        </a:p>
      </dgm:t>
    </dgm:pt>
    <dgm:pt modelId="{6988B830-C346-4668-8E1B-7540A2113523}" type="sibTrans" cxnId="{45092F0F-9359-414E-8A32-E8141D63EC23}">
      <dgm:prSet/>
      <dgm:spPr/>
      <dgm:t>
        <a:bodyPr/>
        <a:lstStyle/>
        <a:p>
          <a:endParaRPr lang="zh-CN" altLang="en-US"/>
        </a:p>
      </dgm:t>
    </dgm:pt>
    <dgm:pt modelId="{DE49537A-6EA4-4D3C-A81D-C8DB51435C18}">
      <dgm:prSet/>
      <dgm:spPr/>
      <dgm:t>
        <a:bodyPr/>
        <a:lstStyle/>
        <a:p>
          <a:pPr rtl="0"/>
          <a:r>
            <a:rPr lang="zh-CN" b="1" smtClean="0"/>
            <a:t>学生选课</a:t>
          </a:r>
          <a:endParaRPr lang="zh-CN"/>
        </a:p>
      </dgm:t>
    </dgm:pt>
    <dgm:pt modelId="{F346B4A3-C481-49E0-B79D-CA1D4F8570FC}" type="parTrans" cxnId="{A15D2D80-0BFC-44DE-B366-D785CC1352D8}">
      <dgm:prSet/>
      <dgm:spPr/>
      <dgm:t>
        <a:bodyPr/>
        <a:lstStyle/>
        <a:p>
          <a:endParaRPr lang="zh-CN" altLang="en-US"/>
        </a:p>
      </dgm:t>
    </dgm:pt>
    <dgm:pt modelId="{084063EC-152B-4578-9D05-4B3731062490}" type="sibTrans" cxnId="{A15D2D80-0BFC-44DE-B366-D785CC1352D8}">
      <dgm:prSet/>
      <dgm:spPr/>
      <dgm:t>
        <a:bodyPr/>
        <a:lstStyle/>
        <a:p>
          <a:endParaRPr lang="zh-CN" altLang="en-US"/>
        </a:p>
      </dgm:t>
    </dgm:pt>
    <dgm:pt modelId="{98374D23-ADE9-4D72-91C0-6B8008D17806}">
      <dgm:prSet/>
      <dgm:spPr/>
      <dgm:t>
        <a:bodyPr/>
        <a:lstStyle/>
        <a:p>
          <a:pPr rtl="0"/>
          <a:r>
            <a:rPr lang="zh-CN" b="1" smtClean="0"/>
            <a:t>走班上课</a:t>
          </a:r>
          <a:endParaRPr lang="zh-CN"/>
        </a:p>
      </dgm:t>
    </dgm:pt>
    <dgm:pt modelId="{68B6914A-4AF6-4304-8ECA-BFB6969D65A2}" type="parTrans" cxnId="{17DFEA94-A213-4E7E-A829-CC18A4CD19CD}">
      <dgm:prSet/>
      <dgm:spPr/>
      <dgm:t>
        <a:bodyPr/>
        <a:lstStyle/>
        <a:p>
          <a:endParaRPr lang="zh-CN" altLang="en-US"/>
        </a:p>
      </dgm:t>
    </dgm:pt>
    <dgm:pt modelId="{1505A059-51AD-420C-A9C6-4D2DEFAE9AB8}" type="sibTrans" cxnId="{17DFEA94-A213-4E7E-A829-CC18A4CD19CD}">
      <dgm:prSet/>
      <dgm:spPr/>
      <dgm:t>
        <a:bodyPr/>
        <a:lstStyle/>
        <a:p>
          <a:endParaRPr lang="zh-CN" altLang="en-US"/>
        </a:p>
      </dgm:t>
    </dgm:pt>
    <dgm:pt modelId="{1370D44F-20B8-482D-AA2B-DFB5A60E8D7F}">
      <dgm:prSet/>
      <dgm:spPr/>
      <dgm:t>
        <a:bodyPr/>
        <a:lstStyle/>
        <a:p>
          <a:pPr rtl="0"/>
          <a:r>
            <a:rPr lang="zh-CN" b="1" smtClean="0"/>
            <a:t>巡课指导</a:t>
          </a:r>
          <a:endParaRPr lang="zh-CN"/>
        </a:p>
      </dgm:t>
    </dgm:pt>
    <dgm:pt modelId="{6E001F52-84FF-4FF7-A74C-FFB677994A4D}" type="parTrans" cxnId="{31C317EC-313D-4D8A-A10F-9B07BCEC112E}">
      <dgm:prSet/>
      <dgm:spPr/>
      <dgm:t>
        <a:bodyPr/>
        <a:lstStyle/>
        <a:p>
          <a:endParaRPr lang="zh-CN" altLang="en-US"/>
        </a:p>
      </dgm:t>
    </dgm:pt>
    <dgm:pt modelId="{A056F0BC-1183-48F0-8CCD-54F5A5423AF7}" type="sibTrans" cxnId="{31C317EC-313D-4D8A-A10F-9B07BCEC112E}">
      <dgm:prSet/>
      <dgm:spPr/>
      <dgm:t>
        <a:bodyPr/>
        <a:lstStyle/>
        <a:p>
          <a:endParaRPr lang="zh-CN" altLang="en-US"/>
        </a:p>
      </dgm:t>
    </dgm:pt>
    <dgm:pt modelId="{E8C4F8EF-2A38-4FC8-8B86-EE1D73C2DB61}">
      <dgm:prSet/>
      <dgm:spPr/>
      <dgm:t>
        <a:bodyPr/>
        <a:lstStyle/>
        <a:p>
          <a:pPr rtl="0"/>
          <a:r>
            <a:rPr lang="zh-CN" b="1" smtClean="0"/>
            <a:t>期末展评</a:t>
          </a:r>
          <a:endParaRPr lang="zh-CN"/>
        </a:p>
      </dgm:t>
    </dgm:pt>
    <dgm:pt modelId="{18297565-C168-4356-8234-9AD6352A5ABD}" type="parTrans" cxnId="{3BF550EA-A3A8-494D-8BAD-B3A1BB137F3C}">
      <dgm:prSet/>
      <dgm:spPr/>
      <dgm:t>
        <a:bodyPr/>
        <a:lstStyle/>
        <a:p>
          <a:endParaRPr lang="zh-CN" altLang="en-US"/>
        </a:p>
      </dgm:t>
    </dgm:pt>
    <dgm:pt modelId="{165FD070-082F-4A5A-A893-AD65E78C1C18}" type="sibTrans" cxnId="{3BF550EA-A3A8-494D-8BAD-B3A1BB137F3C}">
      <dgm:prSet/>
      <dgm:spPr/>
      <dgm:t>
        <a:bodyPr/>
        <a:lstStyle/>
        <a:p>
          <a:endParaRPr lang="zh-CN" altLang="en-US"/>
        </a:p>
      </dgm:t>
    </dgm:pt>
    <dgm:pt modelId="{3EC14CC8-E36A-4C7C-8692-C86998957A28}" type="pres">
      <dgm:prSet presAssocID="{F4202217-91E1-499B-9EDA-CE4ADF7D167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D4789C0-CCD6-40B3-907E-AD6B8D29B6AC}" type="pres">
      <dgm:prSet presAssocID="{F4202217-91E1-499B-9EDA-CE4ADF7D1673}" presName="arrow" presStyleLbl="bgShp" presStyleIdx="0" presStyleCnt="1" custScaleX="117647" custLinFactNeighborX="-53294" custLinFactNeighborY="46543"/>
      <dgm:spPr/>
    </dgm:pt>
    <dgm:pt modelId="{49DA226F-6A47-46D1-8A7F-924C81A2437A}" type="pres">
      <dgm:prSet presAssocID="{F4202217-91E1-499B-9EDA-CE4ADF7D1673}" presName="linearProcess" presStyleCnt="0"/>
      <dgm:spPr/>
    </dgm:pt>
    <dgm:pt modelId="{7AA48090-ACC6-4D85-8BA4-E1B83378262F}" type="pres">
      <dgm:prSet presAssocID="{7002EFB3-CA13-4FC4-99C0-B485A52E88E9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F4C206-A2A4-4707-8DE7-6E40C75D5A5E}" type="pres">
      <dgm:prSet presAssocID="{F1E2F664-DB94-404A-928D-9E92C594B2C7}" presName="sibTrans" presStyleCnt="0"/>
      <dgm:spPr/>
    </dgm:pt>
    <dgm:pt modelId="{77FACBB2-C73D-4CEF-B7A6-EE7DC3734B33}" type="pres">
      <dgm:prSet presAssocID="{A8DB487E-2949-4344-BA90-88088C4A9ECC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C9AB4F-C274-461A-B53F-8F0585EDC866}" type="pres">
      <dgm:prSet presAssocID="{D9124FBF-EFDC-4167-A93F-DFE28C23EF74}" presName="sibTrans" presStyleCnt="0"/>
      <dgm:spPr/>
    </dgm:pt>
    <dgm:pt modelId="{B216E47C-05AD-4B76-8155-8EE4BAA4C121}" type="pres">
      <dgm:prSet presAssocID="{16906871-362D-43AD-9DB6-459321E6C8D5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1F82FC-5A30-4419-B17F-BF28BF17CBC7}" type="pres">
      <dgm:prSet presAssocID="{6988B830-C346-4668-8E1B-7540A2113523}" presName="sibTrans" presStyleCnt="0"/>
      <dgm:spPr/>
    </dgm:pt>
    <dgm:pt modelId="{A7D3416B-722F-47C2-BE07-0CA7FC52E600}" type="pres">
      <dgm:prSet presAssocID="{DE49537A-6EA4-4D3C-A81D-C8DB51435C18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6CF855-07C7-4B80-BB43-A24287352041}" type="pres">
      <dgm:prSet presAssocID="{084063EC-152B-4578-9D05-4B3731062490}" presName="sibTrans" presStyleCnt="0"/>
      <dgm:spPr/>
    </dgm:pt>
    <dgm:pt modelId="{027D7D46-A864-42C5-980F-CDA46EC5AB8E}" type="pres">
      <dgm:prSet presAssocID="{98374D23-ADE9-4D72-91C0-6B8008D17806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B28A93-2D3C-4CB8-BADC-C77C6796068B}" type="pres">
      <dgm:prSet presAssocID="{1505A059-51AD-420C-A9C6-4D2DEFAE9AB8}" presName="sibTrans" presStyleCnt="0"/>
      <dgm:spPr/>
    </dgm:pt>
    <dgm:pt modelId="{965A02E3-1833-4E8F-84A2-605EB7CABE55}" type="pres">
      <dgm:prSet presAssocID="{1370D44F-20B8-482D-AA2B-DFB5A60E8D7F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2F76B59-845C-4E21-ADB5-80C808D5CFC6}" type="pres">
      <dgm:prSet presAssocID="{A056F0BC-1183-48F0-8CCD-54F5A5423AF7}" presName="sibTrans" presStyleCnt="0"/>
      <dgm:spPr/>
    </dgm:pt>
    <dgm:pt modelId="{C65AB816-05A6-4638-B3A9-E4C20D646082}" type="pres">
      <dgm:prSet presAssocID="{E8C4F8EF-2A38-4FC8-8B86-EE1D73C2DB61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7DFEA94-A213-4E7E-A829-CC18A4CD19CD}" srcId="{F4202217-91E1-499B-9EDA-CE4ADF7D1673}" destId="{98374D23-ADE9-4D72-91C0-6B8008D17806}" srcOrd="4" destOrd="0" parTransId="{68B6914A-4AF6-4304-8ECA-BFB6969D65A2}" sibTransId="{1505A059-51AD-420C-A9C6-4D2DEFAE9AB8}"/>
    <dgm:cxn modelId="{B0156B7D-789C-4084-B257-DEB1CE7F0FC9}" type="presOf" srcId="{A8DB487E-2949-4344-BA90-88088C4A9ECC}" destId="{77FACBB2-C73D-4CEF-B7A6-EE7DC3734B33}" srcOrd="0" destOrd="0" presId="urn:microsoft.com/office/officeart/2005/8/layout/hProcess9#1"/>
    <dgm:cxn modelId="{45092F0F-9359-414E-8A32-E8141D63EC23}" srcId="{F4202217-91E1-499B-9EDA-CE4ADF7D1673}" destId="{16906871-362D-43AD-9DB6-459321E6C8D5}" srcOrd="2" destOrd="0" parTransId="{972D349A-821F-4B3F-ACD9-C9148C09D9DC}" sibTransId="{6988B830-C346-4668-8E1B-7540A2113523}"/>
    <dgm:cxn modelId="{871E3CBF-7DD9-4600-9E68-93949FDC2A06}" type="presOf" srcId="{DE49537A-6EA4-4D3C-A81D-C8DB51435C18}" destId="{A7D3416B-722F-47C2-BE07-0CA7FC52E600}" srcOrd="0" destOrd="0" presId="urn:microsoft.com/office/officeart/2005/8/layout/hProcess9#1"/>
    <dgm:cxn modelId="{31C317EC-313D-4D8A-A10F-9B07BCEC112E}" srcId="{F4202217-91E1-499B-9EDA-CE4ADF7D1673}" destId="{1370D44F-20B8-482D-AA2B-DFB5A60E8D7F}" srcOrd="5" destOrd="0" parTransId="{6E001F52-84FF-4FF7-A74C-FFB677994A4D}" sibTransId="{A056F0BC-1183-48F0-8CCD-54F5A5423AF7}"/>
    <dgm:cxn modelId="{3A9C1CD8-9768-49E3-9638-3FEDA011F8E5}" type="presOf" srcId="{7002EFB3-CA13-4FC4-99C0-B485A52E88E9}" destId="{7AA48090-ACC6-4D85-8BA4-E1B83378262F}" srcOrd="0" destOrd="0" presId="urn:microsoft.com/office/officeart/2005/8/layout/hProcess9#1"/>
    <dgm:cxn modelId="{B46A54AC-BF4C-487A-8F1E-12EE68257593}" type="presOf" srcId="{F4202217-91E1-499B-9EDA-CE4ADF7D1673}" destId="{3EC14CC8-E36A-4C7C-8692-C86998957A28}" srcOrd="0" destOrd="0" presId="urn:microsoft.com/office/officeart/2005/8/layout/hProcess9#1"/>
    <dgm:cxn modelId="{249D1498-D0D0-49D8-9717-9485BDD9688A}" srcId="{F4202217-91E1-499B-9EDA-CE4ADF7D1673}" destId="{A8DB487E-2949-4344-BA90-88088C4A9ECC}" srcOrd="1" destOrd="0" parTransId="{C690E195-E48E-445A-91D6-03BBDFEDD722}" sibTransId="{D9124FBF-EFDC-4167-A93F-DFE28C23EF74}"/>
    <dgm:cxn modelId="{3BF550EA-A3A8-494D-8BAD-B3A1BB137F3C}" srcId="{F4202217-91E1-499B-9EDA-CE4ADF7D1673}" destId="{E8C4F8EF-2A38-4FC8-8B86-EE1D73C2DB61}" srcOrd="6" destOrd="0" parTransId="{18297565-C168-4356-8234-9AD6352A5ABD}" sibTransId="{165FD070-082F-4A5A-A893-AD65E78C1C18}"/>
    <dgm:cxn modelId="{F803413E-D59B-4784-BD61-0A39F1C33B34}" type="presOf" srcId="{E8C4F8EF-2A38-4FC8-8B86-EE1D73C2DB61}" destId="{C65AB816-05A6-4638-B3A9-E4C20D646082}" srcOrd="0" destOrd="0" presId="urn:microsoft.com/office/officeart/2005/8/layout/hProcess9#1"/>
    <dgm:cxn modelId="{A15D2D80-0BFC-44DE-B366-D785CC1352D8}" srcId="{F4202217-91E1-499B-9EDA-CE4ADF7D1673}" destId="{DE49537A-6EA4-4D3C-A81D-C8DB51435C18}" srcOrd="3" destOrd="0" parTransId="{F346B4A3-C481-49E0-B79D-CA1D4F8570FC}" sibTransId="{084063EC-152B-4578-9D05-4B3731062490}"/>
    <dgm:cxn modelId="{BC81959E-A364-4257-A5C3-8E97378BD411}" type="presOf" srcId="{98374D23-ADE9-4D72-91C0-6B8008D17806}" destId="{027D7D46-A864-42C5-980F-CDA46EC5AB8E}" srcOrd="0" destOrd="0" presId="urn:microsoft.com/office/officeart/2005/8/layout/hProcess9#1"/>
    <dgm:cxn modelId="{DD4BF491-70E5-4A80-B8C1-C64C781BE77A}" srcId="{F4202217-91E1-499B-9EDA-CE4ADF7D1673}" destId="{7002EFB3-CA13-4FC4-99C0-B485A52E88E9}" srcOrd="0" destOrd="0" parTransId="{058529FB-7F0B-4582-B24C-52F38FF38122}" sibTransId="{F1E2F664-DB94-404A-928D-9E92C594B2C7}"/>
    <dgm:cxn modelId="{3F7B5E6D-B4D0-4575-9133-4FC073C31980}" type="presOf" srcId="{1370D44F-20B8-482D-AA2B-DFB5A60E8D7F}" destId="{965A02E3-1833-4E8F-84A2-605EB7CABE55}" srcOrd="0" destOrd="0" presId="urn:microsoft.com/office/officeart/2005/8/layout/hProcess9#1"/>
    <dgm:cxn modelId="{1BDA0B33-C0FB-42C8-80D4-1897D40839CF}" type="presOf" srcId="{16906871-362D-43AD-9DB6-459321E6C8D5}" destId="{B216E47C-05AD-4B76-8155-8EE4BAA4C121}" srcOrd="0" destOrd="0" presId="urn:microsoft.com/office/officeart/2005/8/layout/hProcess9#1"/>
    <dgm:cxn modelId="{02F5FBD5-90B6-4B63-B710-F595B7FAE86D}" type="presParOf" srcId="{3EC14CC8-E36A-4C7C-8692-C86998957A28}" destId="{4D4789C0-CCD6-40B3-907E-AD6B8D29B6AC}" srcOrd="0" destOrd="0" presId="urn:microsoft.com/office/officeart/2005/8/layout/hProcess9#1"/>
    <dgm:cxn modelId="{1ED8B0AD-D13E-4BE9-A306-685E3DA069D9}" type="presParOf" srcId="{3EC14CC8-E36A-4C7C-8692-C86998957A28}" destId="{49DA226F-6A47-46D1-8A7F-924C81A2437A}" srcOrd="1" destOrd="0" presId="urn:microsoft.com/office/officeart/2005/8/layout/hProcess9#1"/>
    <dgm:cxn modelId="{9E86DC3D-BF3F-4AD5-9007-D3DE4E5CC097}" type="presParOf" srcId="{49DA226F-6A47-46D1-8A7F-924C81A2437A}" destId="{7AA48090-ACC6-4D85-8BA4-E1B83378262F}" srcOrd="0" destOrd="0" presId="urn:microsoft.com/office/officeart/2005/8/layout/hProcess9#1"/>
    <dgm:cxn modelId="{E16B7ACA-9AEE-4699-AD49-B64762020C2A}" type="presParOf" srcId="{49DA226F-6A47-46D1-8A7F-924C81A2437A}" destId="{4FF4C206-A2A4-4707-8DE7-6E40C75D5A5E}" srcOrd="1" destOrd="0" presId="urn:microsoft.com/office/officeart/2005/8/layout/hProcess9#1"/>
    <dgm:cxn modelId="{521AB723-E341-46E0-81C6-531D34F78BF8}" type="presParOf" srcId="{49DA226F-6A47-46D1-8A7F-924C81A2437A}" destId="{77FACBB2-C73D-4CEF-B7A6-EE7DC3734B33}" srcOrd="2" destOrd="0" presId="urn:microsoft.com/office/officeart/2005/8/layout/hProcess9#1"/>
    <dgm:cxn modelId="{EE2FE9FA-ACE3-4324-9013-E8F91147BA32}" type="presParOf" srcId="{49DA226F-6A47-46D1-8A7F-924C81A2437A}" destId="{7FC9AB4F-C274-461A-B53F-8F0585EDC866}" srcOrd="3" destOrd="0" presId="urn:microsoft.com/office/officeart/2005/8/layout/hProcess9#1"/>
    <dgm:cxn modelId="{678463DE-9A95-4BE2-ADAE-F971359AF26C}" type="presParOf" srcId="{49DA226F-6A47-46D1-8A7F-924C81A2437A}" destId="{B216E47C-05AD-4B76-8155-8EE4BAA4C121}" srcOrd="4" destOrd="0" presId="urn:microsoft.com/office/officeart/2005/8/layout/hProcess9#1"/>
    <dgm:cxn modelId="{B8D6F56F-08CF-49E8-A97F-C59A40C02BB8}" type="presParOf" srcId="{49DA226F-6A47-46D1-8A7F-924C81A2437A}" destId="{3D1F82FC-5A30-4419-B17F-BF28BF17CBC7}" srcOrd="5" destOrd="0" presId="urn:microsoft.com/office/officeart/2005/8/layout/hProcess9#1"/>
    <dgm:cxn modelId="{7C7FF030-AA06-4138-A7D2-01B2138696ED}" type="presParOf" srcId="{49DA226F-6A47-46D1-8A7F-924C81A2437A}" destId="{A7D3416B-722F-47C2-BE07-0CA7FC52E600}" srcOrd="6" destOrd="0" presId="urn:microsoft.com/office/officeart/2005/8/layout/hProcess9#1"/>
    <dgm:cxn modelId="{09C39B05-FE8C-48F5-8977-31245BE24337}" type="presParOf" srcId="{49DA226F-6A47-46D1-8A7F-924C81A2437A}" destId="{466CF855-07C7-4B80-BB43-A24287352041}" srcOrd="7" destOrd="0" presId="urn:microsoft.com/office/officeart/2005/8/layout/hProcess9#1"/>
    <dgm:cxn modelId="{FE941195-3F70-42CD-B9F2-4345CD81C745}" type="presParOf" srcId="{49DA226F-6A47-46D1-8A7F-924C81A2437A}" destId="{027D7D46-A864-42C5-980F-CDA46EC5AB8E}" srcOrd="8" destOrd="0" presId="urn:microsoft.com/office/officeart/2005/8/layout/hProcess9#1"/>
    <dgm:cxn modelId="{ED3DD89A-1E47-4385-8C8D-168433BF6E35}" type="presParOf" srcId="{49DA226F-6A47-46D1-8A7F-924C81A2437A}" destId="{6EB28A93-2D3C-4CB8-BADC-C77C6796068B}" srcOrd="9" destOrd="0" presId="urn:microsoft.com/office/officeart/2005/8/layout/hProcess9#1"/>
    <dgm:cxn modelId="{A6871AD4-2F6C-4C0E-B813-742018DA44D8}" type="presParOf" srcId="{49DA226F-6A47-46D1-8A7F-924C81A2437A}" destId="{965A02E3-1833-4E8F-84A2-605EB7CABE55}" srcOrd="10" destOrd="0" presId="urn:microsoft.com/office/officeart/2005/8/layout/hProcess9#1"/>
    <dgm:cxn modelId="{93804800-9C10-4FE4-A6F1-4F1EA2236637}" type="presParOf" srcId="{49DA226F-6A47-46D1-8A7F-924C81A2437A}" destId="{72F76B59-845C-4E21-ADB5-80C808D5CFC6}" srcOrd="11" destOrd="0" presId="urn:microsoft.com/office/officeart/2005/8/layout/hProcess9#1"/>
    <dgm:cxn modelId="{BADF8527-B811-4151-8519-490446149F53}" type="presParOf" srcId="{49DA226F-6A47-46D1-8A7F-924C81A2437A}" destId="{C65AB816-05A6-4638-B3A9-E4C20D646082}" srcOrd="12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459D1A-3A23-4A62-A92D-3BB33DDCC0E3}" type="doc">
      <dgm:prSet loTypeId="urn:microsoft.com/office/officeart/2008/layout/VerticalCurvedList#2" loCatId="list" qsTypeId="urn:microsoft.com/office/officeart/2005/8/quickstyle/3d3#2" qsCatId="3D" csTypeId="urn:microsoft.com/office/officeart/2005/8/colors/accent1_2#3" csCatId="accent1"/>
      <dgm:spPr/>
      <dgm:t>
        <a:bodyPr/>
        <a:lstStyle/>
        <a:p>
          <a:endParaRPr lang="zh-CN" altLang="en-US"/>
        </a:p>
      </dgm:t>
    </dgm:pt>
    <dgm:pt modelId="{C33CA028-75BE-4BAD-A21C-666CAC1D5B23}">
      <dgm:prSet/>
      <dgm:spPr/>
      <dgm:t>
        <a:bodyPr/>
        <a:lstStyle/>
        <a:p>
          <a:pPr rtl="0"/>
          <a:r>
            <a:rPr lang="zh-CN" b="1" smtClean="0"/>
            <a:t>因地制宜而开发</a:t>
          </a:r>
          <a:endParaRPr lang="zh-CN"/>
        </a:p>
      </dgm:t>
    </dgm:pt>
    <dgm:pt modelId="{025B24E4-C37C-4310-BA56-7671324079A5}" type="parTrans" cxnId="{DBF5DE83-7065-4E2E-8AF7-291EC3F0AA8A}">
      <dgm:prSet/>
      <dgm:spPr/>
      <dgm:t>
        <a:bodyPr/>
        <a:lstStyle/>
        <a:p>
          <a:endParaRPr lang="zh-CN" altLang="en-US"/>
        </a:p>
      </dgm:t>
    </dgm:pt>
    <dgm:pt modelId="{CBCF71D7-6B60-4CF9-9D9F-EA55E2F378D4}" type="sibTrans" cxnId="{DBF5DE83-7065-4E2E-8AF7-291EC3F0AA8A}">
      <dgm:prSet/>
      <dgm:spPr/>
      <dgm:t>
        <a:bodyPr/>
        <a:lstStyle/>
        <a:p>
          <a:endParaRPr lang="zh-CN" altLang="en-US"/>
        </a:p>
      </dgm:t>
    </dgm:pt>
    <dgm:pt modelId="{EF8F0F9D-35DD-4723-B155-39F54158ED79}">
      <dgm:prSet/>
      <dgm:spPr/>
      <dgm:t>
        <a:bodyPr/>
        <a:lstStyle/>
        <a:p>
          <a:pPr rtl="0"/>
          <a:r>
            <a:rPr lang="zh-CN" b="1" smtClean="0"/>
            <a:t>适校之性而开发</a:t>
          </a:r>
          <a:endParaRPr lang="zh-CN"/>
        </a:p>
      </dgm:t>
    </dgm:pt>
    <dgm:pt modelId="{9FF56CD4-1C51-445F-9ED3-82FB63C7DF57}" type="parTrans" cxnId="{50955BB2-4871-408A-855F-1E41153E9593}">
      <dgm:prSet/>
      <dgm:spPr/>
      <dgm:t>
        <a:bodyPr/>
        <a:lstStyle/>
        <a:p>
          <a:endParaRPr lang="zh-CN" altLang="en-US"/>
        </a:p>
      </dgm:t>
    </dgm:pt>
    <dgm:pt modelId="{8D4F222D-0F3C-48AD-A4FC-87896BA76EB6}" type="sibTrans" cxnId="{50955BB2-4871-408A-855F-1E41153E9593}">
      <dgm:prSet/>
      <dgm:spPr/>
      <dgm:t>
        <a:bodyPr/>
        <a:lstStyle/>
        <a:p>
          <a:endParaRPr lang="zh-CN" altLang="en-US"/>
        </a:p>
      </dgm:t>
    </dgm:pt>
    <dgm:pt modelId="{34EB92C9-5CFA-447C-BCEE-22E06A87D011}">
      <dgm:prSet/>
      <dgm:spPr/>
      <dgm:t>
        <a:bodyPr/>
        <a:lstStyle/>
        <a:p>
          <a:pPr rtl="0"/>
          <a:r>
            <a:rPr lang="zh-CN" b="1" dirty="0" smtClean="0"/>
            <a:t>成人之美而开发</a:t>
          </a:r>
          <a:endParaRPr lang="zh-CN" dirty="0"/>
        </a:p>
      </dgm:t>
    </dgm:pt>
    <dgm:pt modelId="{9EC73854-5467-45BA-B778-ADBBDB4970AE}" type="parTrans" cxnId="{51ABB831-9CFB-4BDC-B3BD-9461DA678E2A}">
      <dgm:prSet/>
      <dgm:spPr/>
      <dgm:t>
        <a:bodyPr/>
        <a:lstStyle/>
        <a:p>
          <a:endParaRPr lang="zh-CN" altLang="en-US"/>
        </a:p>
      </dgm:t>
    </dgm:pt>
    <dgm:pt modelId="{0604431C-EE94-4959-BB61-A2C0E64A9382}" type="sibTrans" cxnId="{51ABB831-9CFB-4BDC-B3BD-9461DA678E2A}">
      <dgm:prSet/>
      <dgm:spPr/>
      <dgm:t>
        <a:bodyPr/>
        <a:lstStyle/>
        <a:p>
          <a:endParaRPr lang="zh-CN" altLang="en-US"/>
        </a:p>
      </dgm:t>
    </dgm:pt>
    <dgm:pt modelId="{71C26E50-CE07-40A4-A381-3E206E927FE8}" type="pres">
      <dgm:prSet presAssocID="{07459D1A-3A23-4A62-A92D-3BB33DDCC0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3FBDC5CD-F5B9-48A9-9CF9-BB357005CC5F}" type="pres">
      <dgm:prSet presAssocID="{07459D1A-3A23-4A62-A92D-3BB33DDCC0E3}" presName="Name1" presStyleCnt="0"/>
      <dgm:spPr/>
    </dgm:pt>
    <dgm:pt modelId="{F3738D95-DA9C-4DF9-9161-C98F3E87E365}" type="pres">
      <dgm:prSet presAssocID="{07459D1A-3A23-4A62-A92D-3BB33DDCC0E3}" presName="cycle" presStyleCnt="0"/>
      <dgm:spPr/>
    </dgm:pt>
    <dgm:pt modelId="{89DC58FE-EF46-4440-80F7-4DFEA39A48DF}" type="pres">
      <dgm:prSet presAssocID="{07459D1A-3A23-4A62-A92D-3BB33DDCC0E3}" presName="srcNode" presStyleLbl="node1" presStyleIdx="0" presStyleCnt="3"/>
      <dgm:spPr/>
    </dgm:pt>
    <dgm:pt modelId="{3D6516E4-E8D4-45A3-90B8-215BC25336DA}" type="pres">
      <dgm:prSet presAssocID="{07459D1A-3A23-4A62-A92D-3BB33DDCC0E3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0F07493D-2518-414A-B7DB-3B072FFF8E35}" type="pres">
      <dgm:prSet presAssocID="{07459D1A-3A23-4A62-A92D-3BB33DDCC0E3}" presName="extraNode" presStyleLbl="node1" presStyleIdx="0" presStyleCnt="3"/>
      <dgm:spPr/>
    </dgm:pt>
    <dgm:pt modelId="{1CFDC62D-27E9-44DC-9C4F-758B40F5C9E2}" type="pres">
      <dgm:prSet presAssocID="{07459D1A-3A23-4A62-A92D-3BB33DDCC0E3}" presName="dstNode" presStyleLbl="node1" presStyleIdx="0" presStyleCnt="3"/>
      <dgm:spPr/>
    </dgm:pt>
    <dgm:pt modelId="{21EB745B-0C7E-44C3-BDF0-A8D991BA1038}" type="pres">
      <dgm:prSet presAssocID="{C33CA028-75BE-4BAD-A21C-666CAC1D5B2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B9A9C6-2FE6-4DB7-9D09-D11251D06D17}" type="pres">
      <dgm:prSet presAssocID="{C33CA028-75BE-4BAD-A21C-666CAC1D5B23}" presName="accent_1" presStyleCnt="0"/>
      <dgm:spPr/>
    </dgm:pt>
    <dgm:pt modelId="{9172F1E9-C62C-445F-BC01-76B2BC225DC7}" type="pres">
      <dgm:prSet presAssocID="{C33CA028-75BE-4BAD-A21C-666CAC1D5B23}" presName="accentRepeatNode" presStyleLbl="solidFgAcc1" presStyleIdx="0" presStyleCnt="3"/>
      <dgm:spPr/>
    </dgm:pt>
    <dgm:pt modelId="{AA8CFF93-C698-4428-B2D8-0DB634D94767}" type="pres">
      <dgm:prSet presAssocID="{EF8F0F9D-35DD-4723-B155-39F54158ED7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7706D22-F651-4B3C-81FB-A768047756E9}" type="pres">
      <dgm:prSet presAssocID="{EF8F0F9D-35DD-4723-B155-39F54158ED79}" presName="accent_2" presStyleCnt="0"/>
      <dgm:spPr/>
    </dgm:pt>
    <dgm:pt modelId="{968654DD-F470-4F6B-8F88-196DB6980A17}" type="pres">
      <dgm:prSet presAssocID="{EF8F0F9D-35DD-4723-B155-39F54158ED79}" presName="accentRepeatNode" presStyleLbl="solidFgAcc1" presStyleIdx="1" presStyleCnt="3"/>
      <dgm:spPr/>
    </dgm:pt>
    <dgm:pt modelId="{E4A03FC7-0A0E-412F-B652-A4A6953ECD95}" type="pres">
      <dgm:prSet presAssocID="{34EB92C9-5CFA-447C-BCEE-22E06A87D01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6A4B0E-6B5E-4098-A7E8-957A8C9FF1FE}" type="pres">
      <dgm:prSet presAssocID="{34EB92C9-5CFA-447C-BCEE-22E06A87D011}" presName="accent_3" presStyleCnt="0"/>
      <dgm:spPr/>
    </dgm:pt>
    <dgm:pt modelId="{90796861-3CD3-4823-9560-AAFE567A9ED9}" type="pres">
      <dgm:prSet presAssocID="{34EB92C9-5CFA-447C-BCEE-22E06A87D011}" presName="accentRepeatNode" presStyleLbl="solidFgAcc1" presStyleIdx="2" presStyleCnt="3"/>
      <dgm:spPr/>
    </dgm:pt>
  </dgm:ptLst>
  <dgm:cxnLst>
    <dgm:cxn modelId="{E1C62ED6-465D-4B7F-853F-6AD3DA02B8CB}" type="presOf" srcId="{C33CA028-75BE-4BAD-A21C-666CAC1D5B23}" destId="{21EB745B-0C7E-44C3-BDF0-A8D991BA1038}" srcOrd="0" destOrd="0" presId="urn:microsoft.com/office/officeart/2008/layout/VerticalCurvedList#2"/>
    <dgm:cxn modelId="{50955BB2-4871-408A-855F-1E41153E9593}" srcId="{07459D1A-3A23-4A62-A92D-3BB33DDCC0E3}" destId="{EF8F0F9D-35DD-4723-B155-39F54158ED79}" srcOrd="1" destOrd="0" parTransId="{9FF56CD4-1C51-445F-9ED3-82FB63C7DF57}" sibTransId="{8D4F222D-0F3C-48AD-A4FC-87896BA76EB6}"/>
    <dgm:cxn modelId="{D58C3CE3-A475-41E3-AF1D-86FBB14E8969}" type="presOf" srcId="{CBCF71D7-6B60-4CF9-9D9F-EA55E2F378D4}" destId="{3D6516E4-E8D4-45A3-90B8-215BC25336DA}" srcOrd="0" destOrd="0" presId="urn:microsoft.com/office/officeart/2008/layout/VerticalCurvedList#2"/>
    <dgm:cxn modelId="{D1205415-B3EA-4D19-BB34-8E9BF5520475}" type="presOf" srcId="{07459D1A-3A23-4A62-A92D-3BB33DDCC0E3}" destId="{71C26E50-CE07-40A4-A381-3E206E927FE8}" srcOrd="0" destOrd="0" presId="urn:microsoft.com/office/officeart/2008/layout/VerticalCurvedList#2"/>
    <dgm:cxn modelId="{6C11A2F7-AC68-47A8-94A6-0D1638FE73D5}" type="presOf" srcId="{34EB92C9-5CFA-447C-BCEE-22E06A87D011}" destId="{E4A03FC7-0A0E-412F-B652-A4A6953ECD95}" srcOrd="0" destOrd="0" presId="urn:microsoft.com/office/officeart/2008/layout/VerticalCurvedList#2"/>
    <dgm:cxn modelId="{4CF4BBD2-2398-477C-B395-CA67777E8E55}" type="presOf" srcId="{EF8F0F9D-35DD-4723-B155-39F54158ED79}" destId="{AA8CFF93-C698-4428-B2D8-0DB634D94767}" srcOrd="0" destOrd="0" presId="urn:microsoft.com/office/officeart/2008/layout/VerticalCurvedList#2"/>
    <dgm:cxn modelId="{51ABB831-9CFB-4BDC-B3BD-9461DA678E2A}" srcId="{07459D1A-3A23-4A62-A92D-3BB33DDCC0E3}" destId="{34EB92C9-5CFA-447C-BCEE-22E06A87D011}" srcOrd="2" destOrd="0" parTransId="{9EC73854-5467-45BA-B778-ADBBDB4970AE}" sibTransId="{0604431C-EE94-4959-BB61-A2C0E64A9382}"/>
    <dgm:cxn modelId="{DBF5DE83-7065-4E2E-8AF7-291EC3F0AA8A}" srcId="{07459D1A-3A23-4A62-A92D-3BB33DDCC0E3}" destId="{C33CA028-75BE-4BAD-A21C-666CAC1D5B23}" srcOrd="0" destOrd="0" parTransId="{025B24E4-C37C-4310-BA56-7671324079A5}" sibTransId="{CBCF71D7-6B60-4CF9-9D9F-EA55E2F378D4}"/>
    <dgm:cxn modelId="{63FE2455-5592-4FFA-AC6B-61F5C75463A2}" type="presParOf" srcId="{71C26E50-CE07-40A4-A381-3E206E927FE8}" destId="{3FBDC5CD-F5B9-48A9-9CF9-BB357005CC5F}" srcOrd="0" destOrd="0" presId="urn:microsoft.com/office/officeart/2008/layout/VerticalCurvedList#2"/>
    <dgm:cxn modelId="{B80ABD34-258E-4644-8108-3C0C2097F3A1}" type="presParOf" srcId="{3FBDC5CD-F5B9-48A9-9CF9-BB357005CC5F}" destId="{F3738D95-DA9C-4DF9-9161-C98F3E87E365}" srcOrd="0" destOrd="0" presId="urn:microsoft.com/office/officeart/2008/layout/VerticalCurvedList#2"/>
    <dgm:cxn modelId="{6E65A675-3CB2-4E25-9981-1CA8487A5547}" type="presParOf" srcId="{F3738D95-DA9C-4DF9-9161-C98F3E87E365}" destId="{89DC58FE-EF46-4440-80F7-4DFEA39A48DF}" srcOrd="0" destOrd="0" presId="urn:microsoft.com/office/officeart/2008/layout/VerticalCurvedList#2"/>
    <dgm:cxn modelId="{5781FA8B-70A6-4405-AD9A-4819D8B2631D}" type="presParOf" srcId="{F3738D95-DA9C-4DF9-9161-C98F3E87E365}" destId="{3D6516E4-E8D4-45A3-90B8-215BC25336DA}" srcOrd="1" destOrd="0" presId="urn:microsoft.com/office/officeart/2008/layout/VerticalCurvedList#2"/>
    <dgm:cxn modelId="{C8B8B17A-BEB7-4542-8A26-31F4D2E82D79}" type="presParOf" srcId="{F3738D95-DA9C-4DF9-9161-C98F3E87E365}" destId="{0F07493D-2518-414A-B7DB-3B072FFF8E35}" srcOrd="2" destOrd="0" presId="urn:microsoft.com/office/officeart/2008/layout/VerticalCurvedList#2"/>
    <dgm:cxn modelId="{5317E07A-9FBF-45A5-A4F0-1553AAEE1934}" type="presParOf" srcId="{F3738D95-DA9C-4DF9-9161-C98F3E87E365}" destId="{1CFDC62D-27E9-44DC-9C4F-758B40F5C9E2}" srcOrd="3" destOrd="0" presId="urn:microsoft.com/office/officeart/2008/layout/VerticalCurvedList#2"/>
    <dgm:cxn modelId="{28542D94-BEA7-42AC-A882-A20839FEB5EF}" type="presParOf" srcId="{3FBDC5CD-F5B9-48A9-9CF9-BB357005CC5F}" destId="{21EB745B-0C7E-44C3-BDF0-A8D991BA1038}" srcOrd="1" destOrd="0" presId="urn:microsoft.com/office/officeart/2008/layout/VerticalCurvedList#2"/>
    <dgm:cxn modelId="{26DC4E61-3E2F-448E-96B2-2212014D3AFD}" type="presParOf" srcId="{3FBDC5CD-F5B9-48A9-9CF9-BB357005CC5F}" destId="{F3B9A9C6-2FE6-4DB7-9D09-D11251D06D17}" srcOrd="2" destOrd="0" presId="urn:microsoft.com/office/officeart/2008/layout/VerticalCurvedList#2"/>
    <dgm:cxn modelId="{A307DEB7-C427-42F8-94AE-FC090A2FBC74}" type="presParOf" srcId="{F3B9A9C6-2FE6-4DB7-9D09-D11251D06D17}" destId="{9172F1E9-C62C-445F-BC01-76B2BC225DC7}" srcOrd="0" destOrd="0" presId="urn:microsoft.com/office/officeart/2008/layout/VerticalCurvedList#2"/>
    <dgm:cxn modelId="{D8F03478-9C0C-452B-87ED-7CA3A9A04B8D}" type="presParOf" srcId="{3FBDC5CD-F5B9-48A9-9CF9-BB357005CC5F}" destId="{AA8CFF93-C698-4428-B2D8-0DB634D94767}" srcOrd="3" destOrd="0" presId="urn:microsoft.com/office/officeart/2008/layout/VerticalCurvedList#2"/>
    <dgm:cxn modelId="{CCC16E26-7076-473F-802F-7843826FAD35}" type="presParOf" srcId="{3FBDC5CD-F5B9-48A9-9CF9-BB357005CC5F}" destId="{77706D22-F651-4B3C-81FB-A768047756E9}" srcOrd="4" destOrd="0" presId="urn:microsoft.com/office/officeart/2008/layout/VerticalCurvedList#2"/>
    <dgm:cxn modelId="{E4CF7D6D-E191-4262-B251-500EB1A2FF70}" type="presParOf" srcId="{77706D22-F651-4B3C-81FB-A768047756E9}" destId="{968654DD-F470-4F6B-8F88-196DB6980A17}" srcOrd="0" destOrd="0" presId="urn:microsoft.com/office/officeart/2008/layout/VerticalCurvedList#2"/>
    <dgm:cxn modelId="{18DBE893-C815-4B5E-B0E3-FFC8601202B2}" type="presParOf" srcId="{3FBDC5CD-F5B9-48A9-9CF9-BB357005CC5F}" destId="{E4A03FC7-0A0E-412F-B652-A4A6953ECD95}" srcOrd="5" destOrd="0" presId="urn:microsoft.com/office/officeart/2008/layout/VerticalCurvedList#2"/>
    <dgm:cxn modelId="{3237B688-3CE8-4755-BF66-49F43CB56CA9}" type="presParOf" srcId="{3FBDC5CD-F5B9-48A9-9CF9-BB357005CC5F}" destId="{A46A4B0E-6B5E-4098-A7E8-957A8C9FF1FE}" srcOrd="6" destOrd="0" presId="urn:microsoft.com/office/officeart/2008/layout/VerticalCurvedList#2"/>
    <dgm:cxn modelId="{198B43D6-5C2A-4A45-BD6D-07CD5877C1B0}" type="presParOf" srcId="{A46A4B0E-6B5E-4098-A7E8-957A8C9FF1FE}" destId="{90796861-3CD3-4823-9560-AAFE567A9ED9}" srcOrd="0" destOrd="0" presId="urn:microsoft.com/office/officeart/2008/layout/VerticalCurvedLis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61F05-DAE9-45B5-8B2D-0F5835FFE8B9}">
      <dsp:nvSpPr>
        <dsp:cNvPr id="0" name=""/>
        <dsp:cNvSpPr/>
      </dsp:nvSpPr>
      <dsp:spPr>
        <a:xfrm>
          <a:off x="1993357" y="2549"/>
          <a:ext cx="939253" cy="610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/>
            <a:t>原点叩问</a:t>
          </a:r>
          <a:endParaRPr lang="zh-CN" altLang="en-US" sz="2000" b="1" kern="1200" dirty="0"/>
        </a:p>
      </dsp:txBody>
      <dsp:txXfrm>
        <a:off x="2023160" y="32352"/>
        <a:ext cx="879647" cy="550908"/>
      </dsp:txXfrm>
    </dsp:sp>
    <dsp:sp modelId="{0F4C6D92-B2A3-4C89-BD10-7DFF968FCA25}">
      <dsp:nvSpPr>
        <dsp:cNvPr id="0" name=""/>
        <dsp:cNvSpPr/>
      </dsp:nvSpPr>
      <dsp:spPr>
        <a:xfrm>
          <a:off x="720924" y="307806"/>
          <a:ext cx="3484119" cy="3484119"/>
        </a:xfrm>
        <a:custGeom>
          <a:avLst/>
          <a:gdLst/>
          <a:ahLst/>
          <a:cxnLst/>
          <a:rect l="0" t="0" r="0" b="0"/>
          <a:pathLst>
            <a:path>
              <a:moveTo>
                <a:pt x="2334599" y="103868"/>
              </a:moveTo>
              <a:arcTo wR="1742059" hR="1742059" stAng="17393115" swAng="77166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B8695-0191-45B7-B88C-AD5FA502D29D}">
      <dsp:nvSpPr>
        <dsp:cNvPr id="0" name=""/>
        <dsp:cNvSpPr/>
      </dsp:nvSpPr>
      <dsp:spPr>
        <a:xfrm>
          <a:off x="3355354" y="658452"/>
          <a:ext cx="939253" cy="610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文化审视</a:t>
          </a:r>
          <a:endParaRPr lang="zh-CN" altLang="en-US" sz="2000" b="1" kern="1200" dirty="0"/>
        </a:p>
      </dsp:txBody>
      <dsp:txXfrm>
        <a:off x="3385157" y="688255"/>
        <a:ext cx="879647" cy="550908"/>
      </dsp:txXfrm>
    </dsp:sp>
    <dsp:sp modelId="{798C9853-57AC-455B-B899-A31F297C550F}">
      <dsp:nvSpPr>
        <dsp:cNvPr id="0" name=""/>
        <dsp:cNvSpPr/>
      </dsp:nvSpPr>
      <dsp:spPr>
        <a:xfrm>
          <a:off x="720924" y="307806"/>
          <a:ext cx="3484119" cy="3484119"/>
        </a:xfrm>
        <a:custGeom>
          <a:avLst/>
          <a:gdLst/>
          <a:ahLst/>
          <a:cxnLst/>
          <a:rect l="0" t="0" r="0" b="0"/>
          <a:pathLst>
            <a:path>
              <a:moveTo>
                <a:pt x="3370283" y="1122658"/>
              </a:moveTo>
              <a:arcTo wR="1742059" hR="1742059" stAng="20350346" swAng="10640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81CE0-AE93-4B1A-AA92-008BEFF7BC1B}">
      <dsp:nvSpPr>
        <dsp:cNvPr id="0" name=""/>
        <dsp:cNvSpPr/>
      </dsp:nvSpPr>
      <dsp:spPr>
        <a:xfrm>
          <a:off x="3691739" y="2132254"/>
          <a:ext cx="939253" cy="610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历史传承</a:t>
          </a:r>
          <a:endParaRPr lang="zh-CN" altLang="en-US" sz="2000" b="1" kern="1200" dirty="0"/>
        </a:p>
      </dsp:txBody>
      <dsp:txXfrm>
        <a:off x="3721542" y="2162057"/>
        <a:ext cx="879647" cy="550908"/>
      </dsp:txXfrm>
    </dsp:sp>
    <dsp:sp modelId="{69573FC8-8BD7-4664-B379-02CDEA9C03F3}">
      <dsp:nvSpPr>
        <dsp:cNvPr id="0" name=""/>
        <dsp:cNvSpPr/>
      </dsp:nvSpPr>
      <dsp:spPr>
        <a:xfrm>
          <a:off x="720924" y="307806"/>
          <a:ext cx="3484119" cy="3484119"/>
        </a:xfrm>
        <a:custGeom>
          <a:avLst/>
          <a:gdLst/>
          <a:ahLst/>
          <a:cxnLst/>
          <a:rect l="0" t="0" r="0" b="0"/>
          <a:pathLst>
            <a:path>
              <a:moveTo>
                <a:pt x="3279851" y="2560576"/>
              </a:moveTo>
              <a:arcTo wR="1742059" hR="1742059" stAng="1681495" swAng="8350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E49D4D-F3E7-4C96-B1C0-A2D091B281F5}">
      <dsp:nvSpPr>
        <dsp:cNvPr id="0" name=""/>
        <dsp:cNvSpPr/>
      </dsp:nvSpPr>
      <dsp:spPr>
        <a:xfrm>
          <a:off x="2749208" y="3314150"/>
          <a:ext cx="939253" cy="610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调研分析</a:t>
          </a:r>
          <a:endParaRPr lang="zh-CN" altLang="en-US" sz="2000" b="1" kern="1200" dirty="0"/>
        </a:p>
      </dsp:txBody>
      <dsp:txXfrm>
        <a:off x="2779011" y="3343953"/>
        <a:ext cx="879647" cy="550908"/>
      </dsp:txXfrm>
    </dsp:sp>
    <dsp:sp modelId="{104E2712-2FB9-4738-BDDD-23FF7B63B560}">
      <dsp:nvSpPr>
        <dsp:cNvPr id="0" name=""/>
        <dsp:cNvSpPr/>
      </dsp:nvSpPr>
      <dsp:spPr>
        <a:xfrm>
          <a:off x="720924" y="307806"/>
          <a:ext cx="3484119" cy="3484119"/>
        </a:xfrm>
        <a:custGeom>
          <a:avLst/>
          <a:gdLst/>
          <a:ahLst/>
          <a:cxnLst/>
          <a:rect l="0" t="0" r="0" b="0"/>
          <a:pathLst>
            <a:path>
              <a:moveTo>
                <a:pt x="1914813" y="3475532"/>
              </a:moveTo>
              <a:arcTo wR="1742059" hR="1742059" stAng="5058529" swAng="68294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6A5CC-6489-4032-BCC6-0726B6AFF695}">
      <dsp:nvSpPr>
        <dsp:cNvPr id="0" name=""/>
        <dsp:cNvSpPr/>
      </dsp:nvSpPr>
      <dsp:spPr>
        <a:xfrm>
          <a:off x="1237506" y="3314150"/>
          <a:ext cx="939253" cy="610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理论寻纲</a:t>
          </a:r>
          <a:endParaRPr lang="zh-CN" altLang="en-US" sz="2000" b="1" kern="1200" dirty="0"/>
        </a:p>
      </dsp:txBody>
      <dsp:txXfrm>
        <a:off x="1267309" y="3343953"/>
        <a:ext cx="879647" cy="550908"/>
      </dsp:txXfrm>
    </dsp:sp>
    <dsp:sp modelId="{26899416-E1A3-441E-85F3-13B37372FA28}">
      <dsp:nvSpPr>
        <dsp:cNvPr id="0" name=""/>
        <dsp:cNvSpPr/>
      </dsp:nvSpPr>
      <dsp:spPr>
        <a:xfrm>
          <a:off x="720924" y="307806"/>
          <a:ext cx="3484119" cy="3484119"/>
        </a:xfrm>
        <a:custGeom>
          <a:avLst/>
          <a:gdLst/>
          <a:ahLst/>
          <a:cxnLst/>
          <a:rect l="0" t="0" r="0" b="0"/>
          <a:pathLst>
            <a:path>
              <a:moveTo>
                <a:pt x="446300" y="2906439"/>
              </a:moveTo>
              <a:arcTo wR="1742059" hR="1742059" stAng="8283412" swAng="83509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56ED5-7950-4ECB-A0DC-D8FCF07DC401}">
      <dsp:nvSpPr>
        <dsp:cNvPr id="0" name=""/>
        <dsp:cNvSpPr/>
      </dsp:nvSpPr>
      <dsp:spPr>
        <a:xfrm>
          <a:off x="294974" y="2132254"/>
          <a:ext cx="939253" cy="610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多方论证</a:t>
          </a:r>
          <a:endParaRPr lang="zh-CN" altLang="en-US" sz="2000" b="1" kern="1200" dirty="0"/>
        </a:p>
      </dsp:txBody>
      <dsp:txXfrm>
        <a:off x="324777" y="2162057"/>
        <a:ext cx="879647" cy="550908"/>
      </dsp:txXfrm>
    </dsp:sp>
    <dsp:sp modelId="{C620C486-6715-46E3-84F4-69F459F5E7F8}">
      <dsp:nvSpPr>
        <dsp:cNvPr id="0" name=""/>
        <dsp:cNvSpPr/>
      </dsp:nvSpPr>
      <dsp:spPr>
        <a:xfrm>
          <a:off x="720924" y="307806"/>
          <a:ext cx="3484119" cy="3484119"/>
        </a:xfrm>
        <a:custGeom>
          <a:avLst/>
          <a:gdLst/>
          <a:ahLst/>
          <a:cxnLst/>
          <a:rect l="0" t="0" r="0" b="0"/>
          <a:pathLst>
            <a:path>
              <a:moveTo>
                <a:pt x="2539" y="1648034"/>
              </a:moveTo>
              <a:arcTo wR="1742059" hR="1742059" stAng="10985637" swAng="10640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2349A-5E8B-4EED-9A95-A7E3A61185D5}">
      <dsp:nvSpPr>
        <dsp:cNvPr id="0" name=""/>
        <dsp:cNvSpPr/>
      </dsp:nvSpPr>
      <dsp:spPr>
        <a:xfrm>
          <a:off x="631360" y="658452"/>
          <a:ext cx="939253" cy="610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000" b="1" kern="1200" dirty="0" smtClean="0"/>
            <a:t>资源统整</a:t>
          </a:r>
          <a:endParaRPr lang="zh-CN" altLang="en-US" sz="2000" b="1" kern="1200" dirty="0"/>
        </a:p>
      </dsp:txBody>
      <dsp:txXfrm>
        <a:off x="661163" y="688255"/>
        <a:ext cx="879647" cy="550908"/>
      </dsp:txXfrm>
    </dsp:sp>
    <dsp:sp modelId="{2F0DD075-9A99-4827-9F0C-A451B006B4C8}">
      <dsp:nvSpPr>
        <dsp:cNvPr id="0" name=""/>
        <dsp:cNvSpPr/>
      </dsp:nvSpPr>
      <dsp:spPr>
        <a:xfrm>
          <a:off x="720924" y="307806"/>
          <a:ext cx="3484119" cy="3484119"/>
        </a:xfrm>
        <a:custGeom>
          <a:avLst/>
          <a:gdLst/>
          <a:ahLst/>
          <a:cxnLst/>
          <a:rect l="0" t="0" r="0" b="0"/>
          <a:pathLst>
            <a:path>
              <a:moveTo>
                <a:pt x="799744" y="276858"/>
              </a:moveTo>
              <a:arcTo wR="1742059" hR="1742059" stAng="14235223" swAng="77166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789C0-CCD6-40B3-907E-AD6B8D29B6AC}">
      <dsp:nvSpPr>
        <dsp:cNvPr id="0" name=""/>
        <dsp:cNvSpPr/>
      </dsp:nvSpPr>
      <dsp:spPr>
        <a:xfrm>
          <a:off x="0" y="0"/>
          <a:ext cx="6680612" cy="2031325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AA48090-ACC6-4D85-8BA4-E1B83378262F}">
      <dsp:nvSpPr>
        <dsp:cNvPr id="0" name=""/>
        <dsp:cNvSpPr/>
      </dsp:nvSpPr>
      <dsp:spPr>
        <a:xfrm>
          <a:off x="3211" y="609397"/>
          <a:ext cx="888309" cy="8125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b="1" kern="1200" smtClean="0"/>
            <a:t>需求调研</a:t>
          </a:r>
          <a:endParaRPr lang="zh-CN" sz="1900" kern="1200"/>
        </a:p>
      </dsp:txBody>
      <dsp:txXfrm>
        <a:off x="42875" y="649061"/>
        <a:ext cx="808981" cy="733202"/>
      </dsp:txXfrm>
    </dsp:sp>
    <dsp:sp modelId="{77FACBB2-C73D-4CEF-B7A6-EE7DC3734B33}">
      <dsp:nvSpPr>
        <dsp:cNvPr id="0" name=""/>
        <dsp:cNvSpPr/>
      </dsp:nvSpPr>
      <dsp:spPr>
        <a:xfrm>
          <a:off x="967525" y="609397"/>
          <a:ext cx="888309" cy="8125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b="1" kern="1200" smtClean="0"/>
            <a:t>教师申报</a:t>
          </a:r>
          <a:endParaRPr lang="zh-CN" sz="1900" kern="1200"/>
        </a:p>
      </dsp:txBody>
      <dsp:txXfrm>
        <a:off x="1007189" y="649061"/>
        <a:ext cx="808981" cy="733202"/>
      </dsp:txXfrm>
    </dsp:sp>
    <dsp:sp modelId="{B216E47C-05AD-4B76-8155-8EE4BAA4C121}">
      <dsp:nvSpPr>
        <dsp:cNvPr id="0" name=""/>
        <dsp:cNvSpPr/>
      </dsp:nvSpPr>
      <dsp:spPr>
        <a:xfrm>
          <a:off x="1931839" y="609397"/>
          <a:ext cx="888309" cy="8125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b="1" kern="1200" smtClean="0"/>
            <a:t>部门审议</a:t>
          </a:r>
          <a:endParaRPr lang="zh-CN" sz="1900" kern="1200"/>
        </a:p>
      </dsp:txBody>
      <dsp:txXfrm>
        <a:off x="1971503" y="649061"/>
        <a:ext cx="808981" cy="733202"/>
      </dsp:txXfrm>
    </dsp:sp>
    <dsp:sp modelId="{A7D3416B-722F-47C2-BE07-0CA7FC52E600}">
      <dsp:nvSpPr>
        <dsp:cNvPr id="0" name=""/>
        <dsp:cNvSpPr/>
      </dsp:nvSpPr>
      <dsp:spPr>
        <a:xfrm>
          <a:off x="2896153" y="609397"/>
          <a:ext cx="888309" cy="8125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b="1" kern="1200" smtClean="0"/>
            <a:t>学生选课</a:t>
          </a:r>
          <a:endParaRPr lang="zh-CN" sz="1900" kern="1200"/>
        </a:p>
      </dsp:txBody>
      <dsp:txXfrm>
        <a:off x="2935817" y="649061"/>
        <a:ext cx="808981" cy="733202"/>
      </dsp:txXfrm>
    </dsp:sp>
    <dsp:sp modelId="{027D7D46-A864-42C5-980F-CDA46EC5AB8E}">
      <dsp:nvSpPr>
        <dsp:cNvPr id="0" name=""/>
        <dsp:cNvSpPr/>
      </dsp:nvSpPr>
      <dsp:spPr>
        <a:xfrm>
          <a:off x="3860467" y="609397"/>
          <a:ext cx="888309" cy="81253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b="1" kern="1200" smtClean="0"/>
            <a:t>走班上课</a:t>
          </a:r>
          <a:endParaRPr lang="zh-CN" sz="1900" kern="1200"/>
        </a:p>
      </dsp:txBody>
      <dsp:txXfrm>
        <a:off x="3900131" y="649061"/>
        <a:ext cx="808981" cy="733202"/>
      </dsp:txXfrm>
    </dsp:sp>
    <dsp:sp modelId="{965A02E3-1833-4E8F-84A2-605EB7CABE55}">
      <dsp:nvSpPr>
        <dsp:cNvPr id="0" name=""/>
        <dsp:cNvSpPr/>
      </dsp:nvSpPr>
      <dsp:spPr>
        <a:xfrm>
          <a:off x="4824781" y="609397"/>
          <a:ext cx="888309" cy="8125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b="1" kern="1200" smtClean="0"/>
            <a:t>巡课指导</a:t>
          </a:r>
          <a:endParaRPr lang="zh-CN" sz="1900" kern="1200"/>
        </a:p>
      </dsp:txBody>
      <dsp:txXfrm>
        <a:off x="4864445" y="649061"/>
        <a:ext cx="808981" cy="733202"/>
      </dsp:txXfrm>
    </dsp:sp>
    <dsp:sp modelId="{C65AB816-05A6-4638-B3A9-E4C20D646082}">
      <dsp:nvSpPr>
        <dsp:cNvPr id="0" name=""/>
        <dsp:cNvSpPr/>
      </dsp:nvSpPr>
      <dsp:spPr>
        <a:xfrm>
          <a:off x="5789095" y="609397"/>
          <a:ext cx="888309" cy="8125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900" b="1" kern="1200" smtClean="0"/>
            <a:t>期末展评</a:t>
          </a:r>
          <a:endParaRPr lang="zh-CN" sz="1900" kern="1200"/>
        </a:p>
      </dsp:txBody>
      <dsp:txXfrm>
        <a:off x="5828759" y="649061"/>
        <a:ext cx="808981" cy="733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516E4-E8D4-45A3-90B8-215BC25336DA}">
      <dsp:nvSpPr>
        <dsp:cNvPr id="0" name=""/>
        <dsp:cNvSpPr/>
      </dsp:nvSpPr>
      <dsp:spPr>
        <a:xfrm>
          <a:off x="-2599776" y="-401182"/>
          <a:ext cx="3103423" cy="3103423"/>
        </a:xfrm>
        <a:prstGeom prst="blockArc">
          <a:avLst>
            <a:gd name="adj1" fmla="val 18900000"/>
            <a:gd name="adj2" fmla="val 2700000"/>
            <a:gd name="adj3" fmla="val 6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B745B-0C7E-44C3-BDF0-A8D991BA1038}">
      <dsp:nvSpPr>
        <dsp:cNvPr id="0" name=""/>
        <dsp:cNvSpPr/>
      </dsp:nvSpPr>
      <dsp:spPr>
        <a:xfrm>
          <a:off x="323798" y="230105"/>
          <a:ext cx="2995445" cy="460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293" tIns="58420" rIns="58420" bIns="5842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300" b="1" kern="1200" smtClean="0"/>
            <a:t>因地制宜而开发</a:t>
          </a:r>
          <a:endParaRPr lang="zh-CN" sz="2300" kern="1200"/>
        </a:p>
      </dsp:txBody>
      <dsp:txXfrm>
        <a:off x="323798" y="230105"/>
        <a:ext cx="2995445" cy="460211"/>
      </dsp:txXfrm>
    </dsp:sp>
    <dsp:sp modelId="{9172F1E9-C62C-445F-BC01-76B2BC225DC7}">
      <dsp:nvSpPr>
        <dsp:cNvPr id="0" name=""/>
        <dsp:cNvSpPr/>
      </dsp:nvSpPr>
      <dsp:spPr>
        <a:xfrm>
          <a:off x="36166" y="172579"/>
          <a:ext cx="575264" cy="5752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CFF93-C698-4428-B2D8-0DB634D94767}">
      <dsp:nvSpPr>
        <dsp:cNvPr id="0" name=""/>
        <dsp:cNvSpPr/>
      </dsp:nvSpPr>
      <dsp:spPr>
        <a:xfrm>
          <a:off x="491085" y="920423"/>
          <a:ext cx="2828158" cy="460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293" tIns="58420" rIns="58420" bIns="5842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300" b="1" kern="1200" smtClean="0"/>
            <a:t>适校之性而开发</a:t>
          </a:r>
          <a:endParaRPr lang="zh-CN" sz="2300" kern="1200"/>
        </a:p>
      </dsp:txBody>
      <dsp:txXfrm>
        <a:off x="491085" y="920423"/>
        <a:ext cx="2828158" cy="460211"/>
      </dsp:txXfrm>
    </dsp:sp>
    <dsp:sp modelId="{968654DD-F470-4F6B-8F88-196DB6980A17}">
      <dsp:nvSpPr>
        <dsp:cNvPr id="0" name=""/>
        <dsp:cNvSpPr/>
      </dsp:nvSpPr>
      <dsp:spPr>
        <a:xfrm>
          <a:off x="203453" y="862897"/>
          <a:ext cx="575264" cy="5752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03FC7-0A0E-412F-B652-A4A6953ECD95}">
      <dsp:nvSpPr>
        <dsp:cNvPr id="0" name=""/>
        <dsp:cNvSpPr/>
      </dsp:nvSpPr>
      <dsp:spPr>
        <a:xfrm>
          <a:off x="323798" y="1610741"/>
          <a:ext cx="2995445" cy="4602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293" tIns="58420" rIns="58420" bIns="5842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2300" b="1" kern="1200" dirty="0" smtClean="0"/>
            <a:t>成人之美而开发</a:t>
          </a:r>
          <a:endParaRPr lang="zh-CN" sz="2300" kern="1200" dirty="0"/>
        </a:p>
      </dsp:txBody>
      <dsp:txXfrm>
        <a:off x="323798" y="1610741"/>
        <a:ext cx="2995445" cy="460211"/>
      </dsp:txXfrm>
    </dsp:sp>
    <dsp:sp modelId="{90796861-3CD3-4823-9560-AAFE567A9ED9}">
      <dsp:nvSpPr>
        <dsp:cNvPr id="0" name=""/>
        <dsp:cNvSpPr/>
      </dsp:nvSpPr>
      <dsp:spPr>
        <a:xfrm>
          <a:off x="36166" y="1553214"/>
          <a:ext cx="575264" cy="5752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2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#2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2019/1/10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294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81924-8D3E-4D52-B8B2-7BB5E0C1C666}" type="datetimeFigureOut">
              <a:rPr lang="zh-CN" altLang="en-US" smtClean="0"/>
              <a:t>2019/1/10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97E2D-5F28-475B-9CBB-6C9DE49F4E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55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</a:t>
            </a:fld>
            <a:endParaRPr lang="en-US" altLang="zh-CN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8565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6730" indent="0">
              <a:buNone/>
              <a:defRPr sz="2665"/>
            </a:lvl6pPr>
            <a:lvl7pPr marL="3656330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2274D81-BE9C-4C9D-8371-8BC208C7A872}" type="datetimeFigureOut">
              <a:rPr lang="zh-CN" altLang="en-US" smtClean="0"/>
              <a:t>2019/1/10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教学设计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3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67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0" b="1"/>
            </a:lvl4pPr>
            <a:lvl5pPr marL="2437765" indent="0">
              <a:buNone/>
              <a:defRPr sz="2130" b="1"/>
            </a:lvl5pPr>
            <a:lvl6pPr marL="3046730" indent="0">
              <a:buNone/>
              <a:defRPr sz="2130" b="1"/>
            </a:lvl6pPr>
            <a:lvl7pPr marL="3656330" indent="0">
              <a:buNone/>
              <a:defRPr sz="2130" b="1"/>
            </a:lvl7pPr>
            <a:lvl8pPr marL="4265930" indent="0">
              <a:buNone/>
              <a:defRPr sz="2130" b="1"/>
            </a:lvl8pPr>
            <a:lvl9pPr marL="4875530" indent="0">
              <a:buNone/>
              <a:defRPr sz="213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0" b="1"/>
            </a:lvl4pPr>
            <a:lvl5pPr marL="2437765" indent="0">
              <a:buNone/>
              <a:defRPr sz="2130" b="1"/>
            </a:lvl5pPr>
            <a:lvl6pPr marL="3046730" indent="0">
              <a:buNone/>
              <a:defRPr sz="2130" b="1"/>
            </a:lvl6pPr>
            <a:lvl7pPr marL="3656330" indent="0">
              <a:buNone/>
              <a:defRPr sz="2130" b="1"/>
            </a:lvl7pPr>
            <a:lvl8pPr marL="4265930" indent="0">
              <a:buNone/>
              <a:defRPr sz="2130" b="1"/>
            </a:lvl8pPr>
            <a:lvl9pPr marL="4875530" indent="0">
              <a:buNone/>
              <a:defRPr sz="213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59144"/>
            <a:ext cx="596645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004">
            <a:off x="360362" y="167021"/>
            <a:ext cx="1631951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89653" y="781712"/>
            <a:ext cx="10972800" cy="466064"/>
          </a:xfrm>
        </p:spPr>
        <p:txBody>
          <a:bodyPr>
            <a:noAutofit/>
          </a:bodyPr>
          <a:lstStyle>
            <a:lvl1pPr algn="l">
              <a:defRPr sz="1865" b="1" i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2019/1/10 Thursday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87.png"/><Relationship Id="rId10" Type="http://schemas.microsoft.com/office/2007/relationships/diagramDrawing" Target="../diagrams/drawing1.xml"/><Relationship Id="rId4" Type="http://schemas.microsoft.com/office/2007/relationships/hdphoto" Target="../media/hdphoto5.wdp"/><Relationship Id="rId9" Type="http://schemas.openxmlformats.org/officeDocument/2006/relationships/diagramColors" Target="../diagrams/colors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&#34203;&#23478;&#20013;&#24515;&#23567;&#23398;&#26657;&#26412;&#35838;&#31243;&#35268;&#21010;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94.jpeg"/><Relationship Id="rId18" Type="http://schemas.openxmlformats.org/officeDocument/2006/relationships/image" Target="../media/image99.png"/><Relationship Id="rId3" Type="http://schemas.openxmlformats.org/officeDocument/2006/relationships/image" Target="../media/image23.png"/><Relationship Id="rId21" Type="http://schemas.openxmlformats.org/officeDocument/2006/relationships/image" Target="../media/image102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5" Type="http://schemas.openxmlformats.org/officeDocument/2006/relationships/image" Target="../media/image106.jpeg"/><Relationship Id="rId2" Type="http://schemas.openxmlformats.org/officeDocument/2006/relationships/image" Target="../media/image89.png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92.jpeg"/><Relationship Id="rId24" Type="http://schemas.openxmlformats.org/officeDocument/2006/relationships/image" Target="../media/image105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96.jpeg"/><Relationship Id="rId23" Type="http://schemas.openxmlformats.org/officeDocument/2006/relationships/image" Target="../media/image104.jpeg"/><Relationship Id="rId10" Type="http://schemas.openxmlformats.org/officeDocument/2006/relationships/image" Target="../media/image91.jpeg"/><Relationship Id="rId19" Type="http://schemas.openxmlformats.org/officeDocument/2006/relationships/image" Target="../media/image100.jpeg"/><Relationship Id="rId4" Type="http://schemas.openxmlformats.org/officeDocument/2006/relationships/diagramData" Target="../diagrams/data2.xml"/><Relationship Id="rId9" Type="http://schemas.openxmlformats.org/officeDocument/2006/relationships/image" Target="../media/image90.jpeg"/><Relationship Id="rId14" Type="http://schemas.openxmlformats.org/officeDocument/2006/relationships/image" Target="../media/image95.jpeg"/><Relationship Id="rId22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23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" Type="http://schemas.openxmlformats.org/officeDocument/2006/relationships/image" Target="../media/image89.pn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&#32763;&#28378;&#21543;&#65292;&#21387;&#23681;&#38065;&#65281;.doc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1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12298;&#21315;&#21464;&#19975;&#21270;&#30340;&#32440;&#12299;.doc" TargetMode="External"/><Relationship Id="rId5" Type="http://schemas.openxmlformats.org/officeDocument/2006/relationships/image" Target="../media/image123.png"/><Relationship Id="rId4" Type="http://schemas.openxmlformats.org/officeDocument/2006/relationships/hyperlink" Target="&#12298;&#24067;&#32422;&#20799;&#31461;&#12299;.doc" TargetMode="External"/><Relationship Id="rId9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3" Type="http://schemas.openxmlformats.org/officeDocument/2006/relationships/image" Target="../media/image23.pn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2" Type="http://schemas.openxmlformats.org/officeDocument/2006/relationships/image" Target="../media/image89.png"/><Relationship Id="rId16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5" Type="http://schemas.microsoft.com/office/2007/relationships/hdphoto" Target="../media/hdphoto6.wdp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23.pn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39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23.png"/><Relationship Id="rId5" Type="http://schemas.openxmlformats.org/officeDocument/2006/relationships/image" Target="../media/image152.jpeg"/><Relationship Id="rId10" Type="http://schemas.openxmlformats.org/officeDocument/2006/relationships/image" Target="../media/image89.pn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image" Target="../media/image165.jpeg"/><Relationship Id="rId18" Type="http://schemas.openxmlformats.org/officeDocument/2006/relationships/image" Target="../media/image170.png"/><Relationship Id="rId3" Type="http://schemas.openxmlformats.org/officeDocument/2006/relationships/image" Target="../media/image23.png"/><Relationship Id="rId21" Type="http://schemas.openxmlformats.org/officeDocument/2006/relationships/image" Target="../media/image173.png"/><Relationship Id="rId7" Type="http://schemas.openxmlformats.org/officeDocument/2006/relationships/image" Target="../media/image159.jpeg"/><Relationship Id="rId12" Type="http://schemas.openxmlformats.org/officeDocument/2006/relationships/image" Target="../media/image164.jpeg"/><Relationship Id="rId17" Type="http://schemas.openxmlformats.org/officeDocument/2006/relationships/image" Target="../media/image169.png"/><Relationship Id="rId2" Type="http://schemas.openxmlformats.org/officeDocument/2006/relationships/image" Target="../media/image89.png"/><Relationship Id="rId16" Type="http://schemas.openxmlformats.org/officeDocument/2006/relationships/image" Target="../media/image168.jpe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11" Type="http://schemas.openxmlformats.org/officeDocument/2006/relationships/image" Target="../media/image163.jpeg"/><Relationship Id="rId5" Type="http://schemas.openxmlformats.org/officeDocument/2006/relationships/image" Target="../media/image157.jpeg"/><Relationship Id="rId15" Type="http://schemas.openxmlformats.org/officeDocument/2006/relationships/image" Target="../media/image167.jpeg"/><Relationship Id="rId23" Type="http://schemas.openxmlformats.org/officeDocument/2006/relationships/image" Target="../media/image175.png"/><Relationship Id="rId10" Type="http://schemas.openxmlformats.org/officeDocument/2006/relationships/image" Target="../media/image162.jpeg"/><Relationship Id="rId19" Type="http://schemas.openxmlformats.org/officeDocument/2006/relationships/image" Target="../media/image171.png"/><Relationship Id="rId4" Type="http://schemas.openxmlformats.org/officeDocument/2006/relationships/image" Target="../media/image39.png"/><Relationship Id="rId9" Type="http://schemas.openxmlformats.org/officeDocument/2006/relationships/image" Target="../media/image161.jpeg"/><Relationship Id="rId14" Type="http://schemas.openxmlformats.org/officeDocument/2006/relationships/image" Target="../media/image166.jpeg"/><Relationship Id="rId22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6.jpeg"/><Relationship Id="rId18" Type="http://schemas.openxmlformats.org/officeDocument/2006/relationships/image" Target="../media/image191.jpeg"/><Relationship Id="rId3" Type="http://schemas.openxmlformats.org/officeDocument/2006/relationships/image" Target="../media/image176.png"/><Relationship Id="rId21" Type="http://schemas.openxmlformats.org/officeDocument/2006/relationships/image" Target="../media/image194.jpeg"/><Relationship Id="rId7" Type="http://schemas.openxmlformats.org/officeDocument/2006/relationships/image" Target="../media/image180.jpeg"/><Relationship Id="rId12" Type="http://schemas.openxmlformats.org/officeDocument/2006/relationships/image" Target="../media/image185.jpeg"/><Relationship Id="rId17" Type="http://schemas.openxmlformats.org/officeDocument/2006/relationships/image" Target="../media/image190.jpeg"/><Relationship Id="rId2" Type="http://schemas.openxmlformats.org/officeDocument/2006/relationships/image" Target="../media/image23.png"/><Relationship Id="rId16" Type="http://schemas.openxmlformats.org/officeDocument/2006/relationships/image" Target="../media/image189.jpeg"/><Relationship Id="rId20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11" Type="http://schemas.openxmlformats.org/officeDocument/2006/relationships/image" Target="../media/image184.jpeg"/><Relationship Id="rId5" Type="http://schemas.openxmlformats.org/officeDocument/2006/relationships/image" Target="../media/image178.jpeg"/><Relationship Id="rId15" Type="http://schemas.openxmlformats.org/officeDocument/2006/relationships/image" Target="../media/image188.jpeg"/><Relationship Id="rId10" Type="http://schemas.openxmlformats.org/officeDocument/2006/relationships/image" Target="../media/image183.jpeg"/><Relationship Id="rId19" Type="http://schemas.openxmlformats.org/officeDocument/2006/relationships/image" Target="../media/image192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Relationship Id="rId14" Type="http://schemas.openxmlformats.org/officeDocument/2006/relationships/image" Target="../media/image1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89.png"/><Relationship Id="rId7" Type="http://schemas.openxmlformats.org/officeDocument/2006/relationships/image" Target="../media/image19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png"/><Relationship Id="rId9" Type="http://schemas.openxmlformats.org/officeDocument/2006/relationships/image" Target="../media/image2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5.jpeg"/><Relationship Id="rId18" Type="http://schemas.openxmlformats.org/officeDocument/2006/relationships/image" Target="../media/image219.jpeg"/><Relationship Id="rId3" Type="http://schemas.openxmlformats.org/officeDocument/2006/relationships/image" Target="../media/image89.png"/><Relationship Id="rId21" Type="http://schemas.openxmlformats.org/officeDocument/2006/relationships/image" Target="../media/image222.jpeg"/><Relationship Id="rId7" Type="http://schemas.openxmlformats.org/officeDocument/2006/relationships/image" Target="../media/image209.jpeg"/><Relationship Id="rId12" Type="http://schemas.openxmlformats.org/officeDocument/2006/relationships/image" Target="../media/image214.jpeg"/><Relationship Id="rId17" Type="http://schemas.openxmlformats.org/officeDocument/2006/relationships/image" Target="../media/image218.jpeg"/><Relationship Id="rId2" Type="http://schemas.openxmlformats.org/officeDocument/2006/relationships/image" Target="../media/image23.png"/><Relationship Id="rId16" Type="http://schemas.openxmlformats.org/officeDocument/2006/relationships/image" Target="../media/image217.jpeg"/><Relationship Id="rId20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5" Type="http://schemas.openxmlformats.org/officeDocument/2006/relationships/image" Target="../media/image216.jpeg"/><Relationship Id="rId23" Type="http://schemas.openxmlformats.org/officeDocument/2006/relationships/image" Target="../media/image224.jpeg"/><Relationship Id="rId10" Type="http://schemas.openxmlformats.org/officeDocument/2006/relationships/image" Target="../media/image212.jpeg"/><Relationship Id="rId19" Type="http://schemas.openxmlformats.org/officeDocument/2006/relationships/image" Target="../media/image220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Relationship Id="rId14" Type="http://schemas.openxmlformats.org/officeDocument/2006/relationships/image" Target="../media/image40.GIF"/><Relationship Id="rId22" Type="http://schemas.openxmlformats.org/officeDocument/2006/relationships/image" Target="../media/image22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jpeg"/><Relationship Id="rId3" Type="http://schemas.openxmlformats.org/officeDocument/2006/relationships/image" Target="../media/image23.png"/><Relationship Id="rId7" Type="http://schemas.openxmlformats.org/officeDocument/2006/relationships/image" Target="../media/image227.png"/><Relationship Id="rId12" Type="http://schemas.openxmlformats.org/officeDocument/2006/relationships/image" Target="../media/image23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jpeg"/><Relationship Id="rId5" Type="http://schemas.openxmlformats.org/officeDocument/2006/relationships/image" Target="../media/image225.jpeg"/><Relationship Id="rId15" Type="http://schemas.openxmlformats.org/officeDocument/2006/relationships/image" Target="../media/image235.jpeg"/><Relationship Id="rId10" Type="http://schemas.openxmlformats.org/officeDocument/2006/relationships/image" Target="../media/image230.png"/><Relationship Id="rId4" Type="http://schemas.openxmlformats.org/officeDocument/2006/relationships/image" Target="../media/image176.png"/><Relationship Id="rId9" Type="http://schemas.openxmlformats.org/officeDocument/2006/relationships/image" Target="../media/image229.png"/><Relationship Id="rId14" Type="http://schemas.openxmlformats.org/officeDocument/2006/relationships/image" Target="../media/image2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file:///F:\&#30465;&#32423;&#35838;&#39064;&#20013;&#26399;&#35780;&#20272;\&#22240;&#22320;&#21046;&#23452;&#32780;&#24320;&#21457;" TargetMode="External"/><Relationship Id="rId13" Type="http://schemas.openxmlformats.org/officeDocument/2006/relationships/image" Target="../media/image245.jpeg"/><Relationship Id="rId18" Type="http://schemas.openxmlformats.org/officeDocument/2006/relationships/image" Target="../media/image250.jpeg"/><Relationship Id="rId26" Type="http://schemas.openxmlformats.org/officeDocument/2006/relationships/image" Target="../media/image258.jpeg"/><Relationship Id="rId3" Type="http://schemas.openxmlformats.org/officeDocument/2006/relationships/diagramData" Target="../diagrams/data3.xml"/><Relationship Id="rId21" Type="http://schemas.openxmlformats.org/officeDocument/2006/relationships/image" Target="../media/image253.jpeg"/><Relationship Id="rId7" Type="http://schemas.microsoft.com/office/2007/relationships/diagramDrawing" Target="../diagrams/drawing3.xml"/><Relationship Id="rId12" Type="http://schemas.openxmlformats.org/officeDocument/2006/relationships/image" Target="../media/image244.jpeg"/><Relationship Id="rId17" Type="http://schemas.openxmlformats.org/officeDocument/2006/relationships/image" Target="../media/image249.jpeg"/><Relationship Id="rId25" Type="http://schemas.openxmlformats.org/officeDocument/2006/relationships/image" Target="../media/image257.jpeg"/><Relationship Id="rId2" Type="http://schemas.openxmlformats.org/officeDocument/2006/relationships/image" Target="../media/image240.png"/><Relationship Id="rId16" Type="http://schemas.openxmlformats.org/officeDocument/2006/relationships/image" Target="../media/image248.jpeg"/><Relationship Id="rId20" Type="http://schemas.openxmlformats.org/officeDocument/2006/relationships/image" Target="../media/image252.jpeg"/><Relationship Id="rId29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43.jpeg"/><Relationship Id="rId24" Type="http://schemas.openxmlformats.org/officeDocument/2006/relationships/image" Target="../media/image256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47.jpeg"/><Relationship Id="rId23" Type="http://schemas.openxmlformats.org/officeDocument/2006/relationships/image" Target="../media/image255.jpeg"/><Relationship Id="rId28" Type="http://schemas.openxmlformats.org/officeDocument/2006/relationships/image" Target="../media/image260.jpeg"/><Relationship Id="rId10" Type="http://schemas.openxmlformats.org/officeDocument/2006/relationships/image" Target="../media/image242.jpeg"/><Relationship Id="rId19" Type="http://schemas.openxmlformats.org/officeDocument/2006/relationships/image" Target="../media/image251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41.jpeg"/><Relationship Id="rId14" Type="http://schemas.openxmlformats.org/officeDocument/2006/relationships/image" Target="../media/image246.jpeg"/><Relationship Id="rId22" Type="http://schemas.openxmlformats.org/officeDocument/2006/relationships/image" Target="../media/image254.jpeg"/><Relationship Id="rId27" Type="http://schemas.openxmlformats.org/officeDocument/2006/relationships/image" Target="../media/image2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jpeg"/><Relationship Id="rId13" Type="http://schemas.openxmlformats.org/officeDocument/2006/relationships/image" Target="../media/image272.jpeg"/><Relationship Id="rId3" Type="http://schemas.openxmlformats.org/officeDocument/2006/relationships/image" Target="../media/image262.jpeg"/><Relationship Id="rId7" Type="http://schemas.openxmlformats.org/officeDocument/2006/relationships/image" Target="../media/image266.jpeg"/><Relationship Id="rId12" Type="http://schemas.openxmlformats.org/officeDocument/2006/relationships/image" Target="../media/image271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eg"/><Relationship Id="rId11" Type="http://schemas.openxmlformats.org/officeDocument/2006/relationships/image" Target="../media/image270.jpeg"/><Relationship Id="rId5" Type="http://schemas.openxmlformats.org/officeDocument/2006/relationships/image" Target="../media/image264.jpeg"/><Relationship Id="rId10" Type="http://schemas.openxmlformats.org/officeDocument/2006/relationships/image" Target="../media/image269.jpeg"/><Relationship Id="rId4" Type="http://schemas.openxmlformats.org/officeDocument/2006/relationships/image" Target="../media/image263.jpeg"/><Relationship Id="rId9" Type="http://schemas.openxmlformats.org/officeDocument/2006/relationships/image" Target="../media/image268.jpeg"/><Relationship Id="rId14" Type="http://schemas.openxmlformats.org/officeDocument/2006/relationships/image" Target="../media/image2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openxmlformats.org/officeDocument/2006/relationships/image" Target="../media/image274.jpeg"/><Relationship Id="rId7" Type="http://schemas.openxmlformats.org/officeDocument/2006/relationships/image" Target="../media/image278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jpeg"/><Relationship Id="rId11" Type="http://schemas.openxmlformats.org/officeDocument/2006/relationships/image" Target="../media/image282.jpeg"/><Relationship Id="rId5" Type="http://schemas.openxmlformats.org/officeDocument/2006/relationships/image" Target="../media/image276.jpeg"/><Relationship Id="rId10" Type="http://schemas.openxmlformats.org/officeDocument/2006/relationships/image" Target="../media/image281.jpeg"/><Relationship Id="rId4" Type="http://schemas.openxmlformats.org/officeDocument/2006/relationships/image" Target="../media/image275.jpeg"/><Relationship Id="rId9" Type="http://schemas.openxmlformats.org/officeDocument/2006/relationships/image" Target="../media/image28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13" Type="http://schemas.openxmlformats.org/officeDocument/2006/relationships/image" Target="../media/image293.jpeg"/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12" Type="http://schemas.openxmlformats.org/officeDocument/2006/relationships/image" Target="../media/image292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jpeg"/><Relationship Id="rId11" Type="http://schemas.openxmlformats.org/officeDocument/2006/relationships/image" Target="../media/image291.jpeg"/><Relationship Id="rId5" Type="http://schemas.openxmlformats.org/officeDocument/2006/relationships/image" Target="../media/image285.jpeg"/><Relationship Id="rId10" Type="http://schemas.openxmlformats.org/officeDocument/2006/relationships/image" Target="../media/image290.jpeg"/><Relationship Id="rId4" Type="http://schemas.openxmlformats.org/officeDocument/2006/relationships/image" Target="../media/image284.jpeg"/><Relationship Id="rId9" Type="http://schemas.openxmlformats.org/officeDocument/2006/relationships/image" Target="../media/image28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13" Type="http://schemas.openxmlformats.org/officeDocument/2006/relationships/image" Target="../media/image304.jpeg"/><Relationship Id="rId3" Type="http://schemas.openxmlformats.org/officeDocument/2006/relationships/image" Target="../media/image294.jpeg"/><Relationship Id="rId7" Type="http://schemas.openxmlformats.org/officeDocument/2006/relationships/image" Target="../media/image298.jpeg"/><Relationship Id="rId12" Type="http://schemas.openxmlformats.org/officeDocument/2006/relationships/image" Target="../media/image303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jpeg"/><Relationship Id="rId11" Type="http://schemas.openxmlformats.org/officeDocument/2006/relationships/image" Target="../media/image302.jpeg"/><Relationship Id="rId5" Type="http://schemas.openxmlformats.org/officeDocument/2006/relationships/image" Target="../media/image296.jpeg"/><Relationship Id="rId15" Type="http://schemas.openxmlformats.org/officeDocument/2006/relationships/image" Target="../media/image306.jpeg"/><Relationship Id="rId10" Type="http://schemas.openxmlformats.org/officeDocument/2006/relationships/image" Target="../media/image301.jpeg"/><Relationship Id="rId4" Type="http://schemas.openxmlformats.org/officeDocument/2006/relationships/image" Target="../media/image295.jpeg"/><Relationship Id="rId9" Type="http://schemas.openxmlformats.org/officeDocument/2006/relationships/image" Target="../media/image300.jpeg"/><Relationship Id="rId14" Type="http://schemas.openxmlformats.org/officeDocument/2006/relationships/image" Target="../media/image30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jpeg"/><Relationship Id="rId3" Type="http://schemas.openxmlformats.org/officeDocument/2006/relationships/image" Target="../media/image307.jpeg"/><Relationship Id="rId7" Type="http://schemas.openxmlformats.org/officeDocument/2006/relationships/image" Target="../media/image311.jpeg"/><Relationship Id="rId12" Type="http://schemas.openxmlformats.org/officeDocument/2006/relationships/image" Target="../media/image316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11" Type="http://schemas.openxmlformats.org/officeDocument/2006/relationships/image" Target="../media/image315.jpeg"/><Relationship Id="rId5" Type="http://schemas.openxmlformats.org/officeDocument/2006/relationships/image" Target="../media/image309.jpeg"/><Relationship Id="rId10" Type="http://schemas.openxmlformats.org/officeDocument/2006/relationships/image" Target="../media/image314.jpeg"/><Relationship Id="rId4" Type="http://schemas.openxmlformats.org/officeDocument/2006/relationships/image" Target="../media/image308.jpeg"/><Relationship Id="rId9" Type="http://schemas.openxmlformats.org/officeDocument/2006/relationships/image" Target="../media/image31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eg"/><Relationship Id="rId13" Type="http://schemas.openxmlformats.org/officeDocument/2006/relationships/image" Target="../media/image325.jpeg"/><Relationship Id="rId18" Type="http://schemas.openxmlformats.org/officeDocument/2006/relationships/image" Target="../media/image330.jpeg"/><Relationship Id="rId3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21" Type="http://schemas.openxmlformats.org/officeDocument/2006/relationships/image" Target="../media/image333.jpeg"/><Relationship Id="rId7" Type="http://schemas.openxmlformats.org/officeDocument/2006/relationships/image" Target="../media/image319.jpeg"/><Relationship Id="rId12" Type="http://schemas.openxmlformats.org/officeDocument/2006/relationships/image" Target="../media/image324.jpeg"/><Relationship Id="rId17" Type="http://schemas.openxmlformats.org/officeDocument/2006/relationships/image" Target="../media/image329.jpeg"/><Relationship Id="rId2" Type="http://schemas.openxmlformats.org/officeDocument/2006/relationships/image" Target="../media/image240.png"/><Relationship Id="rId16" Type="http://schemas.openxmlformats.org/officeDocument/2006/relationships/image" Target="../media/image328.jpeg"/><Relationship Id="rId20" Type="http://schemas.openxmlformats.org/officeDocument/2006/relationships/image" Target="../media/image3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jpeg"/><Relationship Id="rId11" Type="http://schemas.openxmlformats.org/officeDocument/2006/relationships/image" Target="../media/image323.jpeg"/><Relationship Id="rId5" Type="http://schemas.openxmlformats.org/officeDocument/2006/relationships/image" Target="../media/image317.jpeg"/><Relationship Id="rId15" Type="http://schemas.openxmlformats.org/officeDocument/2006/relationships/image" Target="../media/image327.jpeg"/><Relationship Id="rId10" Type="http://schemas.openxmlformats.org/officeDocument/2006/relationships/image" Target="../media/image322.jpeg"/><Relationship Id="rId19" Type="http://schemas.openxmlformats.org/officeDocument/2006/relationships/image" Target="../media/image331.jpeg"/><Relationship Id="rId4" Type="http://schemas.openxmlformats.org/officeDocument/2006/relationships/hyperlink" Target="&#24314;&#26500;&#38142;&#26465;&#25903;&#25745;&#22270;&#29255;/&#38405;&#35835;&#35838;&#31243;&#32676;&#24314;&#35774;.doc" TargetMode="External"/><Relationship Id="rId9" Type="http://schemas.openxmlformats.org/officeDocument/2006/relationships/image" Target="../media/image321.jpeg"/><Relationship Id="rId14" Type="http://schemas.openxmlformats.org/officeDocument/2006/relationships/image" Target="../media/image3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5.png"/><Relationship Id="rId4" Type="http://schemas.openxmlformats.org/officeDocument/2006/relationships/image" Target="../media/image3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7" Type="http://schemas.openxmlformats.org/officeDocument/2006/relationships/image" Target="../media/image3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39.png"/><Relationship Id="rId4" Type="http://schemas.openxmlformats.org/officeDocument/2006/relationships/image" Target="../media/image338.png"/><Relationship Id="rId9" Type="http://schemas.openxmlformats.org/officeDocument/2006/relationships/image" Target="../media/image3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3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7" Type="http://schemas.openxmlformats.org/officeDocument/2006/relationships/image" Target="../media/image347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jpeg"/><Relationship Id="rId5" Type="http://schemas.openxmlformats.org/officeDocument/2006/relationships/image" Target="../media/image345.jpeg"/><Relationship Id="rId4" Type="http://schemas.openxmlformats.org/officeDocument/2006/relationships/image" Target="../media/image3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image" Target="../media/image3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1.png"/><Relationship Id="rId5" Type="http://schemas.openxmlformats.org/officeDocument/2006/relationships/image" Target="../media/image350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4.png"/><Relationship Id="rId5" Type="http://schemas.openxmlformats.org/officeDocument/2006/relationships/image" Target="../media/image88.png"/><Relationship Id="rId4" Type="http://schemas.openxmlformats.org/officeDocument/2006/relationships/image" Target="../media/image3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水墨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" y="893"/>
            <a:ext cx="12188826" cy="68562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47" y="997"/>
            <a:ext cx="12188823" cy="68562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472" y="3955937"/>
            <a:ext cx="1410878" cy="5523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60" y="1413302"/>
            <a:ext cx="1470317" cy="5755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30711" y="3825791"/>
            <a:ext cx="12188826" cy="321000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712" y="1633532"/>
            <a:ext cx="11734324" cy="206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8565"/>
            <a:r>
              <a:rPr lang="zh-CN" altLang="en-US" sz="12795" dirty="0">
                <a:solidFill>
                  <a:prstClr val="black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中期</a:t>
            </a:r>
            <a:r>
              <a:rPr lang="zh-CN" altLang="en-US" sz="12795" dirty="0">
                <a:solidFill>
                  <a:srgbClr val="EB5E6E">
                    <a:lumMod val="75000"/>
                  </a:srgbClr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评估</a:t>
            </a:r>
            <a:r>
              <a:rPr lang="zh-CN" altLang="en-US" sz="12795" dirty="0">
                <a:solidFill>
                  <a:prstClr val="black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报告</a:t>
            </a:r>
          </a:p>
        </p:txBody>
      </p:sp>
      <p:sp>
        <p:nvSpPr>
          <p:cNvPr id="20" name="KSO_Shape"/>
          <p:cNvSpPr/>
          <p:nvPr/>
        </p:nvSpPr>
        <p:spPr>
          <a:xfrm>
            <a:off x="7443344" y="4448167"/>
            <a:ext cx="233519" cy="454907"/>
          </a:xfrm>
          <a:custGeom>
            <a:avLst/>
            <a:gdLst>
              <a:gd name="connsiteX0" fmla="*/ 788945 w 3886200"/>
              <a:gd name="connsiteY0" fmla="*/ 3994579 h 7565524"/>
              <a:gd name="connsiteX1" fmla="*/ 793367 w 3886200"/>
              <a:gd name="connsiteY1" fmla="*/ 4082152 h 7565524"/>
              <a:gd name="connsiteX2" fmla="*/ 1943100 w 3886200"/>
              <a:gd name="connsiteY2" fmla="*/ 5119688 h 7565524"/>
              <a:gd name="connsiteX3" fmla="*/ 3092833 w 3886200"/>
              <a:gd name="connsiteY3" fmla="*/ 4082152 h 7565524"/>
              <a:gd name="connsiteX4" fmla="*/ 3097256 w 3886200"/>
              <a:gd name="connsiteY4" fmla="*/ 3994579 h 7565524"/>
              <a:gd name="connsiteX5" fmla="*/ 3087777 w 3886200"/>
              <a:gd name="connsiteY5" fmla="*/ 4031441 h 7565524"/>
              <a:gd name="connsiteX6" fmla="*/ 1943100 w 3886200"/>
              <a:gd name="connsiteY6" fmla="*/ 4873587 h 7565524"/>
              <a:gd name="connsiteX7" fmla="*/ 798423 w 3886200"/>
              <a:gd name="connsiteY7" fmla="*/ 4031441 h 7565524"/>
              <a:gd name="connsiteX8" fmla="*/ 0 w 3886200"/>
              <a:gd name="connsiteY8" fmla="*/ 3009901 h 7565524"/>
              <a:gd name="connsiteX9" fmla="*/ 308086 w 3886200"/>
              <a:gd name="connsiteY9" fmla="*/ 3009901 h 7565524"/>
              <a:gd name="connsiteX10" fmla="*/ 308086 w 3886200"/>
              <a:gd name="connsiteY10" fmla="*/ 4175662 h 7565524"/>
              <a:gd name="connsiteX11" fmla="*/ 1943101 w 3886200"/>
              <a:gd name="connsiteY11" fmla="*/ 5810677 h 7565524"/>
              <a:gd name="connsiteX12" fmla="*/ 1943100 w 3886200"/>
              <a:gd name="connsiteY12" fmla="*/ 5810678 h 7565524"/>
              <a:gd name="connsiteX13" fmla="*/ 3578115 w 3886200"/>
              <a:gd name="connsiteY13" fmla="*/ 4175663 h 7565524"/>
              <a:gd name="connsiteX14" fmla="*/ 3578116 w 3886200"/>
              <a:gd name="connsiteY14" fmla="*/ 3009901 h 7565524"/>
              <a:gd name="connsiteX15" fmla="*/ 3886200 w 3886200"/>
              <a:gd name="connsiteY15" fmla="*/ 3009901 h 7565524"/>
              <a:gd name="connsiteX16" fmla="*/ 3886200 w 3886200"/>
              <a:gd name="connsiteY16" fmla="*/ 4235878 h 7565524"/>
              <a:gd name="connsiteX17" fmla="*/ 2520919 w 3886200"/>
              <a:gd name="connsiteY17" fmla="*/ 6091620 h 7565524"/>
              <a:gd name="connsiteX18" fmla="*/ 2336800 w 3886200"/>
              <a:gd name="connsiteY18" fmla="*/ 6138961 h 7565524"/>
              <a:gd name="connsiteX19" fmla="*/ 2336800 w 3886200"/>
              <a:gd name="connsiteY19" fmla="*/ 6591300 h 7565524"/>
              <a:gd name="connsiteX20" fmla="*/ 3062539 w 3886200"/>
              <a:gd name="connsiteY20" fmla="*/ 6591300 h 7565524"/>
              <a:gd name="connsiteX21" fmla="*/ 3549651 w 3886200"/>
              <a:gd name="connsiteY21" fmla="*/ 7078412 h 7565524"/>
              <a:gd name="connsiteX22" fmla="*/ 3549650 w 3886200"/>
              <a:gd name="connsiteY22" fmla="*/ 7078412 h 7565524"/>
              <a:gd name="connsiteX23" fmla="*/ 3062538 w 3886200"/>
              <a:gd name="connsiteY23" fmla="*/ 7565524 h 7565524"/>
              <a:gd name="connsiteX24" fmla="*/ 823662 w 3886200"/>
              <a:gd name="connsiteY24" fmla="*/ 7565523 h 7565524"/>
              <a:gd name="connsiteX25" fmla="*/ 346447 w 3886200"/>
              <a:gd name="connsiteY25" fmla="*/ 7176581 h 7565524"/>
              <a:gd name="connsiteX26" fmla="*/ 336550 w 3886200"/>
              <a:gd name="connsiteY26" fmla="*/ 7078412 h 7565524"/>
              <a:gd name="connsiteX27" fmla="*/ 346447 w 3886200"/>
              <a:gd name="connsiteY27" fmla="*/ 6980242 h 7565524"/>
              <a:gd name="connsiteX28" fmla="*/ 823662 w 3886200"/>
              <a:gd name="connsiteY28" fmla="*/ 6591300 h 7565524"/>
              <a:gd name="connsiteX29" fmla="*/ 1549400 w 3886200"/>
              <a:gd name="connsiteY29" fmla="*/ 6591300 h 7565524"/>
              <a:gd name="connsiteX30" fmla="*/ 1549400 w 3886200"/>
              <a:gd name="connsiteY30" fmla="*/ 6138961 h 7565524"/>
              <a:gd name="connsiteX31" fmla="*/ 1365282 w 3886200"/>
              <a:gd name="connsiteY31" fmla="*/ 6091620 h 7565524"/>
              <a:gd name="connsiteX32" fmla="*/ 0 w 3886200"/>
              <a:gd name="connsiteY32" fmla="*/ 4235878 h 7565524"/>
              <a:gd name="connsiteX33" fmla="*/ 622300 w 3886200"/>
              <a:gd name="connsiteY33" fmla="*/ 2818278 h 7565524"/>
              <a:gd name="connsiteX34" fmla="*/ 3263900 w 3886200"/>
              <a:gd name="connsiteY34" fmla="*/ 2818278 h 7565524"/>
              <a:gd name="connsiteX35" fmla="*/ 3263900 w 3886200"/>
              <a:gd name="connsiteY35" fmla="*/ 4152900 h 7565524"/>
              <a:gd name="connsiteX36" fmla="*/ 1943100 w 3886200"/>
              <a:gd name="connsiteY36" fmla="*/ 5473700 h 7565524"/>
              <a:gd name="connsiteX37" fmla="*/ 622300 w 3886200"/>
              <a:gd name="connsiteY37" fmla="*/ 4152900 h 7565524"/>
              <a:gd name="connsiteX38" fmla="*/ 622300 w 3886200"/>
              <a:gd name="connsiteY38" fmla="*/ 2432670 h 7565524"/>
              <a:gd name="connsiteX39" fmla="*/ 3263900 w 3886200"/>
              <a:gd name="connsiteY39" fmla="*/ 2432670 h 7565524"/>
              <a:gd name="connsiteX40" fmla="*/ 3263900 w 3886200"/>
              <a:gd name="connsiteY40" fmla="*/ 2655422 h 7565524"/>
              <a:gd name="connsiteX41" fmla="*/ 622300 w 3886200"/>
              <a:gd name="connsiteY41" fmla="*/ 2655422 h 7565524"/>
              <a:gd name="connsiteX42" fmla="*/ 622300 w 3886200"/>
              <a:gd name="connsiteY42" fmla="*/ 2047063 h 7565524"/>
              <a:gd name="connsiteX43" fmla="*/ 3263900 w 3886200"/>
              <a:gd name="connsiteY43" fmla="*/ 2047063 h 7565524"/>
              <a:gd name="connsiteX44" fmla="*/ 3263900 w 3886200"/>
              <a:gd name="connsiteY44" fmla="*/ 2269814 h 7565524"/>
              <a:gd name="connsiteX45" fmla="*/ 622300 w 3886200"/>
              <a:gd name="connsiteY45" fmla="*/ 2269814 h 7565524"/>
              <a:gd name="connsiteX46" fmla="*/ 622300 w 3886200"/>
              <a:gd name="connsiteY46" fmla="*/ 1661456 h 7565524"/>
              <a:gd name="connsiteX47" fmla="*/ 3263900 w 3886200"/>
              <a:gd name="connsiteY47" fmla="*/ 1661456 h 7565524"/>
              <a:gd name="connsiteX48" fmla="*/ 3263900 w 3886200"/>
              <a:gd name="connsiteY48" fmla="*/ 1884207 h 7565524"/>
              <a:gd name="connsiteX49" fmla="*/ 622300 w 3886200"/>
              <a:gd name="connsiteY49" fmla="*/ 1884207 h 7565524"/>
              <a:gd name="connsiteX50" fmla="*/ 1943100 w 3886200"/>
              <a:gd name="connsiteY50" fmla="*/ 0 h 7565524"/>
              <a:gd name="connsiteX51" fmla="*/ 3263900 w 3886200"/>
              <a:gd name="connsiteY51" fmla="*/ 1320800 h 7565524"/>
              <a:gd name="connsiteX52" fmla="*/ 3263900 w 3886200"/>
              <a:gd name="connsiteY52" fmla="*/ 1498600 h 7565524"/>
              <a:gd name="connsiteX53" fmla="*/ 622300 w 3886200"/>
              <a:gd name="connsiteY53" fmla="*/ 1498600 h 7565524"/>
              <a:gd name="connsiteX54" fmla="*/ 622300 w 3886200"/>
              <a:gd name="connsiteY54" fmla="*/ 1320800 h 7565524"/>
              <a:gd name="connsiteX55" fmla="*/ 1943100 w 3886200"/>
              <a:gd name="connsiteY55" fmla="*/ 0 h 756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886200" h="7565524">
                <a:moveTo>
                  <a:pt x="788945" y="3994579"/>
                </a:moveTo>
                <a:lnTo>
                  <a:pt x="793367" y="4082152"/>
                </a:lnTo>
                <a:cubicBezTo>
                  <a:pt x="852550" y="4664920"/>
                  <a:pt x="1344717" y="5119688"/>
                  <a:pt x="1943100" y="5119688"/>
                </a:cubicBezTo>
                <a:cubicBezTo>
                  <a:pt x="2541483" y="5119688"/>
                  <a:pt x="3033650" y="4664920"/>
                  <a:pt x="3092833" y="4082152"/>
                </a:cubicBezTo>
                <a:lnTo>
                  <a:pt x="3097256" y="3994579"/>
                </a:lnTo>
                <a:lnTo>
                  <a:pt x="3087777" y="4031441"/>
                </a:lnTo>
                <a:cubicBezTo>
                  <a:pt x="2936026" y="4519338"/>
                  <a:pt x="2480933" y="4873587"/>
                  <a:pt x="1943100" y="4873587"/>
                </a:cubicBezTo>
                <a:cubicBezTo>
                  <a:pt x="1405268" y="4873587"/>
                  <a:pt x="950175" y="4519338"/>
                  <a:pt x="798423" y="4031441"/>
                </a:cubicBezTo>
                <a:close/>
                <a:moveTo>
                  <a:pt x="0" y="3009901"/>
                </a:moveTo>
                <a:lnTo>
                  <a:pt x="308086" y="3009901"/>
                </a:lnTo>
                <a:lnTo>
                  <a:pt x="308086" y="4175662"/>
                </a:lnTo>
                <a:cubicBezTo>
                  <a:pt x="308086" y="5078656"/>
                  <a:pt x="1040107" y="5810677"/>
                  <a:pt x="1943101" y="5810677"/>
                </a:cubicBezTo>
                <a:lnTo>
                  <a:pt x="1943100" y="5810678"/>
                </a:lnTo>
                <a:cubicBezTo>
                  <a:pt x="2846094" y="5810678"/>
                  <a:pt x="3578115" y="5078657"/>
                  <a:pt x="3578115" y="4175663"/>
                </a:cubicBezTo>
                <a:lnTo>
                  <a:pt x="3578116" y="3009901"/>
                </a:lnTo>
                <a:lnTo>
                  <a:pt x="3886200" y="3009901"/>
                </a:lnTo>
                <a:lnTo>
                  <a:pt x="3886200" y="4235878"/>
                </a:lnTo>
                <a:cubicBezTo>
                  <a:pt x="3886200" y="5107807"/>
                  <a:pt x="3311893" y="5845601"/>
                  <a:pt x="2520919" y="6091620"/>
                </a:cubicBezTo>
                <a:lnTo>
                  <a:pt x="2336800" y="6138961"/>
                </a:lnTo>
                <a:lnTo>
                  <a:pt x="2336800" y="6591300"/>
                </a:lnTo>
                <a:lnTo>
                  <a:pt x="3062539" y="6591300"/>
                </a:lnTo>
                <a:cubicBezTo>
                  <a:pt x="3331564" y="6591300"/>
                  <a:pt x="3549651" y="6809387"/>
                  <a:pt x="3549651" y="7078412"/>
                </a:cubicBezTo>
                <a:lnTo>
                  <a:pt x="3549650" y="7078412"/>
                </a:lnTo>
                <a:cubicBezTo>
                  <a:pt x="3549650" y="7347437"/>
                  <a:pt x="3331563" y="7565524"/>
                  <a:pt x="3062538" y="7565524"/>
                </a:cubicBezTo>
                <a:lnTo>
                  <a:pt x="823662" y="7565523"/>
                </a:lnTo>
                <a:cubicBezTo>
                  <a:pt x="588265" y="7565523"/>
                  <a:pt x="391868" y="7398550"/>
                  <a:pt x="346447" y="7176581"/>
                </a:cubicBezTo>
                <a:lnTo>
                  <a:pt x="336550" y="7078412"/>
                </a:lnTo>
                <a:lnTo>
                  <a:pt x="346447" y="6980242"/>
                </a:lnTo>
                <a:cubicBezTo>
                  <a:pt x="391868" y="6758273"/>
                  <a:pt x="588265" y="6591300"/>
                  <a:pt x="823662" y="6591300"/>
                </a:cubicBezTo>
                <a:lnTo>
                  <a:pt x="1549400" y="6591300"/>
                </a:lnTo>
                <a:lnTo>
                  <a:pt x="1549400" y="6138961"/>
                </a:lnTo>
                <a:lnTo>
                  <a:pt x="1365282" y="6091620"/>
                </a:lnTo>
                <a:cubicBezTo>
                  <a:pt x="574307" y="5845601"/>
                  <a:pt x="0" y="5107807"/>
                  <a:pt x="0" y="4235878"/>
                </a:cubicBezTo>
                <a:close/>
                <a:moveTo>
                  <a:pt x="622300" y="2818278"/>
                </a:moveTo>
                <a:lnTo>
                  <a:pt x="3263900" y="2818278"/>
                </a:lnTo>
                <a:lnTo>
                  <a:pt x="3263900" y="4152900"/>
                </a:lnTo>
                <a:cubicBezTo>
                  <a:pt x="3263900" y="4882358"/>
                  <a:pt x="2672558" y="5473700"/>
                  <a:pt x="1943100" y="5473700"/>
                </a:cubicBezTo>
                <a:cubicBezTo>
                  <a:pt x="1213642" y="5473700"/>
                  <a:pt x="622300" y="4882358"/>
                  <a:pt x="622300" y="4152900"/>
                </a:cubicBezTo>
                <a:close/>
                <a:moveTo>
                  <a:pt x="622300" y="2432670"/>
                </a:moveTo>
                <a:lnTo>
                  <a:pt x="3263900" y="2432670"/>
                </a:lnTo>
                <a:lnTo>
                  <a:pt x="3263900" y="2655422"/>
                </a:lnTo>
                <a:lnTo>
                  <a:pt x="622300" y="2655422"/>
                </a:lnTo>
                <a:close/>
                <a:moveTo>
                  <a:pt x="622300" y="2047063"/>
                </a:moveTo>
                <a:lnTo>
                  <a:pt x="3263900" y="2047063"/>
                </a:lnTo>
                <a:lnTo>
                  <a:pt x="3263900" y="2269814"/>
                </a:lnTo>
                <a:lnTo>
                  <a:pt x="622300" y="2269814"/>
                </a:lnTo>
                <a:close/>
                <a:moveTo>
                  <a:pt x="622300" y="1661456"/>
                </a:moveTo>
                <a:lnTo>
                  <a:pt x="3263900" y="1661456"/>
                </a:lnTo>
                <a:lnTo>
                  <a:pt x="3263900" y="1884207"/>
                </a:lnTo>
                <a:lnTo>
                  <a:pt x="622300" y="1884207"/>
                </a:lnTo>
                <a:close/>
                <a:moveTo>
                  <a:pt x="1943100" y="0"/>
                </a:moveTo>
                <a:cubicBezTo>
                  <a:pt x="2672558" y="0"/>
                  <a:pt x="3263900" y="591342"/>
                  <a:pt x="3263900" y="1320800"/>
                </a:cubicBezTo>
                <a:lnTo>
                  <a:pt x="3263900" y="1498600"/>
                </a:lnTo>
                <a:lnTo>
                  <a:pt x="622300" y="1498600"/>
                </a:lnTo>
                <a:lnTo>
                  <a:pt x="622300" y="1320800"/>
                </a:lnTo>
                <a:cubicBezTo>
                  <a:pt x="622300" y="591342"/>
                  <a:pt x="1213642" y="0"/>
                  <a:pt x="194310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89829" y="4367924"/>
            <a:ext cx="4691281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/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新北区薛家中心小学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296718" y="3504809"/>
            <a:ext cx="11084392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/>
            <a:r>
              <a:rPr lang="en-US" altLang="zh-CN" sz="3200" dirty="0">
                <a:solidFill>
                  <a:srgbClr val="F1AC61">
                    <a:lumMod val="7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3200" dirty="0">
                <a:solidFill>
                  <a:srgbClr val="F1AC61">
                    <a:lumMod val="7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三精课程</a:t>
            </a:r>
            <a:r>
              <a:rPr lang="en-US" altLang="zh-CN" sz="3200" dirty="0">
                <a:solidFill>
                  <a:srgbClr val="F1AC61">
                    <a:lumMod val="7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:</a:t>
            </a:r>
            <a:r>
              <a:rPr lang="zh-CN" altLang="en-US" sz="3200" dirty="0">
                <a:solidFill>
                  <a:srgbClr val="F1AC61">
                    <a:lumMod val="7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指向学生核心素养的校本课程群的开发与实践</a:t>
            </a:r>
            <a:r>
              <a:rPr lang="en-US" altLang="zh-CN" sz="3200" dirty="0">
                <a:solidFill>
                  <a:srgbClr val="F1AC61">
                    <a:lumMod val="7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endParaRPr lang="zh-CN" altLang="en-US" sz="3200" dirty="0">
              <a:solidFill>
                <a:srgbClr val="F1AC61">
                  <a:lumMod val="75000"/>
                </a:srgb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8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422E-6 4.07407E-6 L 1.80422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9" grpId="0"/>
      <p:bldP spid="19" grpId="1"/>
      <p:bldP spid="20" grpId="0" animBg="1"/>
      <p:bldP spid="21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264939" y="26064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flipV="1">
            <a:off x="480963" y="1022991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432656" y="475269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沙龙研讨，头脑风暴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03" y="13684"/>
            <a:ext cx="2038744" cy="21228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6" y="1363935"/>
            <a:ext cx="4893470" cy="36701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044">
            <a:off x="7535809" y="1476761"/>
            <a:ext cx="3966664" cy="5287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36" y="3708331"/>
            <a:ext cx="4144499" cy="31083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264939" y="26064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flipV="1">
            <a:off x="432656" y="1094409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432656" y="475269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专题培训，指明方向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4" y="1953939"/>
            <a:ext cx="5149257" cy="3861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06" y="1988840"/>
            <a:ext cx="5149257" cy="3861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 descr="花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350" y="0"/>
            <a:ext cx="3576650" cy="1751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264939" y="26064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flipV="1">
            <a:off x="432656" y="1094409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432656" y="475438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行动实证，案例反思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289">
            <a:off x="9062829" y="95610"/>
            <a:ext cx="3453204" cy="3453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96" y="1687687"/>
            <a:ext cx="2616255" cy="200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1" y="1673030"/>
            <a:ext cx="2708784" cy="2031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6" y="4161326"/>
            <a:ext cx="2792894" cy="199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36" y="4161326"/>
            <a:ext cx="2621594" cy="199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119" y="1645624"/>
            <a:ext cx="2701010" cy="2044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56" y="4161326"/>
            <a:ext cx="2629571" cy="199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053" y="4161326"/>
            <a:ext cx="2629571" cy="199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92" y="1673030"/>
            <a:ext cx="2576174" cy="200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264939" y="26064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flipV="1">
            <a:off x="432656" y="1094409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432656" y="475438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经验交流，成果展示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2"/>
          <p:cNvPicPr>
            <a:picLocks noChangeAspect="1"/>
          </p:cNvPicPr>
          <p:nvPr/>
        </p:nvPicPr>
        <p:blipFill>
          <a:blip r:embed="rId3"/>
          <a:srcRect l="48786" b="16736"/>
          <a:stretch>
            <a:fillRect/>
          </a:stretch>
        </p:blipFill>
        <p:spPr>
          <a:xfrm>
            <a:off x="10725868" y="3935095"/>
            <a:ext cx="2283460" cy="29229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" y="4107941"/>
            <a:ext cx="3876279" cy="2566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67" y="4522643"/>
            <a:ext cx="2868688" cy="2151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46" y="1292517"/>
            <a:ext cx="3863296" cy="2632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48" y="3132943"/>
            <a:ext cx="3129969" cy="234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80" y="1270959"/>
            <a:ext cx="3388818" cy="2541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9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588437" y="153724"/>
            <a:ext cx="2021203" cy="864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264939" y="26064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flipV="1">
            <a:off x="432656" y="1094409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432656" y="475438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经验交流，成果展示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588437" y="153724"/>
            <a:ext cx="2021203" cy="86449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30611" y="1431113"/>
            <a:ext cx="11379029" cy="5426887"/>
            <a:chOff x="118427" y="1400810"/>
            <a:chExt cx="9014143" cy="3590925"/>
          </a:xfrm>
        </p:grpSpPr>
        <p:pic>
          <p:nvPicPr>
            <p:cNvPr id="6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744" y="1746250"/>
              <a:ext cx="2097089" cy="1573213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7125" y="3116896"/>
              <a:ext cx="2097088" cy="1574800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5483" y="3118803"/>
              <a:ext cx="2097087" cy="1573212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7575" y="1744978"/>
              <a:ext cx="2098675" cy="1574800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rcRect t="15936"/>
            <a:stretch>
              <a:fillRect/>
            </a:stretch>
          </p:blipFill>
          <p:spPr>
            <a:xfrm>
              <a:off x="7030720" y="1400810"/>
              <a:ext cx="2101850" cy="1413734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rcRect t="7968" b="5070"/>
            <a:stretch>
              <a:fillRect/>
            </a:stretch>
          </p:blipFill>
          <p:spPr>
            <a:xfrm>
              <a:off x="4727575" y="3619500"/>
              <a:ext cx="2101850" cy="1372235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427" y="3538621"/>
              <a:ext cx="2101851" cy="1354053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97125" y="1433828"/>
              <a:ext cx="2154555" cy="1457581"/>
            </a:xfrm>
            <a:prstGeom prst="horizontalScroll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V="1">
            <a:off x="494853" y="984600"/>
            <a:ext cx="10820400" cy="45720"/>
          </a:xfrm>
          <a:prstGeom prst="rect">
            <a:avLst/>
          </a:prstGeom>
          <a:solidFill>
            <a:srgbClr val="E779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38555" y="283057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785870" y="245410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7871" y="28407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三、节点事件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5400000">
            <a:off x="1203545" y="995147"/>
            <a:ext cx="754173" cy="1010689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28612" y="1119135"/>
            <a:ext cx="5086588" cy="711588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圆角矩形 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24"/>
          <p:cNvSpPr>
            <a:spLocks noChangeArrowheads="1"/>
          </p:cNvSpPr>
          <p:nvPr/>
        </p:nvSpPr>
        <p:spPr bwMode="auto">
          <a:xfrm>
            <a:off x="1018274" y="1317542"/>
            <a:ext cx="874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2B8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rgbClr val="F2B8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67653" y="1338556"/>
            <a:ext cx="5443798" cy="379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6070">
              <a:lnSpc>
                <a:spcPts val="2200"/>
              </a:lnSpc>
            </a:pPr>
            <a:r>
              <a:rPr lang="zh-CN" altLang="zh-CN" sz="2400" b="1" dirty="0"/>
              <a:t>前期探索获省优，基于需求再出发。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318604" y="1339299"/>
            <a:ext cx="7453743" cy="5309386"/>
            <a:chOff x="6800" y="764"/>
            <a:chExt cx="14559" cy="11608"/>
          </a:xfrm>
        </p:grpSpPr>
        <p:pic>
          <p:nvPicPr>
            <p:cNvPr id="24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" y="2619"/>
              <a:ext cx="5351" cy="4013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" y="7108"/>
              <a:ext cx="4858" cy="3758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6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4598">
              <a:off x="12179" y="984"/>
              <a:ext cx="4916" cy="3687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7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7" y="4292"/>
              <a:ext cx="5094" cy="3821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5" y="8687"/>
              <a:ext cx="4914" cy="3685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9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7" y="8112"/>
              <a:ext cx="5222" cy="3257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30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" y="764"/>
              <a:ext cx="5147" cy="3860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7" y="4402"/>
              <a:ext cx="5342" cy="4006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</p:grpSp>
      <p:grpSp>
        <p:nvGrpSpPr>
          <p:cNvPr id="15" name="组合 14"/>
          <p:cNvGrpSpPr/>
          <p:nvPr/>
        </p:nvGrpSpPr>
        <p:grpSpPr>
          <a:xfrm rot="180000">
            <a:off x="572135" y="2008505"/>
            <a:ext cx="3926840" cy="4613910"/>
            <a:chOff x="1060" y="2898"/>
            <a:chExt cx="6480" cy="7619"/>
          </a:xfrm>
        </p:grpSpPr>
        <p:grpSp>
          <p:nvGrpSpPr>
            <p:cNvPr id="39" name="淘宝网Chenying0907出品 5"/>
            <p:cNvGrpSpPr/>
            <p:nvPr/>
          </p:nvGrpSpPr>
          <p:grpSpPr>
            <a:xfrm rot="540000">
              <a:off x="1060" y="2898"/>
              <a:ext cx="5357" cy="3867"/>
              <a:chOff x="6326180" y="2637992"/>
              <a:chExt cx="4786434" cy="3976028"/>
            </a:xfrm>
          </p:grpSpPr>
          <p:sp>
            <p:nvSpPr>
              <p:cNvPr id="40" name="淘宝网Chenying0907出品 11"/>
              <p:cNvSpPr/>
              <p:nvPr/>
            </p:nvSpPr>
            <p:spPr>
              <a:xfrm rot="4566020">
                <a:off x="6731383" y="2232789"/>
                <a:ext cx="3976028" cy="4786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1" name="淘宝网chenying0907出品 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72326">
                <a:off x="6443400" y="2650969"/>
                <a:ext cx="4559301" cy="3856830"/>
              </a:xfrm>
              <a:prstGeom prst="rect">
                <a:avLst/>
              </a:prstGeom>
              <a:ln>
                <a:noFill/>
              </a:ln>
              <a:effectLst>
                <a:outerShdw blurRad="50800" dist="139700" dir="10800000" algn="r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</p:grpSp>
        <p:grpSp>
          <p:nvGrpSpPr>
            <p:cNvPr id="36" name="淘宝网Chenying0907出品 2"/>
            <p:cNvGrpSpPr/>
            <p:nvPr/>
          </p:nvGrpSpPr>
          <p:grpSpPr>
            <a:xfrm rot="221085">
              <a:off x="1169" y="6585"/>
              <a:ext cx="3202" cy="3792"/>
              <a:chOff x="4932186" y="965771"/>
              <a:chExt cx="3602214" cy="4481933"/>
            </a:xfrm>
          </p:grpSpPr>
          <p:sp>
            <p:nvSpPr>
              <p:cNvPr id="37" name="淘宝网Chenying0907出品 10"/>
              <p:cNvSpPr/>
              <p:nvPr/>
            </p:nvSpPr>
            <p:spPr>
              <a:xfrm>
                <a:off x="4932188" y="974832"/>
                <a:ext cx="3602212" cy="4105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8" name="淘宝网chenying0907出品 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492326" y="1405631"/>
                <a:ext cx="4481933" cy="3602213"/>
              </a:xfrm>
              <a:prstGeom prst="rect">
                <a:avLst/>
              </a:prstGeom>
              <a:ln>
                <a:noFill/>
              </a:ln>
              <a:effectLst>
                <a:outerShdw blurRad="25400" dist="177800" dir="5400000" algn="t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</p:grpSp>
        <p:grpSp>
          <p:nvGrpSpPr>
            <p:cNvPr id="33" name="淘宝网Chenying0907出品 1"/>
            <p:cNvGrpSpPr/>
            <p:nvPr/>
          </p:nvGrpSpPr>
          <p:grpSpPr>
            <a:xfrm rot="21045331">
              <a:off x="4656" y="6445"/>
              <a:ext cx="2885" cy="4072"/>
              <a:chOff x="178250" y="313125"/>
              <a:chExt cx="4520750" cy="6138476"/>
            </a:xfrm>
          </p:grpSpPr>
          <p:sp>
            <p:nvSpPr>
              <p:cNvPr id="34" name="淘宝网Chenying0907出品 9"/>
              <p:cNvSpPr/>
              <p:nvPr/>
            </p:nvSpPr>
            <p:spPr>
              <a:xfrm>
                <a:off x="339376" y="400050"/>
                <a:ext cx="4359624" cy="6051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淘宝网chenying0907出品 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630614" y="1121989"/>
                <a:ext cx="6138476" cy="4520748"/>
              </a:xfrm>
              <a:prstGeom prst="rect">
                <a:avLst/>
              </a:prstGeom>
              <a:ln>
                <a:noFill/>
              </a:ln>
              <a:effectLst>
                <a:outerShdw sx="102000" sy="102000" algn="ctr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V="1">
            <a:off x="494853" y="984600"/>
            <a:ext cx="10820400" cy="45720"/>
          </a:xfrm>
          <a:prstGeom prst="rect">
            <a:avLst/>
          </a:prstGeom>
          <a:solidFill>
            <a:srgbClr val="E779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38555" y="283057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785870" y="245410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7871" y="28407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三、节点事件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5400000">
            <a:off x="1203545" y="995147"/>
            <a:ext cx="754173" cy="1010689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28612" y="1119135"/>
            <a:ext cx="5086588" cy="711588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圆角矩形 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24"/>
          <p:cNvSpPr>
            <a:spLocks noChangeArrowheads="1"/>
          </p:cNvSpPr>
          <p:nvPr/>
        </p:nvSpPr>
        <p:spPr bwMode="auto">
          <a:xfrm>
            <a:off x="1018274" y="1317542"/>
            <a:ext cx="874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2B8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rgbClr val="F2B8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48496" y="1335721"/>
            <a:ext cx="5443798" cy="64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6070">
              <a:lnSpc>
                <a:spcPts val="2200"/>
              </a:lnSpc>
            </a:pPr>
            <a:r>
              <a:rPr lang="zh-CN" altLang="zh-CN" sz="2400" b="1" dirty="0"/>
              <a:t>开题论证清问题，专家高位把方向。</a:t>
            </a:r>
          </a:p>
          <a:p>
            <a:pPr indent="306070">
              <a:lnSpc>
                <a:spcPts val="2200"/>
              </a:lnSpc>
            </a:pP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淘宝网chenying0907出品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988">
            <a:off x="6728958" y="1778120"/>
            <a:ext cx="3552487" cy="2664365"/>
          </a:xfrm>
          <a:prstGeom prst="round2DiagRect">
            <a:avLst>
              <a:gd name="adj1" fmla="val 50000"/>
              <a:gd name="adj2" fmla="val 0"/>
            </a:avLst>
          </a:prstGeom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淘宝网chenying0907出品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837">
            <a:off x="7096317" y="4176022"/>
            <a:ext cx="3211234" cy="2408426"/>
          </a:xfrm>
          <a:prstGeom prst="round2DiagRect">
            <a:avLst>
              <a:gd name="adj1" fmla="val 47324"/>
              <a:gd name="adj2" fmla="val 0"/>
            </a:avLst>
          </a:prstGeom>
          <a:effectLst>
            <a:outerShdw blurRad="50800" dist="76200" dir="138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淘宝网chenying0907出品 2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2" y="2471921"/>
            <a:ext cx="4965353" cy="3724015"/>
          </a:xfrm>
          <a:prstGeom prst="round2DiagRect">
            <a:avLst>
              <a:gd name="adj1" fmla="val 50000"/>
              <a:gd name="adj2" fmla="val 0"/>
            </a:avLst>
          </a:prstGeom>
          <a:effectLst>
            <a:outerShdw blurRad="50800" dist="88900" dir="6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淘宝网Chenying0907出品 213"/>
          <p:cNvGrpSpPr/>
          <p:nvPr/>
        </p:nvGrpSpPr>
        <p:grpSpPr>
          <a:xfrm>
            <a:off x="9713569" y="1046808"/>
            <a:ext cx="1538042" cy="1484687"/>
            <a:chOff x="5864241" y="-77970"/>
            <a:chExt cx="3214965" cy="3103436"/>
          </a:xfrm>
        </p:grpSpPr>
        <p:sp>
          <p:nvSpPr>
            <p:cNvPr id="18" name="泪滴形 17"/>
            <p:cNvSpPr/>
            <p:nvPr/>
          </p:nvSpPr>
          <p:spPr>
            <a:xfrm rot="6962871">
              <a:off x="6527533" y="2112"/>
              <a:ext cx="1371600" cy="1211435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50800" dist="1270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泪滴形 18"/>
            <p:cNvSpPr/>
            <p:nvPr/>
          </p:nvSpPr>
          <p:spPr>
            <a:xfrm rot="12721042">
              <a:off x="7707606" y="687389"/>
              <a:ext cx="1371600" cy="1211435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泪滴形 19"/>
            <p:cNvSpPr/>
            <p:nvPr/>
          </p:nvSpPr>
          <p:spPr>
            <a:xfrm rot="18169644">
              <a:off x="6900237" y="1733948"/>
              <a:ext cx="1371600" cy="1211435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泪滴形 20"/>
            <p:cNvSpPr/>
            <p:nvPr/>
          </p:nvSpPr>
          <p:spPr>
            <a:xfrm rot="1209498">
              <a:off x="5864241" y="1140840"/>
              <a:ext cx="1371600" cy="1211435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淘宝网Chenying0907出品 221"/>
          <p:cNvGrpSpPr/>
          <p:nvPr/>
        </p:nvGrpSpPr>
        <p:grpSpPr>
          <a:xfrm>
            <a:off x="9993945" y="4168562"/>
            <a:ext cx="1076431" cy="1039089"/>
            <a:chOff x="7094347" y="1988083"/>
            <a:chExt cx="1076431" cy="1039089"/>
          </a:xfrm>
        </p:grpSpPr>
        <p:sp>
          <p:nvSpPr>
            <p:cNvPr id="23" name="泪滴形 22"/>
            <p:cNvSpPr/>
            <p:nvPr/>
          </p:nvSpPr>
          <p:spPr>
            <a:xfrm rot="6962871">
              <a:off x="7316430" y="2014896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泪滴形 23"/>
            <p:cNvSpPr/>
            <p:nvPr/>
          </p:nvSpPr>
          <p:spPr>
            <a:xfrm rot="12721042">
              <a:off x="7711540" y="2244340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泪滴形 24"/>
            <p:cNvSpPr/>
            <p:nvPr/>
          </p:nvSpPr>
          <p:spPr>
            <a:xfrm rot="18169644">
              <a:off x="7441218" y="2594747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泪滴形 25"/>
            <p:cNvSpPr/>
            <p:nvPr/>
          </p:nvSpPr>
          <p:spPr>
            <a:xfrm rot="1209498">
              <a:off x="7094347" y="2396164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254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淘宝网Chenying0907出品 219"/>
            <p:cNvSpPr/>
            <p:nvPr/>
          </p:nvSpPr>
          <p:spPr>
            <a:xfrm>
              <a:off x="7562906" y="2443393"/>
              <a:ext cx="97770" cy="97770"/>
            </a:xfrm>
            <a:prstGeom prst="ellipse">
              <a:avLst/>
            </a:prstGeom>
            <a:solidFill>
              <a:srgbClr val="FAD967"/>
            </a:solidFill>
            <a:ln>
              <a:noFill/>
            </a:ln>
            <a:effectLst>
              <a:outerShdw blurRad="508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淘宝网Chenying0907出品 221"/>
          <p:cNvGrpSpPr/>
          <p:nvPr/>
        </p:nvGrpSpPr>
        <p:grpSpPr>
          <a:xfrm>
            <a:off x="504200" y="2531770"/>
            <a:ext cx="1076431" cy="1039089"/>
            <a:chOff x="7094347" y="1988083"/>
            <a:chExt cx="1076431" cy="1039089"/>
          </a:xfrm>
        </p:grpSpPr>
        <p:sp>
          <p:nvSpPr>
            <p:cNvPr id="29" name="泪滴形 28"/>
            <p:cNvSpPr/>
            <p:nvPr/>
          </p:nvSpPr>
          <p:spPr>
            <a:xfrm rot="6962871">
              <a:off x="7316430" y="2014896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泪滴形 29"/>
            <p:cNvSpPr/>
            <p:nvPr/>
          </p:nvSpPr>
          <p:spPr>
            <a:xfrm rot="12721042">
              <a:off x="7711540" y="2244340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泪滴形 30"/>
            <p:cNvSpPr/>
            <p:nvPr/>
          </p:nvSpPr>
          <p:spPr>
            <a:xfrm rot="18169644">
              <a:off x="7441218" y="2594747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泪滴形 31"/>
            <p:cNvSpPr/>
            <p:nvPr/>
          </p:nvSpPr>
          <p:spPr>
            <a:xfrm rot="1209498">
              <a:off x="7094347" y="2396164"/>
              <a:ext cx="459238" cy="405611"/>
            </a:xfrm>
            <a:prstGeom prst="teardrop">
              <a:avLst>
                <a:gd name="adj" fmla="val 105046"/>
              </a:avLst>
            </a:prstGeom>
            <a:gradFill flip="none" rotWithShape="1">
              <a:gsLst>
                <a:gs pos="0">
                  <a:schemeClr val="bg1"/>
                </a:gs>
                <a:gs pos="89000">
                  <a:srgbClr val="E8D2D0"/>
                </a:gs>
              </a:gsLst>
              <a:lin ang="9600000" scaled="0"/>
              <a:tileRect/>
            </a:gradFill>
            <a:ln>
              <a:noFill/>
            </a:ln>
            <a:effectLst>
              <a:outerShdw blurRad="25400" dist="254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淘宝网Chenying0907出品 219"/>
            <p:cNvSpPr/>
            <p:nvPr/>
          </p:nvSpPr>
          <p:spPr>
            <a:xfrm>
              <a:off x="7562906" y="2443393"/>
              <a:ext cx="97770" cy="97770"/>
            </a:xfrm>
            <a:prstGeom prst="ellipse">
              <a:avLst/>
            </a:prstGeom>
            <a:solidFill>
              <a:srgbClr val="FAD967"/>
            </a:solidFill>
            <a:ln>
              <a:noFill/>
            </a:ln>
            <a:effectLst>
              <a:outerShdw blurRad="508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2" grpId="0"/>
          <p:bldP spid="1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V="1">
            <a:off x="494853" y="984600"/>
            <a:ext cx="10820400" cy="45720"/>
          </a:xfrm>
          <a:prstGeom prst="rect">
            <a:avLst/>
          </a:prstGeom>
          <a:solidFill>
            <a:srgbClr val="E779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38555" y="283057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785870" y="245410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7871" y="28407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三、节点事件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5400000">
            <a:off x="1203545" y="995147"/>
            <a:ext cx="754173" cy="1010689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28612" y="1119135"/>
            <a:ext cx="5086588" cy="711588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圆角矩形 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24"/>
          <p:cNvSpPr>
            <a:spLocks noChangeArrowheads="1"/>
          </p:cNvSpPr>
          <p:nvPr/>
        </p:nvSpPr>
        <p:spPr bwMode="auto">
          <a:xfrm>
            <a:off x="1018274" y="1317542"/>
            <a:ext cx="874712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2B8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rgbClr val="F2B8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67653" y="1338556"/>
            <a:ext cx="5443798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6070">
              <a:lnSpc>
                <a:spcPts val="2200"/>
              </a:lnSpc>
            </a:pPr>
            <a:r>
              <a:rPr lang="zh-CN" altLang="zh-CN" sz="2400" b="1" dirty="0"/>
              <a:t>全国会议乐分享，经验提炼助</a:t>
            </a:r>
            <a:r>
              <a:rPr lang="zh-CN" altLang="zh-CN" sz="2400" b="1" dirty="0" smtClean="0"/>
              <a:t>发展</a:t>
            </a:r>
            <a:r>
              <a:rPr lang="zh-CN" altLang="en-US" sz="2400" b="1" dirty="0" smtClean="0"/>
              <a:t>。</a:t>
            </a:r>
            <a:endParaRPr lang="zh-CN" altLang="zh-CN" sz="2400" b="1" dirty="0"/>
          </a:p>
        </p:txBody>
      </p:sp>
      <p:pic>
        <p:nvPicPr>
          <p:cNvPr id="3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50204"/>
            <a:ext cx="3947601" cy="2960701"/>
          </a:xfrm>
          <a:prstGeom prst="snip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05" y="1974258"/>
            <a:ext cx="3705755" cy="2508378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87" y="3617597"/>
            <a:ext cx="3690951" cy="2768213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0604" y="4237276"/>
            <a:ext cx="2917419" cy="29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2" grpId="0"/>
          <p:bldP spid="1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V="1">
            <a:off x="494853" y="984600"/>
            <a:ext cx="10820400" cy="45720"/>
          </a:xfrm>
          <a:prstGeom prst="rect">
            <a:avLst/>
          </a:prstGeom>
          <a:solidFill>
            <a:srgbClr val="E779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150554" y="242394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785870" y="245410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7871" y="28407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四、实施策略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15627" y="2382311"/>
            <a:ext cx="682244" cy="229349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实</a:t>
            </a:r>
            <a:endParaRPr lang="en-US" altLang="zh-CN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施</a:t>
            </a:r>
            <a:endParaRPr lang="en-US" altLang="zh-CN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策</a:t>
            </a:r>
            <a:endParaRPr lang="en-US" altLang="zh-CN" sz="3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zh-C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略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090126" y="2488367"/>
            <a:ext cx="2067831" cy="20686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一个中心</a:t>
            </a:r>
            <a:endParaRPr lang="en-US" altLang="zh-CN" sz="24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ctr"/>
            <a:r>
              <a:rPr lang="zh-CN" altLang="en-US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核心素养</a:t>
            </a:r>
          </a:p>
        </p:txBody>
      </p:sp>
      <p:sp>
        <p:nvSpPr>
          <p:cNvPr id="16" name="椭圆 15"/>
          <p:cNvSpPr/>
          <p:nvPr/>
        </p:nvSpPr>
        <p:spPr>
          <a:xfrm>
            <a:off x="3293032" y="1178682"/>
            <a:ext cx="1252800" cy="1251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/>
              <a:t>两</a:t>
            </a:r>
            <a:r>
              <a:rPr lang="zh-CN" altLang="zh-CN" sz="2400" b="1" dirty="0" smtClean="0"/>
              <a:t>项</a:t>
            </a:r>
            <a:endParaRPr lang="en-US" altLang="zh-CN" sz="2400" b="1" dirty="0" smtClean="0"/>
          </a:p>
          <a:p>
            <a:pPr algn="ctr"/>
            <a:r>
              <a:rPr lang="zh-CN" altLang="zh-CN" sz="2400" b="1" dirty="0" smtClean="0"/>
              <a:t>原则</a:t>
            </a:r>
            <a:endParaRPr lang="zh-CN" altLang="en-US" sz="2400" b="1" dirty="0"/>
          </a:p>
        </p:txBody>
      </p:sp>
      <p:sp>
        <p:nvSpPr>
          <p:cNvPr id="21" name="椭圆 20"/>
          <p:cNvSpPr/>
          <p:nvPr/>
        </p:nvSpPr>
        <p:spPr>
          <a:xfrm>
            <a:off x="4037236" y="2488363"/>
            <a:ext cx="1252800" cy="12516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/>
              <a:t>三</a:t>
            </a:r>
            <a:r>
              <a:rPr lang="zh-CN" altLang="zh-CN" sz="2400" b="1" dirty="0" smtClean="0"/>
              <a:t>大</a:t>
            </a:r>
            <a:endParaRPr lang="en-US" altLang="zh-CN" sz="2400" b="1" dirty="0" smtClean="0"/>
          </a:p>
          <a:p>
            <a:pPr algn="ctr"/>
            <a:r>
              <a:rPr lang="zh-CN" altLang="zh-CN" sz="2400" b="1" dirty="0" smtClean="0"/>
              <a:t>群落</a:t>
            </a:r>
            <a:endParaRPr lang="zh-CN" altLang="en-US" sz="2400" b="1" dirty="0"/>
          </a:p>
        </p:txBody>
      </p:sp>
      <p:sp>
        <p:nvSpPr>
          <p:cNvPr id="22" name="椭圆 21"/>
          <p:cNvSpPr/>
          <p:nvPr/>
        </p:nvSpPr>
        <p:spPr>
          <a:xfrm>
            <a:off x="3708756" y="4295249"/>
            <a:ext cx="1252800" cy="1251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/>
              <a:t>五</a:t>
            </a:r>
            <a:r>
              <a:rPr lang="zh-CN" altLang="zh-CN" sz="2400" b="1" dirty="0" smtClean="0"/>
              <a:t>大</a:t>
            </a:r>
            <a:endParaRPr lang="en-US" altLang="zh-CN" sz="2400" b="1" dirty="0" smtClean="0"/>
          </a:p>
          <a:p>
            <a:pPr algn="ctr"/>
            <a:r>
              <a:rPr lang="zh-CN" altLang="zh-CN" sz="2400" b="1" dirty="0" smtClean="0"/>
              <a:t>机制</a:t>
            </a:r>
            <a:endParaRPr lang="zh-CN" altLang="en-US" sz="2400" b="1" dirty="0"/>
          </a:p>
        </p:txBody>
      </p:sp>
      <p:sp>
        <p:nvSpPr>
          <p:cNvPr id="17" name="圆角矩形 16"/>
          <p:cNvSpPr/>
          <p:nvPr/>
        </p:nvSpPr>
        <p:spPr>
          <a:xfrm>
            <a:off x="5531370" y="1387084"/>
            <a:ext cx="2458387" cy="56962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b="1" dirty="0"/>
              <a:t> </a:t>
            </a:r>
            <a:r>
              <a:rPr lang="zh-CN" altLang="zh-CN" sz="2400" b="1" dirty="0">
                <a:solidFill>
                  <a:schemeClr val="tx1"/>
                </a:solidFill>
              </a:rPr>
              <a:t>成事与成人共赢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8211182" y="1387084"/>
            <a:ext cx="2458387" cy="56962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整体与重点并重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531370" y="2552493"/>
            <a:ext cx="1648919" cy="4497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精品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人文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530843" y="2562879"/>
            <a:ext cx="1648919" cy="4497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精美艺体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9440375" y="2552492"/>
            <a:ext cx="1648919" cy="4497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精妙探究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531369" y="3393590"/>
            <a:ext cx="4646951" cy="5798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素养导向与集群合作的开发机制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5513228" y="4073171"/>
            <a:ext cx="4665091" cy="5798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分项负责与团队共研的实施机制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531369" y="4794500"/>
            <a:ext cx="4646949" cy="5798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空间装备与教师发展的联动机制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5531370" y="5486930"/>
            <a:ext cx="4646948" cy="5798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常态运行与动态管理的保障机制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531370" y="6198951"/>
            <a:ext cx="4646948" cy="57986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tx1"/>
                </a:solidFill>
              </a:rPr>
              <a:t>总结汇报与展示表演的评价机制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cxnSp>
        <p:nvCxnSpPr>
          <p:cNvPr id="25" name="直接连接符 24"/>
          <p:cNvCxnSpPr>
            <a:stCxn id="15" idx="7"/>
            <a:endCxn id="16" idx="3"/>
          </p:cNvCxnSpPr>
          <p:nvPr/>
        </p:nvCxnSpPr>
        <p:spPr>
          <a:xfrm flipV="1">
            <a:off x="2855130" y="2247056"/>
            <a:ext cx="621370" cy="5442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3157855" y="3230880"/>
            <a:ext cx="800100" cy="2139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endCxn id="22" idx="1"/>
          </p:cNvCxnSpPr>
          <p:nvPr/>
        </p:nvCxnSpPr>
        <p:spPr>
          <a:xfrm>
            <a:off x="3086735" y="3884957"/>
            <a:ext cx="806124" cy="5935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" descr="E:\PPT改稿\中国风\6de4d4a3c3dee519a94ae9997884aaa10c011b585d62d-7DkhZ3_fw65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63" b="61975"/>
          <a:stretch>
            <a:fillRect/>
          </a:stretch>
        </p:blipFill>
        <p:spPr bwMode="auto">
          <a:xfrm rot="5559988">
            <a:off x="10772827" y="287966"/>
            <a:ext cx="1643901" cy="103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15" grpId="0" animBg="1"/>
      <p:bldP spid="16" grpId="0" animBg="1"/>
      <p:bldP spid="21" grpId="0" bldLvl="0" animBg="1"/>
      <p:bldP spid="22" grpId="0" bldLvl="0" animBg="1"/>
      <p:bldP spid="17" grpId="0" animBg="1"/>
      <p:bldP spid="24" grpId="0" animBg="1"/>
      <p:bldP spid="19" grpId="0" bldLvl="0" animBg="1"/>
      <p:bldP spid="27" grpId="0" bldLvl="0" animBg="1"/>
      <p:bldP spid="28" grpId="0" bldLvl="0" animBg="1"/>
      <p:bldP spid="20" grpId="0" bldLvl="0" animBg="1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003931" cy="67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PT改稿\中国风\1debfa9407f2bbec7b0479644e13dc6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4709">
            <a:off x="1105331" y="1530168"/>
            <a:ext cx="3342146" cy="350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6684" y="2573112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</a:t>
            </a:r>
            <a:endParaRPr lang="zh-CN" altLang="en-US" sz="8800" dirty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"/>
            </p:custDataLst>
          </p:nvPr>
        </p:nvCxnSpPr>
        <p:spPr>
          <a:xfrm>
            <a:off x="4699236" y="2857836"/>
            <a:ext cx="6153643" cy="24113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34886" y="2125855"/>
            <a:ext cx="46624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4400" b="1" dirty="0" smtClean="0">
                <a:solidFill>
                  <a:srgbClr val="6A9ED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研究内容与成果</a:t>
            </a:r>
            <a:endParaRPr lang="en-US" altLang="zh-CN" sz="4400" b="1" dirty="0">
              <a:solidFill>
                <a:srgbClr val="6A9E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38274" y="3052708"/>
            <a:ext cx="9449007" cy="321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/>
            <a:r>
              <a:rPr lang="zh-CN" altLang="zh-CN" sz="2800" b="1" dirty="0"/>
              <a:t>一</a:t>
            </a:r>
            <a:r>
              <a:rPr lang="zh-CN" altLang="zh-CN" sz="2800" b="1" dirty="0" smtClean="0"/>
              <a:t>、</a:t>
            </a:r>
            <a:r>
              <a:rPr lang="zh-CN" altLang="zh-CN" sz="2800" b="1" dirty="0"/>
              <a:t>相关文献研究</a:t>
            </a:r>
            <a:endParaRPr lang="zh-CN" altLang="zh-CN" sz="2800" dirty="0"/>
          </a:p>
          <a:p>
            <a:pPr algn="just"/>
            <a:r>
              <a:rPr lang="zh-CN" altLang="en-US" sz="2800" b="1" dirty="0" smtClean="0"/>
              <a:t>二、</a:t>
            </a:r>
            <a:r>
              <a:rPr lang="zh-CN" altLang="zh-CN" sz="2800" b="1" dirty="0"/>
              <a:t>基于现状找准了校本课程群</a:t>
            </a:r>
          </a:p>
          <a:p>
            <a:pPr algn="just"/>
            <a:r>
              <a:rPr lang="zh-CN" altLang="zh-CN" sz="2800" b="1" dirty="0"/>
              <a:t>         </a:t>
            </a:r>
            <a:r>
              <a:rPr lang="zh-CN" altLang="zh-CN" sz="2800" b="1" dirty="0" smtClean="0"/>
              <a:t>开发</a:t>
            </a:r>
            <a:r>
              <a:rPr lang="zh-CN" altLang="zh-CN" sz="2800" b="1" dirty="0"/>
              <a:t>与实施的方向</a:t>
            </a:r>
            <a:endParaRPr lang="zh-CN" altLang="zh-CN" sz="2800" dirty="0"/>
          </a:p>
          <a:p>
            <a:pPr algn="just"/>
            <a:r>
              <a:rPr lang="zh-CN" altLang="en-US" sz="2800" b="1" dirty="0" smtClean="0"/>
              <a:t>三、基于实践</a:t>
            </a:r>
            <a:r>
              <a:rPr lang="zh-CN" altLang="zh-CN" sz="2800" b="1" dirty="0"/>
              <a:t>提炼了</a:t>
            </a:r>
            <a:r>
              <a:rPr lang="zh-CN" altLang="zh-CN" sz="2800" b="1" dirty="0" smtClean="0"/>
              <a:t>校本课程</a:t>
            </a:r>
            <a:r>
              <a:rPr lang="zh-CN" altLang="zh-CN" sz="2800" b="1" dirty="0"/>
              <a:t>群</a:t>
            </a:r>
          </a:p>
          <a:p>
            <a:pPr algn="just"/>
            <a:r>
              <a:rPr lang="zh-CN" altLang="zh-CN" sz="2800" b="1" dirty="0"/>
              <a:t>        开发与实施</a:t>
            </a:r>
            <a:r>
              <a:rPr lang="zh-CN" altLang="zh-CN" sz="2800" b="1" dirty="0" smtClean="0"/>
              <a:t>的</a:t>
            </a:r>
            <a:r>
              <a:rPr lang="zh-CN" altLang="en-US" sz="2800" b="1" dirty="0" smtClean="0"/>
              <a:t>路径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marL="342900" indent="-342900" algn="ctr">
              <a:buFont typeface="+mj-lt"/>
              <a:buAutoNum type="alphaLcParenR"/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04" y="83079"/>
            <a:ext cx="12003931" cy="67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19859" y="2383451"/>
            <a:ext cx="6216649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5335" b="1" dirty="0">
                <a:solidFill>
                  <a:srgbClr val="6A9ED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课题基本情况</a:t>
            </a:r>
            <a:endParaRPr lang="en-US" altLang="zh-CN" sz="5335" b="1" dirty="0">
              <a:solidFill>
                <a:srgbClr val="6A9E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>
            <a:off x="3391780" y="3428976"/>
            <a:ext cx="614468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Group 3"/>
          <p:cNvGrpSpPr/>
          <p:nvPr/>
        </p:nvGrpSpPr>
        <p:grpSpPr bwMode="auto">
          <a:xfrm>
            <a:off x="4022572" y="2762656"/>
            <a:ext cx="3527425" cy="3529013"/>
            <a:chOff x="0" y="0"/>
            <a:chExt cx="3528392" cy="3528392"/>
          </a:xfrm>
        </p:grpSpPr>
        <p:sp>
          <p:nvSpPr>
            <p:cNvPr id="19460" name="椭圆​​ 3"/>
            <p:cNvSpPr>
              <a:spLocks noChangeArrowheads="1"/>
            </p:cNvSpPr>
            <p:nvPr/>
          </p:nvSpPr>
          <p:spPr bwMode="auto">
            <a:xfrm>
              <a:off x="0" y="0"/>
              <a:ext cx="3528392" cy="3528392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9461" name="Group 5"/>
            <p:cNvGrpSpPr/>
            <p:nvPr/>
          </p:nvGrpSpPr>
          <p:grpSpPr bwMode="auto">
            <a:xfrm>
              <a:off x="441364" y="427088"/>
              <a:ext cx="2676144" cy="2676144"/>
              <a:chOff x="0" y="0"/>
              <a:chExt cx="2676144" cy="2676144"/>
            </a:xfrm>
          </p:grpSpPr>
          <p:pic>
            <p:nvPicPr>
              <p:cNvPr id="19462" name="椭圆​​ 4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76144" cy="2676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Text Box 7"/>
              <p:cNvSpPr txBox="1">
                <a:spLocks noChangeArrowheads="1"/>
              </p:cNvSpPr>
              <p:nvPr/>
            </p:nvSpPr>
            <p:spPr bwMode="auto">
              <a:xfrm>
                <a:off x="389728" y="390658"/>
                <a:ext cx="1892900" cy="189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文献研究</a:t>
                </a:r>
                <a:endParaRPr lang="zh-CN" altLang="zh-CN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endParaRPr>
              </a:p>
            </p:txBody>
          </p:sp>
        </p:grpSp>
      </p:grpSp>
      <p:sp>
        <p:nvSpPr>
          <p:cNvPr id="19464" name="椭圆​​ 6"/>
          <p:cNvSpPr>
            <a:spLocks noChangeArrowheads="1"/>
          </p:cNvSpPr>
          <p:nvPr/>
        </p:nvSpPr>
        <p:spPr bwMode="auto">
          <a:xfrm>
            <a:off x="3654271" y="4754968"/>
            <a:ext cx="1536700" cy="1536700"/>
          </a:xfrm>
          <a:prstGeom prst="ellipse">
            <a:avLst/>
          </a:prstGeom>
          <a:solidFill>
            <a:srgbClr val="8064A2"/>
          </a:solidFill>
          <a:ln w="76200" cmpd="sng">
            <a:solidFill>
              <a:schemeClr val="bg1"/>
            </a:solidFill>
            <a:round/>
          </a:ln>
          <a:effectLst>
            <a:outerShdw dist="38100" dir="2700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核心素养下的校本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课程的相关研究</a:t>
            </a:r>
            <a:endParaRPr lang="zh-CN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5" name="椭圆​​ 7"/>
          <p:cNvSpPr>
            <a:spLocks noChangeArrowheads="1"/>
          </p:cNvSpPr>
          <p:nvPr/>
        </p:nvSpPr>
        <p:spPr bwMode="auto">
          <a:xfrm>
            <a:off x="5017933" y="2318156"/>
            <a:ext cx="1536700" cy="1535113"/>
          </a:xfrm>
          <a:prstGeom prst="ellipse">
            <a:avLst/>
          </a:prstGeom>
          <a:solidFill>
            <a:srgbClr val="9BBB59"/>
          </a:solidFill>
          <a:ln w="76200" cmpd="sng">
            <a:solidFill>
              <a:schemeClr val="bg1"/>
            </a:solidFill>
            <a:round/>
          </a:ln>
          <a:effectLst>
            <a:outerShdw dist="38100" dir="2700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核心素养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endParaRPr lang="zh-CN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6" name="椭圆​​ 8"/>
          <p:cNvSpPr>
            <a:spLocks noChangeArrowheads="1"/>
          </p:cNvSpPr>
          <p:nvPr/>
        </p:nvSpPr>
        <p:spPr bwMode="auto">
          <a:xfrm>
            <a:off x="6291109" y="4754968"/>
            <a:ext cx="1481291" cy="1536700"/>
          </a:xfrm>
          <a:prstGeom prst="ellipse">
            <a:avLst/>
          </a:prstGeom>
          <a:solidFill>
            <a:srgbClr val="F79646"/>
          </a:solidFill>
          <a:ln w="76200" cmpd="sng">
            <a:solidFill>
              <a:schemeClr val="bg1"/>
            </a:solidFill>
            <a:round/>
          </a:ln>
          <a:effectLst>
            <a:outerShdw dist="38100" dir="2700000" algn="ctr" rotWithShape="0">
              <a:srgbClr val="000000">
                <a:alpha val="39000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课程群的相关研究</a:t>
            </a:r>
          </a:p>
        </p:txBody>
      </p:sp>
      <p:cxnSp>
        <p:nvCxnSpPr>
          <p:cNvPr id="19467" name="直接连接符​​ 10"/>
          <p:cNvCxnSpPr>
            <a:cxnSpLocks noChangeShapeType="1"/>
          </p:cNvCxnSpPr>
          <p:nvPr/>
        </p:nvCxnSpPr>
        <p:spPr bwMode="auto">
          <a:xfrm>
            <a:off x="3981323" y="3366700"/>
            <a:ext cx="0" cy="973137"/>
          </a:xfrm>
          <a:prstGeom prst="line">
            <a:avLst/>
          </a:prstGeom>
          <a:noFill/>
          <a:ln w="76200" cmpd="sng">
            <a:solidFill>
              <a:srgbClr val="8064A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直接连接符​​ 12"/>
          <p:cNvCxnSpPr>
            <a:cxnSpLocks noChangeShapeType="1"/>
          </p:cNvCxnSpPr>
          <p:nvPr/>
        </p:nvCxnSpPr>
        <p:spPr bwMode="auto">
          <a:xfrm>
            <a:off x="7207838" y="2010943"/>
            <a:ext cx="0" cy="971550"/>
          </a:xfrm>
          <a:prstGeom prst="line">
            <a:avLst/>
          </a:prstGeom>
          <a:noFill/>
          <a:ln w="76200" cmpd="sng">
            <a:solidFill>
              <a:srgbClr val="9BBB5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直接连接符​​ 13"/>
          <p:cNvCxnSpPr>
            <a:cxnSpLocks noChangeShapeType="1"/>
          </p:cNvCxnSpPr>
          <p:nvPr/>
        </p:nvCxnSpPr>
        <p:spPr bwMode="auto">
          <a:xfrm>
            <a:off x="7796059" y="3961982"/>
            <a:ext cx="0" cy="971550"/>
          </a:xfrm>
          <a:prstGeom prst="line">
            <a:avLst/>
          </a:prstGeom>
          <a:noFill/>
          <a:ln w="76200" cmpd="sng">
            <a:solidFill>
              <a:srgbClr val="F7964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0" name="TextBox 14"/>
          <p:cNvSpPr txBox="1">
            <a:spLocks noChangeArrowheads="1"/>
          </p:cNvSpPr>
          <p:nvPr/>
        </p:nvSpPr>
        <p:spPr bwMode="auto">
          <a:xfrm>
            <a:off x="7162586" y="2169696"/>
            <a:ext cx="40990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/>
              <a:t>国外：欧盟核心素养</a:t>
            </a:r>
            <a:r>
              <a:rPr lang="zh-CN" altLang="en-US" sz="2000" b="1" dirty="0" smtClean="0"/>
              <a:t>框架</a:t>
            </a:r>
            <a:endParaRPr lang="en-US" altLang="zh-CN" sz="2000" b="1" dirty="0" smtClean="0"/>
          </a:p>
          <a:p>
            <a:r>
              <a:rPr lang="zh-CN" altLang="en-US" sz="2000" b="1" dirty="0"/>
              <a:t>国内：中国学生发展</a:t>
            </a:r>
            <a:r>
              <a:rPr lang="zh-CN" altLang="en-US" sz="2000" b="1" dirty="0" smtClean="0"/>
              <a:t>核心素养</a:t>
            </a:r>
            <a:endParaRPr lang="zh-CN" altLang="en-US" sz="2000" b="1" dirty="0"/>
          </a:p>
          <a:p>
            <a:endParaRPr lang="zh-CN" altLang="en-US" sz="1600" b="1" dirty="0"/>
          </a:p>
        </p:txBody>
      </p:sp>
      <p:sp>
        <p:nvSpPr>
          <p:cNvPr id="19471" name="TextBox 15"/>
          <p:cNvSpPr txBox="1">
            <a:spLocks noChangeArrowheads="1"/>
          </p:cNvSpPr>
          <p:nvPr/>
        </p:nvSpPr>
        <p:spPr bwMode="auto">
          <a:xfrm>
            <a:off x="7769072" y="4299532"/>
            <a:ext cx="3273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/>
              <a:t>《</a:t>
            </a:r>
            <a:r>
              <a:rPr lang="zh-CN" altLang="en-US" sz="2000" b="1" dirty="0"/>
              <a:t>课程群：学习的深度聚焦</a:t>
            </a:r>
            <a:r>
              <a:rPr lang="en-US" altLang="zh-CN" sz="2000" b="1" dirty="0"/>
              <a:t>》</a:t>
            </a:r>
            <a:endParaRPr lang="zh-CN" altLang="en-US" sz="2000" b="1" dirty="0"/>
          </a:p>
        </p:txBody>
      </p:sp>
      <p:sp>
        <p:nvSpPr>
          <p:cNvPr id="19472" name="TextBox 16"/>
          <p:cNvSpPr txBox="1">
            <a:spLocks noChangeArrowheads="1"/>
          </p:cNvSpPr>
          <p:nvPr/>
        </p:nvSpPr>
        <p:spPr bwMode="auto">
          <a:xfrm>
            <a:off x="-538291" y="3446522"/>
            <a:ext cx="45391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1600" b="1" dirty="0"/>
              <a:t>基于核心素养下的校本课程开发的理论</a:t>
            </a:r>
            <a:r>
              <a:rPr lang="zh-CN" altLang="en-US" sz="1600" b="1" dirty="0" smtClean="0"/>
              <a:t>建构</a:t>
            </a:r>
            <a:endParaRPr lang="en-US" altLang="zh-CN" sz="1600" b="1" dirty="0" smtClean="0"/>
          </a:p>
          <a:p>
            <a:pPr algn="r"/>
            <a:r>
              <a:rPr lang="zh-CN" altLang="en-US" sz="1600" b="1" dirty="0"/>
              <a:t>集中于</a:t>
            </a:r>
            <a:r>
              <a:rPr lang="zh-CN" altLang="en-US" sz="1600" b="1" dirty="0" smtClean="0"/>
              <a:t>个案研究</a:t>
            </a:r>
            <a:endParaRPr lang="en-US" altLang="zh-CN" sz="1600" b="1" dirty="0" smtClean="0"/>
          </a:p>
          <a:p>
            <a:pPr algn="r"/>
            <a:r>
              <a:rPr lang="en-US" altLang="zh-CN" sz="1600" b="1" dirty="0"/>
              <a:t>《</a:t>
            </a:r>
            <a:r>
              <a:rPr lang="zh-CN" altLang="en-US" sz="1600" b="1" dirty="0"/>
              <a:t>课程的力量</a:t>
            </a:r>
            <a:r>
              <a:rPr lang="en-US" altLang="zh-CN" sz="1600" b="1" dirty="0"/>
              <a:t>》</a:t>
            </a:r>
            <a:endParaRPr lang="zh-CN" altLang="en-US" sz="1600" b="1" dirty="0"/>
          </a:p>
          <a:p>
            <a:pPr algn="ctr"/>
            <a:endParaRPr lang="zh-CN" altLang="en-US" sz="1600" b="1" dirty="0"/>
          </a:p>
          <a:p>
            <a:pPr algn="ctr"/>
            <a:endParaRPr lang="en-US" altLang="zh-CN" sz="1600" b="1" dirty="0" smtClean="0"/>
          </a:p>
          <a:p>
            <a:pPr algn="ctr"/>
            <a:endParaRPr lang="zh-CN" altLang="en-US" sz="1600" b="1" dirty="0"/>
          </a:p>
        </p:txBody>
      </p:sp>
      <p:pic>
        <p:nvPicPr>
          <p:cNvPr id="17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164856" y="242394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747737" y="243780"/>
            <a:ext cx="3134715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一、相关文献研究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47737" y="133734"/>
            <a:ext cx="322288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flipV="1">
            <a:off x="659568" y="1023056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Picture 3" descr="E:\PPT改稿\中国风\6de4d4a3c3dee519a94ae9997884aaa10c011b585d62d-7DkhZ3_fw65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4" r="11837"/>
          <a:stretch>
            <a:fillRect/>
          </a:stretch>
        </p:blipFill>
        <p:spPr bwMode="auto">
          <a:xfrm>
            <a:off x="10123358" y="19446"/>
            <a:ext cx="2068642" cy="273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8721" y="4536847"/>
            <a:ext cx="1457820" cy="23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164856" y="242394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711148" y="287345"/>
            <a:ext cx="7803266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zh-CN" sz="2800" b="1" dirty="0"/>
              <a:t>基于现状找准了学校课程开发与实施的方向</a:t>
            </a:r>
            <a:endParaRPr lang="zh-CN" altLang="zh-CN" sz="2800" dirty="0"/>
          </a:p>
        </p:txBody>
      </p:sp>
      <p:sp>
        <p:nvSpPr>
          <p:cNvPr id="13" name="圆角矩形 12"/>
          <p:cNvSpPr/>
          <p:nvPr/>
        </p:nvSpPr>
        <p:spPr>
          <a:xfrm>
            <a:off x="659568" y="204747"/>
            <a:ext cx="773492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flipV="1">
            <a:off x="659568" y="1023056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710484" y="2414159"/>
            <a:ext cx="11026814" cy="3342308"/>
            <a:chOff x="771" y="3037"/>
            <a:chExt cx="16609" cy="4500"/>
          </a:xfrm>
        </p:grpSpPr>
        <p:grpSp>
          <p:nvGrpSpPr>
            <p:cNvPr id="53" name="组合 52"/>
            <p:cNvGrpSpPr/>
            <p:nvPr/>
          </p:nvGrpSpPr>
          <p:grpSpPr>
            <a:xfrm>
              <a:off x="771" y="3037"/>
              <a:ext cx="16609" cy="4500"/>
              <a:chOff x="1295" y="3420"/>
              <a:chExt cx="16609" cy="4500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7373" y="3420"/>
                <a:ext cx="4455" cy="312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平行四边形 57"/>
              <p:cNvSpPr/>
              <p:nvPr/>
            </p:nvSpPr>
            <p:spPr>
              <a:xfrm rot="5400000">
                <a:off x="10343" y="4904"/>
                <a:ext cx="3780" cy="811"/>
              </a:xfrm>
              <a:prstGeom prst="parallelogram">
                <a:avLst>
                  <a:gd name="adj" fmla="val 8217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平行四边形 58"/>
              <p:cNvSpPr/>
              <p:nvPr/>
            </p:nvSpPr>
            <p:spPr>
              <a:xfrm rot="16200000" flipV="1">
                <a:off x="5077" y="4904"/>
                <a:ext cx="3780" cy="811"/>
              </a:xfrm>
              <a:prstGeom prst="parallelogram">
                <a:avLst>
                  <a:gd name="adj" fmla="val 8217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12639" y="4140"/>
                <a:ext cx="4455" cy="30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平行四边形 60"/>
              <p:cNvSpPr/>
              <p:nvPr/>
            </p:nvSpPr>
            <p:spPr>
              <a:xfrm rot="5400000">
                <a:off x="15609" y="5624"/>
                <a:ext cx="3780" cy="811"/>
              </a:xfrm>
              <a:prstGeom prst="parallelogram">
                <a:avLst>
                  <a:gd name="adj" fmla="val 82178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2106" y="4140"/>
                <a:ext cx="4455" cy="30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平行四边形 62"/>
              <p:cNvSpPr/>
              <p:nvPr/>
            </p:nvSpPr>
            <p:spPr>
              <a:xfrm rot="16200000" flipV="1">
                <a:off x="-189" y="5624"/>
                <a:ext cx="3780" cy="811"/>
              </a:xfrm>
              <a:prstGeom prst="parallelogram">
                <a:avLst>
                  <a:gd name="adj" fmla="val 82178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任意多边形: 形状 55"/>
              <p:cNvSpPr/>
              <p:nvPr/>
            </p:nvSpPr>
            <p:spPr bwMode="auto">
              <a:xfrm>
                <a:off x="3640" y="4419"/>
                <a:ext cx="947" cy="778"/>
              </a:xfrm>
              <a:custGeom>
                <a:avLst/>
                <a:gdLst>
                  <a:gd name="T0" fmla="*/ 285 w 293"/>
                  <a:gd name="T1" fmla="*/ 32 h 238"/>
                  <a:gd name="T2" fmla="*/ 259 w 293"/>
                  <a:gd name="T3" fmla="*/ 38 h 238"/>
                  <a:gd name="T4" fmla="*/ 275 w 293"/>
                  <a:gd name="T5" fmla="*/ 24 h 238"/>
                  <a:gd name="T6" fmla="*/ 285 w 293"/>
                  <a:gd name="T7" fmla="*/ 4 h 238"/>
                  <a:gd name="T8" fmla="*/ 257 w 293"/>
                  <a:gd name="T9" fmla="*/ 16 h 238"/>
                  <a:gd name="T10" fmla="*/ 237 w 293"/>
                  <a:gd name="T11" fmla="*/ 11 h 238"/>
                  <a:gd name="T12" fmla="*/ 216 w 293"/>
                  <a:gd name="T13" fmla="*/ 1 h 238"/>
                  <a:gd name="T14" fmla="*/ 203 w 293"/>
                  <a:gd name="T15" fmla="*/ 0 h 238"/>
                  <a:gd name="T16" fmla="*/ 179 w 293"/>
                  <a:gd name="T17" fmla="*/ 5 h 238"/>
                  <a:gd name="T18" fmla="*/ 154 w 293"/>
                  <a:gd name="T19" fmla="*/ 27 h 238"/>
                  <a:gd name="T20" fmla="*/ 143 w 293"/>
                  <a:gd name="T21" fmla="*/ 54 h 238"/>
                  <a:gd name="T22" fmla="*/ 143 w 293"/>
                  <a:gd name="T23" fmla="*/ 67 h 238"/>
                  <a:gd name="T24" fmla="*/ 126 w 293"/>
                  <a:gd name="T25" fmla="*/ 72 h 238"/>
                  <a:gd name="T26" fmla="*/ 75 w 293"/>
                  <a:gd name="T27" fmla="*/ 55 h 238"/>
                  <a:gd name="T28" fmla="*/ 33 w 293"/>
                  <a:gd name="T29" fmla="*/ 24 h 238"/>
                  <a:gd name="T30" fmla="*/ 17 w 293"/>
                  <a:gd name="T31" fmla="*/ 17 h 238"/>
                  <a:gd name="T32" fmla="*/ 12 w 293"/>
                  <a:gd name="T33" fmla="*/ 41 h 238"/>
                  <a:gd name="T34" fmla="*/ 14 w 293"/>
                  <a:gd name="T35" fmla="*/ 57 h 238"/>
                  <a:gd name="T36" fmla="*/ 23 w 293"/>
                  <a:gd name="T37" fmla="*/ 76 h 238"/>
                  <a:gd name="T38" fmla="*/ 39 w 293"/>
                  <a:gd name="T39" fmla="*/ 91 h 238"/>
                  <a:gd name="T40" fmla="*/ 25 w 293"/>
                  <a:gd name="T41" fmla="*/ 89 h 238"/>
                  <a:gd name="T42" fmla="*/ 12 w 293"/>
                  <a:gd name="T43" fmla="*/ 84 h 238"/>
                  <a:gd name="T44" fmla="*/ 13 w 293"/>
                  <a:gd name="T45" fmla="*/ 95 h 238"/>
                  <a:gd name="T46" fmla="*/ 25 w 293"/>
                  <a:gd name="T47" fmla="*/ 123 h 238"/>
                  <a:gd name="T48" fmla="*/ 50 w 293"/>
                  <a:gd name="T49" fmla="*/ 140 h 238"/>
                  <a:gd name="T50" fmla="*/ 52 w 293"/>
                  <a:gd name="T51" fmla="*/ 145 h 238"/>
                  <a:gd name="T52" fmla="*/ 33 w 293"/>
                  <a:gd name="T53" fmla="*/ 145 h 238"/>
                  <a:gd name="T54" fmla="*/ 41 w 293"/>
                  <a:gd name="T55" fmla="*/ 161 h 238"/>
                  <a:gd name="T56" fmla="*/ 62 w 293"/>
                  <a:gd name="T57" fmla="*/ 179 h 238"/>
                  <a:gd name="T58" fmla="*/ 89 w 293"/>
                  <a:gd name="T59" fmla="*/ 186 h 238"/>
                  <a:gd name="T60" fmla="*/ 73 w 293"/>
                  <a:gd name="T61" fmla="*/ 197 h 238"/>
                  <a:gd name="T62" fmla="*/ 45 w 293"/>
                  <a:gd name="T63" fmla="*/ 208 h 238"/>
                  <a:gd name="T64" fmla="*/ 14 w 293"/>
                  <a:gd name="T65" fmla="*/ 212 h 238"/>
                  <a:gd name="T66" fmla="*/ 0 w 293"/>
                  <a:gd name="T67" fmla="*/ 211 h 238"/>
                  <a:gd name="T68" fmla="*/ 32 w 293"/>
                  <a:gd name="T69" fmla="*/ 227 h 238"/>
                  <a:gd name="T70" fmla="*/ 68 w 293"/>
                  <a:gd name="T71" fmla="*/ 237 h 238"/>
                  <a:gd name="T72" fmla="*/ 93 w 293"/>
                  <a:gd name="T73" fmla="*/ 238 h 238"/>
                  <a:gd name="T74" fmla="*/ 149 w 293"/>
                  <a:gd name="T75" fmla="*/ 229 h 238"/>
                  <a:gd name="T76" fmla="*/ 195 w 293"/>
                  <a:gd name="T77" fmla="*/ 205 h 238"/>
                  <a:gd name="T78" fmla="*/ 229 w 293"/>
                  <a:gd name="T79" fmla="*/ 169 h 238"/>
                  <a:gd name="T80" fmla="*/ 252 w 293"/>
                  <a:gd name="T81" fmla="*/ 127 h 238"/>
                  <a:gd name="T82" fmla="*/ 262 w 293"/>
                  <a:gd name="T83" fmla="*/ 82 h 238"/>
                  <a:gd name="T84" fmla="*/ 263 w 293"/>
                  <a:gd name="T85" fmla="*/ 59 h 238"/>
                  <a:gd name="T86" fmla="*/ 280 w 293"/>
                  <a:gd name="T87" fmla="*/ 45 h 238"/>
                  <a:gd name="T88" fmla="*/ 293 w 293"/>
                  <a:gd name="T89" fmla="*/ 2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238">
                    <a:moveTo>
                      <a:pt x="293" y="28"/>
                    </a:moveTo>
                    <a:lnTo>
                      <a:pt x="293" y="28"/>
                    </a:lnTo>
                    <a:lnTo>
                      <a:pt x="285" y="32"/>
                    </a:lnTo>
                    <a:lnTo>
                      <a:pt x="277" y="34"/>
                    </a:lnTo>
                    <a:lnTo>
                      <a:pt x="267" y="36"/>
                    </a:lnTo>
                    <a:lnTo>
                      <a:pt x="259" y="38"/>
                    </a:lnTo>
                    <a:lnTo>
                      <a:pt x="259" y="38"/>
                    </a:lnTo>
                    <a:lnTo>
                      <a:pt x="267" y="31"/>
                    </a:lnTo>
                    <a:lnTo>
                      <a:pt x="275" y="24"/>
                    </a:lnTo>
                    <a:lnTo>
                      <a:pt x="281" y="14"/>
                    </a:lnTo>
                    <a:lnTo>
                      <a:pt x="285" y="4"/>
                    </a:lnTo>
                    <a:lnTo>
                      <a:pt x="285" y="4"/>
                    </a:lnTo>
                    <a:lnTo>
                      <a:pt x="277" y="9"/>
                    </a:lnTo>
                    <a:lnTo>
                      <a:pt x="266" y="13"/>
                    </a:lnTo>
                    <a:lnTo>
                      <a:pt x="257" y="16"/>
                    </a:lnTo>
                    <a:lnTo>
                      <a:pt x="247" y="18"/>
                    </a:lnTo>
                    <a:lnTo>
                      <a:pt x="247" y="18"/>
                    </a:lnTo>
                    <a:lnTo>
                      <a:pt x="237" y="11"/>
                    </a:lnTo>
                    <a:lnTo>
                      <a:pt x="227" y="5"/>
                    </a:lnTo>
                    <a:lnTo>
                      <a:pt x="222" y="3"/>
                    </a:lnTo>
                    <a:lnTo>
                      <a:pt x="216" y="1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197" y="0"/>
                    </a:lnTo>
                    <a:lnTo>
                      <a:pt x="191" y="1"/>
                    </a:lnTo>
                    <a:lnTo>
                      <a:pt x="179" y="5"/>
                    </a:lnTo>
                    <a:lnTo>
                      <a:pt x="169" y="10"/>
                    </a:lnTo>
                    <a:lnTo>
                      <a:pt x="161" y="17"/>
                    </a:lnTo>
                    <a:lnTo>
                      <a:pt x="154" y="27"/>
                    </a:lnTo>
                    <a:lnTo>
                      <a:pt x="147" y="37"/>
                    </a:lnTo>
                    <a:lnTo>
                      <a:pt x="144" y="48"/>
                    </a:lnTo>
                    <a:lnTo>
                      <a:pt x="143" y="54"/>
                    </a:lnTo>
                    <a:lnTo>
                      <a:pt x="143" y="60"/>
                    </a:lnTo>
                    <a:lnTo>
                      <a:pt x="143" y="60"/>
                    </a:lnTo>
                    <a:lnTo>
                      <a:pt x="143" y="67"/>
                    </a:lnTo>
                    <a:lnTo>
                      <a:pt x="144" y="74"/>
                    </a:lnTo>
                    <a:lnTo>
                      <a:pt x="144" y="74"/>
                    </a:lnTo>
                    <a:lnTo>
                      <a:pt x="126" y="72"/>
                    </a:lnTo>
                    <a:lnTo>
                      <a:pt x="108" y="68"/>
                    </a:lnTo>
                    <a:lnTo>
                      <a:pt x="92" y="63"/>
                    </a:lnTo>
                    <a:lnTo>
                      <a:pt x="75" y="55"/>
                    </a:lnTo>
                    <a:lnTo>
                      <a:pt x="59" y="46"/>
                    </a:lnTo>
                    <a:lnTo>
                      <a:pt x="45" y="36"/>
                    </a:lnTo>
                    <a:lnTo>
                      <a:pt x="33" y="24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17" y="17"/>
                    </a:lnTo>
                    <a:lnTo>
                      <a:pt x="15" y="26"/>
                    </a:lnTo>
                    <a:lnTo>
                      <a:pt x="13" y="33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3" y="48"/>
                    </a:lnTo>
                    <a:lnTo>
                      <a:pt x="14" y="57"/>
                    </a:lnTo>
                    <a:lnTo>
                      <a:pt x="17" y="63"/>
                    </a:lnTo>
                    <a:lnTo>
                      <a:pt x="20" y="70"/>
                    </a:lnTo>
                    <a:lnTo>
                      <a:pt x="23" y="76"/>
                    </a:lnTo>
                    <a:lnTo>
                      <a:pt x="28" y="81"/>
                    </a:lnTo>
                    <a:lnTo>
                      <a:pt x="34" y="87"/>
                    </a:lnTo>
                    <a:lnTo>
                      <a:pt x="39" y="91"/>
                    </a:lnTo>
                    <a:lnTo>
                      <a:pt x="39" y="91"/>
                    </a:lnTo>
                    <a:lnTo>
                      <a:pt x="32" y="91"/>
                    </a:lnTo>
                    <a:lnTo>
                      <a:pt x="25" y="89"/>
                    </a:lnTo>
                    <a:lnTo>
                      <a:pt x="18" y="87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5"/>
                    </a:lnTo>
                    <a:lnTo>
                      <a:pt x="12" y="85"/>
                    </a:lnTo>
                    <a:lnTo>
                      <a:pt x="13" y="95"/>
                    </a:lnTo>
                    <a:lnTo>
                      <a:pt x="16" y="105"/>
                    </a:lnTo>
                    <a:lnTo>
                      <a:pt x="20" y="115"/>
                    </a:lnTo>
                    <a:lnTo>
                      <a:pt x="25" y="123"/>
                    </a:lnTo>
                    <a:lnTo>
                      <a:pt x="33" y="130"/>
                    </a:lnTo>
                    <a:lnTo>
                      <a:pt x="41" y="136"/>
                    </a:lnTo>
                    <a:lnTo>
                      <a:pt x="50" y="140"/>
                    </a:lnTo>
                    <a:lnTo>
                      <a:pt x="60" y="143"/>
                    </a:lnTo>
                    <a:lnTo>
                      <a:pt x="60" y="143"/>
                    </a:lnTo>
                    <a:lnTo>
                      <a:pt x="52" y="145"/>
                    </a:lnTo>
                    <a:lnTo>
                      <a:pt x="44" y="146"/>
                    </a:lnTo>
                    <a:lnTo>
                      <a:pt x="44" y="146"/>
                    </a:lnTo>
                    <a:lnTo>
                      <a:pt x="33" y="145"/>
                    </a:lnTo>
                    <a:lnTo>
                      <a:pt x="33" y="145"/>
                    </a:lnTo>
                    <a:lnTo>
                      <a:pt x="37" y="153"/>
                    </a:lnTo>
                    <a:lnTo>
                      <a:pt x="41" y="161"/>
                    </a:lnTo>
                    <a:lnTo>
                      <a:pt x="47" y="168"/>
                    </a:lnTo>
                    <a:lnTo>
                      <a:pt x="54" y="175"/>
                    </a:lnTo>
                    <a:lnTo>
                      <a:pt x="62" y="179"/>
                    </a:lnTo>
                    <a:lnTo>
                      <a:pt x="71" y="183"/>
                    </a:lnTo>
                    <a:lnTo>
                      <a:pt x="79" y="185"/>
                    </a:lnTo>
                    <a:lnTo>
                      <a:pt x="89" y="186"/>
                    </a:lnTo>
                    <a:lnTo>
                      <a:pt x="89" y="186"/>
                    </a:lnTo>
                    <a:lnTo>
                      <a:pt x="81" y="192"/>
                    </a:lnTo>
                    <a:lnTo>
                      <a:pt x="73" y="197"/>
                    </a:lnTo>
                    <a:lnTo>
                      <a:pt x="64" y="201"/>
                    </a:lnTo>
                    <a:lnTo>
                      <a:pt x="54" y="206"/>
                    </a:lnTo>
                    <a:lnTo>
                      <a:pt x="45" y="208"/>
                    </a:lnTo>
                    <a:lnTo>
                      <a:pt x="35" y="210"/>
                    </a:lnTo>
                    <a:lnTo>
                      <a:pt x="25" y="212"/>
                    </a:lnTo>
                    <a:lnTo>
                      <a:pt x="14" y="212"/>
                    </a:lnTo>
                    <a:lnTo>
                      <a:pt x="14" y="212"/>
                    </a:lnTo>
                    <a:lnTo>
                      <a:pt x="0" y="211"/>
                    </a:lnTo>
                    <a:lnTo>
                      <a:pt x="0" y="211"/>
                    </a:lnTo>
                    <a:lnTo>
                      <a:pt x="10" y="217"/>
                    </a:lnTo>
                    <a:lnTo>
                      <a:pt x="21" y="222"/>
                    </a:lnTo>
                    <a:lnTo>
                      <a:pt x="32" y="227"/>
                    </a:lnTo>
                    <a:lnTo>
                      <a:pt x="44" y="231"/>
                    </a:lnTo>
                    <a:lnTo>
                      <a:pt x="55" y="235"/>
                    </a:lnTo>
                    <a:lnTo>
                      <a:pt x="68" y="237"/>
                    </a:lnTo>
                    <a:lnTo>
                      <a:pt x="80" y="238"/>
                    </a:lnTo>
                    <a:lnTo>
                      <a:pt x="93" y="238"/>
                    </a:lnTo>
                    <a:lnTo>
                      <a:pt x="93" y="238"/>
                    </a:lnTo>
                    <a:lnTo>
                      <a:pt x="112" y="237"/>
                    </a:lnTo>
                    <a:lnTo>
                      <a:pt x="132" y="233"/>
                    </a:lnTo>
                    <a:lnTo>
                      <a:pt x="149" y="229"/>
                    </a:lnTo>
                    <a:lnTo>
                      <a:pt x="166" y="222"/>
                    </a:lnTo>
                    <a:lnTo>
                      <a:pt x="180" y="215"/>
                    </a:lnTo>
                    <a:lnTo>
                      <a:pt x="195" y="205"/>
                    </a:lnTo>
                    <a:lnTo>
                      <a:pt x="207" y="194"/>
                    </a:lnTo>
                    <a:lnTo>
                      <a:pt x="220" y="183"/>
                    </a:lnTo>
                    <a:lnTo>
                      <a:pt x="229" y="169"/>
                    </a:lnTo>
                    <a:lnTo>
                      <a:pt x="238" y="156"/>
                    </a:lnTo>
                    <a:lnTo>
                      <a:pt x="246" y="141"/>
                    </a:lnTo>
                    <a:lnTo>
                      <a:pt x="252" y="127"/>
                    </a:lnTo>
                    <a:lnTo>
                      <a:pt x="257" y="112"/>
                    </a:lnTo>
                    <a:lnTo>
                      <a:pt x="260" y="97"/>
                    </a:lnTo>
                    <a:lnTo>
                      <a:pt x="262" y="82"/>
                    </a:lnTo>
                    <a:lnTo>
                      <a:pt x="263" y="67"/>
                    </a:lnTo>
                    <a:lnTo>
                      <a:pt x="263" y="67"/>
                    </a:lnTo>
                    <a:lnTo>
                      <a:pt x="263" y="59"/>
                    </a:lnTo>
                    <a:lnTo>
                      <a:pt x="263" y="59"/>
                    </a:lnTo>
                    <a:lnTo>
                      <a:pt x="271" y="52"/>
                    </a:lnTo>
                    <a:lnTo>
                      <a:pt x="280" y="45"/>
                    </a:lnTo>
                    <a:lnTo>
                      <a:pt x="287" y="37"/>
                    </a:lnTo>
                    <a:lnTo>
                      <a:pt x="293" y="28"/>
                    </a:lnTo>
                    <a:lnTo>
                      <a:pt x="293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任意多边形: 形状 56"/>
              <p:cNvSpPr>
                <a:spLocks noChangeAspect="1"/>
              </p:cNvSpPr>
              <p:nvPr/>
            </p:nvSpPr>
            <p:spPr bwMode="auto">
              <a:xfrm>
                <a:off x="9174" y="3730"/>
                <a:ext cx="851" cy="850"/>
              </a:xfrm>
              <a:custGeom>
                <a:avLst/>
                <a:gdLst>
                  <a:gd name="T0" fmla="*/ 374 w 400"/>
                  <a:gd name="T1" fmla="*/ 100 h 400"/>
                  <a:gd name="T2" fmla="*/ 301 w 400"/>
                  <a:gd name="T3" fmla="*/ 27 h 400"/>
                  <a:gd name="T4" fmla="*/ 200 w 400"/>
                  <a:gd name="T5" fmla="*/ 0 h 400"/>
                  <a:gd name="T6" fmla="*/ 100 w 400"/>
                  <a:gd name="T7" fmla="*/ 27 h 400"/>
                  <a:gd name="T8" fmla="*/ 27 w 400"/>
                  <a:gd name="T9" fmla="*/ 100 h 400"/>
                  <a:gd name="T10" fmla="*/ 0 w 400"/>
                  <a:gd name="T11" fmla="*/ 200 h 400"/>
                  <a:gd name="T12" fmla="*/ 27 w 400"/>
                  <a:gd name="T13" fmla="*/ 301 h 400"/>
                  <a:gd name="T14" fmla="*/ 100 w 400"/>
                  <a:gd name="T15" fmla="*/ 374 h 400"/>
                  <a:gd name="T16" fmla="*/ 200 w 400"/>
                  <a:gd name="T17" fmla="*/ 400 h 400"/>
                  <a:gd name="T18" fmla="*/ 301 w 400"/>
                  <a:gd name="T19" fmla="*/ 374 h 400"/>
                  <a:gd name="T20" fmla="*/ 374 w 400"/>
                  <a:gd name="T21" fmla="*/ 301 h 400"/>
                  <a:gd name="T22" fmla="*/ 400 w 400"/>
                  <a:gd name="T23" fmla="*/ 200 h 400"/>
                  <a:gd name="T24" fmla="*/ 374 w 400"/>
                  <a:gd name="T25" fmla="*/ 100 h 400"/>
                  <a:gd name="T26" fmla="*/ 330 w 400"/>
                  <a:gd name="T27" fmla="*/ 170 h 400"/>
                  <a:gd name="T28" fmla="*/ 188 w 400"/>
                  <a:gd name="T29" fmla="*/ 311 h 400"/>
                  <a:gd name="T30" fmla="*/ 176 w 400"/>
                  <a:gd name="T31" fmla="*/ 316 h 400"/>
                  <a:gd name="T32" fmla="*/ 165 w 400"/>
                  <a:gd name="T33" fmla="*/ 311 h 400"/>
                  <a:gd name="T34" fmla="*/ 70 w 400"/>
                  <a:gd name="T35" fmla="*/ 217 h 400"/>
                  <a:gd name="T36" fmla="*/ 66 w 400"/>
                  <a:gd name="T37" fmla="*/ 205 h 400"/>
                  <a:gd name="T38" fmla="*/ 70 w 400"/>
                  <a:gd name="T39" fmla="*/ 193 h 400"/>
                  <a:gd name="T40" fmla="*/ 94 w 400"/>
                  <a:gd name="T41" fmla="*/ 170 h 400"/>
                  <a:gd name="T42" fmla="*/ 106 w 400"/>
                  <a:gd name="T43" fmla="*/ 165 h 400"/>
                  <a:gd name="T44" fmla="*/ 118 w 400"/>
                  <a:gd name="T45" fmla="*/ 170 h 400"/>
                  <a:gd name="T46" fmla="*/ 176 w 400"/>
                  <a:gd name="T47" fmla="*/ 229 h 400"/>
                  <a:gd name="T48" fmla="*/ 283 w 400"/>
                  <a:gd name="T49" fmla="*/ 123 h 400"/>
                  <a:gd name="T50" fmla="*/ 295 w 400"/>
                  <a:gd name="T51" fmla="*/ 118 h 400"/>
                  <a:gd name="T52" fmla="*/ 306 w 400"/>
                  <a:gd name="T53" fmla="*/ 123 h 400"/>
                  <a:gd name="T54" fmla="*/ 330 w 400"/>
                  <a:gd name="T55" fmla="*/ 146 h 400"/>
                  <a:gd name="T56" fmla="*/ 335 w 400"/>
                  <a:gd name="T57" fmla="*/ 158 h 400"/>
                  <a:gd name="T58" fmla="*/ 330 w 400"/>
                  <a:gd name="T59" fmla="*/ 170 h 400"/>
                  <a:gd name="T60" fmla="*/ 330 w 400"/>
                  <a:gd name="T61" fmla="*/ 170 h 400"/>
                  <a:gd name="T62" fmla="*/ 330 w 400"/>
                  <a:gd name="T63" fmla="*/ 17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0" h="400">
                    <a:moveTo>
                      <a:pt x="374" y="100"/>
                    </a:moveTo>
                    <a:cubicBezTo>
                      <a:pt x="356" y="69"/>
                      <a:pt x="331" y="45"/>
                      <a:pt x="301" y="27"/>
                    </a:cubicBezTo>
                    <a:cubicBezTo>
                      <a:pt x="270" y="9"/>
                      <a:pt x="237" y="0"/>
                      <a:pt x="200" y="0"/>
                    </a:cubicBezTo>
                    <a:cubicBezTo>
                      <a:pt x="164" y="0"/>
                      <a:pt x="130" y="9"/>
                      <a:pt x="100" y="27"/>
                    </a:cubicBezTo>
                    <a:cubicBezTo>
                      <a:pt x="69" y="45"/>
                      <a:pt x="45" y="69"/>
                      <a:pt x="27" y="100"/>
                    </a:cubicBezTo>
                    <a:cubicBezTo>
                      <a:pt x="9" y="130"/>
                      <a:pt x="0" y="164"/>
                      <a:pt x="0" y="200"/>
                    </a:cubicBezTo>
                    <a:cubicBezTo>
                      <a:pt x="0" y="237"/>
                      <a:pt x="9" y="270"/>
                      <a:pt x="27" y="301"/>
                    </a:cubicBezTo>
                    <a:cubicBezTo>
                      <a:pt x="45" y="331"/>
                      <a:pt x="69" y="356"/>
                      <a:pt x="100" y="374"/>
                    </a:cubicBezTo>
                    <a:cubicBezTo>
                      <a:pt x="130" y="391"/>
                      <a:pt x="164" y="400"/>
                      <a:pt x="200" y="400"/>
                    </a:cubicBezTo>
                    <a:cubicBezTo>
                      <a:pt x="237" y="400"/>
                      <a:pt x="270" y="391"/>
                      <a:pt x="301" y="374"/>
                    </a:cubicBezTo>
                    <a:cubicBezTo>
                      <a:pt x="331" y="356"/>
                      <a:pt x="356" y="331"/>
                      <a:pt x="374" y="301"/>
                    </a:cubicBezTo>
                    <a:cubicBezTo>
                      <a:pt x="392" y="270"/>
                      <a:pt x="400" y="237"/>
                      <a:pt x="400" y="200"/>
                    </a:cubicBezTo>
                    <a:cubicBezTo>
                      <a:pt x="400" y="164"/>
                      <a:pt x="392" y="130"/>
                      <a:pt x="374" y="100"/>
                    </a:cubicBezTo>
                    <a:close/>
                    <a:moveTo>
                      <a:pt x="330" y="170"/>
                    </a:moveTo>
                    <a:cubicBezTo>
                      <a:pt x="188" y="311"/>
                      <a:pt x="188" y="311"/>
                      <a:pt x="188" y="311"/>
                    </a:cubicBezTo>
                    <a:cubicBezTo>
                      <a:pt x="185" y="315"/>
                      <a:pt x="181" y="316"/>
                      <a:pt x="176" y="316"/>
                    </a:cubicBezTo>
                    <a:cubicBezTo>
                      <a:pt x="172" y="316"/>
                      <a:pt x="168" y="315"/>
                      <a:pt x="165" y="311"/>
                    </a:cubicBezTo>
                    <a:cubicBezTo>
                      <a:pt x="70" y="217"/>
                      <a:pt x="70" y="217"/>
                      <a:pt x="70" y="217"/>
                    </a:cubicBezTo>
                    <a:cubicBezTo>
                      <a:pt x="67" y="214"/>
                      <a:pt x="66" y="210"/>
                      <a:pt x="66" y="205"/>
                    </a:cubicBezTo>
                    <a:cubicBezTo>
                      <a:pt x="66" y="200"/>
                      <a:pt x="67" y="196"/>
                      <a:pt x="70" y="193"/>
                    </a:cubicBezTo>
                    <a:cubicBezTo>
                      <a:pt x="94" y="170"/>
                      <a:pt x="94" y="170"/>
                      <a:pt x="94" y="170"/>
                    </a:cubicBezTo>
                    <a:cubicBezTo>
                      <a:pt x="97" y="166"/>
                      <a:pt x="101" y="165"/>
                      <a:pt x="106" y="165"/>
                    </a:cubicBezTo>
                    <a:cubicBezTo>
                      <a:pt x="110" y="165"/>
                      <a:pt x="114" y="166"/>
                      <a:pt x="118" y="170"/>
                    </a:cubicBezTo>
                    <a:cubicBezTo>
                      <a:pt x="176" y="229"/>
                      <a:pt x="176" y="229"/>
                      <a:pt x="176" y="229"/>
                    </a:cubicBezTo>
                    <a:cubicBezTo>
                      <a:pt x="283" y="123"/>
                      <a:pt x="283" y="123"/>
                      <a:pt x="283" y="123"/>
                    </a:cubicBezTo>
                    <a:cubicBezTo>
                      <a:pt x="286" y="119"/>
                      <a:pt x="290" y="118"/>
                      <a:pt x="295" y="118"/>
                    </a:cubicBezTo>
                    <a:cubicBezTo>
                      <a:pt x="299" y="118"/>
                      <a:pt x="303" y="119"/>
                      <a:pt x="306" y="123"/>
                    </a:cubicBezTo>
                    <a:cubicBezTo>
                      <a:pt x="330" y="146"/>
                      <a:pt x="330" y="146"/>
                      <a:pt x="330" y="146"/>
                    </a:cubicBezTo>
                    <a:cubicBezTo>
                      <a:pt x="333" y="149"/>
                      <a:pt x="335" y="153"/>
                      <a:pt x="335" y="158"/>
                    </a:cubicBezTo>
                    <a:cubicBezTo>
                      <a:pt x="335" y="163"/>
                      <a:pt x="333" y="167"/>
                      <a:pt x="330" y="170"/>
                    </a:cubicBezTo>
                    <a:close/>
                    <a:moveTo>
                      <a:pt x="330" y="170"/>
                    </a:moveTo>
                    <a:cubicBezTo>
                      <a:pt x="330" y="170"/>
                      <a:pt x="330" y="170"/>
                      <a:pt x="330" y="1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任意多边形: 形状 57"/>
              <p:cNvSpPr/>
              <p:nvPr/>
            </p:nvSpPr>
            <p:spPr bwMode="auto">
              <a:xfrm>
                <a:off x="14613" y="4425"/>
                <a:ext cx="767" cy="766"/>
              </a:xfrm>
              <a:custGeom>
                <a:avLst/>
                <a:gdLst>
                  <a:gd name="T0" fmla="*/ 164 w 204"/>
                  <a:gd name="T1" fmla="*/ 0 h 204"/>
                  <a:gd name="T2" fmla="*/ 39 w 204"/>
                  <a:gd name="T3" fmla="*/ 0 h 204"/>
                  <a:gd name="T4" fmla="*/ 0 w 204"/>
                  <a:gd name="T5" fmla="*/ 39 h 204"/>
                  <a:gd name="T6" fmla="*/ 0 w 204"/>
                  <a:gd name="T7" fmla="*/ 81 h 204"/>
                  <a:gd name="T8" fmla="*/ 0 w 204"/>
                  <a:gd name="T9" fmla="*/ 164 h 204"/>
                  <a:gd name="T10" fmla="*/ 39 w 204"/>
                  <a:gd name="T11" fmla="*/ 204 h 204"/>
                  <a:gd name="T12" fmla="*/ 164 w 204"/>
                  <a:gd name="T13" fmla="*/ 204 h 204"/>
                  <a:gd name="T14" fmla="*/ 204 w 204"/>
                  <a:gd name="T15" fmla="*/ 164 h 204"/>
                  <a:gd name="T16" fmla="*/ 204 w 204"/>
                  <a:gd name="T17" fmla="*/ 81 h 204"/>
                  <a:gd name="T18" fmla="*/ 204 w 204"/>
                  <a:gd name="T19" fmla="*/ 39 h 204"/>
                  <a:gd name="T20" fmla="*/ 164 w 204"/>
                  <a:gd name="T21" fmla="*/ 0 h 204"/>
                  <a:gd name="T22" fmla="*/ 176 w 204"/>
                  <a:gd name="T23" fmla="*/ 23 h 204"/>
                  <a:gd name="T24" fmla="*/ 180 w 204"/>
                  <a:gd name="T25" fmla="*/ 23 h 204"/>
                  <a:gd name="T26" fmla="*/ 180 w 204"/>
                  <a:gd name="T27" fmla="*/ 28 h 204"/>
                  <a:gd name="T28" fmla="*/ 180 w 204"/>
                  <a:gd name="T29" fmla="*/ 58 h 204"/>
                  <a:gd name="T30" fmla="*/ 146 w 204"/>
                  <a:gd name="T31" fmla="*/ 58 h 204"/>
                  <a:gd name="T32" fmla="*/ 146 w 204"/>
                  <a:gd name="T33" fmla="*/ 24 h 204"/>
                  <a:gd name="T34" fmla="*/ 176 w 204"/>
                  <a:gd name="T35" fmla="*/ 23 h 204"/>
                  <a:gd name="T36" fmla="*/ 73 w 204"/>
                  <a:gd name="T37" fmla="*/ 81 h 204"/>
                  <a:gd name="T38" fmla="*/ 102 w 204"/>
                  <a:gd name="T39" fmla="*/ 66 h 204"/>
                  <a:gd name="T40" fmla="*/ 131 w 204"/>
                  <a:gd name="T41" fmla="*/ 81 h 204"/>
                  <a:gd name="T42" fmla="*/ 138 w 204"/>
                  <a:gd name="T43" fmla="*/ 102 h 204"/>
                  <a:gd name="T44" fmla="*/ 102 w 204"/>
                  <a:gd name="T45" fmla="*/ 138 h 204"/>
                  <a:gd name="T46" fmla="*/ 66 w 204"/>
                  <a:gd name="T47" fmla="*/ 102 h 204"/>
                  <a:gd name="T48" fmla="*/ 73 w 204"/>
                  <a:gd name="T49" fmla="*/ 81 h 204"/>
                  <a:gd name="T50" fmla="*/ 184 w 204"/>
                  <a:gd name="T51" fmla="*/ 164 h 204"/>
                  <a:gd name="T52" fmla="*/ 164 w 204"/>
                  <a:gd name="T53" fmla="*/ 184 h 204"/>
                  <a:gd name="T54" fmla="*/ 39 w 204"/>
                  <a:gd name="T55" fmla="*/ 184 h 204"/>
                  <a:gd name="T56" fmla="*/ 20 w 204"/>
                  <a:gd name="T57" fmla="*/ 164 h 204"/>
                  <a:gd name="T58" fmla="*/ 20 w 204"/>
                  <a:gd name="T59" fmla="*/ 81 h 204"/>
                  <a:gd name="T60" fmla="*/ 50 w 204"/>
                  <a:gd name="T61" fmla="*/ 81 h 204"/>
                  <a:gd name="T62" fmla="*/ 46 w 204"/>
                  <a:gd name="T63" fmla="*/ 102 h 204"/>
                  <a:gd name="T64" fmla="*/ 102 w 204"/>
                  <a:gd name="T65" fmla="*/ 158 h 204"/>
                  <a:gd name="T66" fmla="*/ 157 w 204"/>
                  <a:gd name="T67" fmla="*/ 102 h 204"/>
                  <a:gd name="T68" fmla="*/ 153 w 204"/>
                  <a:gd name="T69" fmla="*/ 81 h 204"/>
                  <a:gd name="T70" fmla="*/ 184 w 204"/>
                  <a:gd name="T71" fmla="*/ 81 h 204"/>
                  <a:gd name="T72" fmla="*/ 184 w 204"/>
                  <a:gd name="T73" fmla="*/ 16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204">
                    <a:moveTo>
                      <a:pt x="164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17" y="0"/>
                      <a:pt x="0" y="18"/>
                      <a:pt x="0" y="3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86"/>
                      <a:pt x="17" y="204"/>
                      <a:pt x="39" y="204"/>
                    </a:cubicBezTo>
                    <a:cubicBezTo>
                      <a:pt x="164" y="204"/>
                      <a:pt x="164" y="204"/>
                      <a:pt x="164" y="204"/>
                    </a:cubicBezTo>
                    <a:cubicBezTo>
                      <a:pt x="186" y="204"/>
                      <a:pt x="204" y="186"/>
                      <a:pt x="204" y="1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204" y="39"/>
                      <a:pt x="204" y="39"/>
                      <a:pt x="204" y="39"/>
                    </a:cubicBezTo>
                    <a:cubicBezTo>
                      <a:pt x="204" y="18"/>
                      <a:pt x="186" y="0"/>
                      <a:pt x="164" y="0"/>
                    </a:cubicBezTo>
                    <a:close/>
                    <a:moveTo>
                      <a:pt x="176" y="23"/>
                    </a:moveTo>
                    <a:cubicBezTo>
                      <a:pt x="180" y="23"/>
                      <a:pt x="180" y="23"/>
                      <a:pt x="180" y="23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80" y="58"/>
                      <a:pt x="180" y="58"/>
                      <a:pt x="180" y="58"/>
                    </a:cubicBezTo>
                    <a:cubicBezTo>
                      <a:pt x="146" y="58"/>
                      <a:pt x="146" y="58"/>
                      <a:pt x="146" y="58"/>
                    </a:cubicBezTo>
                    <a:cubicBezTo>
                      <a:pt x="146" y="24"/>
                      <a:pt x="146" y="24"/>
                      <a:pt x="146" y="24"/>
                    </a:cubicBezTo>
                    <a:lnTo>
                      <a:pt x="176" y="23"/>
                    </a:lnTo>
                    <a:close/>
                    <a:moveTo>
                      <a:pt x="73" y="81"/>
                    </a:moveTo>
                    <a:cubicBezTo>
                      <a:pt x="79" y="72"/>
                      <a:pt x="90" y="66"/>
                      <a:pt x="102" y="66"/>
                    </a:cubicBezTo>
                    <a:cubicBezTo>
                      <a:pt x="114" y="66"/>
                      <a:pt x="124" y="72"/>
                      <a:pt x="131" y="81"/>
                    </a:cubicBezTo>
                    <a:cubicBezTo>
                      <a:pt x="135" y="87"/>
                      <a:pt x="138" y="94"/>
                      <a:pt x="138" y="102"/>
                    </a:cubicBezTo>
                    <a:cubicBezTo>
                      <a:pt x="138" y="122"/>
                      <a:pt x="121" y="138"/>
                      <a:pt x="102" y="138"/>
                    </a:cubicBezTo>
                    <a:cubicBezTo>
                      <a:pt x="82" y="138"/>
                      <a:pt x="66" y="122"/>
                      <a:pt x="66" y="102"/>
                    </a:cubicBezTo>
                    <a:cubicBezTo>
                      <a:pt x="66" y="94"/>
                      <a:pt x="68" y="87"/>
                      <a:pt x="73" y="81"/>
                    </a:cubicBezTo>
                    <a:close/>
                    <a:moveTo>
                      <a:pt x="184" y="164"/>
                    </a:moveTo>
                    <a:cubicBezTo>
                      <a:pt x="184" y="175"/>
                      <a:pt x="175" y="184"/>
                      <a:pt x="164" y="184"/>
                    </a:cubicBezTo>
                    <a:cubicBezTo>
                      <a:pt x="39" y="184"/>
                      <a:pt x="39" y="184"/>
                      <a:pt x="39" y="184"/>
                    </a:cubicBezTo>
                    <a:cubicBezTo>
                      <a:pt x="28" y="184"/>
                      <a:pt x="20" y="175"/>
                      <a:pt x="20" y="164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47" y="87"/>
                      <a:pt x="46" y="95"/>
                      <a:pt x="46" y="102"/>
                    </a:cubicBezTo>
                    <a:cubicBezTo>
                      <a:pt x="46" y="133"/>
                      <a:pt x="71" y="158"/>
                      <a:pt x="102" y="158"/>
                    </a:cubicBezTo>
                    <a:cubicBezTo>
                      <a:pt x="132" y="158"/>
                      <a:pt x="157" y="133"/>
                      <a:pt x="157" y="102"/>
                    </a:cubicBezTo>
                    <a:cubicBezTo>
                      <a:pt x="157" y="95"/>
                      <a:pt x="156" y="87"/>
                      <a:pt x="153" y="81"/>
                    </a:cubicBezTo>
                    <a:cubicBezTo>
                      <a:pt x="184" y="81"/>
                      <a:pt x="184" y="81"/>
                      <a:pt x="184" y="81"/>
                    </a:cubicBezTo>
                    <a:lnTo>
                      <a:pt x="184" y="1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4" name="Rectangle 24"/>
            <p:cNvSpPr/>
            <p:nvPr/>
          </p:nvSpPr>
          <p:spPr>
            <a:xfrm>
              <a:off x="7417" y="4197"/>
              <a:ext cx="3316" cy="1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3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有</a:t>
              </a:r>
              <a:r>
                <a:rPr lang="zh-CN" altLang="zh-CN" sz="3200" dirty="0" smtClean="0">
                  <a:latin typeface="华文琥珀" panose="02010800040101010101" pitchFamily="2" charset="-122"/>
                  <a:ea typeface="华文琥珀" panose="02010800040101010101" pitchFamily="2" charset="-122"/>
                </a:rPr>
                <a:t>逻辑</a:t>
              </a:r>
              <a:endParaRPr lang="en-US" altLang="zh-CN" sz="3200" dirty="0" smtClean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algn="ctr"/>
              <a:r>
                <a:rPr lang="zh-CN" altLang="zh-CN" sz="3200" dirty="0" smtClean="0">
                  <a:latin typeface="华文琥珀" panose="02010800040101010101" pitchFamily="2" charset="-122"/>
                  <a:ea typeface="华文琥珀" panose="02010800040101010101" pitchFamily="2" charset="-122"/>
                </a:rPr>
                <a:t>少</a:t>
              </a:r>
              <a:r>
                <a:rPr lang="zh-CN" altLang="zh-CN" sz="3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整合</a:t>
              </a:r>
              <a:endParaRPr lang="en-GB" sz="3200" dirty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  <p:sp>
          <p:nvSpPr>
            <p:cNvPr id="55" name="Rectangle 24"/>
            <p:cNvSpPr/>
            <p:nvPr/>
          </p:nvSpPr>
          <p:spPr>
            <a:xfrm>
              <a:off x="12815" y="4814"/>
              <a:ext cx="3316" cy="1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3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有</a:t>
              </a:r>
              <a:r>
                <a:rPr lang="zh-CN" altLang="zh-CN" sz="3200" dirty="0" smtClean="0">
                  <a:latin typeface="华文琥珀" panose="02010800040101010101" pitchFamily="2" charset="-122"/>
                  <a:ea typeface="华文琥珀" panose="02010800040101010101" pitchFamily="2" charset="-122"/>
                </a:rPr>
                <a:t>管理</a:t>
              </a:r>
              <a:endParaRPr lang="en-US" altLang="zh-CN" sz="3200" dirty="0" smtClean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algn="ctr"/>
              <a:r>
                <a:rPr lang="zh-CN" altLang="zh-CN" sz="3200" dirty="0" smtClean="0">
                  <a:latin typeface="华文琥珀" panose="02010800040101010101" pitchFamily="2" charset="-122"/>
                  <a:ea typeface="华文琥珀" panose="02010800040101010101" pitchFamily="2" charset="-122"/>
                </a:rPr>
                <a:t>弱</a:t>
              </a:r>
              <a:r>
                <a:rPr lang="zh-CN" altLang="zh-CN" sz="3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评价</a:t>
              </a:r>
              <a:r>
                <a:rPr lang="en-GB" sz="1100" dirty="0" smtClean="0">
                  <a:solidFill>
                    <a:schemeClr val="bg1"/>
                  </a:solidFill>
                  <a:latin typeface="华文细黑" panose="02010600040101010101" charset="-122"/>
                  <a:ea typeface="华文细黑" panose="02010600040101010101" charset="-122"/>
                  <a:cs typeface="Arial" panose="020B0604020202020204" pitchFamily="34" charset="0"/>
                </a:rPr>
                <a:t>. </a:t>
              </a:r>
              <a:endParaRPr lang="en-GB" sz="1100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  <a:cs typeface="Arial" panose="020B0604020202020204" pitchFamily="34" charset="0"/>
              </a:endParaRPr>
            </a:p>
          </p:txBody>
        </p:sp>
        <p:sp>
          <p:nvSpPr>
            <p:cNvPr id="56" name="Rectangle 24"/>
            <p:cNvSpPr/>
            <p:nvPr/>
          </p:nvSpPr>
          <p:spPr>
            <a:xfrm>
              <a:off x="1931" y="4814"/>
              <a:ext cx="3316" cy="1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3200" dirty="0" smtClean="0">
                  <a:latin typeface="华文琥珀" panose="02010800040101010101" pitchFamily="2" charset="-122"/>
                  <a:ea typeface="华文琥珀" panose="02010800040101010101" pitchFamily="2" charset="-122"/>
                </a:rPr>
                <a:t>有目标</a:t>
              </a:r>
              <a:endParaRPr lang="en-US" altLang="zh-CN" sz="3200" dirty="0" smtClean="0"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  <a:p>
              <a:pPr algn="ctr"/>
              <a:r>
                <a:rPr lang="zh-CN" altLang="zh-CN" sz="3200" dirty="0" smtClean="0">
                  <a:latin typeface="华文琥珀" panose="02010800040101010101" pitchFamily="2" charset="-122"/>
                  <a:ea typeface="华文琥珀" panose="02010800040101010101" pitchFamily="2" charset="-122"/>
                </a:rPr>
                <a:t>低</a:t>
              </a:r>
              <a:r>
                <a:rPr lang="zh-CN" altLang="zh-CN" sz="32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关联</a:t>
              </a:r>
              <a:endParaRPr lang="en-GB" sz="3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9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99385" y="4346927"/>
            <a:ext cx="6351587" cy="254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033586" y="1281267"/>
            <a:ext cx="1723869" cy="673962"/>
          </a:xfrm>
          <a:prstGeom prst="round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74245" y="1232207"/>
            <a:ext cx="23273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问题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164856" y="242394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11200" y="287655"/>
            <a:ext cx="8352790" cy="5219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zh-CN" sz="2800" b="1" dirty="0"/>
              <a:t>基于现状找准了校本课程群开发与实施的方向</a:t>
            </a:r>
            <a:endParaRPr lang="zh-CN" altLang="zh-CN" sz="2800" dirty="0"/>
          </a:p>
        </p:txBody>
      </p:sp>
      <p:sp>
        <p:nvSpPr>
          <p:cNvPr id="4" name="圆角矩形 3"/>
          <p:cNvSpPr/>
          <p:nvPr/>
        </p:nvSpPr>
        <p:spPr>
          <a:xfrm>
            <a:off x="659765" y="204470"/>
            <a:ext cx="8589645" cy="6057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flipV="1">
            <a:off x="659568" y="1023056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033586" y="1281267"/>
            <a:ext cx="1723869" cy="673962"/>
          </a:xfrm>
          <a:prstGeom prst="round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74245" y="1232207"/>
            <a:ext cx="232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成果</a:t>
            </a:r>
            <a:endParaRPr lang="zh-CN" altLang="en-US" sz="40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0" name="图片 9" descr="UX[TN$(Y%3%D`@MON%EM~V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83" y="1066817"/>
            <a:ext cx="5879061" cy="5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-1662499" y="3545832"/>
            <a:ext cx="861375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整体架构</a:t>
            </a:r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校本</a:t>
            </a:r>
            <a:r>
              <a:rPr lang="zh-CN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课程体系</a:t>
            </a:r>
            <a:endParaRPr lang="zh-CN" alt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259417"/>
            <a:ext cx="2140799" cy="3803334"/>
          </a:xfrm>
          <a:prstGeom prst="rect">
            <a:avLst/>
          </a:prstGeom>
        </p:spPr>
      </p:pic>
      <p:graphicFrame>
        <p:nvGraphicFramePr>
          <p:cNvPr id="9" name="图示 8"/>
          <p:cNvGraphicFramePr/>
          <p:nvPr/>
        </p:nvGraphicFramePr>
        <p:xfrm>
          <a:off x="181392" y="2059277"/>
          <a:ext cx="4925968" cy="3927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7" grpId="0" animBg="1"/>
      <p:bldP spid="8" grpId="0"/>
      <p:bldP spid="20" grpId="0"/>
      <p:bldGraphic spid="9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24683" y="819569"/>
            <a:ext cx="3589965" cy="6377917"/>
          </a:xfrm>
          <a:prstGeom prst="rect">
            <a:avLst/>
          </a:prstGeom>
        </p:spPr>
      </p:pic>
      <p:sp>
        <p:nvSpPr>
          <p:cNvPr id="8" name="Oval 34"/>
          <p:cNvSpPr/>
          <p:nvPr/>
        </p:nvSpPr>
        <p:spPr>
          <a:xfrm>
            <a:off x="3160418" y="3459187"/>
            <a:ext cx="252095" cy="250190"/>
          </a:xfrm>
          <a:prstGeom prst="ellipse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571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ea typeface="方正清刻本悦宋简体" panose="02000000000000000000" pitchFamily="2" charset="-122"/>
            </a:endParaRPr>
          </a:p>
        </p:txBody>
      </p:sp>
      <p:sp>
        <p:nvSpPr>
          <p:cNvPr id="11" name="Oval 34"/>
          <p:cNvSpPr/>
          <p:nvPr/>
        </p:nvSpPr>
        <p:spPr>
          <a:xfrm>
            <a:off x="5645638" y="3457282"/>
            <a:ext cx="252095" cy="250190"/>
          </a:xfrm>
          <a:prstGeom prst="ellipse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571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ea typeface="方正清刻本悦宋简体" panose="02000000000000000000" pitchFamily="2" charset="-122"/>
            </a:endParaRPr>
          </a:p>
        </p:txBody>
      </p:sp>
      <p:sp>
        <p:nvSpPr>
          <p:cNvPr id="12" name="Oval 34"/>
          <p:cNvSpPr/>
          <p:nvPr/>
        </p:nvSpPr>
        <p:spPr>
          <a:xfrm>
            <a:off x="7917722" y="3457282"/>
            <a:ext cx="250190" cy="250190"/>
          </a:xfrm>
          <a:prstGeom prst="ellipse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571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ea typeface="方正清刻本悦宋简体" panose="02000000000000000000" pitchFamily="2" charset="-122"/>
            </a:endParaRPr>
          </a:p>
        </p:txBody>
      </p:sp>
      <p:cxnSp>
        <p:nvCxnSpPr>
          <p:cNvPr id="13" name="Straight Connector 32"/>
          <p:cNvCxnSpPr/>
          <p:nvPr/>
        </p:nvCxnSpPr>
        <p:spPr>
          <a:xfrm flipV="1">
            <a:off x="3291228" y="3584282"/>
            <a:ext cx="0" cy="718820"/>
          </a:xfrm>
          <a:prstGeom prst="line">
            <a:avLst/>
          </a:prstGeom>
          <a:ln w="19050">
            <a:solidFill>
              <a:srgbClr val="565656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/>
          <p:nvPr/>
        </p:nvCxnSpPr>
        <p:spPr>
          <a:xfrm flipV="1">
            <a:off x="5770733" y="3582377"/>
            <a:ext cx="0" cy="718820"/>
          </a:xfrm>
          <a:prstGeom prst="line">
            <a:avLst/>
          </a:prstGeom>
          <a:ln w="19050">
            <a:solidFill>
              <a:srgbClr val="565656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2"/>
          <p:cNvCxnSpPr/>
          <p:nvPr/>
        </p:nvCxnSpPr>
        <p:spPr>
          <a:xfrm flipV="1">
            <a:off x="8044722" y="3582377"/>
            <a:ext cx="0" cy="718820"/>
          </a:xfrm>
          <a:prstGeom prst="line">
            <a:avLst/>
          </a:prstGeom>
          <a:ln w="19050">
            <a:solidFill>
              <a:srgbClr val="565656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2326663" y="4428197"/>
            <a:ext cx="2165344" cy="1086223"/>
          </a:xfrm>
          <a:prstGeom prst="roundRect">
            <a:avLst/>
          </a:prstGeom>
          <a:solidFill>
            <a:schemeClr val="bg2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sz="2800" b="1" dirty="0" smtClean="0">
                <a:hlinkClick r:id="rId4" action="ppaction://hlinkfile"/>
              </a:rPr>
              <a:t>梳理</a:t>
            </a:r>
            <a:r>
              <a:rPr lang="zh-CN" altLang="zh-CN" sz="2800" b="1" dirty="0">
                <a:hlinkClick r:id="rId4" action="ppaction://hlinkfile"/>
              </a:rPr>
              <a:t>整合</a:t>
            </a:r>
            <a:r>
              <a:rPr lang="zh-CN" altLang="zh-CN" sz="2800" b="1" dirty="0" smtClean="0">
                <a:hlinkClick r:id="rId4" action="ppaction://hlinkfile"/>
              </a:rPr>
              <a:t>，</a:t>
            </a:r>
            <a:r>
              <a:rPr lang="en-US" altLang="zh-CN" sz="2800" b="1" dirty="0" smtClean="0">
                <a:hlinkClick r:id="rId4" action="ppaction://hlinkfile"/>
              </a:rPr>
              <a:t>   </a:t>
            </a:r>
            <a:r>
              <a:rPr lang="zh-CN" altLang="zh-CN" sz="2800" b="1" dirty="0" smtClean="0">
                <a:hlinkClick r:id="rId4" action="ppaction://hlinkfile"/>
              </a:rPr>
              <a:t>制定</a:t>
            </a:r>
            <a:r>
              <a:rPr lang="zh-CN" altLang="zh-CN" sz="2800" b="1" dirty="0">
                <a:hlinkClick r:id="rId4" action="ppaction://hlinkfile"/>
              </a:rPr>
              <a:t>规划。</a:t>
            </a:r>
            <a:endParaRPr lang="zh-CN" altLang="zh-CN" sz="2800" b="1" dirty="0">
              <a:solidFill>
                <a:srgbClr val="FFFFFF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806802" y="4428197"/>
            <a:ext cx="1919597" cy="1084318"/>
          </a:xfrm>
          <a:prstGeom prst="roundRect">
            <a:avLst/>
          </a:prstGeom>
          <a:solidFill>
            <a:schemeClr val="bg2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sz="2800" b="1" dirty="0"/>
              <a:t>规范循序，关注过程。</a:t>
            </a:r>
            <a:endParaRPr lang="zh-CN" altLang="zh-CN" sz="2800" b="1" dirty="0">
              <a:sym typeface="+mn-ea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7050312" y="4428197"/>
            <a:ext cx="1958340" cy="1084318"/>
          </a:xfrm>
          <a:prstGeom prst="roundRect">
            <a:avLst/>
          </a:prstGeom>
          <a:solidFill>
            <a:schemeClr val="bg2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sz="2800" b="1" dirty="0"/>
              <a:t>教学变革，重塑课堂。</a:t>
            </a:r>
            <a:endParaRPr lang="zh-CN" altLang="zh-CN" sz="2800" b="1" dirty="0"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703092" y="2704172"/>
            <a:ext cx="622300" cy="622300"/>
            <a:chOff x="13403" y="3085"/>
            <a:chExt cx="980" cy="980"/>
          </a:xfrm>
          <a:solidFill>
            <a:schemeClr val="bg2">
              <a:lumMod val="50000"/>
              <a:alpha val="71000"/>
            </a:schemeClr>
          </a:solidFill>
        </p:grpSpPr>
        <p:sp>
          <p:nvSpPr>
            <p:cNvPr id="22" name="Sev01"/>
            <p:cNvSpPr>
              <a:spLocks noChangeAspect="1"/>
            </p:cNvSpPr>
            <p:nvPr/>
          </p:nvSpPr>
          <p:spPr>
            <a:xfrm>
              <a:off x="13403" y="3085"/>
              <a:ext cx="980" cy="980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 dirty="0">
                <a:solidFill>
                  <a:schemeClr val="bg1"/>
                </a:solidFill>
                <a:latin typeface="FontAwesome" pitchFamily="2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23" name="Freeform 105"/>
            <p:cNvSpPr>
              <a:spLocks noEditPoints="1"/>
            </p:cNvSpPr>
            <p:nvPr/>
          </p:nvSpPr>
          <p:spPr bwMode="auto">
            <a:xfrm>
              <a:off x="13621" y="3306"/>
              <a:ext cx="547" cy="538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1015" dirty="0">
                <a:solidFill>
                  <a:schemeClr val="accent3">
                    <a:lumMod val="50000"/>
                  </a:schemeClr>
                </a:solidFill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980078" y="2706077"/>
            <a:ext cx="619760" cy="622300"/>
            <a:chOff x="4777" y="3085"/>
            <a:chExt cx="976" cy="980"/>
          </a:xfrm>
          <a:solidFill>
            <a:schemeClr val="bg2">
              <a:lumMod val="50000"/>
              <a:alpha val="71000"/>
            </a:schemeClr>
          </a:solidFill>
        </p:grpSpPr>
        <p:sp>
          <p:nvSpPr>
            <p:cNvPr id="24" name="Sev01"/>
            <p:cNvSpPr>
              <a:spLocks noChangeAspect="1"/>
            </p:cNvSpPr>
            <p:nvPr/>
          </p:nvSpPr>
          <p:spPr>
            <a:xfrm>
              <a:off x="4777" y="3085"/>
              <a:ext cx="977" cy="980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 dirty="0">
                <a:solidFill>
                  <a:schemeClr val="bg1"/>
                </a:solidFill>
                <a:latin typeface="FontAwesome" pitchFamily="2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25" name="Freeform 62"/>
            <p:cNvSpPr>
              <a:spLocks noEditPoints="1"/>
            </p:cNvSpPr>
            <p:nvPr/>
          </p:nvSpPr>
          <p:spPr bwMode="auto">
            <a:xfrm>
              <a:off x="4990" y="3297"/>
              <a:ext cx="553" cy="556"/>
            </a:xfrm>
            <a:custGeom>
              <a:avLst/>
              <a:gdLst>
                <a:gd name="T0" fmla="*/ 58 w 58"/>
                <a:gd name="T1" fmla="*/ 33 h 58"/>
                <a:gd name="T2" fmla="*/ 57 w 58"/>
                <a:gd name="T3" fmla="*/ 34 h 58"/>
                <a:gd name="T4" fmla="*/ 50 w 58"/>
                <a:gd name="T5" fmla="*/ 35 h 58"/>
                <a:gd name="T6" fmla="*/ 49 w 58"/>
                <a:gd name="T7" fmla="*/ 39 h 58"/>
                <a:gd name="T8" fmla="*/ 53 w 58"/>
                <a:gd name="T9" fmla="*/ 44 h 58"/>
                <a:gd name="T10" fmla="*/ 53 w 58"/>
                <a:gd name="T11" fmla="*/ 45 h 58"/>
                <a:gd name="T12" fmla="*/ 53 w 58"/>
                <a:gd name="T13" fmla="*/ 46 h 58"/>
                <a:gd name="T14" fmla="*/ 45 w 58"/>
                <a:gd name="T15" fmla="*/ 53 h 58"/>
                <a:gd name="T16" fmla="*/ 44 w 58"/>
                <a:gd name="T17" fmla="*/ 52 h 58"/>
                <a:gd name="T18" fmla="*/ 39 w 58"/>
                <a:gd name="T19" fmla="*/ 48 h 58"/>
                <a:gd name="T20" fmla="*/ 36 w 58"/>
                <a:gd name="T21" fmla="*/ 50 h 58"/>
                <a:gd name="T22" fmla="*/ 34 w 58"/>
                <a:gd name="T23" fmla="*/ 57 h 58"/>
                <a:gd name="T24" fmla="*/ 33 w 58"/>
                <a:gd name="T25" fmla="*/ 58 h 58"/>
                <a:gd name="T26" fmla="*/ 25 w 58"/>
                <a:gd name="T27" fmla="*/ 58 h 58"/>
                <a:gd name="T28" fmla="*/ 23 w 58"/>
                <a:gd name="T29" fmla="*/ 57 h 58"/>
                <a:gd name="T30" fmla="*/ 22 w 58"/>
                <a:gd name="T31" fmla="*/ 50 h 58"/>
                <a:gd name="T32" fmla="*/ 19 w 58"/>
                <a:gd name="T33" fmla="*/ 48 h 58"/>
                <a:gd name="T34" fmla="*/ 14 w 58"/>
                <a:gd name="T35" fmla="*/ 52 h 58"/>
                <a:gd name="T36" fmla="*/ 13 w 58"/>
                <a:gd name="T37" fmla="*/ 53 h 58"/>
                <a:gd name="T38" fmla="*/ 12 w 58"/>
                <a:gd name="T39" fmla="*/ 52 h 58"/>
                <a:gd name="T40" fmla="*/ 5 w 58"/>
                <a:gd name="T41" fmla="*/ 46 h 58"/>
                <a:gd name="T42" fmla="*/ 5 w 58"/>
                <a:gd name="T43" fmla="*/ 45 h 58"/>
                <a:gd name="T44" fmla="*/ 5 w 58"/>
                <a:gd name="T45" fmla="*/ 44 h 58"/>
                <a:gd name="T46" fmla="*/ 9 w 58"/>
                <a:gd name="T47" fmla="*/ 39 h 58"/>
                <a:gd name="T48" fmla="*/ 8 w 58"/>
                <a:gd name="T49" fmla="*/ 35 h 58"/>
                <a:gd name="T50" fmla="*/ 1 w 58"/>
                <a:gd name="T51" fmla="*/ 34 h 58"/>
                <a:gd name="T52" fmla="*/ 0 w 58"/>
                <a:gd name="T53" fmla="*/ 33 h 58"/>
                <a:gd name="T54" fmla="*/ 0 w 58"/>
                <a:gd name="T55" fmla="*/ 24 h 58"/>
                <a:gd name="T56" fmla="*/ 1 w 58"/>
                <a:gd name="T57" fmla="*/ 23 h 58"/>
                <a:gd name="T58" fmla="*/ 8 w 58"/>
                <a:gd name="T59" fmla="*/ 22 h 58"/>
                <a:gd name="T60" fmla="*/ 9 w 58"/>
                <a:gd name="T61" fmla="*/ 18 h 58"/>
                <a:gd name="T62" fmla="*/ 5 w 58"/>
                <a:gd name="T63" fmla="*/ 13 h 58"/>
                <a:gd name="T64" fmla="*/ 5 w 58"/>
                <a:gd name="T65" fmla="*/ 12 h 58"/>
                <a:gd name="T66" fmla="*/ 5 w 58"/>
                <a:gd name="T67" fmla="*/ 11 h 58"/>
                <a:gd name="T68" fmla="*/ 13 w 58"/>
                <a:gd name="T69" fmla="*/ 5 h 58"/>
                <a:gd name="T70" fmla="*/ 14 w 58"/>
                <a:gd name="T71" fmla="*/ 5 h 58"/>
                <a:gd name="T72" fmla="*/ 19 w 58"/>
                <a:gd name="T73" fmla="*/ 9 h 58"/>
                <a:gd name="T74" fmla="*/ 22 w 58"/>
                <a:gd name="T75" fmla="*/ 8 h 58"/>
                <a:gd name="T76" fmla="*/ 23 w 58"/>
                <a:gd name="T77" fmla="*/ 1 h 58"/>
                <a:gd name="T78" fmla="*/ 25 w 58"/>
                <a:gd name="T79" fmla="*/ 0 h 58"/>
                <a:gd name="T80" fmla="*/ 33 w 58"/>
                <a:gd name="T81" fmla="*/ 0 h 58"/>
                <a:gd name="T82" fmla="*/ 34 w 58"/>
                <a:gd name="T83" fmla="*/ 1 h 58"/>
                <a:gd name="T84" fmla="*/ 36 w 58"/>
                <a:gd name="T85" fmla="*/ 8 h 58"/>
                <a:gd name="T86" fmla="*/ 39 w 58"/>
                <a:gd name="T87" fmla="*/ 9 h 58"/>
                <a:gd name="T88" fmla="*/ 44 w 58"/>
                <a:gd name="T89" fmla="*/ 5 h 58"/>
                <a:gd name="T90" fmla="*/ 45 w 58"/>
                <a:gd name="T91" fmla="*/ 5 h 58"/>
                <a:gd name="T92" fmla="*/ 46 w 58"/>
                <a:gd name="T93" fmla="*/ 5 h 58"/>
                <a:gd name="T94" fmla="*/ 52 w 58"/>
                <a:gd name="T95" fmla="*/ 12 h 58"/>
                <a:gd name="T96" fmla="*/ 53 w 58"/>
                <a:gd name="T97" fmla="*/ 12 h 58"/>
                <a:gd name="T98" fmla="*/ 52 w 58"/>
                <a:gd name="T99" fmla="*/ 13 h 58"/>
                <a:gd name="T100" fmla="*/ 48 w 58"/>
                <a:gd name="T101" fmla="*/ 18 h 58"/>
                <a:gd name="T102" fmla="*/ 50 w 58"/>
                <a:gd name="T103" fmla="*/ 22 h 58"/>
                <a:gd name="T104" fmla="*/ 57 w 58"/>
                <a:gd name="T105" fmla="*/ 23 h 58"/>
                <a:gd name="T106" fmla="*/ 58 w 58"/>
                <a:gd name="T107" fmla="*/ 25 h 58"/>
                <a:gd name="T108" fmla="*/ 58 w 58"/>
                <a:gd name="T109" fmla="*/ 33 h 58"/>
                <a:gd name="T110" fmla="*/ 29 w 58"/>
                <a:gd name="T111" fmla="*/ 19 h 58"/>
                <a:gd name="T112" fmla="*/ 19 w 58"/>
                <a:gd name="T113" fmla="*/ 29 h 58"/>
                <a:gd name="T114" fmla="*/ 29 w 58"/>
                <a:gd name="T115" fmla="*/ 38 h 58"/>
                <a:gd name="T116" fmla="*/ 39 w 58"/>
                <a:gd name="T117" fmla="*/ 29 h 58"/>
                <a:gd name="T118" fmla="*/ 29 w 58"/>
                <a:gd name="T119" fmla="*/ 19 h 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15"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61488" y="2704172"/>
            <a:ext cx="622300" cy="622300"/>
            <a:chOff x="9089" y="3085"/>
            <a:chExt cx="980" cy="980"/>
          </a:xfrm>
          <a:solidFill>
            <a:schemeClr val="bg2">
              <a:lumMod val="50000"/>
              <a:alpha val="71000"/>
            </a:schemeClr>
          </a:solidFill>
        </p:grpSpPr>
        <p:sp>
          <p:nvSpPr>
            <p:cNvPr id="26" name="Sev01"/>
            <p:cNvSpPr>
              <a:spLocks noChangeAspect="1"/>
            </p:cNvSpPr>
            <p:nvPr/>
          </p:nvSpPr>
          <p:spPr>
            <a:xfrm>
              <a:off x="9089" y="3085"/>
              <a:ext cx="980" cy="980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 dirty="0">
                <a:solidFill>
                  <a:schemeClr val="bg1"/>
                </a:solidFill>
                <a:latin typeface="FontAwesome" pitchFamily="2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27" name="Freeform 135"/>
            <p:cNvSpPr>
              <a:spLocks noEditPoints="1"/>
            </p:cNvSpPr>
            <p:nvPr/>
          </p:nvSpPr>
          <p:spPr bwMode="auto">
            <a:xfrm>
              <a:off x="9286" y="3300"/>
              <a:ext cx="586" cy="550"/>
            </a:xfrm>
            <a:custGeom>
              <a:avLst/>
              <a:gdLst>
                <a:gd name="T0" fmla="*/ 13 w 73"/>
                <a:gd name="T1" fmla="*/ 39 h 68"/>
                <a:gd name="T2" fmla="*/ 8 w 73"/>
                <a:gd name="T3" fmla="*/ 39 h 68"/>
                <a:gd name="T4" fmla="*/ 0 w 73"/>
                <a:gd name="T5" fmla="*/ 33 h 68"/>
                <a:gd name="T6" fmla="*/ 5 w 73"/>
                <a:gd name="T7" fmla="*/ 19 h 68"/>
                <a:gd name="T8" fmla="*/ 15 w 73"/>
                <a:gd name="T9" fmla="*/ 22 h 68"/>
                <a:gd name="T10" fmla="*/ 20 w 73"/>
                <a:gd name="T11" fmla="*/ 21 h 68"/>
                <a:gd name="T12" fmla="*/ 20 w 73"/>
                <a:gd name="T13" fmla="*/ 24 h 68"/>
                <a:gd name="T14" fmla="*/ 23 w 73"/>
                <a:gd name="T15" fmla="*/ 34 h 68"/>
                <a:gd name="T16" fmla="*/ 13 w 73"/>
                <a:gd name="T17" fmla="*/ 39 h 68"/>
                <a:gd name="T18" fmla="*/ 15 w 73"/>
                <a:gd name="T19" fmla="*/ 19 h 68"/>
                <a:gd name="T20" fmla="*/ 5 w 73"/>
                <a:gd name="T21" fmla="*/ 9 h 68"/>
                <a:gd name="T22" fmla="*/ 15 w 73"/>
                <a:gd name="T23" fmla="*/ 0 h 68"/>
                <a:gd name="T24" fmla="*/ 25 w 73"/>
                <a:gd name="T25" fmla="*/ 9 h 68"/>
                <a:gd name="T26" fmla="*/ 15 w 73"/>
                <a:gd name="T27" fmla="*/ 19 h 68"/>
                <a:gd name="T28" fmla="*/ 53 w 73"/>
                <a:gd name="T29" fmla="*/ 68 h 68"/>
                <a:gd name="T30" fmla="*/ 20 w 73"/>
                <a:gd name="T31" fmla="*/ 68 h 68"/>
                <a:gd name="T32" fmla="*/ 10 w 73"/>
                <a:gd name="T33" fmla="*/ 58 h 68"/>
                <a:gd name="T34" fmla="*/ 23 w 73"/>
                <a:gd name="T35" fmla="*/ 36 h 68"/>
                <a:gd name="T36" fmla="*/ 37 w 73"/>
                <a:gd name="T37" fmla="*/ 41 h 68"/>
                <a:gd name="T38" fmla="*/ 50 w 73"/>
                <a:gd name="T39" fmla="*/ 36 h 68"/>
                <a:gd name="T40" fmla="*/ 64 w 73"/>
                <a:gd name="T41" fmla="*/ 58 h 68"/>
                <a:gd name="T42" fmla="*/ 53 w 73"/>
                <a:gd name="T43" fmla="*/ 68 h 68"/>
                <a:gd name="T44" fmla="*/ 37 w 73"/>
                <a:gd name="T45" fmla="*/ 39 h 68"/>
                <a:gd name="T46" fmla="*/ 22 w 73"/>
                <a:gd name="T47" fmla="*/ 24 h 68"/>
                <a:gd name="T48" fmla="*/ 37 w 73"/>
                <a:gd name="T49" fmla="*/ 9 h 68"/>
                <a:gd name="T50" fmla="*/ 51 w 73"/>
                <a:gd name="T51" fmla="*/ 24 h 68"/>
                <a:gd name="T52" fmla="*/ 37 w 73"/>
                <a:gd name="T53" fmla="*/ 39 h 68"/>
                <a:gd name="T54" fmla="*/ 59 w 73"/>
                <a:gd name="T55" fmla="*/ 19 h 68"/>
                <a:gd name="T56" fmla="*/ 49 w 73"/>
                <a:gd name="T57" fmla="*/ 9 h 68"/>
                <a:gd name="T58" fmla="*/ 59 w 73"/>
                <a:gd name="T59" fmla="*/ 0 h 68"/>
                <a:gd name="T60" fmla="*/ 68 w 73"/>
                <a:gd name="T61" fmla="*/ 9 h 68"/>
                <a:gd name="T62" fmla="*/ 59 w 73"/>
                <a:gd name="T63" fmla="*/ 19 h 68"/>
                <a:gd name="T64" fmla="*/ 66 w 73"/>
                <a:gd name="T65" fmla="*/ 39 h 68"/>
                <a:gd name="T66" fmla="*/ 61 w 73"/>
                <a:gd name="T67" fmla="*/ 39 h 68"/>
                <a:gd name="T68" fmla="*/ 51 w 73"/>
                <a:gd name="T69" fmla="*/ 34 h 68"/>
                <a:gd name="T70" fmla="*/ 54 w 73"/>
                <a:gd name="T71" fmla="*/ 24 h 68"/>
                <a:gd name="T72" fmla="*/ 54 w 73"/>
                <a:gd name="T73" fmla="*/ 21 h 68"/>
                <a:gd name="T74" fmla="*/ 59 w 73"/>
                <a:gd name="T75" fmla="*/ 22 h 68"/>
                <a:gd name="T76" fmla="*/ 69 w 73"/>
                <a:gd name="T77" fmla="*/ 19 h 68"/>
                <a:gd name="T78" fmla="*/ 73 w 73"/>
                <a:gd name="T79" fmla="*/ 33 h 68"/>
                <a:gd name="T80" fmla="*/ 66 w 73"/>
                <a:gd name="T81" fmla="*/ 39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15"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28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164856" y="242394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711147" y="287345"/>
            <a:ext cx="12555147" cy="4603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zh-CN" sz="2400" b="1" dirty="0"/>
              <a:t>基于实践提炼了校本课程群的开发与</a:t>
            </a:r>
            <a:r>
              <a:rPr lang="zh-CN" altLang="zh-CN" sz="2400" b="1" dirty="0" smtClean="0"/>
              <a:t>实施</a:t>
            </a:r>
            <a:r>
              <a:rPr lang="zh-CN" altLang="en-US" sz="2400" b="1" dirty="0" smtClean="0"/>
              <a:t>路径</a:t>
            </a:r>
            <a:endParaRPr lang="zh-CN" altLang="zh-CN" sz="2400" dirty="0"/>
          </a:p>
        </p:txBody>
      </p:sp>
      <p:sp>
        <p:nvSpPr>
          <p:cNvPr id="33" name="圆角矩形 32"/>
          <p:cNvSpPr/>
          <p:nvPr/>
        </p:nvSpPr>
        <p:spPr>
          <a:xfrm>
            <a:off x="659568" y="190853"/>
            <a:ext cx="10373193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flipV="1">
            <a:off x="474052" y="977292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5161375" y="1509056"/>
            <a:ext cx="1723869" cy="673962"/>
          </a:xfrm>
          <a:prstGeom prst="round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375784" y="1518500"/>
            <a:ext cx="232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做法</a:t>
            </a:r>
            <a:endParaRPr lang="zh-CN" altLang="en-US" sz="40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7" name="Oval 34"/>
          <p:cNvSpPr/>
          <p:nvPr/>
        </p:nvSpPr>
        <p:spPr>
          <a:xfrm>
            <a:off x="10199975" y="3457282"/>
            <a:ext cx="250190" cy="250190"/>
          </a:xfrm>
          <a:prstGeom prst="ellipse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571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5" dirty="0">
              <a:ea typeface="方正清刻本悦宋简体" panose="02000000000000000000" pitchFamily="2" charset="-122"/>
            </a:endParaRPr>
          </a:p>
        </p:txBody>
      </p:sp>
      <p:cxnSp>
        <p:nvCxnSpPr>
          <p:cNvPr id="38" name="Straight Connector 32"/>
          <p:cNvCxnSpPr/>
          <p:nvPr/>
        </p:nvCxnSpPr>
        <p:spPr>
          <a:xfrm flipV="1">
            <a:off x="10326975" y="3582377"/>
            <a:ext cx="0" cy="718820"/>
          </a:xfrm>
          <a:prstGeom prst="line">
            <a:avLst/>
          </a:prstGeom>
          <a:ln w="19050">
            <a:solidFill>
              <a:srgbClr val="565656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38"/>
          <p:cNvSpPr/>
          <p:nvPr/>
        </p:nvSpPr>
        <p:spPr>
          <a:xfrm>
            <a:off x="9332565" y="4428197"/>
            <a:ext cx="1958340" cy="1084318"/>
          </a:xfrm>
          <a:prstGeom prst="roundRect">
            <a:avLst/>
          </a:prstGeom>
          <a:solidFill>
            <a:schemeClr val="bg2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sz="2800" b="1" dirty="0" smtClean="0"/>
              <a:t>空间</a:t>
            </a:r>
            <a:r>
              <a:rPr lang="zh-CN" altLang="zh-CN" sz="2800" b="1" dirty="0"/>
              <a:t>打造，文化浸润。</a:t>
            </a:r>
            <a:endParaRPr lang="zh-CN" altLang="zh-CN" sz="2800" b="1" dirty="0"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0000585" y="2703019"/>
            <a:ext cx="622300" cy="622300"/>
            <a:chOff x="9089" y="3085"/>
            <a:chExt cx="980" cy="980"/>
          </a:xfrm>
          <a:solidFill>
            <a:schemeClr val="bg2">
              <a:lumMod val="50000"/>
              <a:alpha val="71000"/>
            </a:schemeClr>
          </a:solidFill>
        </p:grpSpPr>
        <p:sp>
          <p:nvSpPr>
            <p:cNvPr id="44" name="Sev01"/>
            <p:cNvSpPr>
              <a:spLocks noChangeAspect="1"/>
            </p:cNvSpPr>
            <p:nvPr/>
          </p:nvSpPr>
          <p:spPr>
            <a:xfrm>
              <a:off x="9089" y="3085"/>
              <a:ext cx="980" cy="980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 dirty="0">
                <a:solidFill>
                  <a:schemeClr val="bg1"/>
                </a:solidFill>
                <a:latin typeface="FontAwesome" pitchFamily="2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45" name="Freeform 135"/>
            <p:cNvSpPr>
              <a:spLocks noEditPoints="1"/>
            </p:cNvSpPr>
            <p:nvPr/>
          </p:nvSpPr>
          <p:spPr bwMode="auto">
            <a:xfrm>
              <a:off x="9286" y="3300"/>
              <a:ext cx="586" cy="550"/>
            </a:xfrm>
            <a:custGeom>
              <a:avLst/>
              <a:gdLst>
                <a:gd name="T0" fmla="*/ 13 w 73"/>
                <a:gd name="T1" fmla="*/ 39 h 68"/>
                <a:gd name="T2" fmla="*/ 8 w 73"/>
                <a:gd name="T3" fmla="*/ 39 h 68"/>
                <a:gd name="T4" fmla="*/ 0 w 73"/>
                <a:gd name="T5" fmla="*/ 33 h 68"/>
                <a:gd name="T6" fmla="*/ 5 w 73"/>
                <a:gd name="T7" fmla="*/ 19 h 68"/>
                <a:gd name="T8" fmla="*/ 15 w 73"/>
                <a:gd name="T9" fmla="*/ 22 h 68"/>
                <a:gd name="T10" fmla="*/ 20 w 73"/>
                <a:gd name="T11" fmla="*/ 21 h 68"/>
                <a:gd name="T12" fmla="*/ 20 w 73"/>
                <a:gd name="T13" fmla="*/ 24 h 68"/>
                <a:gd name="T14" fmla="*/ 23 w 73"/>
                <a:gd name="T15" fmla="*/ 34 h 68"/>
                <a:gd name="T16" fmla="*/ 13 w 73"/>
                <a:gd name="T17" fmla="*/ 39 h 68"/>
                <a:gd name="T18" fmla="*/ 15 w 73"/>
                <a:gd name="T19" fmla="*/ 19 h 68"/>
                <a:gd name="T20" fmla="*/ 5 w 73"/>
                <a:gd name="T21" fmla="*/ 9 h 68"/>
                <a:gd name="T22" fmla="*/ 15 w 73"/>
                <a:gd name="T23" fmla="*/ 0 h 68"/>
                <a:gd name="T24" fmla="*/ 25 w 73"/>
                <a:gd name="T25" fmla="*/ 9 h 68"/>
                <a:gd name="T26" fmla="*/ 15 w 73"/>
                <a:gd name="T27" fmla="*/ 19 h 68"/>
                <a:gd name="T28" fmla="*/ 53 w 73"/>
                <a:gd name="T29" fmla="*/ 68 h 68"/>
                <a:gd name="T30" fmla="*/ 20 w 73"/>
                <a:gd name="T31" fmla="*/ 68 h 68"/>
                <a:gd name="T32" fmla="*/ 10 w 73"/>
                <a:gd name="T33" fmla="*/ 58 h 68"/>
                <a:gd name="T34" fmla="*/ 23 w 73"/>
                <a:gd name="T35" fmla="*/ 36 h 68"/>
                <a:gd name="T36" fmla="*/ 37 w 73"/>
                <a:gd name="T37" fmla="*/ 41 h 68"/>
                <a:gd name="T38" fmla="*/ 50 w 73"/>
                <a:gd name="T39" fmla="*/ 36 h 68"/>
                <a:gd name="T40" fmla="*/ 64 w 73"/>
                <a:gd name="T41" fmla="*/ 58 h 68"/>
                <a:gd name="T42" fmla="*/ 53 w 73"/>
                <a:gd name="T43" fmla="*/ 68 h 68"/>
                <a:gd name="T44" fmla="*/ 37 w 73"/>
                <a:gd name="T45" fmla="*/ 39 h 68"/>
                <a:gd name="T46" fmla="*/ 22 w 73"/>
                <a:gd name="T47" fmla="*/ 24 h 68"/>
                <a:gd name="T48" fmla="*/ 37 w 73"/>
                <a:gd name="T49" fmla="*/ 9 h 68"/>
                <a:gd name="T50" fmla="*/ 51 w 73"/>
                <a:gd name="T51" fmla="*/ 24 h 68"/>
                <a:gd name="T52" fmla="*/ 37 w 73"/>
                <a:gd name="T53" fmla="*/ 39 h 68"/>
                <a:gd name="T54" fmla="*/ 59 w 73"/>
                <a:gd name="T55" fmla="*/ 19 h 68"/>
                <a:gd name="T56" fmla="*/ 49 w 73"/>
                <a:gd name="T57" fmla="*/ 9 h 68"/>
                <a:gd name="T58" fmla="*/ 59 w 73"/>
                <a:gd name="T59" fmla="*/ 0 h 68"/>
                <a:gd name="T60" fmla="*/ 68 w 73"/>
                <a:gd name="T61" fmla="*/ 9 h 68"/>
                <a:gd name="T62" fmla="*/ 59 w 73"/>
                <a:gd name="T63" fmla="*/ 19 h 68"/>
                <a:gd name="T64" fmla="*/ 66 w 73"/>
                <a:gd name="T65" fmla="*/ 39 h 68"/>
                <a:gd name="T66" fmla="*/ 61 w 73"/>
                <a:gd name="T67" fmla="*/ 39 h 68"/>
                <a:gd name="T68" fmla="*/ 51 w 73"/>
                <a:gd name="T69" fmla="*/ 34 h 68"/>
                <a:gd name="T70" fmla="*/ 54 w 73"/>
                <a:gd name="T71" fmla="*/ 24 h 68"/>
                <a:gd name="T72" fmla="*/ 54 w 73"/>
                <a:gd name="T73" fmla="*/ 21 h 68"/>
                <a:gd name="T74" fmla="*/ 59 w 73"/>
                <a:gd name="T75" fmla="*/ 22 h 68"/>
                <a:gd name="T76" fmla="*/ 69 w 73"/>
                <a:gd name="T77" fmla="*/ 19 h 68"/>
                <a:gd name="T78" fmla="*/ 73 w 73"/>
                <a:gd name="T79" fmla="*/ 33 h 68"/>
                <a:gd name="T80" fmla="*/ 66 w 73"/>
                <a:gd name="T81" fmla="*/ 39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15"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12" grpId="0" bldLvl="0" animBg="1"/>
      <p:bldP spid="16" grpId="0" bldLvl="0" animBg="1"/>
      <p:bldP spid="17" grpId="0" bldLvl="0" animBg="1"/>
      <p:bldP spid="18" grpId="0" bldLvl="0" animBg="1"/>
      <p:bldP spid="32" grpId="0"/>
      <p:bldP spid="33" grpId="0" animBg="1"/>
      <p:bldP spid="35" grpId="0" animBg="1"/>
      <p:bldP spid="36" grpId="0"/>
      <p:bldP spid="37" grpId="0" bldLvl="0" animBg="1"/>
      <p:bldP spid="3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/>
          <a:srcRect r="26295" b="28086"/>
          <a:stretch>
            <a:fillRect/>
          </a:stretch>
        </p:blipFill>
        <p:spPr bwMode="auto">
          <a:xfrm>
            <a:off x="164892" y="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76553" y="33485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6041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规范循序，关注过程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4760792" y="439939"/>
          <a:ext cx="6680616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40" y="2946682"/>
            <a:ext cx="4099507" cy="3148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9636" y="2942936"/>
            <a:ext cx="4107002" cy="3148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7363" y="2965251"/>
            <a:ext cx="4017869" cy="30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矩形 14"/>
          <p:cNvSpPr/>
          <p:nvPr/>
        </p:nvSpPr>
        <p:spPr>
          <a:xfrm>
            <a:off x="1385050" y="1616854"/>
            <a:ext cx="23475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zh-CN" altLang="en-US" sz="3200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16" name="文本框 99"/>
          <p:cNvSpPr/>
          <p:nvPr/>
        </p:nvSpPr>
        <p:spPr>
          <a:xfrm>
            <a:off x="1202827" y="1424568"/>
            <a:ext cx="2604135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自主</a:t>
            </a:r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选课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7224" b="7844"/>
          <a:stretch>
            <a:fillRect/>
          </a:stretch>
        </p:blipFill>
        <p:spPr>
          <a:xfrm rot="5866978">
            <a:off x="2705443" y="3105177"/>
            <a:ext cx="4165908" cy="28316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r="10665" b="9998"/>
          <a:stretch>
            <a:fillRect/>
          </a:stretch>
        </p:blipFill>
        <p:spPr>
          <a:xfrm rot="4996099">
            <a:off x="5652334" y="2879603"/>
            <a:ext cx="4139904" cy="2885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r="6688" b="5671"/>
          <a:stretch>
            <a:fillRect/>
          </a:stretch>
        </p:blipFill>
        <p:spPr>
          <a:xfrm rot="4982607">
            <a:off x="-292785" y="3134778"/>
            <a:ext cx="4301247" cy="28861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文本框 99"/>
          <p:cNvSpPr/>
          <p:nvPr/>
        </p:nvSpPr>
        <p:spPr>
          <a:xfrm>
            <a:off x="1244671" y="1457903"/>
            <a:ext cx="2604135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走班上课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/>
          <a:stretch>
            <a:fillRect/>
          </a:stretch>
        </p:blipFill>
        <p:spPr>
          <a:xfrm rot="5904536">
            <a:off x="8608658" y="3059968"/>
            <a:ext cx="3950385" cy="27763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677"/>
            <a:ext cx="4648438" cy="3486328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3" y="2234964"/>
            <a:ext cx="4098220" cy="3073664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6" name="图片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38243">
            <a:off x="8743057" y="2588216"/>
            <a:ext cx="2853298" cy="3816704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99"/>
          <p:cNvSpPr/>
          <p:nvPr/>
        </p:nvSpPr>
        <p:spPr>
          <a:xfrm>
            <a:off x="1202826" y="1424568"/>
            <a:ext cx="2604135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巡视指导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29" name="图片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1" y="2463770"/>
            <a:ext cx="2587405" cy="1940554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76" y="4754637"/>
            <a:ext cx="2587405" cy="1940554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22" y="2478689"/>
            <a:ext cx="2587405" cy="1940554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99" y="4630217"/>
            <a:ext cx="2587405" cy="1940554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1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69" y="2453284"/>
            <a:ext cx="2587405" cy="1940554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24" y="4625560"/>
            <a:ext cx="2587405" cy="1940554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95" y="2468660"/>
            <a:ext cx="2587405" cy="1940554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99"/>
          <p:cNvSpPr/>
          <p:nvPr/>
        </p:nvSpPr>
        <p:spPr>
          <a:xfrm>
            <a:off x="1208477" y="1381870"/>
            <a:ext cx="2604135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期末展评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P spid="15" grpId="0"/>
      <p:bldP spid="15" grpId="1"/>
      <p:bldP spid="16" grpId="0" animBg="1"/>
      <p:bldP spid="16" grpId="1" animBg="1"/>
      <p:bldP spid="21" grpId="0" animBg="1"/>
      <p:bldP spid="21" grpId="1" animBg="1"/>
      <p:bldP spid="28" grpId="0" animBg="1"/>
      <p:bldP spid="28" grpId="1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/>
          <a:srcRect r="26295" b="28086"/>
          <a:stretch>
            <a:fillRect/>
          </a:stretch>
        </p:blipFill>
        <p:spPr bwMode="auto">
          <a:xfrm>
            <a:off x="164892" y="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76553" y="33485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6041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规范循序，关注过程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9"/>
          <p:cNvSpPr/>
          <p:nvPr/>
        </p:nvSpPr>
        <p:spPr>
          <a:xfrm>
            <a:off x="3855757" y="1035499"/>
            <a:ext cx="3401923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网络平台建设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" y="2214303"/>
            <a:ext cx="4151095" cy="4241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748" y="238125"/>
            <a:ext cx="4516899" cy="661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/>
          <a:srcRect r="26295" b="28086"/>
          <a:stretch>
            <a:fillRect/>
          </a:stretch>
        </p:blipFill>
        <p:spPr bwMode="auto">
          <a:xfrm>
            <a:off x="164892" y="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76553" y="33485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6041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</a:t>
            </a:r>
            <a:r>
              <a:rPr lang="zh-CN" altLang="zh-CN" sz="2000" b="1" dirty="0">
                <a:solidFill>
                  <a:schemeClr val="bg1"/>
                </a:solidFill>
              </a:rPr>
              <a:t>教学变革，重塑课堂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9"/>
          <p:cNvSpPr/>
          <p:nvPr/>
        </p:nvSpPr>
        <p:spPr>
          <a:xfrm>
            <a:off x="4544353" y="513472"/>
            <a:ext cx="422394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拓宽</a:t>
            </a:r>
            <a:r>
              <a:rPr lang="zh-CN" altLang="zh-CN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时空，弹性课时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7881" y="1625391"/>
            <a:ext cx="11741169" cy="4772744"/>
            <a:chOff x="420028" y="2400047"/>
            <a:chExt cx="9795870" cy="3486148"/>
          </a:xfrm>
        </p:grpSpPr>
        <p:sp>
          <p:nvSpPr>
            <p:cNvPr id="6" name="文本框 2"/>
            <p:cNvSpPr txBox="1"/>
            <p:nvPr/>
          </p:nvSpPr>
          <p:spPr>
            <a:xfrm>
              <a:off x="3286671" y="2400047"/>
              <a:ext cx="2738250" cy="369332"/>
            </a:xfrm>
            <a:prstGeom prst="rect">
              <a:avLst/>
            </a:prstGeom>
            <a:solidFill>
              <a:srgbClr val="92D050"/>
            </a:solidFill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b="1" noProof="1">
                  <a:latin typeface="微软雅黑" panose="020B0503020204020204" pitchFamily="34" charset="-122"/>
                  <a:cs typeface="+mn-ea"/>
                </a:rPr>
                <a:t>“</a:t>
              </a:r>
              <a:r>
                <a:rPr lang="zh-CN" altLang="en-US" b="1" noProof="1">
                  <a:latin typeface="微软雅黑" panose="020B0503020204020204" pitchFamily="34" charset="-122"/>
                  <a:cs typeface="+mn-ea"/>
                </a:rPr>
                <a:t>垃圾去哪儿</a:t>
              </a:r>
              <a:r>
                <a:rPr lang="en-US" altLang="zh-CN" b="1" noProof="1">
                  <a:latin typeface="微软雅黑" panose="020B0503020204020204" pitchFamily="34" charset="-122"/>
                  <a:cs typeface="+mn-ea"/>
                </a:rPr>
                <a:t>”</a:t>
              </a:r>
              <a:r>
                <a:rPr lang="zh-CN" altLang="en-US" b="1" noProof="1">
                  <a:latin typeface="微软雅黑" panose="020B0503020204020204" pitchFamily="34" charset="-122"/>
                  <a:cs typeface="+mn-ea"/>
                </a:rPr>
                <a:t>系列活动</a:t>
              </a:r>
              <a:endParaRPr lang="zh-CN" altLang="en-US" b="1" noProof="1">
                <a:latin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 bwMode="auto">
            <a:xfrm>
              <a:off x="420028" y="2851620"/>
              <a:ext cx="6657563" cy="2417937"/>
              <a:chOff x="-370" y="3231"/>
              <a:chExt cx="10486" cy="3809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-370" y="3231"/>
                <a:ext cx="10486" cy="1786"/>
                <a:chOff x="-370" y="3231"/>
                <a:chExt cx="10486" cy="1786"/>
              </a:xfrm>
            </p:grpSpPr>
            <p:pic>
              <p:nvPicPr>
                <p:cNvPr id="14" name="图片 4" descr="34104149092615035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370" y="3231"/>
                  <a:ext cx="2196" cy="1648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5" name="图片 6" descr="43208148876898048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17" y="3444"/>
                  <a:ext cx="2099" cy="1573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6" name="图片 7" descr="45878148878293027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96" y="3334"/>
                  <a:ext cx="2236" cy="1675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7" name="图片 8" descr="60779148953317133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80" y="3317"/>
                  <a:ext cx="2151" cy="1614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8" name="图片 19" descr="复件 6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" y="3347"/>
                  <a:ext cx="2677" cy="1505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9" name="组合 15"/>
              <p:cNvGrpSpPr/>
              <p:nvPr/>
            </p:nvGrpSpPr>
            <p:grpSpPr bwMode="auto">
              <a:xfrm>
                <a:off x="-351" y="5174"/>
                <a:ext cx="9585" cy="1866"/>
                <a:chOff x="-351" y="4888"/>
                <a:chExt cx="9585" cy="1866"/>
              </a:xfrm>
            </p:grpSpPr>
            <p:pic>
              <p:nvPicPr>
                <p:cNvPr id="10" name="图片 5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351" y="4888"/>
                  <a:ext cx="2177" cy="1709"/>
                </a:xfrm>
                <a:prstGeom prst="snip2DiagRect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图片 16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26" y="4995"/>
                  <a:ext cx="2140" cy="1709"/>
                </a:xfrm>
                <a:prstGeom prst="snip2DiagRect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2" name="图片 1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66" y="5058"/>
                  <a:ext cx="2326" cy="1696"/>
                </a:xfrm>
                <a:prstGeom prst="snip2DiagRect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文本框 3"/>
                <p:cNvSpPr txBox="1"/>
                <p:nvPr/>
              </p:nvSpPr>
              <p:spPr>
                <a:xfrm>
                  <a:off x="7315" y="5209"/>
                  <a:ext cx="1919" cy="533"/>
                </a:xfrm>
                <a:prstGeom prst="rect">
                  <a:avLst/>
                </a:prstGeom>
                <a:solidFill>
                  <a:srgbClr val="FFC000"/>
                </a:solidFill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600" b="1" noProof="1">
                      <a:latin typeface="微软雅黑" panose="020B0503020204020204" pitchFamily="34" charset="-122"/>
                      <a:cs typeface="+mn-ea"/>
                    </a:rPr>
                    <a:t>社区活动中</a:t>
                  </a:r>
                  <a:endParaRPr lang="zh-CN" altLang="en-US" sz="1600" b="1" noProof="1"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 bwMode="auto">
            <a:xfrm>
              <a:off x="2909164" y="4684568"/>
              <a:ext cx="4605655" cy="1201627"/>
              <a:chOff x="2157" y="6118"/>
              <a:chExt cx="7253" cy="1893"/>
            </a:xfrm>
          </p:grpSpPr>
          <p:pic>
            <p:nvPicPr>
              <p:cNvPr id="20" name="图片 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54" y="6118"/>
                <a:ext cx="2456" cy="1843"/>
              </a:xfrm>
              <a:prstGeom prst="roundRec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图片 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69" y="6118"/>
                <a:ext cx="2523" cy="1893"/>
              </a:xfrm>
              <a:prstGeom prst="roundRec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文本框 4"/>
              <p:cNvSpPr txBox="1"/>
              <p:nvPr/>
            </p:nvSpPr>
            <p:spPr>
              <a:xfrm>
                <a:off x="2157" y="7240"/>
                <a:ext cx="1919" cy="533"/>
              </a:xfrm>
              <a:prstGeom prst="rect">
                <a:avLst/>
              </a:prstGeom>
              <a:solidFill>
                <a:srgbClr val="B88CDD"/>
              </a:solidFill>
              <a:ln w="25400">
                <a:solidFill>
                  <a:srgbClr val="F3F3F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zh-CN" altLang="en-US" sz="1600" b="1" noProof="1">
                    <a:latin typeface="微软雅黑" panose="020B0503020204020204" pitchFamily="34" charset="-122"/>
                    <a:cs typeface="+mn-ea"/>
                  </a:rPr>
                  <a:t>来到福利院</a:t>
                </a:r>
                <a:endParaRPr lang="zh-CN" altLang="en-US" sz="1600" b="1" noProof="1"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 bwMode="auto">
            <a:xfrm>
              <a:off x="7380171" y="4171729"/>
              <a:ext cx="2813091" cy="1714304"/>
              <a:chOff x="9636" y="6012"/>
              <a:chExt cx="4428" cy="2699"/>
            </a:xfrm>
          </p:grpSpPr>
          <p:pic>
            <p:nvPicPr>
              <p:cNvPr id="24" name="图片 1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257" y="6012"/>
                <a:ext cx="2807" cy="1924"/>
              </a:xfrm>
              <a:prstGeom prst="flowChartInputOutpu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图片 1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36" y="6057"/>
                <a:ext cx="2505" cy="1879"/>
              </a:xfrm>
              <a:prstGeom prst="flowChartInputOutpu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文本框 5"/>
              <p:cNvSpPr txBox="1"/>
              <p:nvPr/>
            </p:nvSpPr>
            <p:spPr>
              <a:xfrm>
                <a:off x="10942" y="8178"/>
                <a:ext cx="1593" cy="533"/>
              </a:xfrm>
              <a:prstGeom prst="rect">
                <a:avLst/>
              </a:prstGeom>
              <a:solidFill>
                <a:srgbClr val="00B0F0"/>
              </a:solidFill>
              <a:ln w="25400">
                <a:solidFill>
                  <a:srgbClr val="F3F3F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zh-CN" altLang="en-US" sz="1600" b="1" noProof="1">
                    <a:latin typeface="微软雅黑" panose="020B0503020204020204" pitchFamily="34" charset="-122"/>
                    <a:cs typeface="+mn-ea"/>
                  </a:rPr>
                  <a:t>社区送福</a:t>
                </a:r>
                <a:endParaRPr lang="zh-CN" altLang="en-US" sz="1600" b="1" noProof="1"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 bwMode="auto">
            <a:xfrm>
              <a:off x="6941098" y="2541335"/>
              <a:ext cx="3274800" cy="1543685"/>
              <a:chOff x="9892" y="3372"/>
              <a:chExt cx="5156" cy="2431"/>
            </a:xfrm>
          </p:grpSpPr>
          <p:pic>
            <p:nvPicPr>
              <p:cNvPr id="28" name="图片 1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892" y="3947"/>
                <a:ext cx="2353" cy="1325"/>
              </a:xfrm>
              <a:prstGeom prst="cloud">
                <a:avLst/>
              </a:prstGeom>
              <a:noFill/>
              <a:ln w="9525">
                <a:noFill/>
              </a:ln>
            </p:spPr>
          </p:pic>
          <p:sp>
            <p:nvSpPr>
              <p:cNvPr id="29" name="文本框 1"/>
              <p:cNvSpPr txBox="1"/>
              <p:nvPr/>
            </p:nvSpPr>
            <p:spPr>
              <a:xfrm>
                <a:off x="11034" y="3372"/>
                <a:ext cx="2449" cy="605"/>
              </a:xfrm>
              <a:prstGeom prst="rect">
                <a:avLst/>
              </a:prstGeom>
              <a:solidFill>
                <a:srgbClr val="F2A3B9"/>
              </a:solidFill>
              <a:ln w="25400">
                <a:solidFill>
                  <a:srgbClr val="F3F3F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>
                    <a:latin typeface="微软雅黑" panose="020B0503020204020204" pitchFamily="34" charset="-122"/>
                    <a:cs typeface="+mn-ea"/>
                  </a:rPr>
                  <a:t>走进消防中队</a:t>
                </a:r>
                <a:endParaRPr lang="zh-CN" altLang="en-US" b="1" noProof="1">
                  <a:latin typeface="微软雅黑" panose="020B0503020204020204" pitchFamily="34" charset="-122"/>
                </a:endParaRPr>
              </a:p>
            </p:txBody>
          </p:sp>
          <p:pic>
            <p:nvPicPr>
              <p:cNvPr id="30" name="图片 1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771" y="3947"/>
                <a:ext cx="2350" cy="1325"/>
              </a:xfrm>
              <a:prstGeom prst="cloud">
                <a:avLst/>
              </a:prstGeom>
              <a:noFill/>
              <a:ln w="9525">
                <a:noFill/>
              </a:ln>
            </p:spPr>
          </p:pic>
          <p:pic>
            <p:nvPicPr>
              <p:cNvPr id="31" name="图片 1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892" y="4194"/>
                <a:ext cx="2857" cy="1609"/>
              </a:xfrm>
              <a:prstGeom prst="cloud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图片 1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170" y="3964"/>
                <a:ext cx="2878" cy="1623"/>
              </a:xfrm>
              <a:prstGeom prst="cloud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/>
          <a:srcRect r="26295" b="28086"/>
          <a:stretch>
            <a:fillRect/>
          </a:stretch>
        </p:blipFill>
        <p:spPr bwMode="auto">
          <a:xfrm>
            <a:off x="164892" y="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76553" y="33485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6041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</a:t>
            </a:r>
            <a:r>
              <a:rPr lang="zh-CN" altLang="zh-CN" sz="2000" b="1" dirty="0">
                <a:solidFill>
                  <a:schemeClr val="bg1"/>
                </a:solidFill>
              </a:rPr>
              <a:t>教学变革，重塑课堂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Picture 3" descr="E:\PPT改稿\中国风\07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7681" y="6241109"/>
            <a:ext cx="614035" cy="61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E:\PPT改稿\中国风\10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5614" y="6235257"/>
            <a:ext cx="628593" cy="6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E:\PPT改稿\中国风\02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5190" y="6212126"/>
            <a:ext cx="645874" cy="6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166792" y="1625391"/>
            <a:ext cx="9772138" cy="4133978"/>
            <a:chOff x="1166792" y="1625391"/>
            <a:chExt cx="9772138" cy="4133978"/>
          </a:xfrm>
        </p:grpSpPr>
        <p:grpSp>
          <p:nvGrpSpPr>
            <p:cNvPr id="17" name="Group 3"/>
            <p:cNvGrpSpPr/>
            <p:nvPr/>
          </p:nvGrpSpPr>
          <p:grpSpPr bwMode="auto">
            <a:xfrm>
              <a:off x="1166792" y="1712693"/>
              <a:ext cx="3518822" cy="4046676"/>
              <a:chOff x="0" y="0"/>
              <a:chExt cx="2770495" cy="3616657"/>
            </a:xfrm>
          </p:grpSpPr>
          <p:sp>
            <p:nvSpPr>
              <p:cNvPr id="18" name="矩形 3"/>
              <p:cNvSpPr>
                <a:spLocks noChangeArrowheads="1"/>
              </p:cNvSpPr>
              <p:nvPr/>
            </p:nvSpPr>
            <p:spPr bwMode="auto">
              <a:xfrm>
                <a:off x="0" y="272956"/>
                <a:ext cx="2770495" cy="3343701"/>
              </a:xfrm>
              <a:prstGeom prst="rect">
                <a:avLst/>
              </a:prstGeom>
              <a:solidFill>
                <a:srgbClr val="4BACC6"/>
              </a:solidFill>
              <a:ln w="76200" cmpd="sng">
                <a:solidFill>
                  <a:srgbClr val="4BACC6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矩形 4"/>
              <p:cNvSpPr>
                <a:spLocks noChangeArrowheads="1"/>
              </p:cNvSpPr>
              <p:nvPr/>
            </p:nvSpPr>
            <p:spPr bwMode="auto">
              <a:xfrm>
                <a:off x="40417" y="0"/>
                <a:ext cx="2689661" cy="259308"/>
              </a:xfrm>
              <a:prstGeom prst="rect">
                <a:avLst/>
              </a:prstGeom>
              <a:solidFill>
                <a:srgbClr val="4BACC6"/>
              </a:solidFill>
              <a:ln w="76200" cmpd="sng">
                <a:solidFill>
                  <a:srgbClr val="4BACC6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400" b="1" dirty="0" smtClean="0">
                    <a:solidFill>
                      <a:srgbClr val="FFFFFF"/>
                    </a:solidFill>
                  </a:rPr>
                  <a:t>教师</a:t>
                </a:r>
                <a:endParaRPr lang="zh-CN" altLang="en-US" sz="2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矩形 5"/>
              <p:cNvSpPr>
                <a:spLocks noChangeArrowheads="1"/>
              </p:cNvSpPr>
              <p:nvPr/>
            </p:nvSpPr>
            <p:spPr bwMode="auto">
              <a:xfrm>
                <a:off x="81887" y="382138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93CDDD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3600" b="1" dirty="0" smtClean="0"/>
                  <a:t>导学</a:t>
                </a:r>
                <a:endParaRPr lang="en-US" altLang="zh-CN" sz="3600" b="1" dirty="0"/>
              </a:p>
            </p:txBody>
          </p:sp>
          <p:sp>
            <p:nvSpPr>
              <p:cNvPr id="21" name="矩形 8"/>
              <p:cNvSpPr>
                <a:spLocks noChangeArrowheads="1"/>
              </p:cNvSpPr>
              <p:nvPr/>
            </p:nvSpPr>
            <p:spPr bwMode="auto">
              <a:xfrm>
                <a:off x="84162" y="1489881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93CDDD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3600" b="1" dirty="0"/>
                  <a:t>助学</a:t>
                </a:r>
                <a:endParaRPr lang="en-US" altLang="zh-CN" sz="3600" b="1" dirty="0"/>
              </a:p>
            </p:txBody>
          </p:sp>
          <p:sp>
            <p:nvSpPr>
              <p:cNvPr id="22" name="矩形 9"/>
              <p:cNvSpPr>
                <a:spLocks noChangeArrowheads="1"/>
              </p:cNvSpPr>
              <p:nvPr/>
            </p:nvSpPr>
            <p:spPr bwMode="auto">
              <a:xfrm>
                <a:off x="111457" y="2581702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93CDDD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3600" b="1" dirty="0"/>
                  <a:t>督学</a:t>
                </a:r>
                <a:endParaRPr lang="en-US" altLang="zh-CN" sz="3600" b="1" dirty="0"/>
              </a:p>
            </p:txBody>
          </p:sp>
        </p:grpSp>
        <p:grpSp>
          <p:nvGrpSpPr>
            <p:cNvPr id="23" name="Group 9"/>
            <p:cNvGrpSpPr/>
            <p:nvPr/>
          </p:nvGrpSpPr>
          <p:grpSpPr bwMode="auto">
            <a:xfrm>
              <a:off x="7420108" y="1625391"/>
              <a:ext cx="3518822" cy="4044900"/>
              <a:chOff x="0" y="0"/>
              <a:chExt cx="2770495" cy="3616657"/>
            </a:xfrm>
          </p:grpSpPr>
          <p:sp>
            <p:nvSpPr>
              <p:cNvPr id="24" name="矩形 12"/>
              <p:cNvSpPr>
                <a:spLocks noChangeArrowheads="1"/>
              </p:cNvSpPr>
              <p:nvPr/>
            </p:nvSpPr>
            <p:spPr bwMode="auto">
              <a:xfrm>
                <a:off x="0" y="272956"/>
                <a:ext cx="2770495" cy="3343701"/>
              </a:xfrm>
              <a:prstGeom prst="rect">
                <a:avLst/>
              </a:prstGeom>
              <a:solidFill>
                <a:srgbClr val="8064A2"/>
              </a:solidFill>
              <a:ln w="76200" cmpd="sng">
                <a:solidFill>
                  <a:srgbClr val="8064A2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矩形 13"/>
              <p:cNvSpPr>
                <a:spLocks noChangeArrowheads="1"/>
              </p:cNvSpPr>
              <p:nvPr/>
            </p:nvSpPr>
            <p:spPr bwMode="auto">
              <a:xfrm>
                <a:off x="40417" y="0"/>
                <a:ext cx="2689661" cy="259308"/>
              </a:xfrm>
              <a:prstGeom prst="rect">
                <a:avLst/>
              </a:prstGeom>
              <a:solidFill>
                <a:srgbClr val="8064A2"/>
              </a:solidFill>
              <a:ln w="76200" cmpd="sng">
                <a:solidFill>
                  <a:srgbClr val="8064A2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400" b="1" dirty="0" smtClean="0">
                    <a:solidFill>
                      <a:srgbClr val="FFFFFF"/>
                    </a:solidFill>
                  </a:rPr>
                  <a:t>学生</a:t>
                </a:r>
                <a:endParaRPr lang="zh-CN" altLang="en-US" sz="24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矩形 14"/>
              <p:cNvSpPr>
                <a:spLocks noChangeArrowheads="1"/>
              </p:cNvSpPr>
              <p:nvPr/>
            </p:nvSpPr>
            <p:spPr bwMode="auto">
              <a:xfrm>
                <a:off x="95535" y="382138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B3A2C7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3600" b="1" dirty="0"/>
                  <a:t>自学</a:t>
                </a:r>
                <a:endParaRPr lang="en-US" altLang="zh-CN" sz="3600" b="1" dirty="0"/>
              </a:p>
            </p:txBody>
          </p:sp>
          <p:sp>
            <p:nvSpPr>
              <p:cNvPr id="27" name="矩形 15"/>
              <p:cNvSpPr>
                <a:spLocks noChangeArrowheads="1"/>
              </p:cNvSpPr>
              <p:nvPr/>
            </p:nvSpPr>
            <p:spPr bwMode="auto">
              <a:xfrm>
                <a:off x="84162" y="1489881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B3A2C7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3600" b="1" dirty="0"/>
                  <a:t>研学</a:t>
                </a:r>
                <a:endParaRPr lang="en-US" altLang="zh-CN" sz="3600" b="1" dirty="0"/>
              </a:p>
            </p:txBody>
          </p:sp>
          <p:sp>
            <p:nvSpPr>
              <p:cNvPr id="28" name="矩形 16"/>
              <p:cNvSpPr>
                <a:spLocks noChangeArrowheads="1"/>
              </p:cNvSpPr>
              <p:nvPr/>
            </p:nvSpPr>
            <p:spPr bwMode="auto">
              <a:xfrm>
                <a:off x="111457" y="2581702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B3A2C7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3600" b="1" dirty="0"/>
                  <a:t>展学</a:t>
                </a:r>
                <a:endParaRPr lang="en-US" altLang="zh-CN" sz="3600" b="1" dirty="0"/>
              </a:p>
            </p:txBody>
          </p:sp>
        </p:grpSp>
        <p:sp>
          <p:nvSpPr>
            <p:cNvPr id="29" name="左右箭头 14"/>
            <p:cNvSpPr>
              <a:spLocks noChangeArrowheads="1"/>
            </p:cNvSpPr>
            <p:nvPr/>
          </p:nvSpPr>
          <p:spPr bwMode="auto">
            <a:xfrm>
              <a:off x="4634280" y="2872753"/>
              <a:ext cx="2837161" cy="2091700"/>
            </a:xfrm>
            <a:prstGeom prst="leftRightArrow">
              <a:avLst>
                <a:gd name="adj1" fmla="val 66056"/>
                <a:gd name="adj2" fmla="val 26644"/>
              </a:avLst>
            </a:prstGeom>
            <a:solidFill>
              <a:srgbClr val="4BACC6"/>
            </a:solidFill>
            <a:ln w="25400" cmpd="sng">
              <a:solidFill>
                <a:srgbClr val="4BACC6"/>
              </a:solidFill>
              <a:miter lim="800000"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zh-CN" sz="28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转变</a:t>
              </a:r>
              <a:r>
                <a:rPr lang="zh-CN" altLang="zh-CN" sz="2800" b="1" dirty="0" smtClean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方式</a:t>
              </a:r>
              <a:endParaRPr lang="en-US" altLang="zh-CN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endParaRPr>
            </a:p>
            <a:p>
              <a:pPr algn="ctr"/>
              <a:r>
                <a:rPr lang="zh-CN" altLang="zh-CN" sz="2800" b="1" dirty="0" smtClean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再造</a:t>
              </a:r>
              <a:r>
                <a:rPr lang="zh-CN" altLang="zh-CN" sz="28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形态</a:t>
              </a:r>
              <a:endParaRPr lang="zh-CN" altLang="en-US" sz="28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/>
          <a:srcRect r="26295" b="28086"/>
          <a:stretch>
            <a:fillRect/>
          </a:stretch>
        </p:blipFill>
        <p:spPr bwMode="auto">
          <a:xfrm>
            <a:off x="164892" y="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76553" y="33485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66041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8546" y="1130098"/>
            <a:ext cx="470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精心布局，营造</a:t>
            </a:r>
            <a:endParaRPr lang="en-US" altLang="zh-CN" sz="2400" b="1" dirty="0" smtClean="0"/>
          </a:p>
          <a:p>
            <a:r>
              <a:rPr lang="zh-CN" altLang="en-US" sz="2400" b="1" dirty="0" smtClean="0"/>
              <a:t>良好的育人环境</a:t>
            </a:r>
            <a:endParaRPr lang="zh-CN" altLang="en-US" sz="2400" b="1" dirty="0"/>
          </a:p>
        </p:txBody>
      </p:sp>
      <p:grpSp>
        <p:nvGrpSpPr>
          <p:cNvPr id="56" name="组合 55"/>
          <p:cNvGrpSpPr/>
          <p:nvPr/>
        </p:nvGrpSpPr>
        <p:grpSpPr>
          <a:xfrm>
            <a:off x="5235435" y="44613"/>
            <a:ext cx="6104403" cy="2297634"/>
            <a:chOff x="5235435" y="44613"/>
            <a:chExt cx="6104403" cy="2297634"/>
          </a:xfrm>
        </p:grpSpPr>
        <p:sp>
          <p:nvSpPr>
            <p:cNvPr id="8" name="十二边形 7"/>
            <p:cNvSpPr/>
            <p:nvPr/>
          </p:nvSpPr>
          <p:spPr>
            <a:xfrm>
              <a:off x="7369809" y="324322"/>
              <a:ext cx="1409076" cy="1710100"/>
            </a:xfrm>
            <a:prstGeom prst="dodec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/>
                <a:t>儿童</a:t>
              </a:r>
              <a:endParaRPr lang="en-US" altLang="zh-CN" sz="3200" b="1" dirty="0" smtClean="0"/>
            </a:p>
            <a:p>
              <a:pPr algn="ctr"/>
              <a:r>
                <a:rPr lang="zh-CN" altLang="en-US" sz="3200" b="1" dirty="0" smtClean="0"/>
                <a:t>天地</a:t>
              </a:r>
              <a:endParaRPr lang="zh-CN" altLang="en-US" sz="3200" b="1" dirty="0"/>
            </a:p>
          </p:txBody>
        </p:sp>
        <p:sp>
          <p:nvSpPr>
            <p:cNvPr id="12" name="椭圆 11"/>
            <p:cNvSpPr/>
            <p:nvPr/>
          </p:nvSpPr>
          <p:spPr>
            <a:xfrm>
              <a:off x="9227658" y="44613"/>
              <a:ext cx="1660200" cy="9323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学校图书馆</a:t>
              </a:r>
              <a:endParaRPr lang="zh-CN" altLang="en-US" sz="2400" b="1" dirty="0"/>
            </a:p>
          </p:txBody>
        </p:sp>
        <p:sp>
          <p:nvSpPr>
            <p:cNvPr id="14" name="椭圆 13"/>
            <p:cNvSpPr/>
            <p:nvPr/>
          </p:nvSpPr>
          <p:spPr>
            <a:xfrm>
              <a:off x="9209372" y="1369011"/>
              <a:ext cx="2130466" cy="932361"/>
            </a:xfrm>
            <a:prstGeom prst="ellipse">
              <a:avLst/>
            </a:prstGeom>
            <a:solidFill>
              <a:srgbClr val="EE42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/>
                <a:t>少儿</a:t>
              </a:r>
            </a:p>
            <a:p>
              <a:pPr algn="ctr"/>
              <a:r>
                <a:rPr lang="zh-CN" altLang="en-US" sz="2400" b="1" dirty="0"/>
                <a:t>科学院</a:t>
              </a:r>
            </a:p>
          </p:txBody>
        </p:sp>
        <p:sp>
          <p:nvSpPr>
            <p:cNvPr id="16" name="椭圆 15"/>
            <p:cNvSpPr/>
            <p:nvPr/>
          </p:nvSpPr>
          <p:spPr>
            <a:xfrm>
              <a:off x="5235435" y="147460"/>
              <a:ext cx="1660200" cy="93236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开放</a:t>
              </a:r>
            </a:p>
            <a:p>
              <a:pPr algn="ctr"/>
              <a:r>
                <a:rPr lang="zh-CN" altLang="en-US" sz="2400" b="1" dirty="0" smtClean="0"/>
                <a:t>书吧</a:t>
              </a:r>
              <a:endParaRPr lang="zh-CN" altLang="en-US" sz="2400" b="1" dirty="0"/>
            </a:p>
          </p:txBody>
        </p:sp>
        <p:sp>
          <p:nvSpPr>
            <p:cNvPr id="19" name="椭圆 18"/>
            <p:cNvSpPr/>
            <p:nvPr/>
          </p:nvSpPr>
          <p:spPr>
            <a:xfrm>
              <a:off x="5250090" y="1409886"/>
              <a:ext cx="1660200" cy="932361"/>
            </a:xfrm>
            <a:prstGeom prst="ellipse">
              <a:avLst/>
            </a:prstGeom>
            <a:solidFill>
              <a:srgbClr val="AB53AD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 smtClean="0"/>
                <a:t>专用</a:t>
              </a:r>
            </a:p>
            <a:p>
              <a:pPr algn="ctr"/>
              <a:r>
                <a:rPr lang="zh-CN" altLang="en-US" sz="2400" b="1" dirty="0" smtClean="0"/>
                <a:t>教室</a:t>
              </a:r>
              <a:endParaRPr lang="zh-CN" altLang="en-US" sz="2400" b="1" dirty="0"/>
            </a:p>
          </p:txBody>
        </p:sp>
        <p:sp>
          <p:nvSpPr>
            <p:cNvPr id="20" name="右箭头 19"/>
            <p:cNvSpPr/>
            <p:nvPr/>
          </p:nvSpPr>
          <p:spPr>
            <a:xfrm rot="19955018">
              <a:off x="8778885" y="586572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右箭头 20"/>
            <p:cNvSpPr/>
            <p:nvPr/>
          </p:nvSpPr>
          <p:spPr>
            <a:xfrm rot="1578400">
              <a:off x="8743708" y="1602852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右箭头 21"/>
            <p:cNvSpPr/>
            <p:nvPr/>
          </p:nvSpPr>
          <p:spPr>
            <a:xfrm rot="11954904">
              <a:off x="6921037" y="627720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右箭头 22"/>
            <p:cNvSpPr/>
            <p:nvPr/>
          </p:nvSpPr>
          <p:spPr>
            <a:xfrm rot="9027604">
              <a:off x="6975143" y="1703379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56882" y="2465470"/>
            <a:ext cx="3426687" cy="2655676"/>
            <a:chOff x="356882" y="2465470"/>
            <a:chExt cx="3426687" cy="265567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968" y="3896497"/>
              <a:ext cx="1632866" cy="12246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82" y="3889773"/>
              <a:ext cx="1632866" cy="12246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703" y="2465470"/>
              <a:ext cx="1632866" cy="12246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89" y="2465470"/>
              <a:ext cx="1671866" cy="125327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椭圆 23"/>
            <p:cNvSpPr/>
            <p:nvPr/>
          </p:nvSpPr>
          <p:spPr>
            <a:xfrm>
              <a:off x="1698536" y="3284173"/>
              <a:ext cx="1049312" cy="1049311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/>
                <a:t>人文学园</a:t>
              </a:r>
              <a:endParaRPr lang="zh-CN" altLang="en-US" sz="2000" b="1" dirty="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271364" y="3284173"/>
            <a:ext cx="3588342" cy="2625861"/>
            <a:chOff x="4089502" y="3092106"/>
            <a:chExt cx="3588342" cy="2625861"/>
          </a:xfrm>
        </p:grpSpPr>
        <p:pic>
          <p:nvPicPr>
            <p:cNvPr id="48" name="图片 4"/>
            <p:cNvPicPr>
              <a:picLocks noChangeAspect="1"/>
            </p:cNvPicPr>
            <p:nvPr/>
          </p:nvPicPr>
          <p:blipFill>
            <a:blip r:embed="rId8" cstate="print">
              <a:lum bright="12000"/>
            </a:blip>
            <a:stretch>
              <a:fillRect/>
            </a:stretch>
          </p:blipFill>
          <p:spPr bwMode="auto">
            <a:xfrm>
              <a:off x="4089502" y="3092106"/>
              <a:ext cx="1764419" cy="1255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6" name="图片 2"/>
            <p:cNvPicPr>
              <a:picLocks noChangeAspect="1"/>
            </p:cNvPicPr>
            <p:nvPr/>
          </p:nvPicPr>
          <p:blipFill>
            <a:blip r:embed="rId9" cstate="print">
              <a:lum bright="12000"/>
            </a:blip>
            <a:srcRect t="138" b="138"/>
            <a:stretch>
              <a:fillRect/>
            </a:stretch>
          </p:blipFill>
          <p:spPr bwMode="auto">
            <a:xfrm>
              <a:off x="5930465" y="3092106"/>
              <a:ext cx="1747379" cy="12107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0" cstate="print">
              <a:lum bright="12000"/>
            </a:blip>
            <a:stretch>
              <a:fillRect/>
            </a:stretch>
          </p:blipFill>
          <p:spPr bwMode="auto">
            <a:xfrm>
              <a:off x="6006053" y="4412853"/>
              <a:ext cx="1661881" cy="123934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1" name="图片 50" descr="DSC_1485"/>
            <p:cNvPicPr>
              <a:picLocks noChangeAspect="1"/>
            </p:cNvPicPr>
            <p:nvPr/>
          </p:nvPicPr>
          <p:blipFill>
            <a:blip r:embed="rId11" cstate="print">
              <a:lum bright="12000"/>
            </a:blip>
            <a:stretch>
              <a:fillRect/>
            </a:stretch>
          </p:blipFill>
          <p:spPr bwMode="auto">
            <a:xfrm>
              <a:off x="4089502" y="4466402"/>
              <a:ext cx="1816890" cy="125156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8" name="椭圆 37"/>
            <p:cNvSpPr/>
            <p:nvPr/>
          </p:nvSpPr>
          <p:spPr>
            <a:xfrm>
              <a:off x="5354062" y="3941747"/>
              <a:ext cx="1049312" cy="1049311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/>
                <a:t>探究乐园</a:t>
              </a:r>
              <a:endParaRPr lang="zh-CN" altLang="en-US" sz="20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319924" y="3889773"/>
            <a:ext cx="3672965" cy="2669540"/>
            <a:chOff x="8074347" y="3764407"/>
            <a:chExt cx="4083128" cy="30179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776" y="3764407"/>
              <a:ext cx="2096699" cy="157330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006" y="3803596"/>
              <a:ext cx="1993242" cy="14949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664" y="5256126"/>
              <a:ext cx="2034921" cy="15261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347" y="5331108"/>
              <a:ext cx="1934945" cy="145120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5" name="椭圆 54"/>
            <p:cNvSpPr/>
            <p:nvPr/>
          </p:nvSpPr>
          <p:spPr>
            <a:xfrm>
              <a:off x="9420166" y="4969911"/>
              <a:ext cx="1164413" cy="1049311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/>
                <a:t>艺体美园</a:t>
              </a:r>
              <a:endParaRPr lang="zh-CN" altLang="en-US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1"/>
          <p:cNvSpPr>
            <a:spLocks noChangeArrowheads="1"/>
          </p:cNvSpPr>
          <p:nvPr/>
        </p:nvSpPr>
        <p:spPr bwMode="auto">
          <a:xfrm>
            <a:off x="0" y="1010392"/>
            <a:ext cx="11855451" cy="111823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4600" algn="l"/>
              </a:tabLst>
              <a:defRPr/>
            </a:pPr>
            <a:r>
              <a:rPr kumimoji="0" lang="zh-CN" altLang="zh-CN" sz="21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悦享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四季</a:t>
            </a:r>
            <a:r>
              <a:rPr kumimoji="0" lang="zh-CN" sz="21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kumimoji="0" lang="zh-CN" sz="21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zh-CN" sz="21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以四季活动为规划主线，</a:t>
            </a:r>
            <a:r>
              <a:rPr kumimoji="0" lang="zh-CN" sz="21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创设楼层文化，</a:t>
            </a:r>
            <a:r>
              <a:rPr kumimoji="0" lang="zh-CN" sz="21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全方位、多角度地构建具有节气、节日文化气息，彰显学生立场的学校环境。从而打通生活与育人的界限，在充满生命气息的育人场中，让品德修养真正植根于每个孩子的心里。</a:t>
            </a:r>
            <a:endParaRPr kumimoji="0" lang="zh-CN" sz="213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 descr="DSC_1469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 bwMode="auto">
          <a:xfrm>
            <a:off x="108396" y="2063030"/>
            <a:ext cx="2817874" cy="1248087"/>
          </a:xfrm>
          <a:prstGeom prst="flowChartPunchedTape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 descr="DSC_1471"/>
          <p:cNvPicPr>
            <a:picLocks noChangeAspect="1"/>
          </p:cNvPicPr>
          <p:nvPr/>
        </p:nvPicPr>
        <p:blipFill>
          <a:blip r:embed="rId3" cstate="print">
            <a:lum bright="18000"/>
          </a:blip>
          <a:stretch>
            <a:fillRect/>
          </a:stretch>
        </p:blipFill>
        <p:spPr bwMode="auto">
          <a:xfrm>
            <a:off x="6269912" y="1998676"/>
            <a:ext cx="2930891" cy="1292005"/>
          </a:xfrm>
          <a:prstGeom prst="flowChartPunchedTape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 descr="DSC_1472"/>
          <p:cNvPicPr>
            <a:picLocks noChangeAspect="1"/>
          </p:cNvPicPr>
          <p:nvPr/>
        </p:nvPicPr>
        <p:blipFill>
          <a:blip r:embed="rId4" cstate="print">
            <a:lum bright="12000"/>
          </a:blip>
          <a:stretch>
            <a:fillRect/>
          </a:stretch>
        </p:blipFill>
        <p:spPr bwMode="auto">
          <a:xfrm>
            <a:off x="9279906" y="2002722"/>
            <a:ext cx="2575545" cy="1236145"/>
          </a:xfrm>
          <a:prstGeom prst="flowChartPunchedTape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 descr="DSC_1473"/>
          <p:cNvPicPr>
            <a:picLocks noChangeAspect="1"/>
          </p:cNvPicPr>
          <p:nvPr/>
        </p:nvPicPr>
        <p:blipFill>
          <a:blip r:embed="rId5" cstate="print">
            <a:lum bright="18000"/>
          </a:blip>
          <a:stretch>
            <a:fillRect/>
          </a:stretch>
        </p:blipFill>
        <p:spPr bwMode="auto">
          <a:xfrm>
            <a:off x="3034665" y="2033874"/>
            <a:ext cx="3020904" cy="1338209"/>
          </a:xfrm>
          <a:prstGeom prst="flowChartPunchedTape">
            <a:avLst/>
          </a:prstGeom>
          <a:ln>
            <a:solidFill>
              <a:srgbClr val="FF0000"/>
            </a:solidFill>
          </a:ln>
        </p:spPr>
      </p:pic>
      <p:pic>
        <p:nvPicPr>
          <p:cNvPr id="10" name="图片 9" descr="QQ图片2017112308283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5168074"/>
            <a:ext cx="2448730" cy="164000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图片 10" descr="QQ图片2017112308285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790590" y="3410452"/>
            <a:ext cx="2377002" cy="1658288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图片 11" descr="QQ图片2017112308290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682510" y="5168074"/>
            <a:ext cx="2485082" cy="166506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图片 13" descr="QQ图片2017112308290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6471" y="3410452"/>
            <a:ext cx="2422259" cy="1658288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图片 14" descr="QQ图片201711230829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454628" y="3348125"/>
            <a:ext cx="2486649" cy="1720616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图片 15" descr="QQ图片201711230829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8173490" y="3628530"/>
            <a:ext cx="3802348" cy="2592180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图片 12" descr="QQ图片2017112308290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5454627" y="5179371"/>
            <a:ext cx="2486649" cy="1617410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76553" y="334858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66041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1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0934" y="1434699"/>
            <a:ext cx="1623600" cy="16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4599" y="1434290"/>
            <a:ext cx="1608776" cy="16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806" y="1434650"/>
            <a:ext cx="1624062" cy="16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06833" y="3252068"/>
            <a:ext cx="3485580" cy="308038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457200" defTabSz="914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59296752"/>
                </a:ext>
              </a:extLst>
            </a:pPr>
            <a:r>
              <a:rPr lang="zh-CN" altLang="zh-CN" sz="1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通过</a:t>
            </a:r>
            <a:r>
              <a:rPr lang="zh-CN" altLang="zh-CN" sz="1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题研究，丰富学校的课程体系，优化“三精”（精品人文、精美艺体、精妙探究）课程环境，完善无界限、有整合的课程结构，探索建立校本课程案例资源库和优质资源共享机制，构建校本课程开发与实施的评价体系，提炼出具有可借鉴价值的课程图谱和教学模型。</a:t>
            </a:r>
          </a:p>
        </p:txBody>
      </p:sp>
      <p:sp>
        <p:nvSpPr>
          <p:cNvPr id="14" name="矩形 13"/>
          <p:cNvSpPr/>
          <p:nvPr/>
        </p:nvSpPr>
        <p:spPr>
          <a:xfrm>
            <a:off x="4264660" y="3251835"/>
            <a:ext cx="4505325" cy="3080385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457200" defTabSz="914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59296752"/>
                </a:ext>
              </a:extLst>
            </a:pPr>
            <a:r>
              <a:rPr lang="zh-CN" altLang="zh-CN" sz="1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通过课题研究，在低结构，高创意中给予学生自由的头脑大胆的想象；在多资源，重合作中赋予学生丰富的经历和乐群的品质，构建知识体系，掌握解决实际问题的方法，促进学生科学素养、人文精神和审美情趣的发展，培养学生的参与意识、实践能力、思维能力及创新精神，以达成“上善明真，健美智创”的学校育人目标，彰显“五向”形象特质。</a:t>
            </a:r>
          </a:p>
        </p:txBody>
      </p:sp>
      <p:sp>
        <p:nvSpPr>
          <p:cNvPr id="15" name="矩形 14"/>
          <p:cNvSpPr/>
          <p:nvPr/>
        </p:nvSpPr>
        <p:spPr>
          <a:xfrm>
            <a:off x="9042400" y="3251835"/>
            <a:ext cx="2498090" cy="2968625"/>
          </a:xfrm>
          <a:prstGeom prst="rect">
            <a:avLst/>
          </a:prstGeom>
          <a:ln w="28575">
            <a:solidFill>
              <a:srgbClr val="84CBC5">
                <a:lumMod val="7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45720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xmlns="" val="200" checksum="59296752"/>
                </a:ext>
              </a:extLst>
            </a:pPr>
            <a:r>
              <a:rPr kumimoji="0" lang="zh-CN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通过课题研究，更新教师观念，提升老师的课程开发意识和能力，增强老师的课程执行力，使教师成为学会学习、学会反思、学会创新的实践研究者，促进教师专业化成长。</a:t>
            </a:r>
          </a:p>
        </p:txBody>
      </p:sp>
      <p:sp>
        <p:nvSpPr>
          <p:cNvPr id="20" name="矩形 19"/>
          <p:cNvSpPr/>
          <p:nvPr/>
        </p:nvSpPr>
        <p:spPr>
          <a:xfrm flipV="1">
            <a:off x="506198" y="1246992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27210" y="422708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885383" y="424094"/>
            <a:ext cx="2667286" cy="5219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一、研究目标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97215" y="385061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花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197972">
            <a:off x="9985395" y="-125008"/>
            <a:ext cx="2346325" cy="1845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26" grpId="0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414809" y="2068754"/>
            <a:ext cx="2684157" cy="1794083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6000"/>
          </a:blip>
          <a:stretch>
            <a:fillRect/>
          </a:stretch>
        </p:blipFill>
        <p:spPr>
          <a:xfrm>
            <a:off x="3262228" y="2068753"/>
            <a:ext cx="2682945" cy="179408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lum bright="6000"/>
          </a:blip>
          <a:stretch>
            <a:fillRect/>
          </a:stretch>
        </p:blipFill>
        <p:spPr>
          <a:xfrm>
            <a:off x="6204910" y="2050450"/>
            <a:ext cx="2683551" cy="1794689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6000"/>
          </a:blip>
          <a:stretch>
            <a:fillRect/>
          </a:stretch>
        </p:blipFill>
        <p:spPr>
          <a:xfrm>
            <a:off x="9148198" y="2068628"/>
            <a:ext cx="2657496" cy="177651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lum bright="6000"/>
          </a:blip>
          <a:stretch>
            <a:fillRect/>
          </a:stretch>
        </p:blipFill>
        <p:spPr>
          <a:xfrm>
            <a:off x="342027" y="4308855"/>
            <a:ext cx="2689003" cy="1797112"/>
          </a:xfrm>
          <a:prstGeom prst="round2Diag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lum bright="6000"/>
          </a:blip>
          <a:stretch>
            <a:fillRect/>
          </a:stretch>
        </p:blipFill>
        <p:spPr>
          <a:xfrm>
            <a:off x="3288713" y="4308855"/>
            <a:ext cx="2689003" cy="1797112"/>
          </a:xfrm>
          <a:prstGeom prst="round2Diag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lum bright="6000"/>
          </a:blip>
          <a:stretch>
            <a:fillRect/>
          </a:stretch>
        </p:blipFill>
        <p:spPr>
          <a:xfrm>
            <a:off x="6235399" y="4308855"/>
            <a:ext cx="2689003" cy="1797112"/>
          </a:xfrm>
          <a:prstGeom prst="round2Diag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lum bright="6000"/>
          </a:blip>
          <a:stretch>
            <a:fillRect/>
          </a:stretch>
        </p:blipFill>
        <p:spPr>
          <a:xfrm>
            <a:off x="9116691" y="4308855"/>
            <a:ext cx="2689003" cy="1797112"/>
          </a:xfrm>
          <a:prstGeom prst="round2Diag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7" descr="5214_0005_cv"/>
          <p:cNvPicPr>
            <a:picLocks noChangeAspect="1" noChangeArrowheads="1"/>
          </p:cNvPicPr>
          <p:nvPr/>
        </p:nvPicPr>
        <p:blipFill rotWithShape="1">
          <a:blip r:embed="rId10"/>
          <a:srcRect r="26295" b="28086"/>
          <a:stretch>
            <a:fillRect/>
          </a:stretch>
        </p:blipFill>
        <p:spPr bwMode="auto">
          <a:xfrm>
            <a:off x="264908" y="149902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676569" y="484760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760427" y="667062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13" name="图片 12" descr="花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6691" y="-390789"/>
            <a:ext cx="3576650" cy="175109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38125" y="1128395"/>
            <a:ext cx="117151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4600" algn="l"/>
              </a:tabLst>
              <a:defRPr/>
            </a:pP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年级主题墙、班级风采墙布置，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角角落落都被赋予了课程的影子，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充分体现年级、班级个性。与学科课程建设结合，与学生活动开展融合，动态装饰，实时更新，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孩子们斑斓的学习成果构成了每个教室、年级独特的风景。课程改革，就从一间间充满生命气息的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最美教室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noProof="0" dirty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开始了。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5214_0005_cv"/>
          <p:cNvPicPr>
            <a:picLocks noChangeAspect="1" noChangeArrowheads="1"/>
          </p:cNvPicPr>
          <p:nvPr/>
        </p:nvPicPr>
        <p:blipFill rotWithShape="1">
          <a:blip r:embed="rId2"/>
          <a:srcRect r="26295" b="28086"/>
          <a:stretch>
            <a:fillRect/>
          </a:stretch>
        </p:blipFill>
        <p:spPr bwMode="auto">
          <a:xfrm>
            <a:off x="264908" y="149902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676569" y="484760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760427" y="667062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13" name="图片 12" descr="花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691" y="-390789"/>
            <a:ext cx="3576650" cy="175109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68565" y="1497064"/>
            <a:ext cx="3774097" cy="709734"/>
            <a:chOff x="264908" y="1689958"/>
            <a:chExt cx="3774097" cy="709734"/>
          </a:xfrm>
        </p:grpSpPr>
        <p:sp>
          <p:nvSpPr>
            <p:cNvPr id="15" name="剪去对角的矩形 14"/>
            <p:cNvSpPr/>
            <p:nvPr/>
          </p:nvSpPr>
          <p:spPr>
            <a:xfrm>
              <a:off x="264908" y="1689958"/>
              <a:ext cx="3522688" cy="683094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62147" y="1691806"/>
              <a:ext cx="33768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000" b="1" dirty="0"/>
                <a:t>构建“</a:t>
              </a:r>
              <a:r>
                <a:rPr lang="en-US" altLang="zh-CN" sz="2000" b="1" dirty="0"/>
                <a:t>135</a:t>
              </a:r>
              <a:r>
                <a:rPr lang="zh-CN" altLang="zh-CN" sz="2000" b="1" dirty="0"/>
                <a:t>大舞台”</a:t>
              </a:r>
              <a:r>
                <a:rPr lang="zh-CN" altLang="zh-CN" sz="2000" b="1" dirty="0" smtClean="0"/>
                <a:t>，推</a:t>
              </a:r>
              <a:endParaRPr lang="en-US" altLang="zh-CN" sz="2000" b="1" dirty="0" smtClean="0"/>
            </a:p>
            <a:p>
              <a:r>
                <a:rPr lang="zh-CN" altLang="zh-CN" sz="2000" b="1" dirty="0" smtClean="0"/>
                <a:t>进校本</a:t>
              </a:r>
              <a:r>
                <a:rPr lang="zh-CN" altLang="zh-CN" sz="2000" b="1" dirty="0"/>
                <a:t>课程的全面实施</a:t>
              </a:r>
              <a:r>
                <a:rPr lang="zh-CN" altLang="zh-CN" b="1" dirty="0"/>
                <a:t>。</a:t>
              </a:r>
              <a:endParaRPr lang="zh-CN" altLang="en-US" dirty="0"/>
            </a:p>
          </p:txBody>
        </p:sp>
      </p:grpSp>
      <p:sp>
        <p:nvSpPr>
          <p:cNvPr id="18" name="文本框 99"/>
          <p:cNvSpPr/>
          <p:nvPr/>
        </p:nvSpPr>
        <p:spPr>
          <a:xfrm>
            <a:off x="4823485" y="1403050"/>
            <a:ext cx="2545043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快乐大舞台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3" y="5244942"/>
            <a:ext cx="2150745" cy="1613058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6" y="3427581"/>
            <a:ext cx="2164926" cy="162369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72" y="2967010"/>
            <a:ext cx="2379980" cy="178498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70" y="4808624"/>
            <a:ext cx="2173605" cy="1630203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2" name="六边形 31"/>
          <p:cNvSpPr/>
          <p:nvPr/>
        </p:nvSpPr>
        <p:spPr>
          <a:xfrm>
            <a:off x="8068949" y="3476175"/>
            <a:ext cx="1768839" cy="1513920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六边形 33"/>
          <p:cNvSpPr/>
          <p:nvPr/>
        </p:nvSpPr>
        <p:spPr>
          <a:xfrm>
            <a:off x="8064563" y="1880989"/>
            <a:ext cx="1768839" cy="1513920"/>
          </a:xfrm>
          <a:prstGeom prst="hexagon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六边形 34"/>
          <p:cNvSpPr/>
          <p:nvPr/>
        </p:nvSpPr>
        <p:spPr>
          <a:xfrm>
            <a:off x="9564509" y="2698357"/>
            <a:ext cx="1768839" cy="1513920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六边形 35"/>
          <p:cNvSpPr/>
          <p:nvPr/>
        </p:nvSpPr>
        <p:spPr>
          <a:xfrm>
            <a:off x="6542084" y="2740813"/>
            <a:ext cx="1768839" cy="1513920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六边形 36"/>
          <p:cNvSpPr/>
          <p:nvPr/>
        </p:nvSpPr>
        <p:spPr>
          <a:xfrm>
            <a:off x="6604424" y="4357597"/>
            <a:ext cx="1768839" cy="1513920"/>
          </a:xfrm>
          <a:prstGeom prst="hexagon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六边形 37"/>
          <p:cNvSpPr/>
          <p:nvPr/>
        </p:nvSpPr>
        <p:spPr>
          <a:xfrm>
            <a:off x="8064563" y="5106313"/>
            <a:ext cx="1768839" cy="1513920"/>
          </a:xfrm>
          <a:prstGeom prst="hexagon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六边形 38"/>
          <p:cNvSpPr/>
          <p:nvPr/>
        </p:nvSpPr>
        <p:spPr>
          <a:xfrm>
            <a:off x="9564508" y="4328495"/>
            <a:ext cx="1768839" cy="1513920"/>
          </a:xfrm>
          <a:prstGeom prst="hexagon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DSC08710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608" y="2331513"/>
            <a:ext cx="2551121" cy="1913341"/>
          </a:xfrm>
          <a:prstGeom prst="snip2DiagRect">
            <a:avLst>
              <a:gd name="adj1" fmla="val 29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图片 40" descr="QQ图片20181114084548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39868" y="4908912"/>
            <a:ext cx="2875151" cy="18670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图片 41" descr="QQ图片20181114084624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2608" y="4751995"/>
            <a:ext cx="2501515" cy="18682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图片 42" descr="QQ图片2018111408474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66" y="4782799"/>
            <a:ext cx="2586494" cy="18670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图片 43" descr="QQ图片2018111408481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43396" y="2301297"/>
            <a:ext cx="2612587" cy="2063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图片 44" descr="QQ图片20181114085140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61441" y="4834410"/>
            <a:ext cx="2764484" cy="18670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图片 45" descr="QQ图片20181114085317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47790" y="2386301"/>
            <a:ext cx="2737509" cy="2063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图片 46" descr="QQ图片20181114085410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59676" y="2444409"/>
            <a:ext cx="2825999" cy="2063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剪去对角的矩形 47"/>
          <p:cNvSpPr/>
          <p:nvPr/>
        </p:nvSpPr>
        <p:spPr>
          <a:xfrm>
            <a:off x="3809793" y="4187236"/>
            <a:ext cx="4299366" cy="721676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小小升旗台，成长大舞台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bldLvl="0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58683" y="304521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4254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3" cstate="print"/>
          <a:srcRect r="26295" b="28086"/>
          <a:stretch>
            <a:fillRect/>
          </a:stretch>
        </p:blipFill>
        <p:spPr bwMode="auto">
          <a:xfrm>
            <a:off x="82446" y="2998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9212233" y="839520"/>
            <a:ext cx="2545043" cy="780011"/>
          </a:xfrm>
          <a:prstGeom prst="doubleWave">
            <a:avLst>
              <a:gd name="adj1" fmla="val 6250"/>
              <a:gd name="adj2" fmla="val -1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主题活动日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8130" y="1398905"/>
            <a:ext cx="3581309" cy="2749749"/>
            <a:chOff x="130" y="1887"/>
            <a:chExt cx="6585" cy="5056"/>
          </a:xfrm>
        </p:grpSpPr>
        <p:pic>
          <p:nvPicPr>
            <p:cNvPr id="16" name="图片 14" descr="824@@N4HMM23~B2JE(C2YZI"/>
            <p:cNvPicPr>
              <a:picLocks noChangeAspect="1"/>
            </p:cNvPicPr>
            <p:nvPr/>
          </p:nvPicPr>
          <p:blipFill>
            <a:blip r:embed="rId4" cstate="print"/>
            <a:srcRect l="5289" r="10389"/>
            <a:stretch>
              <a:fillRect/>
            </a:stretch>
          </p:blipFill>
          <p:spPr>
            <a:xfrm rot="21300000">
              <a:off x="280" y="1999"/>
              <a:ext cx="2981" cy="1993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2" descr="4"/>
            <p:cNvPicPr>
              <a:picLocks noChangeAspect="1"/>
            </p:cNvPicPr>
            <p:nvPr/>
          </p:nvPicPr>
          <p:blipFill>
            <a:blip r:embed="rId5" cstate="print"/>
            <a:srcRect t="19983"/>
            <a:stretch>
              <a:fillRect/>
            </a:stretch>
          </p:blipFill>
          <p:spPr>
            <a:xfrm>
              <a:off x="130" y="4091"/>
              <a:ext cx="3212" cy="193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99"/>
            <p:cNvSpPr/>
            <p:nvPr/>
          </p:nvSpPr>
          <p:spPr>
            <a:xfrm>
              <a:off x="1076" y="5932"/>
              <a:ext cx="3866" cy="1011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en-US" altLang="zh-CN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书画中的春景</a:t>
              </a:r>
            </a:p>
          </p:txBody>
        </p:sp>
        <p:pic>
          <p:nvPicPr>
            <p:cNvPr id="23" name="图片 3" descr="3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40000">
              <a:off x="3522" y="1887"/>
              <a:ext cx="2807" cy="2108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" descr="5E0950ADE3D4070C243D15C8D12E76CB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52" y="4091"/>
              <a:ext cx="3263" cy="184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矩形 5"/>
          <p:cNvSpPr/>
          <p:nvPr/>
        </p:nvSpPr>
        <p:spPr>
          <a:xfrm>
            <a:off x="3956897" y="254847"/>
            <a:ext cx="7300807" cy="5847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畅玩乐享</a:t>
            </a:r>
            <a:r>
              <a:rPr lang="en-US" altLang="zh-CN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32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主题课程之探春系列活动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90805" y="4193540"/>
            <a:ext cx="3756025" cy="2306813"/>
            <a:chOff x="-68" y="6771"/>
            <a:chExt cx="7379" cy="4532"/>
          </a:xfrm>
        </p:grpSpPr>
        <p:pic>
          <p:nvPicPr>
            <p:cNvPr id="11" name="图片 9" descr="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0" y="8256"/>
              <a:ext cx="3409" cy="2557"/>
            </a:xfrm>
            <a:prstGeom prst="hear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0" descr="3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8" y="7005"/>
              <a:ext cx="4083" cy="3066"/>
            </a:xfrm>
            <a:prstGeom prst="hear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99"/>
            <p:cNvSpPr/>
            <p:nvPr/>
          </p:nvSpPr>
          <p:spPr>
            <a:xfrm>
              <a:off x="3426" y="10224"/>
              <a:ext cx="3885" cy="1079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种植</a:t>
              </a:r>
              <a:r>
                <a:rPr lang="en-US" altLang="zh-CN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中的春</a:t>
              </a:r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意</a:t>
              </a:r>
            </a:p>
          </p:txBody>
        </p:sp>
        <p:pic>
          <p:nvPicPr>
            <p:cNvPr id="9" name="图片 2" descr="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68" y="6771"/>
              <a:ext cx="3520" cy="2405"/>
            </a:xfrm>
            <a:prstGeom prst="hear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组合 24"/>
          <p:cNvGrpSpPr/>
          <p:nvPr/>
        </p:nvGrpSpPr>
        <p:grpSpPr>
          <a:xfrm>
            <a:off x="4034790" y="974725"/>
            <a:ext cx="3420745" cy="2961121"/>
            <a:chOff x="7545" y="5737"/>
            <a:chExt cx="6167" cy="5320"/>
          </a:xfrm>
        </p:grpSpPr>
        <p:pic>
          <p:nvPicPr>
            <p:cNvPr id="15" name="图片 5" descr="3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240000">
              <a:off x="10022" y="5737"/>
              <a:ext cx="2352" cy="3142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21" name="图片 8" descr="3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21300000">
              <a:off x="7545" y="6523"/>
              <a:ext cx="2785" cy="3715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13" name="图片 4" descr="1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86" y="8030"/>
              <a:ext cx="3226" cy="242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10" name="文本框 99"/>
            <p:cNvSpPr/>
            <p:nvPr/>
          </p:nvSpPr>
          <p:spPr>
            <a:xfrm>
              <a:off x="8358" y="10069"/>
              <a:ext cx="4124" cy="988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社区</a:t>
              </a:r>
              <a:r>
                <a:rPr lang="en-US" altLang="zh-CN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</a:t>
              </a:r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春行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104640" y="3900170"/>
            <a:ext cx="3531175" cy="2678265"/>
            <a:chOff x="7811" y="6105"/>
            <a:chExt cx="6143" cy="4565"/>
          </a:xfrm>
        </p:grpSpPr>
        <p:pic>
          <p:nvPicPr>
            <p:cNvPr id="26" name="图片 5" descr="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27" y="7894"/>
              <a:ext cx="3623" cy="2720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7" name="图片 6" descr="8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11" y="6105"/>
              <a:ext cx="3429" cy="2571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8" name="图片 8" descr="1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27" y="7137"/>
              <a:ext cx="3427" cy="2572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sp>
          <p:nvSpPr>
            <p:cNvPr id="32" name="文本框 99"/>
            <p:cNvSpPr/>
            <p:nvPr/>
          </p:nvSpPr>
          <p:spPr>
            <a:xfrm>
              <a:off x="9823" y="9731"/>
              <a:ext cx="3288" cy="939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歌舞</a:t>
              </a:r>
              <a:r>
                <a:rPr lang="en-US" altLang="zh-CN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</a:t>
              </a:r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春韵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510780" y="1735455"/>
            <a:ext cx="4388485" cy="5175885"/>
            <a:chOff x="11820" y="2733"/>
            <a:chExt cx="6911" cy="8151"/>
          </a:xfrm>
        </p:grpSpPr>
        <p:grpSp>
          <p:nvGrpSpPr>
            <p:cNvPr id="51" name="组合 50"/>
            <p:cNvGrpSpPr/>
            <p:nvPr/>
          </p:nvGrpSpPr>
          <p:grpSpPr>
            <a:xfrm>
              <a:off x="11854" y="2733"/>
              <a:ext cx="3019" cy="2586"/>
              <a:chOff x="3863" y="3148"/>
              <a:chExt cx="2688" cy="2301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52" name="图片 3" descr="24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908" y="3148"/>
                <a:ext cx="2317" cy="1737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53" name="文本框 4"/>
              <p:cNvSpPr txBox="1"/>
              <p:nvPr/>
            </p:nvSpPr>
            <p:spPr>
              <a:xfrm>
                <a:off x="3863" y="4885"/>
                <a:ext cx="2688" cy="564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b="1" noProof="1">
                    <a:latin typeface="+mn-ea"/>
                    <a:cs typeface="+mn-ea"/>
                  </a:rPr>
                  <a:t>二年级</a:t>
                </a:r>
                <a:r>
                  <a:rPr lang="en-US" altLang="zh-CN" b="1" noProof="1">
                    <a:latin typeface="+mn-ea"/>
                    <a:cs typeface="+mn-ea"/>
                  </a:rPr>
                  <a:t>“</a:t>
                </a:r>
                <a:r>
                  <a:rPr lang="zh-CN" altLang="en-US" b="1" noProof="1">
                    <a:latin typeface="+mn-ea"/>
                    <a:cs typeface="+mn-ea"/>
                  </a:rPr>
                  <a:t>毛毛虫</a:t>
                </a:r>
                <a:r>
                  <a:rPr lang="en-US" altLang="zh-CN" b="1" noProof="1">
                    <a:latin typeface="+mn-ea"/>
                    <a:cs typeface="+mn-ea"/>
                  </a:rPr>
                  <a:t>”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11820" y="5325"/>
              <a:ext cx="3323" cy="4148"/>
              <a:chOff x="11152" y="3600"/>
              <a:chExt cx="2439" cy="3236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55" name="图片 5" descr="26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1368" y="3600"/>
                <a:ext cx="2025" cy="2698"/>
              </a:xfrm>
              <a:prstGeom prst="round2DiagRect">
                <a:avLst/>
              </a:prstGeom>
              <a:noFill/>
              <a:ln w="9525">
                <a:noFill/>
              </a:ln>
            </p:spPr>
          </p:pic>
          <p:sp>
            <p:nvSpPr>
              <p:cNvPr id="56" name="文本框 5"/>
              <p:cNvSpPr txBox="1"/>
              <p:nvPr/>
            </p:nvSpPr>
            <p:spPr>
              <a:xfrm>
                <a:off x="11152" y="6331"/>
                <a:ext cx="2439" cy="505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b="1" noProof="1">
                    <a:latin typeface="+mn-ea"/>
                    <a:cs typeface="+mn-ea"/>
                  </a:rPr>
                  <a:t>四年级</a:t>
                </a:r>
                <a:r>
                  <a:rPr lang="en-US" altLang="zh-CN" b="1" noProof="1">
                    <a:latin typeface="+mn-ea"/>
                    <a:cs typeface="+mn-ea"/>
                  </a:rPr>
                  <a:t>“</a:t>
                </a:r>
                <a:r>
                  <a:rPr lang="zh-CN" altLang="en-US" b="1" noProof="1">
                    <a:latin typeface="+mn-ea"/>
                    <a:cs typeface="+mn-ea"/>
                  </a:rPr>
                  <a:t>同舟共济</a:t>
                </a:r>
                <a:r>
                  <a:rPr lang="en-US" altLang="zh-CN" b="1" noProof="1">
                    <a:latin typeface="+mn-ea"/>
                    <a:cs typeface="+mn-ea"/>
                  </a:rPr>
                  <a:t>”</a:t>
                </a: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4882" y="3014"/>
              <a:ext cx="3693" cy="2312"/>
              <a:chOff x="6454" y="3000"/>
              <a:chExt cx="5633" cy="3411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58" name="图片 6" descr="FC43D7724D2B020A81FD614C05CDD18D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990" y="3000"/>
                <a:ext cx="4686" cy="2637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59" name="文本框 7"/>
              <p:cNvSpPr txBox="1"/>
              <p:nvPr/>
            </p:nvSpPr>
            <p:spPr>
              <a:xfrm>
                <a:off x="6454" y="5456"/>
                <a:ext cx="5633" cy="955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b="1" noProof="1">
                    <a:latin typeface="+mn-ea"/>
                    <a:cs typeface="+mn-ea"/>
                  </a:rPr>
                  <a:t>三年级</a:t>
                </a:r>
                <a:r>
                  <a:rPr lang="en-US" altLang="zh-CN" b="1" noProof="1">
                    <a:latin typeface="+mn-ea"/>
                    <a:cs typeface="+mn-ea"/>
                  </a:rPr>
                  <a:t>“</a:t>
                </a:r>
                <a:r>
                  <a:rPr lang="zh-CN" altLang="en-US" b="1" noProof="1">
                    <a:latin typeface="+mn-ea"/>
                    <a:cs typeface="+mn-ea"/>
                  </a:rPr>
                  <a:t>桃花朵朵开</a:t>
                </a:r>
                <a:r>
                  <a:rPr lang="en-US" altLang="zh-CN" b="1" noProof="1">
                    <a:latin typeface="+mn-ea"/>
                    <a:cs typeface="+mn-ea"/>
                  </a:rPr>
                  <a:t>”</a:t>
                </a: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15143" y="5667"/>
              <a:ext cx="3432" cy="2601"/>
              <a:chOff x="334" y="5575"/>
              <a:chExt cx="3613" cy="2759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61" name="图片 8" descr="85C1C42A91D5937EC3DDF6C4B06453EB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flipH="1">
                <a:off x="595" y="5575"/>
                <a:ext cx="2988" cy="2040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62" name="文本框 9"/>
              <p:cNvSpPr txBox="1"/>
              <p:nvPr/>
            </p:nvSpPr>
            <p:spPr>
              <a:xfrm>
                <a:off x="334" y="7648"/>
                <a:ext cx="3613" cy="686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b="1" noProof="1">
                    <a:latin typeface="+mn-ea"/>
                    <a:cs typeface="+mn-ea"/>
                  </a:rPr>
                  <a:t>五年级</a:t>
                </a:r>
                <a:r>
                  <a:rPr lang="en-US" altLang="zh-CN" b="1" noProof="1">
                    <a:latin typeface="+mn-ea"/>
                    <a:cs typeface="+mn-ea"/>
                  </a:rPr>
                  <a:t>“</a:t>
                </a:r>
                <a:r>
                  <a:rPr lang="zh-CN" altLang="en-US" b="1" noProof="1">
                    <a:latin typeface="+mn-ea"/>
                    <a:cs typeface="+mn-ea"/>
                  </a:rPr>
                  <a:t>蜈蚣传球</a:t>
                </a:r>
                <a:r>
                  <a:rPr lang="en-US" altLang="zh-CN" b="1" noProof="1">
                    <a:latin typeface="+mn-ea"/>
                    <a:cs typeface="+mn-ea"/>
                  </a:rPr>
                  <a:t>”</a:t>
                </a: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15275" y="8330"/>
              <a:ext cx="3457" cy="2554"/>
              <a:chOff x="4309" y="5575"/>
              <a:chExt cx="3892" cy="3095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64" name="图片 10" descr="EE19D0F806E0CAA7A2AF70BD276BD412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4440" y="5575"/>
                <a:ext cx="3080" cy="2310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65" name="文本框 11"/>
              <p:cNvSpPr txBox="1"/>
              <p:nvPr/>
            </p:nvSpPr>
            <p:spPr>
              <a:xfrm>
                <a:off x="4309" y="7886"/>
                <a:ext cx="3892" cy="784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b="1" noProof="1">
                    <a:latin typeface="+mn-ea"/>
                    <a:cs typeface="+mn-ea"/>
                  </a:rPr>
                  <a:t>六年级</a:t>
                </a:r>
                <a:r>
                  <a:rPr lang="en-US" altLang="zh-CN" b="1" noProof="1">
                    <a:latin typeface="+mn-ea"/>
                    <a:cs typeface="+mn-ea"/>
                  </a:rPr>
                  <a:t>“</a:t>
                </a:r>
                <a:r>
                  <a:rPr lang="zh-CN" altLang="en-US" b="1" noProof="1">
                    <a:latin typeface="+mn-ea"/>
                    <a:cs typeface="+mn-ea"/>
                  </a:rPr>
                  <a:t>螃蟹夹球</a:t>
                </a:r>
                <a:r>
                  <a:rPr lang="en-US" altLang="zh-CN" b="1" noProof="1">
                    <a:latin typeface="+mn-ea"/>
                    <a:cs typeface="+mn-ea"/>
                  </a:rPr>
                  <a:t>”</a:t>
                </a:r>
              </a:p>
            </p:txBody>
          </p:sp>
        </p:grpSp>
        <p:sp>
          <p:nvSpPr>
            <p:cNvPr id="47" name="文本框 99"/>
            <p:cNvSpPr/>
            <p:nvPr/>
          </p:nvSpPr>
          <p:spPr>
            <a:xfrm>
              <a:off x="12097" y="9372"/>
              <a:ext cx="3137" cy="840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校园</a:t>
              </a:r>
              <a:r>
                <a:rPr lang="en-US" altLang="zh-CN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</a:t>
              </a:r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春趣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99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99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99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99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99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6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58683" y="304521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4254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" name="文本框 99"/>
          <p:cNvSpPr/>
          <p:nvPr/>
        </p:nvSpPr>
        <p:spPr>
          <a:xfrm>
            <a:off x="4824283" y="589058"/>
            <a:ext cx="2545043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家长才艺秀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5" name="Picture 7" descr="5214_0005_cv"/>
          <p:cNvPicPr>
            <a:picLocks noChangeAspect="1" noChangeArrowheads="1"/>
          </p:cNvPicPr>
          <p:nvPr/>
        </p:nvPicPr>
        <p:blipFill rotWithShape="1">
          <a:blip r:embed="rId3"/>
          <a:srcRect r="26295" b="28086"/>
          <a:stretch>
            <a:fillRect/>
          </a:stretch>
        </p:blipFill>
        <p:spPr bwMode="auto">
          <a:xfrm>
            <a:off x="82446" y="2998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2" descr="~(8ILUAJP)TH8P$OO}RO3`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7" y="2207991"/>
            <a:ext cx="2727159" cy="1594625"/>
          </a:xfrm>
          <a:prstGeom prst="rect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674" y="4304912"/>
            <a:ext cx="3170684" cy="1786475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306" y="2332220"/>
            <a:ext cx="2832368" cy="1594626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106" y="4297512"/>
            <a:ext cx="2630203" cy="1972136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1913" y="4304912"/>
            <a:ext cx="2632265" cy="1972136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1863" y="2325376"/>
            <a:ext cx="2832366" cy="1594625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46" y="4241813"/>
            <a:ext cx="2704468" cy="2027835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0751" y="2404423"/>
            <a:ext cx="2706530" cy="1522423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58683" y="304521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4254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3"/>
          <a:srcRect r="26295" b="28086"/>
          <a:stretch>
            <a:fillRect/>
          </a:stretch>
        </p:blipFill>
        <p:spPr bwMode="auto">
          <a:xfrm>
            <a:off x="82446" y="2998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4475768" y="687755"/>
            <a:ext cx="2545043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社团活动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73624" y="1534737"/>
            <a:ext cx="3915152" cy="2130813"/>
            <a:chOff x="746974" y="1764405"/>
            <a:chExt cx="4875799" cy="2130813"/>
          </a:xfrm>
        </p:grpSpPr>
        <p:sp>
          <p:nvSpPr>
            <p:cNvPr id="6" name="矩形 5"/>
            <p:cNvSpPr/>
            <p:nvPr/>
          </p:nvSpPr>
          <p:spPr>
            <a:xfrm>
              <a:off x="746975" y="1764405"/>
              <a:ext cx="2112135" cy="412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科技类社团</a:t>
              </a:r>
              <a:endParaRPr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746974" y="2268614"/>
              <a:ext cx="2112135" cy="41212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体育类社团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46974" y="2978885"/>
              <a:ext cx="2112135" cy="412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艺术类社团</a:t>
              </a:r>
              <a:endParaRPr lang="zh-CN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746974" y="3483094"/>
              <a:ext cx="2112135" cy="41212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文学类社团</a:t>
              </a:r>
              <a:endParaRPr lang="zh-CN" altLang="en-US" dirty="0"/>
            </a:p>
          </p:txBody>
        </p:sp>
        <p:cxnSp>
          <p:nvCxnSpPr>
            <p:cNvPr id="18" name="肘形连接符 17"/>
            <p:cNvCxnSpPr>
              <a:stCxn id="6" idx="3"/>
            </p:cNvCxnSpPr>
            <p:nvPr/>
          </p:nvCxnSpPr>
          <p:spPr>
            <a:xfrm>
              <a:off x="2859110" y="1970467"/>
              <a:ext cx="1661375" cy="71027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肘形连接符 19"/>
            <p:cNvCxnSpPr>
              <a:stCxn id="9" idx="3"/>
            </p:cNvCxnSpPr>
            <p:nvPr/>
          </p:nvCxnSpPr>
          <p:spPr>
            <a:xfrm flipV="1">
              <a:off x="2859109" y="2772823"/>
              <a:ext cx="1661376" cy="91633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肘形连接符 22"/>
            <p:cNvCxnSpPr>
              <a:stCxn id="7" idx="3"/>
            </p:cNvCxnSpPr>
            <p:nvPr/>
          </p:nvCxnSpPr>
          <p:spPr>
            <a:xfrm>
              <a:off x="2859109" y="2474676"/>
              <a:ext cx="1661376" cy="206062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肘形连接符 24"/>
            <p:cNvCxnSpPr>
              <a:stCxn id="8" idx="3"/>
            </p:cNvCxnSpPr>
            <p:nvPr/>
          </p:nvCxnSpPr>
          <p:spPr>
            <a:xfrm flipV="1">
              <a:off x="2859109" y="2772823"/>
              <a:ext cx="1661376" cy="41212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4025793" y="2268614"/>
              <a:ext cx="1596980" cy="916333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20</a:t>
              </a:r>
              <a:r>
                <a:rPr lang="zh-CN" altLang="en-US" dirty="0" smtClean="0"/>
                <a:t>多门</a:t>
              </a:r>
              <a:endParaRPr lang="en-US" altLang="zh-CN" dirty="0" smtClean="0"/>
            </a:p>
            <a:p>
              <a:pPr algn="ctr"/>
              <a:r>
                <a:rPr lang="zh-CN" altLang="en-US" dirty="0" smtClean="0"/>
                <a:t>社团课程</a:t>
              </a:r>
              <a:endParaRPr lang="zh-CN" altLang="en-US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275084" y="1673571"/>
            <a:ext cx="1740144" cy="2151291"/>
            <a:chOff x="5799269" y="1686940"/>
            <a:chExt cx="1740144" cy="2151291"/>
          </a:xfrm>
        </p:grpSpPr>
        <p:sp>
          <p:nvSpPr>
            <p:cNvPr id="28" name="椭圆 27"/>
            <p:cNvSpPr/>
            <p:nvPr/>
          </p:nvSpPr>
          <p:spPr>
            <a:xfrm>
              <a:off x="5799269" y="2595279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田径</a:t>
              </a:r>
              <a:endParaRPr lang="zh-CN" altLang="en-US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6038687" y="1686940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体育类社团</a:t>
              </a:r>
              <a:endParaRPr lang="zh-CN" altLang="en-US" dirty="0"/>
            </a:p>
          </p:txBody>
        </p:sp>
        <p:sp>
          <p:nvSpPr>
            <p:cNvPr id="30" name="椭圆 29"/>
            <p:cNvSpPr/>
            <p:nvPr/>
          </p:nvSpPr>
          <p:spPr>
            <a:xfrm>
              <a:off x="6309341" y="3118231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足球</a:t>
              </a:r>
              <a:endParaRPr lang="zh-CN" altLang="en-US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6819413" y="2600733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排球</a:t>
              </a:r>
              <a:endParaRPr lang="zh-CN" altLang="en-US" dirty="0"/>
            </a:p>
          </p:txBody>
        </p:sp>
        <p:cxnSp>
          <p:nvCxnSpPr>
            <p:cNvPr id="33" name="直接连接符 32"/>
            <p:cNvCxnSpPr>
              <a:stCxn id="29" idx="2"/>
              <a:endCxn id="30" idx="0"/>
            </p:cNvCxnSpPr>
            <p:nvPr/>
          </p:nvCxnSpPr>
          <p:spPr>
            <a:xfrm flipH="1">
              <a:off x="6669341" y="2096913"/>
              <a:ext cx="72550" cy="102131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stCxn id="29" idx="2"/>
              <a:endCxn id="28" idx="7"/>
            </p:cNvCxnSpPr>
            <p:nvPr/>
          </p:nvCxnSpPr>
          <p:spPr>
            <a:xfrm flipH="1">
              <a:off x="6413827" y="2096913"/>
              <a:ext cx="328064" cy="60380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29" idx="2"/>
            </p:cNvCxnSpPr>
            <p:nvPr/>
          </p:nvCxnSpPr>
          <p:spPr>
            <a:xfrm>
              <a:off x="6741891" y="2096913"/>
              <a:ext cx="287450" cy="51749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6175353" y="1690534"/>
            <a:ext cx="1754543" cy="2418942"/>
            <a:chOff x="7470073" y="1673571"/>
            <a:chExt cx="1754543" cy="2418942"/>
          </a:xfrm>
        </p:grpSpPr>
        <p:sp>
          <p:nvSpPr>
            <p:cNvPr id="40" name="椭圆 39"/>
            <p:cNvSpPr/>
            <p:nvPr/>
          </p:nvSpPr>
          <p:spPr>
            <a:xfrm>
              <a:off x="7470073" y="2581910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舞蹈</a:t>
              </a:r>
              <a:endParaRPr lang="zh-CN" altLang="en-US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7709491" y="1673571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艺术类社团</a:t>
              </a:r>
              <a:endParaRPr lang="zh-CN" altLang="en-US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7836420" y="3185718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乐器</a:t>
              </a:r>
            </a:p>
          </p:txBody>
        </p:sp>
        <p:sp>
          <p:nvSpPr>
            <p:cNvPr id="43" name="椭圆 42"/>
            <p:cNvSpPr/>
            <p:nvPr/>
          </p:nvSpPr>
          <p:spPr>
            <a:xfrm>
              <a:off x="8504616" y="2543155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合唱</a:t>
              </a:r>
            </a:p>
          </p:txBody>
        </p:sp>
        <p:cxnSp>
          <p:nvCxnSpPr>
            <p:cNvPr id="44" name="直接连接符 43"/>
            <p:cNvCxnSpPr>
              <a:stCxn id="41" idx="2"/>
              <a:endCxn id="42" idx="0"/>
            </p:cNvCxnSpPr>
            <p:nvPr/>
          </p:nvCxnSpPr>
          <p:spPr>
            <a:xfrm flipH="1">
              <a:off x="8196420" y="2083544"/>
              <a:ext cx="216275" cy="110217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41" idx="2"/>
              <a:endCxn id="40" idx="7"/>
            </p:cNvCxnSpPr>
            <p:nvPr/>
          </p:nvCxnSpPr>
          <p:spPr>
            <a:xfrm flipH="1">
              <a:off x="8084631" y="2083544"/>
              <a:ext cx="328064" cy="60380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1" idx="2"/>
            </p:cNvCxnSpPr>
            <p:nvPr/>
          </p:nvCxnSpPr>
          <p:spPr>
            <a:xfrm>
              <a:off x="8412695" y="2083544"/>
              <a:ext cx="287450" cy="51749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>
            <a:xfrm>
              <a:off x="8504616" y="3372513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美术</a:t>
              </a:r>
            </a:p>
          </p:txBody>
        </p:sp>
        <p:cxnSp>
          <p:nvCxnSpPr>
            <p:cNvPr id="51" name="直接连接符 50"/>
            <p:cNvCxnSpPr>
              <a:stCxn id="41" idx="2"/>
              <a:endCxn id="47" idx="1"/>
            </p:cNvCxnSpPr>
            <p:nvPr/>
          </p:nvCxnSpPr>
          <p:spPr>
            <a:xfrm>
              <a:off x="8412695" y="2083544"/>
              <a:ext cx="197363" cy="139441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8066217" y="1673571"/>
            <a:ext cx="1650903" cy="2389679"/>
            <a:chOff x="8283748" y="1649194"/>
            <a:chExt cx="1650903" cy="2389679"/>
          </a:xfrm>
        </p:grpSpPr>
        <p:sp>
          <p:nvSpPr>
            <p:cNvPr id="54" name="椭圆 53"/>
            <p:cNvSpPr/>
            <p:nvPr/>
          </p:nvSpPr>
          <p:spPr>
            <a:xfrm>
              <a:off x="8283748" y="2533426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文学</a:t>
              </a:r>
              <a:endParaRPr lang="zh-CN" altLang="en-US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8419526" y="1649194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文学类社团</a:t>
              </a:r>
              <a:endParaRPr lang="zh-CN" altLang="en-US" dirty="0"/>
            </a:p>
          </p:txBody>
        </p:sp>
        <p:sp>
          <p:nvSpPr>
            <p:cNvPr id="56" name="椭圆 55"/>
            <p:cNvSpPr/>
            <p:nvPr/>
          </p:nvSpPr>
          <p:spPr>
            <a:xfrm>
              <a:off x="8360516" y="3318873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阅读</a:t>
              </a:r>
              <a:endParaRPr lang="zh-CN" altLang="en-US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9214651" y="2518778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书法</a:t>
              </a:r>
              <a:endParaRPr lang="zh-CN" altLang="en-US" dirty="0"/>
            </a:p>
          </p:txBody>
        </p:sp>
        <p:cxnSp>
          <p:nvCxnSpPr>
            <p:cNvPr id="58" name="直接连接符 57"/>
            <p:cNvCxnSpPr>
              <a:stCxn id="55" idx="2"/>
              <a:endCxn id="56" idx="0"/>
            </p:cNvCxnSpPr>
            <p:nvPr/>
          </p:nvCxnSpPr>
          <p:spPr>
            <a:xfrm flipH="1">
              <a:off x="8720516" y="2059167"/>
              <a:ext cx="402214" cy="125970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stCxn id="55" idx="2"/>
              <a:endCxn id="54" idx="7"/>
            </p:cNvCxnSpPr>
            <p:nvPr/>
          </p:nvCxnSpPr>
          <p:spPr>
            <a:xfrm flipH="1">
              <a:off x="8898306" y="2059167"/>
              <a:ext cx="224424" cy="57970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>
              <a:stCxn id="55" idx="2"/>
            </p:cNvCxnSpPr>
            <p:nvPr/>
          </p:nvCxnSpPr>
          <p:spPr>
            <a:xfrm>
              <a:off x="9122730" y="2059167"/>
              <a:ext cx="287450" cy="51749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椭圆 60"/>
            <p:cNvSpPr/>
            <p:nvPr/>
          </p:nvSpPr>
          <p:spPr>
            <a:xfrm>
              <a:off x="9151136" y="3318873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英语</a:t>
              </a:r>
              <a:endParaRPr lang="zh-CN" altLang="en-US" dirty="0"/>
            </a:p>
          </p:txBody>
        </p:sp>
        <p:cxnSp>
          <p:nvCxnSpPr>
            <p:cNvPr id="62" name="直接连接符 61"/>
            <p:cNvCxnSpPr>
              <a:stCxn id="55" idx="2"/>
              <a:endCxn id="61" idx="1"/>
            </p:cNvCxnSpPr>
            <p:nvPr/>
          </p:nvCxnSpPr>
          <p:spPr>
            <a:xfrm>
              <a:off x="9122730" y="2059167"/>
              <a:ext cx="133848" cy="136514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10045171" y="1677025"/>
            <a:ext cx="2101608" cy="2532808"/>
            <a:chOff x="10045171" y="1677025"/>
            <a:chExt cx="2101608" cy="2532808"/>
          </a:xfrm>
        </p:grpSpPr>
        <p:sp>
          <p:nvSpPr>
            <p:cNvPr id="71" name="椭圆 70"/>
            <p:cNvSpPr/>
            <p:nvPr/>
          </p:nvSpPr>
          <p:spPr>
            <a:xfrm>
              <a:off x="10045171" y="2561257"/>
              <a:ext cx="720000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编程</a:t>
              </a:r>
              <a:endParaRPr lang="zh-CN" altLang="en-US" dirty="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0180949" y="1677025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科技类社团</a:t>
              </a:r>
              <a:endParaRPr lang="zh-CN" altLang="en-US" dirty="0"/>
            </a:p>
          </p:txBody>
        </p:sp>
        <p:sp>
          <p:nvSpPr>
            <p:cNvPr id="73" name="椭圆 72"/>
            <p:cNvSpPr/>
            <p:nvPr/>
          </p:nvSpPr>
          <p:spPr>
            <a:xfrm>
              <a:off x="10045171" y="3438581"/>
              <a:ext cx="956813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搭支架</a:t>
              </a:r>
              <a:endParaRPr lang="zh-CN" altLang="en-US" dirty="0"/>
            </a:p>
          </p:txBody>
        </p:sp>
        <p:sp>
          <p:nvSpPr>
            <p:cNvPr id="74" name="椭圆 73"/>
            <p:cNvSpPr/>
            <p:nvPr/>
          </p:nvSpPr>
          <p:spPr>
            <a:xfrm>
              <a:off x="11066161" y="2328784"/>
              <a:ext cx="932866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3D</a:t>
              </a:r>
              <a:r>
                <a:rPr lang="zh-CN" altLang="en-US" dirty="0" smtClean="0"/>
                <a:t>打印</a:t>
              </a:r>
              <a:endParaRPr lang="zh-CN" altLang="en-US" dirty="0"/>
            </a:p>
          </p:txBody>
        </p:sp>
        <p:cxnSp>
          <p:nvCxnSpPr>
            <p:cNvPr id="75" name="直接连接符 74"/>
            <p:cNvCxnSpPr>
              <a:stCxn id="72" idx="2"/>
              <a:endCxn id="73" idx="0"/>
            </p:cNvCxnSpPr>
            <p:nvPr/>
          </p:nvCxnSpPr>
          <p:spPr>
            <a:xfrm flipH="1">
              <a:off x="10523578" y="2086998"/>
              <a:ext cx="360575" cy="1351583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>
              <a:stCxn id="72" idx="2"/>
              <a:endCxn id="71" idx="7"/>
            </p:cNvCxnSpPr>
            <p:nvPr/>
          </p:nvCxnSpPr>
          <p:spPr>
            <a:xfrm flipH="1">
              <a:off x="10659729" y="2086998"/>
              <a:ext cx="224424" cy="57970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>
              <a:endCxn id="74" idx="0"/>
            </p:cNvCxnSpPr>
            <p:nvPr/>
          </p:nvCxnSpPr>
          <p:spPr>
            <a:xfrm>
              <a:off x="10897693" y="2086998"/>
              <a:ext cx="634901" cy="24178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椭圆 77"/>
            <p:cNvSpPr/>
            <p:nvPr/>
          </p:nvSpPr>
          <p:spPr>
            <a:xfrm>
              <a:off x="10747800" y="2858880"/>
              <a:ext cx="720000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乐创</a:t>
              </a:r>
              <a:endParaRPr lang="zh-CN" altLang="en-US" dirty="0"/>
            </a:p>
          </p:txBody>
        </p:sp>
        <p:cxnSp>
          <p:nvCxnSpPr>
            <p:cNvPr id="79" name="直接连接符 78"/>
            <p:cNvCxnSpPr>
              <a:stCxn id="72" idx="2"/>
              <a:endCxn id="78" idx="1"/>
            </p:cNvCxnSpPr>
            <p:nvPr/>
          </p:nvCxnSpPr>
          <p:spPr>
            <a:xfrm flipH="1">
              <a:off x="10853242" y="2086998"/>
              <a:ext cx="30911" cy="87732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椭圆 86"/>
            <p:cNvSpPr/>
            <p:nvPr/>
          </p:nvSpPr>
          <p:spPr>
            <a:xfrm>
              <a:off x="11213913" y="3489833"/>
              <a:ext cx="932866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电子工程</a:t>
              </a:r>
              <a:endParaRPr lang="zh-CN" altLang="en-US" dirty="0"/>
            </a:p>
          </p:txBody>
        </p:sp>
        <p:cxnSp>
          <p:nvCxnSpPr>
            <p:cNvPr id="88" name="直接连接符 87"/>
            <p:cNvCxnSpPr>
              <a:stCxn id="72" idx="2"/>
              <a:endCxn id="87" idx="0"/>
            </p:cNvCxnSpPr>
            <p:nvPr/>
          </p:nvCxnSpPr>
          <p:spPr>
            <a:xfrm>
              <a:off x="10884153" y="2086998"/>
              <a:ext cx="796193" cy="1402835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0" y="4261844"/>
            <a:ext cx="3264388" cy="244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79" y="4258468"/>
            <a:ext cx="3288607" cy="2445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72" y="4109476"/>
            <a:ext cx="1954675" cy="2606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5" name="矩形 94"/>
          <p:cNvSpPr/>
          <p:nvPr/>
        </p:nvSpPr>
        <p:spPr>
          <a:xfrm>
            <a:off x="4264187" y="4627385"/>
            <a:ext cx="585906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体育类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58683" y="304521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4254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3"/>
          <a:srcRect r="26295" b="28086"/>
          <a:stretch>
            <a:fillRect/>
          </a:stretch>
        </p:blipFill>
        <p:spPr bwMode="auto">
          <a:xfrm>
            <a:off x="82446" y="2998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4475768" y="687755"/>
            <a:ext cx="2545043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社团活动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5317842" y="2211739"/>
            <a:ext cx="6765496" cy="4512939"/>
            <a:chOff x="5317842" y="2211739"/>
            <a:chExt cx="6765496" cy="4512939"/>
          </a:xfrm>
        </p:grpSpPr>
        <p:grpSp>
          <p:nvGrpSpPr>
            <p:cNvPr id="39" name="组合 38"/>
            <p:cNvGrpSpPr/>
            <p:nvPr/>
          </p:nvGrpSpPr>
          <p:grpSpPr>
            <a:xfrm>
              <a:off x="5317842" y="2211739"/>
              <a:ext cx="6765496" cy="4512939"/>
              <a:chOff x="-192" y="3892"/>
              <a:chExt cx="7852" cy="3954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-192" y="3892"/>
                <a:ext cx="7852" cy="3954"/>
                <a:chOff x="-375" y="3214"/>
                <a:chExt cx="9906" cy="4989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162" y="3214"/>
                  <a:ext cx="9369" cy="4989"/>
                  <a:chOff x="162" y="3214"/>
                  <a:chExt cx="9369" cy="4989"/>
                </a:xfrm>
              </p:grpSpPr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91" y="3488"/>
                    <a:ext cx="2665" cy="1509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48" name="图片 47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67" y="3214"/>
                    <a:ext cx="2665" cy="1786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49" name="图片 4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66" y="4884"/>
                    <a:ext cx="2665" cy="1509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0" name="图片 49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9" y="6393"/>
                    <a:ext cx="2666" cy="1810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1" name="图片 50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81" y="6317"/>
                    <a:ext cx="2306" cy="1496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2" name="图片 51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08" y="4916"/>
                    <a:ext cx="2666" cy="1510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3" name="图片 52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0" y="3401"/>
                    <a:ext cx="2099" cy="1188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4" name="图片 53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91" y="6577"/>
                    <a:ext cx="2000" cy="1132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5" name="图片 5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2" y="3214"/>
                    <a:ext cx="1823" cy="1032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80000">
                  <a:off x="-375" y="5476"/>
                  <a:ext cx="2418" cy="2222"/>
                </a:xfrm>
                <a:prstGeom prst="decagon">
                  <a:avLst/>
                </a:prstGeom>
                <a:ln w="25400">
                  <a:solidFill>
                    <a:sysClr val="window" lastClr="FFFFFF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41" name="矩形 40"/>
              <p:cNvSpPr/>
              <p:nvPr/>
            </p:nvSpPr>
            <p:spPr>
              <a:xfrm>
                <a:off x="846" y="4801"/>
                <a:ext cx="680" cy="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1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prstClr val="white">
                          <a:lumMod val="5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科</a:t>
                </a: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492" y="5455"/>
                <a:ext cx="680" cy="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800" b="1" i="0" u="none" strike="noStrike" kern="0" cap="none" spc="0" normalizeH="0" baseline="0" noProof="1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prstClr val="white">
                          <a:lumMod val="5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技</a:t>
                </a:r>
              </a:p>
            </p:txBody>
          </p:sp>
        </p:grpSp>
        <p:sp>
          <p:nvSpPr>
            <p:cNvPr id="75" name="矩形 74"/>
            <p:cNvSpPr/>
            <p:nvPr/>
          </p:nvSpPr>
          <p:spPr>
            <a:xfrm>
              <a:off x="7377063" y="4518428"/>
              <a:ext cx="585906" cy="52274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类</a:t>
              </a:r>
            </a:p>
          </p:txBody>
        </p:sp>
      </p:grpSp>
      <p:pic>
        <p:nvPicPr>
          <p:cNvPr id="77" name="图片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289">
            <a:off x="8834028" y="55055"/>
            <a:ext cx="3453204" cy="345320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82517" y="945567"/>
            <a:ext cx="4825654" cy="5909655"/>
            <a:chOff x="59532" y="1003132"/>
            <a:chExt cx="4825654" cy="5909655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3866" y="4323493"/>
              <a:ext cx="1368841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395" y="4418098"/>
              <a:ext cx="1662220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532" y="1820194"/>
              <a:ext cx="1662220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239" y="5666246"/>
              <a:ext cx="1662220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2076" y="2655059"/>
              <a:ext cx="1873110" cy="1244345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3257699" y="1174838"/>
              <a:ext cx="1246541" cy="1438100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矩形 69"/>
            <p:cNvSpPr/>
            <p:nvPr/>
          </p:nvSpPr>
          <p:spPr>
            <a:xfrm>
              <a:off x="1727931" y="2331066"/>
              <a:ext cx="163290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艺术类</a:t>
              </a:r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69281" y="1003132"/>
              <a:ext cx="1661405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16161" y="2867554"/>
              <a:ext cx="1662054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" name="矩形 72"/>
            <p:cNvSpPr/>
            <p:nvPr/>
          </p:nvSpPr>
          <p:spPr>
            <a:xfrm>
              <a:off x="2152606" y="4491852"/>
              <a:ext cx="585906" cy="138499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文学类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857" y="5508465"/>
              <a:ext cx="1799380" cy="1349535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58683" y="304521"/>
            <a:ext cx="37893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42541" y="517160"/>
            <a:ext cx="3621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打造，文化浸润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4" cstate="print"/>
          <a:srcRect r="26295" b="28086"/>
          <a:stretch>
            <a:fillRect/>
          </a:stretch>
        </p:blipFill>
        <p:spPr bwMode="auto">
          <a:xfrm>
            <a:off x="82446" y="29980"/>
            <a:ext cx="794479" cy="10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3856008" y="304850"/>
            <a:ext cx="2545043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善真文化节</a:t>
            </a:r>
            <a:endParaRPr lang="zh-CN" altLang="en-US" sz="32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7180" y="1537335"/>
            <a:ext cx="4824036" cy="3033335"/>
            <a:chOff x="428" y="3048"/>
            <a:chExt cx="8382" cy="5271"/>
          </a:xfrm>
        </p:grpSpPr>
        <p:sp>
          <p:nvSpPr>
            <p:cNvPr id="12" name="云形 11"/>
            <p:cNvSpPr/>
            <p:nvPr/>
          </p:nvSpPr>
          <p:spPr>
            <a:xfrm>
              <a:off x="4634" y="5620"/>
              <a:ext cx="3996" cy="2699"/>
            </a:xfrm>
            <a:prstGeom prst="cloud">
              <a:avLst/>
            </a:prstGeom>
            <a:blipFill rotWithShape="1">
              <a:blip r:embed="rId5" cstate="print"/>
              <a:stretch>
                <a:fillRect/>
              </a:stretch>
            </a:blip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8" descr="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" y="5620"/>
              <a:ext cx="4028" cy="23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10" descr="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15" y="3048"/>
              <a:ext cx="3995" cy="24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6" descr="7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" y="3062"/>
              <a:ext cx="4028" cy="24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3593" y="5318"/>
              <a:ext cx="2236" cy="800"/>
            </a:xfrm>
            <a:prstGeom prst="rect">
              <a:avLst/>
            </a:prstGeom>
            <a:solidFill>
              <a:srgbClr val="F392AB">
                <a:alpha val="91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400" b="1" noProof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运动会</a:t>
              </a:r>
              <a:endParaRPr lang="zh-CN" altLang="en-US" sz="24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637575" y="4639489"/>
            <a:ext cx="8012097" cy="1969130"/>
            <a:chOff x="6392" y="2127"/>
            <a:chExt cx="12296" cy="2988"/>
          </a:xfrm>
        </p:grpSpPr>
        <p:pic>
          <p:nvPicPr>
            <p:cNvPr id="19" name="图片 4" descr="DSC0344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76" y="2307"/>
              <a:ext cx="3412" cy="28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5" descr="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7" y="2931"/>
              <a:ext cx="3511" cy="2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云形 15"/>
            <p:cNvSpPr/>
            <p:nvPr/>
          </p:nvSpPr>
          <p:spPr>
            <a:xfrm>
              <a:off x="6392" y="2630"/>
              <a:ext cx="4886" cy="2485"/>
            </a:xfrm>
            <a:prstGeom prst="cloud">
              <a:avLst/>
            </a:prstGeom>
            <a:blipFill rotWithShape="1">
              <a:blip r:embed="rId11" cstate="print"/>
              <a:stretch>
                <a:fillRect l="-2000"/>
              </a:stretch>
            </a:blip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2400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278" y="2127"/>
              <a:ext cx="3558" cy="699"/>
            </a:xfrm>
            <a:prstGeom prst="rect">
              <a:avLst/>
            </a:prstGeom>
            <a:solidFill>
              <a:srgbClr val="F392AB">
                <a:alpha val="62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40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六一欢乐颂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825490" y="816610"/>
            <a:ext cx="6329680" cy="3648730"/>
            <a:chOff x="8023" y="5456"/>
            <a:chExt cx="9968" cy="5746"/>
          </a:xfrm>
        </p:grpSpPr>
        <p:pic>
          <p:nvPicPr>
            <p:cNvPr id="23" name="图片 22" descr="三（13）吴梓涵 王晨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44" y="8388"/>
              <a:ext cx="3129" cy="2087"/>
            </a:xfrm>
            <a:prstGeom prst="heart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2" name="图片 21" descr="二（4）陈姚 宋依宁 涂瑜菲 张一涵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23" y="6535"/>
              <a:ext cx="3232" cy="2155"/>
            </a:xfrm>
            <a:prstGeom prst="plaque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4" name="图片 23" descr="五（7）包莘颜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00" y="6450"/>
              <a:ext cx="2991" cy="2040"/>
            </a:xfrm>
            <a:prstGeom prst="round2DiagRect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5" name="图片 24" descr="五（7）王浩宇 一（1）封士泽 五（5）傅海晨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73" y="8319"/>
              <a:ext cx="3435" cy="2156"/>
            </a:xfrm>
            <a:prstGeom prst="plus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6" name="图片 25" descr="合影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41" y="5456"/>
              <a:ext cx="4180" cy="2605"/>
            </a:xfrm>
            <a:prstGeom prst="roundRect">
              <a:avLst/>
            </a:prstGeom>
            <a:ln w="28575">
              <a:solidFill>
                <a:srgbClr val="9BBB59"/>
              </a:solidFill>
            </a:ln>
          </p:spPr>
        </p:pic>
        <p:sp>
          <p:nvSpPr>
            <p:cNvPr id="27" name="文本框 26"/>
            <p:cNvSpPr txBox="1"/>
            <p:nvPr/>
          </p:nvSpPr>
          <p:spPr>
            <a:xfrm>
              <a:off x="11538" y="10475"/>
              <a:ext cx="4087" cy="727"/>
            </a:xfrm>
            <a:prstGeom prst="rect">
              <a:avLst/>
            </a:prstGeom>
            <a:solidFill>
              <a:srgbClr val="F392AB">
                <a:alpha val="85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400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舞林大会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164856" y="242394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11147" y="287345"/>
            <a:ext cx="12555147" cy="4603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zh-CN" sz="2400" b="1" dirty="0"/>
              <a:t>三、基于实践提炼了校本课程群开发与实施的策略</a:t>
            </a:r>
            <a:endParaRPr lang="zh-CN" altLang="zh-CN" sz="2400" dirty="0"/>
          </a:p>
        </p:txBody>
      </p:sp>
      <p:sp>
        <p:nvSpPr>
          <p:cNvPr id="4" name="圆角矩形 3"/>
          <p:cNvSpPr/>
          <p:nvPr/>
        </p:nvSpPr>
        <p:spPr>
          <a:xfrm>
            <a:off x="659568" y="190853"/>
            <a:ext cx="10373193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flipV="1">
            <a:off x="474052" y="977292"/>
            <a:ext cx="10820400" cy="45720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161375" y="1509056"/>
            <a:ext cx="1723869" cy="673962"/>
          </a:xfrm>
          <a:prstGeom prst="round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90370" y="1475132"/>
            <a:ext cx="2327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成果</a:t>
            </a:r>
            <a:endParaRPr lang="zh-CN" altLang="en-US" sz="40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154" y="2299828"/>
            <a:ext cx="1295627" cy="124614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826846" y="2534588"/>
            <a:ext cx="414855" cy="70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endParaRPr lang="zh-CN" altLang="en-US" sz="4000" b="1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4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793" y="3545974"/>
            <a:ext cx="3409904" cy="271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55" y="2415720"/>
            <a:ext cx="570688" cy="229362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824846" y="2567921"/>
            <a:ext cx="510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形成</a:t>
            </a:r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了核心素养的校本化</a:t>
            </a:r>
            <a:r>
              <a:rPr lang="zh-CN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表达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05" y="3562530"/>
            <a:ext cx="1295627" cy="124614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95097" y="3797290"/>
            <a:ext cx="414855" cy="70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2</a:t>
            </a:r>
            <a:endParaRPr lang="zh-CN" altLang="en-US" sz="4000" b="1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26847" y="5074106"/>
            <a:ext cx="414855" cy="70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3</a:t>
            </a:r>
            <a:endParaRPr lang="zh-CN" altLang="en-US" sz="4000" b="1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01046" y="3797434"/>
            <a:ext cx="741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初步提炼了校本课程群的开发与实施</a:t>
            </a:r>
            <a:r>
              <a:rPr lang="zh-CN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策略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/>
      <p:bldP spid="10" grpId="0"/>
      <p:bldP spid="16" grpId="0"/>
      <p:bldP spid="18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85685"/>
            <a:ext cx="6314904" cy="108533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5984" y="393854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b="1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形成了核心素养的校本化</a:t>
            </a:r>
            <a:r>
              <a:rPr lang="zh-CN" altLang="zh-CN" b="1" kern="1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表达</a:t>
            </a:r>
            <a:r>
              <a:rPr lang="zh-CN" altLang="en-US" b="1" kern="100" dirty="0">
                <a:solidFill>
                  <a:schemeClr val="bg1"/>
                </a:solidFill>
                <a:cs typeface="Times New Roman" panose="02020603050405020304" pitchFamily="18" charset="0"/>
              </a:rPr>
              <a:t>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138976" y="899652"/>
          <a:ext cx="10102644" cy="5845790"/>
        </p:xfrm>
        <a:graphic>
          <a:graphicData uri="http://schemas.openxmlformats.org/drawingml/2006/table">
            <a:tbl>
              <a:tblPr firstRow="1" firstCol="1" bandRow="1"/>
              <a:tblGrid>
                <a:gridCol w="1589839"/>
                <a:gridCol w="1700881"/>
                <a:gridCol w="1700881"/>
                <a:gridCol w="1700881"/>
                <a:gridCol w="1705081"/>
                <a:gridCol w="1705081"/>
              </a:tblGrid>
              <a:tr h="467595">
                <a:tc gridSpan="6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CN" sz="2400" b="1" kern="1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800" b="1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育人</a:t>
                      </a: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目标：</a:t>
                      </a:r>
                      <a:r>
                        <a:rPr lang="zh-CN" sz="28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上善明真，健美智创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67595">
                <a:tc gridSpan="6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基于</a:t>
                      </a: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核心素养的“五向”形象特质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800818">
                <a:tc rowSpan="2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核心</a:t>
                      </a: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素养官方阐释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三大领域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六大素养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自主</a:t>
                      </a: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发展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文化</a:t>
                      </a: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基础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社会</a:t>
                      </a: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参与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40278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学会学习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健康生活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人文底蕴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科学精神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责任担当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实践创新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654209">
                <a:tc rowSpan="5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核心素养校本理解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学力（向上）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身心（向美）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学识（向真）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品格（向善）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行动（向新）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乐学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好习惯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崇文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与自我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创新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善学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健身体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重理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与他人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实践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学会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全人格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跨界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与社会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合作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恒学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有特长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融通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与自然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分享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16250" y="2465387"/>
            <a:ext cx="16450740" cy="65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65470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1895287" y="1091069"/>
          <a:ext cx="3346587" cy="2301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/>
          <p:cNvSpPr/>
          <p:nvPr/>
        </p:nvSpPr>
        <p:spPr>
          <a:xfrm>
            <a:off x="473103" y="2010765"/>
            <a:ext cx="142218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2400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有向开发</a:t>
            </a:r>
            <a:endParaRPr lang="zh-CN" altLang="en-US" sz="2400" dirty="0"/>
          </a:p>
        </p:txBody>
      </p:sp>
      <p:sp>
        <p:nvSpPr>
          <p:cNvPr id="8" name="文本框 99"/>
          <p:cNvSpPr/>
          <p:nvPr/>
        </p:nvSpPr>
        <p:spPr>
          <a:xfrm>
            <a:off x="5434882" y="210226"/>
            <a:ext cx="6897832" cy="695265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hlinkClick r:id="rId8" action="ppaction://hlinkfile"/>
              </a:rPr>
              <a:t>因地制宜而开发</a:t>
            </a:r>
            <a:r>
              <a:rPr lang="en-US" altLang="zh-CN" sz="28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—</a:t>
            </a:r>
            <a:r>
              <a:rPr lang="zh-CN" altLang="en-US" sz="28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非遗校本课程群</a:t>
            </a:r>
            <a:endParaRPr lang="zh-CN" altLang="en-US" sz="28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95" y="752443"/>
            <a:ext cx="1289990" cy="171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28" y="5116049"/>
            <a:ext cx="2293316" cy="1719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02" y="3740977"/>
            <a:ext cx="2293316" cy="1719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11" y="2338390"/>
            <a:ext cx="2293316" cy="1719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8" y="2422218"/>
            <a:ext cx="1289990" cy="171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71" y="951452"/>
            <a:ext cx="2293316" cy="1719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69" y="5138013"/>
            <a:ext cx="2293316" cy="171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90" y="3689177"/>
            <a:ext cx="2293316" cy="171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" y="2286590"/>
            <a:ext cx="2293316" cy="171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4" y="951452"/>
            <a:ext cx="2293316" cy="171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8" y="5411857"/>
            <a:ext cx="1639314" cy="1375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25" y="4142205"/>
            <a:ext cx="1592935" cy="1318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98" y="1034279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15" y="2618700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07" y="1014765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06" y="2544838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97" y="4191478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05" y="4191478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15" y="5764256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78" y="5775899"/>
            <a:ext cx="1917535" cy="143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组合 19"/>
          <p:cNvGrpSpPr/>
          <p:nvPr/>
        </p:nvGrpSpPr>
        <p:grpSpPr>
          <a:xfrm>
            <a:off x="0" y="951452"/>
            <a:ext cx="11783961" cy="5980402"/>
            <a:chOff x="0" y="951452"/>
            <a:chExt cx="11783961" cy="598040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1452"/>
              <a:ext cx="11783961" cy="5980402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 flipV="1">
              <a:off x="1184195" y="6403050"/>
              <a:ext cx="10581371" cy="196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  <p:bldGraphic spid="6" grpId="1">
        <p:bldAsOne/>
      </p:bldGraphic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 flipV="1">
            <a:off x="671209" y="1197794"/>
            <a:ext cx="10820400" cy="45720"/>
          </a:xfrm>
          <a:prstGeom prst="rect">
            <a:avLst/>
          </a:prstGeom>
          <a:solidFill>
            <a:srgbClr val="E779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" name="图片 37" descr="花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822507" y="509641"/>
            <a:ext cx="2942951" cy="1835526"/>
          </a:xfrm>
          <a:prstGeom prst="rect">
            <a:avLst/>
          </a:prstGeom>
        </p:spPr>
      </p:pic>
      <p:pic>
        <p:nvPicPr>
          <p:cNvPr id="39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81" y="375597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39"/>
          <p:cNvSpPr txBox="1"/>
          <p:nvPr/>
        </p:nvSpPr>
        <p:spPr>
          <a:xfrm>
            <a:off x="912674" y="376983"/>
            <a:ext cx="2667286" cy="5219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二、研究内容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824506" y="337950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"/>
          <p:cNvSpPr>
            <a:spLocks noChangeArrowheads="1"/>
          </p:cNvSpPr>
          <p:nvPr/>
        </p:nvSpPr>
        <p:spPr bwMode="auto">
          <a:xfrm>
            <a:off x="5622415" y="3175917"/>
            <a:ext cx="936625" cy="2773363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rgbClr val="0070C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91429" tIns="45715" rIns="91429" bIns="45715" anchor="ctr"/>
          <a:lstStyle/>
          <a:p>
            <a:pPr algn="r"/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精妙探究</a:t>
            </a:r>
          </a:p>
        </p:txBody>
      </p:sp>
      <p:sp>
        <p:nvSpPr>
          <p:cNvPr id="43" name="圆角矩形 5"/>
          <p:cNvSpPr>
            <a:spLocks noChangeArrowheads="1"/>
          </p:cNvSpPr>
          <p:nvPr/>
        </p:nvSpPr>
        <p:spPr bwMode="auto">
          <a:xfrm rot="14345375">
            <a:off x="6386795" y="1816223"/>
            <a:ext cx="936625" cy="2773363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rgbClr val="0070C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vert" lIns="91429" tIns="45715" rIns="91429" bIns="45715" anchor="ctr"/>
          <a:lstStyle/>
          <a:p>
            <a:pPr algn="r"/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精美艺体</a:t>
            </a:r>
          </a:p>
        </p:txBody>
      </p:sp>
      <p:sp>
        <p:nvSpPr>
          <p:cNvPr id="44" name="圆角矩形 6"/>
          <p:cNvSpPr>
            <a:spLocks noChangeArrowheads="1"/>
          </p:cNvSpPr>
          <p:nvPr/>
        </p:nvSpPr>
        <p:spPr bwMode="auto">
          <a:xfrm rot="18203060">
            <a:off x="4888195" y="1786061"/>
            <a:ext cx="935037" cy="2771775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rgbClr val="0070C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vert" lIns="91429" tIns="45715" rIns="91429" bIns="45715" anchor="ctr"/>
          <a:lstStyle/>
          <a:p>
            <a:pPr>
              <a:defRPr/>
            </a:pPr>
            <a:r>
              <a:rPr lang="zh-CN" altLang="zh-CN" sz="2800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精品人文</a:t>
            </a: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6740015" y="4647530"/>
            <a:ext cx="2455504" cy="208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indent="0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F5E5C"/>
                </a:solidFill>
                <a:latin typeface="微软雅黑" panose="020B0503020204020204" pitchFamily="34" charset="-122"/>
              </a:rPr>
              <a:t>（1）基于STEAM视野下的创客课程开发与实践研究；</a:t>
            </a:r>
          </a:p>
          <a:p>
            <a:pPr marL="0" indent="0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F5E5C"/>
                </a:solidFill>
                <a:latin typeface="微软雅黑" panose="020B0503020204020204" pitchFamily="34" charset="-122"/>
              </a:rPr>
              <a:t>（2）“手脑协同，启思明理”数学实验课程群的开发与实践研究。</a:t>
            </a:r>
          </a:p>
        </p:txBody>
      </p:sp>
      <p:sp>
        <p:nvSpPr>
          <p:cNvPr id="47" name="TextBox 13"/>
          <p:cNvSpPr txBox="1">
            <a:spLocks noChangeArrowheads="1"/>
          </p:cNvSpPr>
          <p:nvPr/>
        </p:nvSpPr>
        <p:spPr bwMode="auto">
          <a:xfrm>
            <a:off x="8567226" y="2199605"/>
            <a:ext cx="2428493" cy="144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indent="0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F5E5C"/>
                </a:solidFill>
                <a:latin typeface="微软雅黑" panose="020B0503020204020204" pitchFamily="34" charset="-122"/>
                <a:sym typeface="+mn-ea"/>
              </a:rPr>
              <a:t>（1）艺体课程群的设计与实践研究；</a:t>
            </a:r>
            <a:endParaRPr lang="zh-CN" altLang="en-US" sz="1600" dirty="0">
              <a:solidFill>
                <a:srgbClr val="5F5E5C"/>
              </a:solidFill>
              <a:latin typeface="微软雅黑" panose="020B0503020204020204" pitchFamily="34" charset="-122"/>
            </a:endParaRPr>
          </a:p>
          <a:p>
            <a:pPr marL="0" indent="0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F5E5C"/>
                </a:solidFill>
                <a:latin typeface="微软雅黑" panose="020B0503020204020204" pitchFamily="34" charset="-122"/>
                <a:sym typeface="+mn-ea"/>
              </a:rPr>
              <a:t>（2）艺体等学科融合的课例的实践研究。</a:t>
            </a:r>
            <a:endParaRPr lang="en-US" sz="1600" dirty="0">
              <a:solidFill>
                <a:srgbClr val="5F5E5C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48" name="Group 9"/>
          <p:cNvGrpSpPr/>
          <p:nvPr/>
        </p:nvGrpSpPr>
        <p:grpSpPr bwMode="auto">
          <a:xfrm>
            <a:off x="5600189" y="3172741"/>
            <a:ext cx="971550" cy="971550"/>
            <a:chOff x="0" y="0"/>
            <a:chExt cx="971452" cy="971452"/>
          </a:xfrm>
        </p:grpSpPr>
        <p:sp>
          <p:nvSpPr>
            <p:cNvPr id="49" name="椭圆 3"/>
            <p:cNvSpPr>
              <a:spLocks noChangeArrowheads="1"/>
            </p:cNvSpPr>
            <p:nvPr/>
          </p:nvSpPr>
          <p:spPr bwMode="auto">
            <a:xfrm>
              <a:off x="170644" y="153612"/>
              <a:ext cx="665551" cy="6642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0" name="椭圆 10"/>
            <p:cNvSpPr>
              <a:spLocks noChangeArrowheads="1"/>
            </p:cNvSpPr>
            <p:nvPr/>
          </p:nvSpPr>
          <p:spPr bwMode="auto">
            <a:xfrm>
              <a:off x="0" y="0"/>
              <a:ext cx="971452" cy="971452"/>
            </a:xfrm>
            <a:prstGeom prst="ellipse">
              <a:avLst/>
            </a:prstGeom>
            <a:noFill/>
            <a:ln w="57150" cmpd="sng">
              <a:solidFill>
                <a:srgbClr val="0070C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TextBox 10"/>
          <p:cNvSpPr txBox="1">
            <a:spLocks noChangeArrowheads="1"/>
          </p:cNvSpPr>
          <p:nvPr/>
        </p:nvSpPr>
        <p:spPr bwMode="auto">
          <a:xfrm>
            <a:off x="1562671" y="2199605"/>
            <a:ext cx="2428190" cy="176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indent="0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F5E5C"/>
                </a:solidFill>
                <a:latin typeface="微软雅黑" panose="020B0503020204020204" pitchFamily="34" charset="-122"/>
              </a:rPr>
              <a:t>（1）大语文观下的沐浴书香阅读课程群的设计与实践研究；</a:t>
            </a:r>
          </a:p>
          <a:p>
            <a:pPr marL="0" indent="0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rgbClr val="5F5E5C"/>
                </a:solidFill>
                <a:latin typeface="微软雅黑" panose="020B0503020204020204" pitchFamily="34" charset="-122"/>
              </a:rPr>
              <a:t>（2）“畅玩乐享”课程群的设计与实践研究。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bldLvl="0" animBg="1"/>
      <p:bldP spid="42" grpId="0" bldLvl="0" animBg="1" autoUpdateAnimBg="0"/>
      <p:bldP spid="43" grpId="0" bldLvl="0" animBg="1" autoUpdateAnimBg="0"/>
      <p:bldP spid="44" grpId="0" bldLvl="0" animBg="1" autoUpdateAnimBg="0"/>
      <p:bldP spid="46" grpId="0"/>
      <p:bldP spid="47" grpId="0"/>
      <p:bldP spid="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65470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9"/>
          <p:cNvSpPr/>
          <p:nvPr/>
        </p:nvSpPr>
        <p:spPr>
          <a:xfrm>
            <a:off x="5106816" y="389508"/>
            <a:ext cx="6662398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适校之性而</a:t>
            </a:r>
            <a:r>
              <a:rPr lang="zh-CN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开发</a:t>
            </a:r>
            <a:r>
              <a:rPr lang="en-US" altLang="zh-C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创客校本课程群</a:t>
            </a:r>
            <a:endParaRPr lang="zh-CN" altLang="en-US" sz="2400" b="1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29542" y="1176315"/>
            <a:ext cx="6032421" cy="461665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2400" b="1" kern="100" dirty="0">
                <a:cs typeface="Times New Roman" panose="02020603050405020304" pitchFamily="18" charset="0"/>
              </a:rPr>
              <a:t>将成熟项目活动以校本课程的形式予以固化</a:t>
            </a:r>
            <a:endParaRPr lang="zh-CN" alt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4" y="1668522"/>
            <a:ext cx="3498830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86" y="1724269"/>
            <a:ext cx="3518311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95" y="1779674"/>
            <a:ext cx="3291087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74" y="4389684"/>
            <a:ext cx="3387146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96" y="4389685"/>
            <a:ext cx="3314834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0277" y="4059887"/>
            <a:ext cx="2311207" cy="3081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18" y="1724269"/>
            <a:ext cx="3411926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7" y="4389683"/>
            <a:ext cx="3315261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9750" y="1340595"/>
            <a:ext cx="2302041" cy="3069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1" y="4324595"/>
            <a:ext cx="3291087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0489" y="1505951"/>
            <a:ext cx="2350318" cy="31337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45" y="4445088"/>
            <a:ext cx="1851236" cy="2468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65470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9"/>
          <p:cNvSpPr/>
          <p:nvPr/>
        </p:nvSpPr>
        <p:spPr>
          <a:xfrm>
            <a:off x="5121563" y="332424"/>
            <a:ext cx="6809882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适校之性而开发</a:t>
            </a:r>
            <a:r>
              <a: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创客校本课程群</a:t>
            </a:r>
            <a:endParaRPr lang="zh-CN" altLang="en-US" sz="2400" b="1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29542" y="1176315"/>
            <a:ext cx="7219605" cy="461665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2400" b="1" kern="100" dirty="0" smtClean="0">
                <a:cs typeface="Times New Roman" panose="02020603050405020304" pitchFamily="18" charset="0"/>
              </a:rPr>
              <a:t>以</a:t>
            </a:r>
            <a:r>
              <a:rPr lang="zh-CN" altLang="zh-CN" sz="2400" b="1" kern="100" dirty="0">
                <a:cs typeface="Times New Roman" panose="02020603050405020304" pitchFamily="18" charset="0"/>
              </a:rPr>
              <a:t>团队分组的形式完成</a:t>
            </a:r>
            <a:r>
              <a:rPr lang="en-US" altLang="zh-CN" sz="2400" b="1" kern="100" dirty="0">
                <a:cs typeface="Times New Roman" panose="02020603050405020304" pitchFamily="18" charset="0"/>
              </a:rPr>
              <a:t>STEAM</a:t>
            </a:r>
            <a:r>
              <a:rPr lang="zh-CN" altLang="zh-CN" sz="2400" b="1" kern="100" dirty="0">
                <a:cs typeface="Times New Roman" panose="02020603050405020304" pitchFamily="18" charset="0"/>
              </a:rPr>
              <a:t>主题活动的探索研究</a:t>
            </a:r>
            <a:endParaRPr lang="zh-CN" altLang="en-US" sz="2400" b="1" kern="100" dirty="0"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1670" y="2073910"/>
            <a:ext cx="10800715" cy="4322445"/>
            <a:chOff x="394" y="2696"/>
            <a:chExt cx="13618" cy="5290"/>
          </a:xfrm>
        </p:grpSpPr>
        <p:pic>
          <p:nvPicPr>
            <p:cNvPr id="22" name="图片 2" descr="14906567919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74" y="5985"/>
              <a:ext cx="2639" cy="1975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7" descr="IMG_057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05" y="2726"/>
              <a:ext cx="2644" cy="1974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23" descr="149065675066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6" y="5017"/>
              <a:ext cx="2524" cy="1891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5" descr="IMG_057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2" y="2696"/>
              <a:ext cx="2671" cy="1996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6" descr="IMG_057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8" y="2706"/>
              <a:ext cx="2676" cy="1997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9" descr="IMG_06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4" y="4907"/>
              <a:ext cx="2297" cy="3079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图片 11" descr="IMG_20151208_14545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02" y="2726"/>
              <a:ext cx="2679" cy="2009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12" descr="IMG_20151208_15084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11" y="5976"/>
              <a:ext cx="2681" cy="2010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图片 13" descr="IMG_20151208_15154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84" y="5017"/>
              <a:ext cx="2490" cy="1867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65470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29542" y="1176315"/>
            <a:ext cx="4206601" cy="461665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2400" b="1" kern="100" dirty="0" smtClean="0">
                <a:cs typeface="Times New Roman" panose="02020603050405020304" pitchFamily="18" charset="0"/>
              </a:rPr>
              <a:t>一</a:t>
            </a:r>
            <a:r>
              <a:rPr lang="zh-CN" altLang="zh-CN" sz="2400" b="1" kern="100" dirty="0">
                <a:cs typeface="Times New Roman" panose="02020603050405020304" pitchFamily="18" charset="0"/>
              </a:rPr>
              <a:t>是绘画表达，再现感恩之行</a:t>
            </a:r>
            <a:endParaRPr lang="zh-CN" altLang="en-US" sz="2400" b="1" kern="100" dirty="0">
              <a:cs typeface="Times New Roman" panose="02020603050405020304" pitchFamily="18" charset="0"/>
            </a:endParaRPr>
          </a:p>
        </p:txBody>
      </p:sp>
      <p:sp>
        <p:nvSpPr>
          <p:cNvPr id="18" name="心形 17"/>
          <p:cNvSpPr/>
          <p:nvPr/>
        </p:nvSpPr>
        <p:spPr>
          <a:xfrm>
            <a:off x="67239" y="1674290"/>
            <a:ext cx="2380993" cy="1665659"/>
          </a:xfrm>
          <a:prstGeom prst="hear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心形 18"/>
          <p:cNvSpPr/>
          <p:nvPr/>
        </p:nvSpPr>
        <p:spPr>
          <a:xfrm rot="1232102">
            <a:off x="0" y="3758729"/>
            <a:ext cx="2380993" cy="1665659"/>
          </a:xfrm>
          <a:prstGeom prst="hear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心形 19"/>
          <p:cNvSpPr/>
          <p:nvPr/>
        </p:nvSpPr>
        <p:spPr>
          <a:xfrm rot="20860666">
            <a:off x="1966955" y="2647494"/>
            <a:ext cx="2380993" cy="1665659"/>
          </a:xfrm>
          <a:prstGeom prst="hear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心形 20"/>
          <p:cNvSpPr/>
          <p:nvPr/>
        </p:nvSpPr>
        <p:spPr>
          <a:xfrm rot="1217964">
            <a:off x="4042345" y="1919704"/>
            <a:ext cx="2380993" cy="1665659"/>
          </a:xfrm>
          <a:prstGeom prst="hear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心形 21"/>
          <p:cNvSpPr/>
          <p:nvPr/>
        </p:nvSpPr>
        <p:spPr>
          <a:xfrm rot="20616476">
            <a:off x="980236" y="5191857"/>
            <a:ext cx="2380993" cy="1665659"/>
          </a:xfrm>
          <a:prstGeom prst="hear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心形 22"/>
          <p:cNvSpPr/>
          <p:nvPr/>
        </p:nvSpPr>
        <p:spPr>
          <a:xfrm rot="1565641">
            <a:off x="3320382" y="4956241"/>
            <a:ext cx="2380993" cy="1665659"/>
          </a:xfrm>
          <a:prstGeom prst="hear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心形 23"/>
          <p:cNvSpPr/>
          <p:nvPr/>
        </p:nvSpPr>
        <p:spPr>
          <a:xfrm rot="19507154">
            <a:off x="6677699" y="1814664"/>
            <a:ext cx="2380993" cy="1665659"/>
          </a:xfrm>
          <a:prstGeom prst="hear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心形 24"/>
          <p:cNvSpPr/>
          <p:nvPr/>
        </p:nvSpPr>
        <p:spPr>
          <a:xfrm>
            <a:off x="5085654" y="3715201"/>
            <a:ext cx="2380993" cy="1665659"/>
          </a:xfrm>
          <a:prstGeom prst="hear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心形 25"/>
          <p:cNvSpPr/>
          <p:nvPr/>
        </p:nvSpPr>
        <p:spPr>
          <a:xfrm rot="2298177">
            <a:off x="8600269" y="1686063"/>
            <a:ext cx="2380993" cy="1665659"/>
          </a:xfrm>
          <a:prstGeom prst="hear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心形 26"/>
          <p:cNvSpPr/>
          <p:nvPr/>
        </p:nvSpPr>
        <p:spPr>
          <a:xfrm>
            <a:off x="6645924" y="5192341"/>
            <a:ext cx="2380993" cy="1665659"/>
          </a:xfrm>
          <a:prstGeom prst="hear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心形 27"/>
          <p:cNvSpPr/>
          <p:nvPr/>
        </p:nvSpPr>
        <p:spPr>
          <a:xfrm rot="20665537">
            <a:off x="8258220" y="3516260"/>
            <a:ext cx="2380993" cy="1665659"/>
          </a:xfrm>
          <a:prstGeom prst="hear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心形 28"/>
          <p:cNvSpPr/>
          <p:nvPr/>
        </p:nvSpPr>
        <p:spPr>
          <a:xfrm rot="20045691">
            <a:off x="9790334" y="5057550"/>
            <a:ext cx="2380993" cy="1665659"/>
          </a:xfrm>
          <a:prstGeom prst="hear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99"/>
          <p:cNvSpPr/>
          <p:nvPr/>
        </p:nvSpPr>
        <p:spPr>
          <a:xfrm>
            <a:off x="5396230" y="270510"/>
            <a:ext cx="6922770" cy="731757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成人之美</a:t>
            </a:r>
            <a:r>
              <a:rPr lang="zh-CN" altLang="zh-CN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而开发</a:t>
            </a:r>
            <a:r>
              <a:rPr lang="en-US" altLang="zh-CN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《彩笔绘恩心》课程群</a:t>
            </a:r>
            <a:endParaRPr lang="zh-CN" altLang="en-US" sz="2800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6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65470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9"/>
          <p:cNvSpPr/>
          <p:nvPr/>
        </p:nvSpPr>
        <p:spPr>
          <a:xfrm>
            <a:off x="5396230" y="270510"/>
            <a:ext cx="6922770" cy="731757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成人之美</a:t>
            </a:r>
            <a:r>
              <a:rPr lang="zh-CN" altLang="zh-CN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而开发</a:t>
            </a:r>
            <a:r>
              <a:rPr lang="en-US" altLang="zh-CN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《彩笔绘恩心》课程群</a:t>
            </a:r>
            <a:endParaRPr lang="zh-CN" altLang="en-US" sz="2800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57452" y="968377"/>
            <a:ext cx="4185761" cy="461665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二是美术言心，献上感恩之</a:t>
            </a:r>
            <a:r>
              <a:rPr lang="zh-CN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礼</a:t>
            </a:r>
            <a:endParaRPr lang="zh-CN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" y="1131528"/>
            <a:ext cx="1803126" cy="24041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915">
            <a:off x="746045" y="2607290"/>
            <a:ext cx="1555989" cy="20746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81" y="1488537"/>
            <a:ext cx="1934169" cy="25788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6718">
            <a:off x="5591186" y="4834069"/>
            <a:ext cx="1736744" cy="23156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86" y="4144762"/>
            <a:ext cx="1882428" cy="25099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879">
            <a:off x="99080" y="4588718"/>
            <a:ext cx="1629093" cy="21721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7">
            <a:off x="3551140" y="4727562"/>
            <a:ext cx="1614397" cy="21525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544">
            <a:off x="3702129" y="2220538"/>
            <a:ext cx="1953558" cy="26047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2427">
            <a:off x="7976613" y="3893485"/>
            <a:ext cx="1980466" cy="26406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87" y="1528986"/>
            <a:ext cx="2666294" cy="35550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352">
            <a:off x="9901289" y="3795855"/>
            <a:ext cx="2126912" cy="28358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0977">
            <a:off x="7829377" y="1357567"/>
            <a:ext cx="1956593" cy="26087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332">
            <a:off x="9984500" y="1107834"/>
            <a:ext cx="1868004" cy="24906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65470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57452" y="968377"/>
            <a:ext cx="4185761" cy="461665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2400" b="1" dirty="0"/>
              <a:t>三是文字描述，抒发感恩之</a:t>
            </a:r>
            <a:r>
              <a:rPr lang="zh-CN" altLang="zh-CN" sz="2400" b="1" dirty="0" smtClean="0"/>
              <a:t>情</a:t>
            </a:r>
            <a:endParaRPr lang="zh-CN" altLang="zh-CN" sz="2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1" y="2212258"/>
            <a:ext cx="2632658" cy="2018282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" y="4535162"/>
            <a:ext cx="2567517" cy="1998756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982" y="5017864"/>
            <a:ext cx="2044898" cy="1565522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13" y="5184831"/>
            <a:ext cx="1975408" cy="1498838"/>
          </a:xfrm>
          <a:prstGeom prst="teardrop">
            <a:avLst>
              <a:gd name="adj" fmla="val 100331"/>
            </a:avLst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62" y="5067332"/>
            <a:ext cx="2027731" cy="1466586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77" y="2875935"/>
            <a:ext cx="1965697" cy="1779957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57" y="1116261"/>
            <a:ext cx="2180769" cy="1498838"/>
          </a:xfrm>
          <a:prstGeom prst="teardrop">
            <a:avLst>
              <a:gd name="adj" fmla="val 100331"/>
            </a:avLst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49" y="3189306"/>
            <a:ext cx="2038945" cy="1466586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27" y="1393640"/>
            <a:ext cx="2496887" cy="1969615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20" y="3221399"/>
            <a:ext cx="2380594" cy="1963432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99"/>
          <p:cNvSpPr/>
          <p:nvPr/>
        </p:nvSpPr>
        <p:spPr>
          <a:xfrm>
            <a:off x="5396230" y="270510"/>
            <a:ext cx="6922770" cy="731757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成人之美</a:t>
            </a:r>
            <a:r>
              <a:rPr lang="zh-CN" altLang="zh-CN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而开发</a:t>
            </a:r>
            <a:r>
              <a:rPr lang="en-US" altLang="zh-CN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《彩笔绘恩心》课程群</a:t>
            </a:r>
            <a:endParaRPr lang="zh-CN" altLang="en-US" sz="2800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42" y="-270286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9">
            <a:hlinkClick r:id="rId3" action="ppaction://hlinkfile"/>
          </p:cNvPr>
          <p:cNvSpPr/>
          <p:nvPr/>
        </p:nvSpPr>
        <p:spPr>
          <a:xfrm>
            <a:off x="7592944" y="248627"/>
            <a:ext cx="204615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hlinkClick r:id="rId4" action="ppaction://hlinkfile"/>
              </a:rPr>
              <a:t>建构</a:t>
            </a:r>
            <a:r>
              <a:rPr lang="zh-CN" altLang="zh-CN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hlinkClick r:id="rId4" action="ppaction://hlinkfile"/>
              </a:rPr>
              <a:t>链条</a:t>
            </a:r>
            <a:endParaRPr lang="zh-CN" altLang="en-US" sz="32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2418736" y="2116606"/>
            <a:ext cx="1681316" cy="1460090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3780504" y="1386561"/>
            <a:ext cx="1681316" cy="1460090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六边形 8"/>
          <p:cNvSpPr/>
          <p:nvPr/>
        </p:nvSpPr>
        <p:spPr>
          <a:xfrm>
            <a:off x="1056968" y="2846651"/>
            <a:ext cx="1681316" cy="1460090"/>
          </a:xfrm>
          <a:prstGeom prst="hexagon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六边形 9"/>
          <p:cNvSpPr/>
          <p:nvPr/>
        </p:nvSpPr>
        <p:spPr>
          <a:xfrm>
            <a:off x="2418736" y="3639377"/>
            <a:ext cx="1681316" cy="1460090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/>
        </p:nvSpPr>
        <p:spPr>
          <a:xfrm>
            <a:off x="3803497" y="2909332"/>
            <a:ext cx="1681316" cy="1460090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/>
        </p:nvSpPr>
        <p:spPr>
          <a:xfrm>
            <a:off x="3803497" y="4445008"/>
            <a:ext cx="1681316" cy="1460090"/>
          </a:xfrm>
          <a:prstGeom prst="hexagon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/>
          <p:cNvSpPr/>
          <p:nvPr/>
        </p:nvSpPr>
        <p:spPr>
          <a:xfrm>
            <a:off x="9354493" y="2846487"/>
            <a:ext cx="1681316" cy="1460090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/>
          <p:cNvSpPr/>
          <p:nvPr/>
        </p:nvSpPr>
        <p:spPr>
          <a:xfrm>
            <a:off x="5189528" y="3686552"/>
            <a:ext cx="1681316" cy="1460090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4"/>
          <p:cNvSpPr/>
          <p:nvPr/>
        </p:nvSpPr>
        <p:spPr>
          <a:xfrm>
            <a:off x="6573019" y="1386561"/>
            <a:ext cx="1681316" cy="1460090"/>
          </a:xfrm>
          <a:prstGeom prst="hexagon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六边形 15"/>
          <p:cNvSpPr/>
          <p:nvPr/>
        </p:nvSpPr>
        <p:spPr>
          <a:xfrm>
            <a:off x="6573019" y="2909332"/>
            <a:ext cx="1681316" cy="1460090"/>
          </a:xfrm>
          <a:prstGeom prst="hexagon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/>
        </p:nvSpPr>
        <p:spPr>
          <a:xfrm>
            <a:off x="6573019" y="4445008"/>
            <a:ext cx="1681316" cy="1460090"/>
          </a:xfrm>
          <a:prstGeom prst="hexagon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六边形 17"/>
          <p:cNvSpPr/>
          <p:nvPr/>
        </p:nvSpPr>
        <p:spPr>
          <a:xfrm>
            <a:off x="7957780" y="3670717"/>
            <a:ext cx="1681316" cy="1460090"/>
          </a:xfrm>
          <a:prstGeom prst="hexagon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六边形 18"/>
          <p:cNvSpPr/>
          <p:nvPr/>
        </p:nvSpPr>
        <p:spPr>
          <a:xfrm>
            <a:off x="7959521" y="2135041"/>
            <a:ext cx="1681316" cy="1460090"/>
          </a:xfrm>
          <a:prstGeom prst="hexagon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/>
        </p:nvSpPr>
        <p:spPr>
          <a:xfrm>
            <a:off x="5189303" y="2134699"/>
            <a:ext cx="1681316" cy="1460090"/>
          </a:xfrm>
          <a:prstGeom prst="hexagon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/>
          <p:cNvSpPr/>
          <p:nvPr/>
        </p:nvSpPr>
        <p:spPr>
          <a:xfrm>
            <a:off x="9354268" y="1348768"/>
            <a:ext cx="1681316" cy="1460090"/>
          </a:xfrm>
          <a:prstGeom prst="hexagon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六边形 21"/>
          <p:cNvSpPr/>
          <p:nvPr/>
        </p:nvSpPr>
        <p:spPr>
          <a:xfrm>
            <a:off x="7957780" y="5175053"/>
            <a:ext cx="1681316" cy="1460090"/>
          </a:xfrm>
          <a:prstGeom prst="hexagon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/>
          <p:cNvSpPr/>
          <p:nvPr/>
        </p:nvSpPr>
        <p:spPr>
          <a:xfrm>
            <a:off x="2418736" y="5175053"/>
            <a:ext cx="1681316" cy="1460090"/>
          </a:xfrm>
          <a:prstGeom prst="hexagon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ldLvl="0" animBg="1"/>
      <p:bldP spid="14" grpId="0" bldLvl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ldLvl="0" animBg="1"/>
      <p:bldP spid="21" grpId="0" animBg="1"/>
      <p:bldP spid="22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11292"/>
            <a:ext cx="6314904" cy="11651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6558" y="415977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9">
            <a:hlinkClick r:id="rId3" action="ppaction://hlinkfile"/>
          </p:cNvPr>
          <p:cNvSpPr/>
          <p:nvPr/>
        </p:nvSpPr>
        <p:spPr>
          <a:xfrm>
            <a:off x="7491002" y="307621"/>
            <a:ext cx="204615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noProof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整合优化</a:t>
            </a:r>
            <a:endParaRPr lang="zh-CN" altLang="en-US" sz="32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235" y="1152525"/>
            <a:ext cx="12003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具体实施路径：</a:t>
            </a:r>
            <a:r>
              <a:rPr lang="zh-CN" altLang="zh-CN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解析内涵，达成共识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——建构框架，清晰路径——贯通节点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，</a:t>
            </a:r>
            <a:r>
              <a:rPr lang="en-US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 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形成节律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——全员参与，学生主体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75310" y="1583690"/>
            <a:ext cx="11325860" cy="2369820"/>
            <a:chOff x="906" y="2494"/>
            <a:chExt cx="17836" cy="3732"/>
          </a:xfrm>
        </p:grpSpPr>
        <p:sp>
          <p:nvSpPr>
            <p:cNvPr id="27653" name="圆角矩形 51"/>
            <p:cNvSpPr/>
            <p:nvPr/>
          </p:nvSpPr>
          <p:spPr>
            <a:xfrm>
              <a:off x="906" y="2494"/>
              <a:ext cx="4762" cy="1280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noFill/>
            </a:ln>
          </p:spPr>
          <p:txBody>
            <a:bodyPr anchor="ctr"/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buClr>
                  <a:schemeClr val="bg2"/>
                </a:buClr>
                <a:buSzPct val="75000"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课程目标</a:t>
              </a:r>
              <a:endParaRPr lang="en-US" altLang="zh-CN" dirty="0">
                <a:ea typeface="宋体" panose="02010600030101010101" pitchFamily="2" charset="-122"/>
              </a:endParaRPr>
            </a:p>
          </p:txBody>
        </p:sp>
        <p:sp>
          <p:nvSpPr>
            <p:cNvPr id="27654" name="矩形 52"/>
            <p:cNvSpPr/>
            <p:nvPr/>
          </p:nvSpPr>
          <p:spPr>
            <a:xfrm>
              <a:off x="908" y="3774"/>
              <a:ext cx="17834" cy="2452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txBody>
            <a:bodyPr anchor="ctr"/>
            <a:lstStyle/>
            <a:p>
              <a:pPr indent="298450"/>
              <a:r>
                <a:rPr lang="zh-CN" sz="1400">
                  <a:ea typeface="宋体" panose="02010600030101010101" pitchFamily="2" charset="-122"/>
                  <a:sym typeface="+mn-ea"/>
                </a:rPr>
                <a:t>       </a:t>
              </a:r>
              <a:r>
                <a:rPr lang="zh-CN" sz="2000">
                  <a:ea typeface="宋体" panose="02010600030101010101" pitchFamily="2" charset="-122"/>
                  <a:sym typeface="+mn-ea"/>
                </a:rPr>
                <a:t>以追寻学生的生命成长为核心，以“自由畅玩、乐享乐智”为核心内涵；以“四季节语”活动为主要载体，与已有主题课程有机融合；有效开发利用课程资源，探索校本德育特色的实践策略与操作路径，使学生会玩，玩出乐趣，玩出健康，玩出智慧，玩出文化，注重自我认同感、价值感的体验，涵养童心童趣，启导学生生命独特体验和自然生长的状态。</a:t>
              </a:r>
              <a:endParaRPr lang="zh-CN" altLang="en-US" sz="2000" dirty="0"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6580" y="4075430"/>
            <a:ext cx="11324590" cy="2593340"/>
            <a:chOff x="908" y="6418"/>
            <a:chExt cx="17834" cy="4084"/>
          </a:xfrm>
        </p:grpSpPr>
        <p:sp>
          <p:nvSpPr>
            <p:cNvPr id="6" name="圆角矩形 51"/>
            <p:cNvSpPr/>
            <p:nvPr/>
          </p:nvSpPr>
          <p:spPr>
            <a:xfrm>
              <a:off x="908" y="6418"/>
              <a:ext cx="4762" cy="1280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noFill/>
            </a:ln>
          </p:spPr>
          <p:txBody>
            <a:bodyPr anchor="ctr"/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buClr>
                  <a:schemeClr val="bg2"/>
                </a:buClr>
                <a:buSzPct val="75000"/>
              </a:pPr>
              <a:r>
                <a:rPr 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核心要义</a:t>
              </a:r>
              <a:endParaRPr lang="zh-CN" dirty="0">
                <a:ea typeface="宋体" panose="02010600030101010101" pitchFamily="2" charset="-122"/>
              </a:endParaRPr>
            </a:p>
          </p:txBody>
        </p:sp>
        <p:sp>
          <p:nvSpPr>
            <p:cNvPr id="8" name="矩形 52"/>
            <p:cNvSpPr/>
            <p:nvPr/>
          </p:nvSpPr>
          <p:spPr>
            <a:xfrm>
              <a:off x="908" y="7698"/>
              <a:ext cx="17834" cy="2805"/>
            </a:xfrm>
            <a:prstGeom prst="rect">
              <a:avLst/>
            </a:prstGeom>
            <a:solidFill>
              <a:srgbClr val="F2F2F2"/>
            </a:solidFill>
            <a:ln w="9525">
              <a:noFill/>
            </a:ln>
          </p:spPr>
          <p:txBody>
            <a:bodyPr anchor="ctr"/>
            <a:lstStyle/>
            <a:p>
              <a:pPr indent="298450"/>
              <a:r>
                <a:rPr lang="en-US" altLang="zh-CN" sz="2400" b="1">
                  <a:ea typeface="宋体" panose="02010600030101010101" pitchFamily="2" charset="-122"/>
                  <a:sym typeface="+mn-ea"/>
                </a:rPr>
                <a:t>    </a:t>
              </a:r>
              <a:r>
                <a:rPr lang="zh-CN" sz="2000" b="1">
                  <a:ea typeface="宋体" panose="02010600030101010101" pitchFamily="2" charset="-122"/>
                  <a:sym typeface="+mn-ea"/>
                </a:rPr>
                <a:t>自由畅玩：</a:t>
              </a:r>
              <a:r>
                <a:rPr lang="zh-CN" sz="2000">
                  <a:ea typeface="宋体" panose="02010600030101010101" pitchFamily="2" charset="-122"/>
                  <a:sym typeface="+mn-ea"/>
                </a:rPr>
                <a:t>在</a:t>
              </a:r>
              <a:r>
                <a:rPr lang="zh-CN" sz="20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丰富多元的实践活动中，</a:t>
              </a:r>
              <a:r>
                <a:rPr lang="zh-CN" sz="2000">
                  <a:ea typeface="宋体" panose="02010600030101010101" pitchFamily="2" charset="-122"/>
                  <a:sym typeface="+mn-ea"/>
                </a:rPr>
                <a:t>培育学生自由、自主、愉悦和创造的游戏精神，使</a:t>
              </a:r>
              <a:r>
                <a:rPr lang="en-US" sz="2000">
                  <a:latin typeface="宋体" panose="02010600030101010101" pitchFamily="2" charset="-122"/>
                  <a:sym typeface="+mn-ea"/>
                </a:rPr>
                <a:t>“</a:t>
              </a:r>
              <a:r>
                <a:rPr lang="zh-CN" sz="20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核心素养</a:t>
              </a:r>
              <a:r>
                <a:rPr lang="zh-CN" sz="2000">
                  <a:solidFill>
                    <a:srgbClr val="000000"/>
                  </a:solidFill>
                  <a:ea typeface="宋体" panose="02010600030101010101" pitchFamily="2" charset="-122"/>
                  <a:cs typeface="Helvetica" charset="0"/>
                  <a:sym typeface="+mn-ea"/>
                </a:rPr>
                <a:t>”和丰富的想象、童真的趣味、浪漫的游戏、热烈的情感、活跃的身体等小学儿童的突出特点建立起内在的生命关联。</a:t>
              </a:r>
              <a:endParaRPr lang="zh-CN" sz="2000" b="1">
                <a:ea typeface="宋体" panose="02010600030101010101" pitchFamily="2" charset="-122"/>
                <a:sym typeface="+mn-ea"/>
              </a:endParaRPr>
            </a:p>
            <a:p>
              <a:pPr indent="298450"/>
              <a:r>
                <a:rPr lang="zh-CN" sz="2000" b="1">
                  <a:ea typeface="宋体" panose="02010600030101010101" pitchFamily="2" charset="-122"/>
                  <a:sym typeface="+mn-ea"/>
                </a:rPr>
                <a:t>        乐享乐智：</a:t>
              </a:r>
              <a:r>
                <a:rPr lang="zh-CN" sz="2000">
                  <a:ea typeface="宋体" panose="02010600030101010101" pitchFamily="2" charset="-122"/>
                  <a:sym typeface="+mn-ea"/>
                </a:rPr>
                <a:t>通过亲历体验方式，在感受和享受节日文化的丰富多元和快乐愉悦的情感体验中，启导学生生命独特体验和自然生长的状态。</a:t>
              </a:r>
              <a:endParaRPr lang="zh-CN" altLang="en-US" sz="2000" dirty="0"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42" y="-270286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500" y="356983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9">
            <a:hlinkClick r:id="rId3" action="ppaction://hlinkfile"/>
          </p:cNvPr>
          <p:cNvSpPr/>
          <p:nvPr/>
        </p:nvSpPr>
        <p:spPr>
          <a:xfrm>
            <a:off x="7592944" y="248627"/>
            <a:ext cx="204615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noProof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整合优化</a:t>
            </a:r>
            <a:endParaRPr lang="zh-CN" altLang="en-US" sz="32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7" name="表格 6"/>
          <p:cNvGraphicFramePr/>
          <p:nvPr/>
        </p:nvGraphicFramePr>
        <p:xfrm>
          <a:off x="66040" y="1520825"/>
          <a:ext cx="5965190" cy="515493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05435"/>
                <a:gridCol w="437515"/>
                <a:gridCol w="5222240"/>
              </a:tblGrid>
              <a:tr h="31813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 dirty="0">
                          <a:highlight>
                            <a:srgbClr val="9BBB59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模块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9BBB59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内容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 dirty="0">
                          <a:highlight>
                            <a:srgbClr val="9BBB59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</a:p>
                  </a:txBody>
                  <a:tcPr marL="0" marR="0" marT="0" marB="1"/>
                </a:tc>
              </a:tr>
              <a:tr h="347345">
                <a:tc rowSpan="4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健康生活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礼仪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教育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根据</a:t>
                      </a:r>
                      <a:r>
                        <a:rPr lang="en-US" altLang="zh-CN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小学生日常行为规范</a:t>
                      </a:r>
                      <a:r>
                        <a:rPr lang="en-US" altLang="zh-CN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》</a:t>
                      </a: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制定</a:t>
                      </a:r>
                      <a:r>
                        <a:rPr lang="en-US" altLang="zh-CN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薛家中心小学文明礼仪规范</a:t>
                      </a:r>
                      <a:r>
                        <a:rPr lang="en-US" altLang="zh-CN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》</a:t>
                      </a: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，以行规训练为主，结合时代教育主题，进行礼仪教育。</a:t>
                      </a:r>
                    </a:p>
                  </a:txBody>
                  <a:tcPr marL="0" marR="0" marT="0" marB="1" anchor="ctr"/>
                </a:tc>
              </a:tr>
              <a:tr h="3486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感恩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教育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开发</a:t>
                      </a:r>
                      <a:r>
                        <a:rPr lang="en-US" altLang="zh-CN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</a:t>
                      </a: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感恩教育</a:t>
                      </a:r>
                      <a:r>
                        <a:rPr lang="en-US" altLang="zh-CN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》</a:t>
                      </a: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校本教材，灵活使用教材，以丰富的形式开展“爱父母、爱老师、爱同学”教育活动。</a:t>
                      </a:r>
                    </a:p>
                  </a:txBody>
                  <a:tcPr marL="0" marR="0" marT="0" marB="1" anchor="ctr"/>
                </a:tc>
              </a:tr>
              <a:tr h="5086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生命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教育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根据</a:t>
                      </a:r>
                      <a:r>
                        <a:rPr lang="en-US" altLang="zh-CN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健康教育</a:t>
                      </a:r>
                      <a:r>
                        <a:rPr lang="en-US" altLang="zh-CN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》</a:t>
                      </a: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心理教育</a:t>
                      </a:r>
                      <a:r>
                        <a:rPr lang="en-US" altLang="zh-CN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》</a:t>
                      </a: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等教材，结合班内学生心理需要、生理变化、季节性流行病等，开展有针对性的教育</a:t>
                      </a:r>
                      <a:r>
                        <a:rPr lang="zh-CN" altLang="en-US" sz="1000" u="none" dirty="0" smtClean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【</a:t>
                      </a:r>
                      <a:r>
                        <a:rPr lang="zh-CN" altLang="en-US" sz="1000" u="none" dirty="0" smtClean="0">
                          <a:solidFill>
                            <a:srgbClr val="FF0000"/>
                          </a:solidFill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与探春主题课程整合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】</a:t>
                      </a:r>
                      <a:endParaRPr lang="zh-CN" altLang="en-US" sz="1000" u="none" dirty="0">
                        <a:solidFill>
                          <a:srgbClr val="FF0000"/>
                        </a:solidFill>
                        <a:highlight>
                          <a:srgbClr val="D7E3BC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1" anchor="ctr"/>
                </a:tc>
              </a:tr>
              <a:tr h="3486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时事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教育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结合红领巾广播，开展对国内外时事的关注交流。</a:t>
                      </a:r>
                    </a:p>
                  </a:txBody>
                  <a:tcPr marL="0" marR="0" marT="0" marB="1" anchor="ctr"/>
                </a:tc>
              </a:tr>
              <a:tr h="695325">
                <a:tc rowSpan="4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缤纷节日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读书节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每年</a:t>
                      </a:r>
                      <a:r>
                        <a:rPr lang="en-US" altLang="zh-CN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</a:t>
                      </a: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份开展，围绕学校“适性扬才，多元开放”的办学理念，通过组织各种形式的主题阅读，鼓励学生与好书为友、与经典为伍，遨游书海、开阔眼界，知晓天地人事、丰富人文底蕴，使得阅读成为实小学生的生活习惯，使得薛小校园充满浓浓的书香氛围</a:t>
                      </a:r>
                      <a:r>
                        <a:rPr lang="zh-CN" altLang="en-US" sz="1000" u="none" dirty="0" smtClean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【</a:t>
                      </a:r>
                      <a:r>
                        <a:rPr lang="zh-CN" altLang="en-US" sz="1000" u="none" dirty="0" smtClean="0">
                          <a:solidFill>
                            <a:srgbClr val="FF0000"/>
                          </a:solidFill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与品秋主题课程整合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】</a:t>
                      </a:r>
                      <a:endParaRPr lang="zh-CN" altLang="en-US" sz="1000" u="none" dirty="0">
                        <a:solidFill>
                          <a:srgbClr val="FF0000"/>
                        </a:solidFill>
                        <a:highlight>
                          <a:srgbClr val="D7E3BC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/>
                </a:tc>
              </a:tr>
              <a:tr h="10445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艺体节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每年</a:t>
                      </a:r>
                      <a:r>
                        <a:rPr lang="en-US" altLang="zh-CN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5-6</a:t>
                      </a: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份开展，以“关注每一个孩子，人人参与阳光体育运动，提高学生艺术素养”为活动宗旨，通过开展各类满足不同年龄段学生发展需求的体育、艺术活动，增强学生体质，陶冶学生性情。并通过近两个月的艺体节活动丰富校园文化生活，营造健康、律动的和谐校园，促进学生养成良好的体育健身习惯和终身体育意识，培养薛小学生健康的审美情趣和良好的艺术修养，塑造薛小学生乐群自主、才高志远、大气灵动的美好形象</a:t>
                      </a:r>
                      <a:r>
                        <a:rPr lang="zh-CN" altLang="en-US" sz="1000" u="none" dirty="0" smtClean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【</a:t>
                      </a:r>
                      <a:r>
                        <a:rPr lang="zh-CN" altLang="en-US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与嬉夏课程整合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】</a:t>
                      </a:r>
                      <a:endParaRPr lang="zh-CN" altLang="en-US" sz="1000" u="none" dirty="0">
                        <a:solidFill>
                          <a:srgbClr val="FF0000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/>
                </a:tc>
              </a:tr>
              <a:tr h="6959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科技节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每年</a:t>
                      </a:r>
                      <a:r>
                        <a:rPr lang="en-US" altLang="zh-CN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份开展，以学生科技素养和科技意识的培养为核心，以普及和提高为重点，关注学生的年龄特点和成长需求，通过主动了解、积极探究、敢于实践，培养学生形成良好的科学态度、一定的探究能力和创新意识，掌握科学研究的基本方法</a:t>
                      </a:r>
                      <a:r>
                        <a:rPr lang="zh-CN" altLang="en-US" sz="1000" u="none" dirty="0" smtClean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【</a:t>
                      </a:r>
                      <a:r>
                        <a:rPr lang="zh-CN" altLang="en-US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与嬉夏课程整合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】</a:t>
                      </a:r>
                      <a:endParaRPr lang="zh-CN" altLang="en-US" sz="1000" u="none" dirty="0">
                        <a:highlight>
                          <a:srgbClr val="D7E3BC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/>
                </a:tc>
              </a:tr>
              <a:tr h="8477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数学</a:t>
                      </a:r>
                      <a:r>
                        <a:rPr lang="en-US" altLang="zh-CN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英语节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每年</a:t>
                      </a:r>
                      <a:r>
                        <a:rPr lang="en-US" altLang="zh-CN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</a:t>
                      </a: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月份开展，通过数学节</a:t>
                      </a:r>
                      <a:r>
                        <a:rPr lang="en-US" altLang="zh-CN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英语节活动，让每个孩子在这种轻松愉快的活动中感受数学（英语）、应用数学（英语）、享受数学（英语）。搭建展示学生数学（英语）学习的舞台，激发学生的数学（英语）学习兴趣。浓厚学校的数学（英语）学习氛围，丰富学校文化内涵，拓展学生文化视野</a:t>
                      </a:r>
                      <a:r>
                        <a:rPr lang="zh-CN" altLang="en-US" sz="1000" u="none" dirty="0" smtClean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。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【</a:t>
                      </a:r>
                      <a:r>
                        <a:rPr lang="zh-CN" altLang="en-US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与暖冬课程整合</a:t>
                      </a:r>
                      <a:r>
                        <a:rPr lang="en-US" altLang="zh-CN" sz="1000" u="none" dirty="0" smtClean="0">
                          <a:solidFill>
                            <a:srgbClr val="FF0000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】</a:t>
                      </a:r>
                      <a:endParaRPr lang="zh-CN" altLang="en-US" sz="1000" u="none" dirty="0"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/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/>
        </p:nvGraphicFramePr>
        <p:xfrm>
          <a:off x="6135370" y="1520825"/>
          <a:ext cx="6021705" cy="515493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69570"/>
                <a:gridCol w="513715"/>
                <a:gridCol w="5138420"/>
              </a:tblGrid>
              <a:tr h="32194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 dirty="0">
                          <a:highlight>
                            <a:srgbClr val="9BBB59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模块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9BBB59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内容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 dirty="0">
                          <a:highlight>
                            <a:srgbClr val="9BBB59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</a:p>
                  </a:txBody>
                  <a:tcPr marL="0" marR="0" marT="0" marB="1" anchor="ctr"/>
                </a:tc>
              </a:tr>
              <a:tr h="448310">
                <a:tc rowSpan="4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仪式庆典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开学典礼（全校）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开学第一天，师生一起感受新学期新气象，激发每一个师生在新的一学期有新的发展</a:t>
                      </a:r>
                      <a:r>
                        <a:rPr lang="zh-CN" altLang="en-US" sz="1000" u="none" dirty="0" smtClean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r>
                        <a:rPr lang="en-US" altLang="zh-CN" sz="1000" u="none" dirty="0" smtClean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【</a:t>
                      </a:r>
                      <a:r>
                        <a:rPr lang="zh-CN" altLang="en-US" sz="1000" u="none" dirty="0" smtClean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假期作业成果展示</a:t>
                      </a:r>
                      <a:r>
                        <a:rPr lang="en-US" altLang="zh-CN" sz="1000" u="none" dirty="0" smtClean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】</a:t>
                      </a:r>
                    </a:p>
                  </a:txBody>
                  <a:tcPr marL="0" marR="0" marT="0" marB="1" anchor="ctr"/>
                </a:tc>
              </a:tr>
              <a:tr h="4483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入队仪式（一年级）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月，通过主题集会，展示一年级学生入学以来接受的教育、经受的锻炼以及养成的良好行为规范，在活动中感受快乐，感受成长。【入学课程成果展示】</a:t>
                      </a:r>
                    </a:p>
                  </a:txBody>
                  <a:tcPr marL="0" marR="0" marT="0" marB="1" anchor="ctr"/>
                </a:tc>
              </a:tr>
              <a:tr h="5638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成长仪式（三年级）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en-US" altLang="zh-CN" sz="1000" u="none" dirty="0" smtClean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-5</a:t>
                      </a:r>
                      <a:r>
                        <a:rPr lang="zh-CN" altLang="en-US" sz="1000" u="none" dirty="0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月，以“我十岁了”开展系列主题教育活动，促进三年级学生内在动力的发展，培养学生学习的责任感，面对困难不放弃，能坚持下去，体验努力之后的成就感和迎接智慧挑战的乐趣。</a:t>
                      </a:r>
                    </a:p>
                  </a:txBody>
                  <a:tcPr marL="0" marR="0" marT="0" marB="1" anchor="ctr"/>
                </a:tc>
              </a:tr>
              <a:tr h="5245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毕业典礼（六年级）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月，六年的学习生活已临近尾声，谢一谢师长恩，道一声珍重，道一声“老师，我们长大了，请您放心吧！”【毕业季课程成果集中展示】</a:t>
                      </a:r>
                    </a:p>
                  </a:txBody>
                  <a:tcPr marL="0" marR="0" marT="0" marB="1" anchor="ctr"/>
                </a:tc>
              </a:tr>
              <a:tr h="304800">
                <a:tc rowSpan="4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开心远足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走进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社区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了解居住社区的自然及人文环境，和邻里友好交流。</a:t>
                      </a:r>
                    </a:p>
                  </a:txBody>
                  <a:tcPr marL="0" marR="0" marT="0" marB="1" anchor="ctr"/>
                </a:tc>
              </a:tr>
              <a:tr h="3048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户外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拓展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开展户外拓展活动，培养合作精神。</a:t>
                      </a:r>
                    </a:p>
                  </a:txBody>
                  <a:tcPr marL="0" marR="0" marT="0" marB="1" anchor="ctr"/>
                </a:tc>
              </a:tr>
              <a:tr h="4114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交通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参观交通安全教育基地，开展交通安全小卫士模拟及日常实践。</a:t>
                      </a:r>
                    </a:p>
                  </a:txBody>
                  <a:tcPr marL="0" marR="0" marT="0" marB="1" anchor="ctr"/>
                </a:tc>
              </a:tr>
              <a:tr h="3594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职场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体验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挖掘“</a:t>
                      </a:r>
                      <a:r>
                        <a:rPr lang="en-US" altLang="zh-CN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MEWE”</a:t>
                      </a: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城堡资源，引导学生开展职场体验活动，为学生走下社会打下基础。</a:t>
                      </a:r>
                    </a:p>
                  </a:txBody>
                  <a:tcPr marL="0" marR="0" marT="0" marB="1" anchor="ctr"/>
                </a:tc>
              </a:tr>
              <a:tr h="597535">
                <a:tc rowSpan="2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自主当家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当家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通过班级系列小岗位建设、小干部轮换制、班级活动策划等培养学生自我认知、自主管理的岗位意识及习惯。</a:t>
                      </a:r>
                    </a:p>
                  </a:txBody>
                  <a:tcPr marL="0" marR="0" marT="0" marB="1" anchor="ctr"/>
                </a:tc>
              </a:tr>
              <a:tr h="8699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校园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当家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000" u="none" dirty="0">
                          <a:highlight>
                            <a:srgbClr val="D7E3BC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通过“校园礼仪我展示、校园环境我爱护、校园信息我传递、校园活动我策划”系列当家活动，培养学生自主设计、营造、管理校园生活的素养与能力。</a:t>
                      </a:r>
                    </a:p>
                  </a:txBody>
                  <a:tcPr marL="0" marR="0" marT="0" marB="1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02235" y="1152525"/>
            <a:ext cx="12003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具体实施路径：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解析内涵，达成共识——</a:t>
            </a:r>
            <a:r>
              <a:rPr lang="zh-CN" altLang="zh-CN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建构框架，清晰路径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——贯通节点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，</a:t>
            </a:r>
            <a:r>
              <a:rPr lang="en-US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 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形成节律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——全员参与，学生主体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11292"/>
            <a:ext cx="6314904" cy="11651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6558" y="415977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9">
            <a:hlinkClick r:id="rId3" action="ppaction://hlinkfile"/>
          </p:cNvPr>
          <p:cNvSpPr/>
          <p:nvPr/>
        </p:nvSpPr>
        <p:spPr>
          <a:xfrm>
            <a:off x="7491002" y="307621"/>
            <a:ext cx="204615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noProof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整合优化</a:t>
            </a:r>
            <a:endParaRPr lang="zh-CN" altLang="en-US" sz="32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235" y="1152525"/>
            <a:ext cx="12003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具体实施路径：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解析内涵，达成共识——</a:t>
            </a:r>
            <a:r>
              <a:rPr lang="zh-CN" altLang="zh-CN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建构框架，清晰路径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——贯通节点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，</a:t>
            </a:r>
            <a:r>
              <a:rPr lang="en-US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 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形成节律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——全员参与，学生主体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818797" y="1988841"/>
            <a:ext cx="2429370" cy="1725415"/>
            <a:chOff x="867011" y="1988841"/>
            <a:chExt cx="2429370" cy="1725415"/>
          </a:xfrm>
        </p:grpSpPr>
        <p:grpSp>
          <p:nvGrpSpPr>
            <p:cNvPr id="8" name="组合 7"/>
            <p:cNvGrpSpPr/>
            <p:nvPr/>
          </p:nvGrpSpPr>
          <p:grpSpPr>
            <a:xfrm>
              <a:off x="867011" y="1988841"/>
              <a:ext cx="2429370" cy="1725415"/>
              <a:chOff x="457200" y="2484438"/>
              <a:chExt cx="2548357" cy="2093912"/>
            </a:xfrm>
          </p:grpSpPr>
          <p:sp>
            <p:nvSpPr>
              <p:cNvPr id="9" name="五边形 8"/>
              <p:cNvSpPr/>
              <p:nvPr/>
            </p:nvSpPr>
            <p:spPr>
              <a:xfrm>
                <a:off x="463550" y="2484438"/>
                <a:ext cx="2163763" cy="1595437"/>
              </a:xfrm>
              <a:prstGeom prst="homePlate">
                <a:avLst>
                  <a:gd name="adj" fmla="val 24923"/>
                </a:avLst>
              </a:prstGeom>
              <a:gradFill rotWithShape="1">
                <a:gsLst>
                  <a:gs pos="0">
                    <a:srgbClr val="FFFFFF">
                      <a:lumMod val="50000"/>
                    </a:srgbClr>
                  </a:gs>
                  <a:gs pos="80000">
                    <a:srgbClr val="FFFFFF">
                      <a:lumMod val="7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五边形 9"/>
              <p:cNvSpPr/>
              <p:nvPr/>
            </p:nvSpPr>
            <p:spPr>
              <a:xfrm>
                <a:off x="823386" y="2803655"/>
                <a:ext cx="2182171" cy="1774494"/>
              </a:xfrm>
              <a:prstGeom prst="homePlate">
                <a:avLst>
                  <a:gd name="adj" fmla="val 20797"/>
                </a:avLst>
              </a:prstGeom>
              <a:gradFill rotWithShape="1">
                <a:gsLst>
                  <a:gs pos="0">
                    <a:srgbClr val="0070C0">
                      <a:shade val="51000"/>
                      <a:satMod val="130000"/>
                    </a:srgbClr>
                  </a:gs>
                  <a:gs pos="80000">
                    <a:srgbClr val="0070C0">
                      <a:shade val="93000"/>
                      <a:satMod val="130000"/>
                    </a:srgbClr>
                  </a:gs>
                  <a:gs pos="100000">
                    <a:srgbClr val="0070C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pPr marL="177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200" b="1" kern="0" dirty="0">
                  <a:solidFill>
                    <a:srgbClr val="FFFFFF"/>
                  </a:solidFill>
                  <a:effectLst>
                    <a:innerShdw dist="50800" dir="16200000">
                      <a:prstClr val="black">
                        <a:alpha val="80000"/>
                      </a:prstClr>
                    </a:innerShdw>
                  </a:effectLst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平行四边形 10"/>
              <p:cNvSpPr/>
              <p:nvPr/>
            </p:nvSpPr>
            <p:spPr>
              <a:xfrm rot="16200000">
                <a:off x="-406399" y="3348037"/>
                <a:ext cx="2093912" cy="366713"/>
              </a:xfrm>
              <a:prstGeom prst="parallelogram">
                <a:avLst>
                  <a:gd name="adj" fmla="val 73301"/>
                </a:avLst>
              </a:prstGeom>
              <a:gradFill rotWithShape="1">
                <a:gsLst>
                  <a:gs pos="0">
                    <a:srgbClr val="0070C0">
                      <a:lumMod val="50000"/>
                    </a:srgbClr>
                  </a:gs>
                  <a:gs pos="80000">
                    <a:srgbClr val="0070C0">
                      <a:shade val="93000"/>
                      <a:satMod val="130000"/>
                    </a:srgbClr>
                  </a:gs>
                  <a:gs pos="100000">
                    <a:srgbClr val="0070C0">
                      <a:shade val="94000"/>
                      <a:satMod val="135000"/>
                    </a:srgbClr>
                  </a:gs>
                </a:gsLst>
                <a:lin ang="180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339356" y="2594718"/>
              <a:ext cx="17068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传统节日</a:t>
              </a:r>
              <a:br>
                <a:rPr lang="zh-CN" altLang="en-US" sz="2800" dirty="0">
                  <a:solidFill>
                    <a:schemeClr val="bg1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</a:br>
              <a:r>
                <a:rPr lang="zh-CN" altLang="en-US" sz="2000" dirty="0">
                  <a:solidFill>
                    <a:srgbClr val="FF0000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校级整体设计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203367" y="1988840"/>
            <a:ext cx="2402784" cy="1725414"/>
            <a:chOff x="867012" y="1988840"/>
            <a:chExt cx="2402784" cy="1725414"/>
          </a:xfrm>
        </p:grpSpPr>
        <p:grpSp>
          <p:nvGrpSpPr>
            <p:cNvPr id="29" name="组合 28"/>
            <p:cNvGrpSpPr/>
            <p:nvPr/>
          </p:nvGrpSpPr>
          <p:grpSpPr>
            <a:xfrm>
              <a:off x="867012" y="1988840"/>
              <a:ext cx="2402784" cy="1725414"/>
              <a:chOff x="457201" y="2484438"/>
              <a:chExt cx="2520468" cy="2093912"/>
            </a:xfrm>
          </p:grpSpPr>
          <p:sp>
            <p:nvSpPr>
              <p:cNvPr id="31" name="五边形 30"/>
              <p:cNvSpPr/>
              <p:nvPr/>
            </p:nvSpPr>
            <p:spPr>
              <a:xfrm>
                <a:off x="463550" y="2484438"/>
                <a:ext cx="2163763" cy="1595437"/>
              </a:xfrm>
              <a:prstGeom prst="homePlate">
                <a:avLst>
                  <a:gd name="adj" fmla="val 24923"/>
                </a:avLst>
              </a:prstGeom>
              <a:gradFill rotWithShape="1">
                <a:gsLst>
                  <a:gs pos="0">
                    <a:srgbClr val="FFFFFF">
                      <a:lumMod val="50000"/>
                    </a:srgbClr>
                  </a:gs>
                  <a:gs pos="80000">
                    <a:srgbClr val="FFFFFF">
                      <a:lumMod val="7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五边形 31"/>
              <p:cNvSpPr/>
              <p:nvPr/>
            </p:nvSpPr>
            <p:spPr>
              <a:xfrm>
                <a:off x="824052" y="2803657"/>
                <a:ext cx="2153617" cy="1774495"/>
              </a:xfrm>
              <a:prstGeom prst="homePlate">
                <a:avLst>
                  <a:gd name="adj" fmla="val 20797"/>
                </a:avLst>
              </a:prstGeom>
              <a:gradFill rotWithShape="1">
                <a:gsLst>
                  <a:gs pos="0">
                    <a:srgbClr val="0070C0">
                      <a:shade val="51000"/>
                      <a:satMod val="130000"/>
                    </a:srgbClr>
                  </a:gs>
                  <a:gs pos="80000">
                    <a:srgbClr val="0070C0">
                      <a:shade val="93000"/>
                      <a:satMod val="130000"/>
                    </a:srgbClr>
                  </a:gs>
                  <a:gs pos="100000">
                    <a:srgbClr val="0070C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pPr marL="177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200" b="1" kern="0" dirty="0">
                  <a:solidFill>
                    <a:srgbClr val="FFFFFF"/>
                  </a:solidFill>
                  <a:effectLst>
                    <a:innerShdw dist="50800" dir="16200000">
                      <a:prstClr val="black">
                        <a:alpha val="80000"/>
                      </a:prstClr>
                    </a:innerShdw>
                  </a:effectLst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平行四边形 32"/>
              <p:cNvSpPr/>
              <p:nvPr/>
            </p:nvSpPr>
            <p:spPr>
              <a:xfrm rot="16200000">
                <a:off x="-406399" y="3348037"/>
                <a:ext cx="2093912" cy="366713"/>
              </a:xfrm>
              <a:prstGeom prst="parallelogram">
                <a:avLst>
                  <a:gd name="adj" fmla="val 73301"/>
                </a:avLst>
              </a:prstGeom>
              <a:gradFill rotWithShape="1">
                <a:gsLst>
                  <a:gs pos="0">
                    <a:srgbClr val="0070C0">
                      <a:lumMod val="50000"/>
                    </a:srgbClr>
                  </a:gs>
                  <a:gs pos="80000">
                    <a:srgbClr val="0070C0">
                      <a:shade val="93000"/>
                      <a:satMod val="130000"/>
                    </a:srgbClr>
                  </a:gs>
                  <a:gs pos="100000">
                    <a:srgbClr val="0070C0">
                      <a:shade val="94000"/>
                      <a:satMod val="135000"/>
                    </a:srgbClr>
                  </a:gs>
                </a:gsLst>
                <a:lin ang="180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1339356" y="2594718"/>
              <a:ext cx="17068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时令节气</a:t>
              </a:r>
            </a:p>
            <a:p>
              <a:r>
                <a:rPr lang="zh-CN" altLang="en-US" sz="2000" dirty="0">
                  <a:solidFill>
                    <a:srgbClr val="FF0000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年级个性策划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39721" y="1988840"/>
            <a:ext cx="2423146" cy="1725414"/>
            <a:chOff x="867011" y="1988840"/>
            <a:chExt cx="2423146" cy="1725414"/>
          </a:xfrm>
        </p:grpSpPr>
        <p:grpSp>
          <p:nvGrpSpPr>
            <p:cNvPr id="14" name="组合 13"/>
            <p:cNvGrpSpPr/>
            <p:nvPr/>
          </p:nvGrpSpPr>
          <p:grpSpPr>
            <a:xfrm>
              <a:off x="867011" y="1988840"/>
              <a:ext cx="2423146" cy="1725414"/>
              <a:chOff x="457200" y="2484438"/>
              <a:chExt cx="2541827" cy="2093912"/>
            </a:xfrm>
          </p:grpSpPr>
          <p:sp>
            <p:nvSpPr>
              <p:cNvPr id="37" name="五边形 36"/>
              <p:cNvSpPr/>
              <p:nvPr/>
            </p:nvSpPr>
            <p:spPr>
              <a:xfrm>
                <a:off x="463550" y="2484438"/>
                <a:ext cx="2163763" cy="1595437"/>
              </a:xfrm>
              <a:prstGeom prst="homePlate">
                <a:avLst>
                  <a:gd name="adj" fmla="val 24923"/>
                </a:avLst>
              </a:prstGeom>
              <a:gradFill rotWithShape="1">
                <a:gsLst>
                  <a:gs pos="0">
                    <a:srgbClr val="FFFFFF">
                      <a:lumMod val="50000"/>
                    </a:srgbClr>
                  </a:gs>
                  <a:gs pos="80000">
                    <a:srgbClr val="FFFFFF">
                      <a:lumMod val="7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五边形 37"/>
              <p:cNvSpPr/>
              <p:nvPr/>
            </p:nvSpPr>
            <p:spPr>
              <a:xfrm>
                <a:off x="823386" y="2803657"/>
                <a:ext cx="2175641" cy="1774495"/>
              </a:xfrm>
              <a:prstGeom prst="homePlate">
                <a:avLst>
                  <a:gd name="adj" fmla="val 20797"/>
                </a:avLst>
              </a:prstGeom>
              <a:gradFill rotWithShape="1">
                <a:gsLst>
                  <a:gs pos="0">
                    <a:srgbClr val="0070C0">
                      <a:shade val="51000"/>
                      <a:satMod val="130000"/>
                    </a:srgbClr>
                  </a:gs>
                  <a:gs pos="80000">
                    <a:srgbClr val="0070C0">
                      <a:shade val="93000"/>
                      <a:satMod val="130000"/>
                    </a:srgbClr>
                  </a:gs>
                  <a:gs pos="100000">
                    <a:srgbClr val="0070C0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pPr marL="177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200" b="1" kern="0" dirty="0">
                  <a:solidFill>
                    <a:srgbClr val="FFFFFF"/>
                  </a:solidFill>
                  <a:effectLst>
                    <a:innerShdw dist="50800" dir="16200000">
                      <a:prstClr val="black">
                        <a:alpha val="80000"/>
                      </a:prstClr>
                    </a:innerShdw>
                  </a:effectLst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平行四边形 38"/>
              <p:cNvSpPr/>
              <p:nvPr/>
            </p:nvSpPr>
            <p:spPr>
              <a:xfrm rot="16200000">
                <a:off x="-406399" y="3348037"/>
                <a:ext cx="2093912" cy="366713"/>
              </a:xfrm>
              <a:prstGeom prst="parallelogram">
                <a:avLst>
                  <a:gd name="adj" fmla="val 73301"/>
                </a:avLst>
              </a:prstGeom>
              <a:gradFill rotWithShape="1">
                <a:gsLst>
                  <a:gs pos="0">
                    <a:srgbClr val="0070C0">
                      <a:lumMod val="50000"/>
                    </a:srgbClr>
                  </a:gs>
                  <a:gs pos="80000">
                    <a:srgbClr val="0070C0">
                      <a:shade val="93000"/>
                      <a:satMod val="130000"/>
                    </a:srgbClr>
                  </a:gs>
                  <a:gs pos="100000">
                    <a:srgbClr val="0070C0">
                      <a:shade val="94000"/>
                      <a:satMod val="135000"/>
                    </a:srgbClr>
                  </a:gs>
                </a:gsLst>
                <a:lin ang="180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0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339356" y="2594718"/>
              <a:ext cx="17068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拓展应用</a:t>
              </a:r>
            </a:p>
            <a:p>
              <a:r>
                <a:rPr lang="zh-CN" altLang="en-US" sz="2000" dirty="0">
                  <a:solidFill>
                    <a:srgbClr val="FF0000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学科整合融通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0" y="3942715"/>
            <a:ext cx="12193905" cy="2540000"/>
            <a:chOff x="0" y="6209"/>
            <a:chExt cx="19203" cy="4000"/>
          </a:xfrm>
        </p:grpSpPr>
        <p:pic>
          <p:nvPicPr>
            <p:cNvPr id="6" name="图片 -21474826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5" y="6209"/>
              <a:ext cx="9258" cy="4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-2147482622" descr="U{QS0FB{AIQPE4T%BD[XQ)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209"/>
              <a:ext cx="9912" cy="399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11292"/>
            <a:ext cx="6314904" cy="11651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6558" y="415977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9">
            <a:hlinkClick r:id="rId3" action="ppaction://hlinkfile"/>
          </p:cNvPr>
          <p:cNvSpPr/>
          <p:nvPr/>
        </p:nvSpPr>
        <p:spPr>
          <a:xfrm>
            <a:off x="7491002" y="307621"/>
            <a:ext cx="204615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noProof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整合优化</a:t>
            </a:r>
            <a:endParaRPr lang="zh-CN" altLang="en-US" sz="32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235" y="1152525"/>
            <a:ext cx="12003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具体实施路径：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解析内涵，达成共识——建构框架，清晰路径——</a:t>
            </a:r>
            <a:r>
              <a:rPr lang="zh-CN" altLang="zh-CN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贯通节点</a:t>
            </a:r>
            <a:r>
              <a:rPr lang="zh-CN" altLang="zh-CN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，</a:t>
            </a:r>
            <a:r>
              <a:rPr lang="en-US" altLang="zh-CN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 </a:t>
            </a:r>
            <a:r>
              <a:rPr lang="zh-CN" altLang="zh-CN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形成节律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——全员参与，学生主体</a:t>
            </a:r>
          </a:p>
        </p:txBody>
      </p:sp>
      <p:pic>
        <p:nvPicPr>
          <p:cNvPr id="6" name="图片 -2147482619" descr="{%M]{7)_R5)KLVFT81V%3M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" y="1551940"/>
            <a:ext cx="4973320" cy="5297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-2147482618" descr="8[[~P81AV1Y[5XC]6~[X31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430" y="1489710"/>
            <a:ext cx="5685155" cy="535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83" y="2158799"/>
            <a:ext cx="2069621" cy="207276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6545" y="277495"/>
            <a:ext cx="11598910" cy="6303645"/>
          </a:xfrm>
          <a:prstGeom prst="rect">
            <a:avLst/>
          </a:prstGeom>
          <a:noFill/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81809" y="2749667"/>
            <a:ext cx="1811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  <a:endParaRPr lang="en-US" altLang="zh-CN" sz="6600" spc="-3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43" y="266424"/>
            <a:ext cx="3595892" cy="53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2"/>
          <p:cNvGrpSpPr/>
          <p:nvPr/>
        </p:nvGrpSpPr>
        <p:grpSpPr bwMode="auto">
          <a:xfrm>
            <a:off x="6462467" y="2021958"/>
            <a:ext cx="1339496" cy="461665"/>
            <a:chOff x="0" y="0"/>
            <a:chExt cx="1339362" cy="462960"/>
          </a:xfrm>
        </p:grpSpPr>
        <p:sp>
          <p:nvSpPr>
            <p:cNvPr id="41" name="文本框 34"/>
            <p:cNvSpPr txBox="1">
              <a:spLocks noChangeArrowheads="1"/>
            </p:cNvSpPr>
            <p:nvPr/>
          </p:nvSpPr>
          <p:spPr bwMode="auto">
            <a:xfrm>
              <a:off x="619107" y="0"/>
              <a:ext cx="720255" cy="46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壹</a:t>
              </a:r>
            </a:p>
          </p:txBody>
        </p:sp>
        <p:pic>
          <p:nvPicPr>
            <p:cNvPr id="42" name="图片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393"/>
              <a:ext cx="662634" cy="34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流程图: 联系 36"/>
            <p:cNvSpPr>
              <a:spLocks noChangeArrowheads="1"/>
            </p:cNvSpPr>
            <p:nvPr/>
          </p:nvSpPr>
          <p:spPr bwMode="auto">
            <a:xfrm>
              <a:off x="1233069" y="177685"/>
              <a:ext cx="106293" cy="106293"/>
            </a:xfrm>
            <a:prstGeom prst="flowChartConnector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4" name="组合 37"/>
          <p:cNvGrpSpPr/>
          <p:nvPr/>
        </p:nvGrpSpPr>
        <p:grpSpPr bwMode="auto">
          <a:xfrm>
            <a:off x="6462467" y="1984421"/>
            <a:ext cx="4646453" cy="1372623"/>
            <a:chOff x="0" y="-910074"/>
            <a:chExt cx="4645988" cy="1371739"/>
          </a:xfrm>
        </p:grpSpPr>
        <p:sp>
          <p:nvSpPr>
            <p:cNvPr id="45" name="TextBox 2"/>
            <p:cNvSpPr txBox="1">
              <a:spLocks noChangeArrowheads="1"/>
            </p:cNvSpPr>
            <p:nvPr/>
          </p:nvSpPr>
          <p:spPr bwMode="auto">
            <a:xfrm>
              <a:off x="1416994" y="-910074"/>
              <a:ext cx="3228994" cy="535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1" indent="0" defTabSz="1219200" eaLnBrk="1" fontAlgn="auto" latinLnBrk="0" hangingPunct="1">
                <a:lnSpc>
                  <a:spcPct val="90000"/>
                </a:lnSpc>
                <a:spcBef>
                  <a:spcPts val="133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</a:rPr>
                <a:t>研究历程与举措</a:t>
              </a:r>
            </a:p>
          </p:txBody>
        </p:sp>
        <p:sp>
          <p:nvSpPr>
            <p:cNvPr id="46" name="文本框 39"/>
            <p:cNvSpPr txBox="1">
              <a:spLocks noChangeArrowheads="1"/>
            </p:cNvSpPr>
            <p:nvPr/>
          </p:nvSpPr>
          <p:spPr bwMode="auto">
            <a:xfrm>
              <a:off x="619107" y="0"/>
              <a:ext cx="720255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贰</a:t>
              </a:r>
            </a:p>
          </p:txBody>
        </p:sp>
        <p:pic>
          <p:nvPicPr>
            <p:cNvPr id="47" name="图片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393"/>
              <a:ext cx="662634" cy="34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流程图: 联系 41"/>
            <p:cNvSpPr>
              <a:spLocks noChangeArrowheads="1"/>
            </p:cNvSpPr>
            <p:nvPr/>
          </p:nvSpPr>
          <p:spPr bwMode="auto">
            <a:xfrm>
              <a:off x="1233069" y="177685"/>
              <a:ext cx="106293" cy="106293"/>
            </a:xfrm>
            <a:prstGeom prst="flowChartConnector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9" name="组合 42"/>
          <p:cNvGrpSpPr/>
          <p:nvPr/>
        </p:nvGrpSpPr>
        <p:grpSpPr bwMode="auto">
          <a:xfrm>
            <a:off x="6462467" y="2883324"/>
            <a:ext cx="4839706" cy="1348136"/>
            <a:chOff x="0" y="-888957"/>
            <a:chExt cx="4839221" cy="1351917"/>
          </a:xfrm>
        </p:grpSpPr>
        <p:sp>
          <p:nvSpPr>
            <p:cNvPr id="50" name="TextBox 2"/>
            <p:cNvSpPr txBox="1">
              <a:spLocks noChangeArrowheads="1"/>
            </p:cNvSpPr>
            <p:nvPr/>
          </p:nvSpPr>
          <p:spPr bwMode="auto">
            <a:xfrm>
              <a:off x="1454284" y="-888957"/>
              <a:ext cx="3384937" cy="53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1" indent="0" defTabSz="1219200" eaLnBrk="1" fontAlgn="auto" latinLnBrk="0" hangingPunct="1">
                <a:lnSpc>
                  <a:spcPct val="90000"/>
                </a:lnSpc>
                <a:spcBef>
                  <a:spcPts val="133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</a:rPr>
                <a:t>研究内容与成果</a:t>
              </a:r>
              <a:endPara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1" name="文本框 44"/>
            <p:cNvSpPr txBox="1">
              <a:spLocks noChangeArrowheads="1"/>
            </p:cNvSpPr>
            <p:nvPr/>
          </p:nvSpPr>
          <p:spPr bwMode="auto">
            <a:xfrm>
              <a:off x="619107" y="0"/>
              <a:ext cx="720255" cy="46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叁</a:t>
              </a:r>
            </a:p>
          </p:txBody>
        </p:sp>
        <p:pic>
          <p:nvPicPr>
            <p:cNvPr id="52" name="图片 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393"/>
              <a:ext cx="662634" cy="34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流程图: 联系 46"/>
            <p:cNvSpPr>
              <a:spLocks noChangeArrowheads="1"/>
            </p:cNvSpPr>
            <p:nvPr/>
          </p:nvSpPr>
          <p:spPr bwMode="auto">
            <a:xfrm>
              <a:off x="1233069" y="177685"/>
              <a:ext cx="106293" cy="106293"/>
            </a:xfrm>
            <a:prstGeom prst="flowChartConnector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" name="组合 47"/>
          <p:cNvGrpSpPr/>
          <p:nvPr/>
        </p:nvGrpSpPr>
        <p:grpSpPr bwMode="auto">
          <a:xfrm>
            <a:off x="7081636" y="3732215"/>
            <a:ext cx="4034893" cy="1311799"/>
            <a:chOff x="619107" y="-850876"/>
            <a:chExt cx="4034485" cy="1310954"/>
          </a:xfrm>
        </p:grpSpPr>
        <p:sp>
          <p:nvSpPr>
            <p:cNvPr id="55" name="TextBox 2"/>
            <p:cNvSpPr txBox="1">
              <a:spLocks noChangeArrowheads="1"/>
            </p:cNvSpPr>
            <p:nvPr/>
          </p:nvSpPr>
          <p:spPr bwMode="auto">
            <a:xfrm>
              <a:off x="1306383" y="-850876"/>
              <a:ext cx="3347209" cy="535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1" indent="0" algn="ctr" defTabSz="121920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</a:rPr>
                <a:t>研究问题</a:t>
              </a: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华文中宋" panose="02010600040101010101" pitchFamily="2" charset="-122"/>
                  <a:ea typeface="华文中宋" panose="02010600040101010101" pitchFamily="2" charset="-122"/>
                </a:rPr>
                <a:t>与思考</a:t>
              </a:r>
              <a:endPara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6" name="文本框 49"/>
            <p:cNvSpPr txBox="1">
              <a:spLocks noChangeArrowheads="1"/>
            </p:cNvSpPr>
            <p:nvPr/>
          </p:nvSpPr>
          <p:spPr bwMode="auto">
            <a:xfrm>
              <a:off x="619107" y="0"/>
              <a:ext cx="720255" cy="46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11292"/>
            <a:ext cx="6314904" cy="11651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6558" y="415977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9">
            <a:hlinkClick r:id="rId3" action="ppaction://hlinkfile"/>
          </p:cNvPr>
          <p:cNvSpPr/>
          <p:nvPr/>
        </p:nvSpPr>
        <p:spPr>
          <a:xfrm>
            <a:off x="7491002" y="307621"/>
            <a:ext cx="204615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noProof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整合优化</a:t>
            </a:r>
            <a:endParaRPr lang="zh-CN" altLang="en-US" sz="32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235" y="1152525"/>
            <a:ext cx="12003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具体实施路径：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解析内涵，达成共识——建构框架，清晰路径——贯通节点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，</a:t>
            </a:r>
            <a:r>
              <a:rPr lang="en-US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 </a:t>
            </a:r>
            <a:r>
              <a:rPr lang="zh-CN" altLang="zh-CN" kern="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形成节律</a:t>
            </a:r>
            <a:r>
              <a:rPr lang="zh-CN" altLang="zh-CN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——</a:t>
            </a:r>
            <a:r>
              <a:rPr lang="zh-CN" altLang="zh-CN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panose="02010600030101010101" pitchFamily="2" charset="-122"/>
              </a:rPr>
              <a:t>全员参与，学生主体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" y="1680210"/>
            <a:ext cx="3938270" cy="27139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010" y="1646555"/>
            <a:ext cx="3275330" cy="27476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480" y="1646555"/>
            <a:ext cx="4582160" cy="2747645"/>
          </a:xfrm>
          <a:prstGeom prst="rect">
            <a:avLst/>
          </a:prstGeom>
        </p:spPr>
      </p:pic>
      <p:pic>
        <p:nvPicPr>
          <p:cNvPr id="22" name="图片 21" descr="340D3Z@}J1R_VE@J]`1G6I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" y="4573270"/>
            <a:ext cx="6585585" cy="2101215"/>
          </a:xfrm>
          <a:prstGeom prst="rect">
            <a:avLst/>
          </a:prstGeom>
        </p:spPr>
      </p:pic>
      <p:pic>
        <p:nvPicPr>
          <p:cNvPr id="6" name="图片 -2147482601" descr="H__2`E]}I5_VCC8Z0{ASXK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3245" y="5576570"/>
            <a:ext cx="3922395" cy="1315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685" y="4394200"/>
            <a:ext cx="3348355" cy="118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11292"/>
            <a:ext cx="6314904" cy="11651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6558" y="415977"/>
            <a:ext cx="4780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b="1" kern="100" dirty="0" smtClean="0">
                <a:solidFill>
                  <a:schemeClr val="bg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b="1" dirty="0">
                <a:solidFill>
                  <a:schemeClr val="bg1"/>
                </a:solidFill>
              </a:rPr>
              <a:t>初步提炼了校本课程群的开发与实施</a:t>
            </a:r>
            <a:r>
              <a:rPr lang="zh-CN" altLang="zh-CN" b="1" dirty="0" smtClean="0">
                <a:solidFill>
                  <a:schemeClr val="bg1"/>
                </a:solidFill>
              </a:rPr>
              <a:t>策略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zh-CN" b="1" kern="100" dirty="0">
              <a:solidFill>
                <a:schemeClr val="bg1"/>
              </a:solidFill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99">
            <a:hlinkClick r:id="rId3" action="ppaction://hlinkfile"/>
          </p:cNvPr>
          <p:cNvSpPr/>
          <p:nvPr/>
        </p:nvSpPr>
        <p:spPr>
          <a:xfrm>
            <a:off x="7491002" y="307621"/>
            <a:ext cx="2046152" cy="777061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noProof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整合优化</a:t>
            </a:r>
            <a:endParaRPr lang="zh-CN" altLang="en-US" sz="32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3881" y="1007794"/>
            <a:ext cx="2350323" cy="461665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kern="100" dirty="0" smtClean="0">
                <a:cs typeface="Times New Roman" panose="02020603050405020304" pitchFamily="18" charset="0"/>
              </a:rPr>
              <a:t>活动实施有成果</a:t>
            </a:r>
            <a:endParaRPr lang="zh-CN" altLang="en-US" sz="2400" b="1" kern="100" dirty="0"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5" y="4521242"/>
            <a:ext cx="3563681" cy="2377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5613" y="4219387"/>
            <a:ext cx="2296324" cy="3061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98" y="1595502"/>
            <a:ext cx="3858025" cy="2894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54" y="4409601"/>
            <a:ext cx="3486799" cy="261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10" y="1643663"/>
            <a:ext cx="3479315" cy="2644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9" y="127069"/>
            <a:ext cx="12003931" cy="67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PT改稿\中国风\1debfa9407f2bbec7b0479644e13dc6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4709">
            <a:off x="2264646" y="1346582"/>
            <a:ext cx="3342146" cy="350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5999" y="2414926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</a:p>
        </p:txBody>
      </p:sp>
      <p:cxnSp>
        <p:nvCxnSpPr>
          <p:cNvPr id="7" name="直接连接符 6"/>
          <p:cNvCxnSpPr/>
          <p:nvPr>
            <p:custDataLst>
              <p:tags r:id="rId1"/>
            </p:custDataLst>
          </p:nvPr>
        </p:nvCxnSpPr>
        <p:spPr>
          <a:xfrm>
            <a:off x="5862904" y="3169457"/>
            <a:ext cx="3565891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0065" y="2300913"/>
            <a:ext cx="46624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4400" b="1" dirty="0" smtClean="0">
                <a:solidFill>
                  <a:srgbClr val="6A9ED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问题与思考</a:t>
            </a:r>
            <a:endParaRPr lang="en-US" altLang="zh-CN" sz="4400" b="1" dirty="0">
              <a:solidFill>
                <a:srgbClr val="6A9E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28375" y="3352851"/>
            <a:ext cx="9449007" cy="321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/>
            <a:r>
              <a:rPr lang="zh-CN" altLang="zh-CN" sz="2800" b="1" dirty="0"/>
              <a:t>一</a:t>
            </a:r>
            <a:r>
              <a:rPr lang="zh-CN" altLang="zh-CN" sz="2800" b="1" dirty="0" smtClean="0"/>
              <a:t>、</a:t>
            </a:r>
            <a:r>
              <a:rPr lang="zh-CN" altLang="en-US" sz="2800" b="1" dirty="0" smtClean="0"/>
              <a:t>存在的问题</a:t>
            </a:r>
            <a:endParaRPr lang="zh-CN" altLang="zh-CN" sz="2800" dirty="0"/>
          </a:p>
          <a:p>
            <a:pPr algn="just"/>
            <a:r>
              <a:rPr lang="zh-CN" altLang="en-US" sz="2800" b="1" dirty="0" smtClean="0"/>
              <a:t>二、改进的方向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marL="342900" indent="-342900" algn="ctr">
              <a:buFont typeface="+mj-lt"/>
              <a:buAutoNum type="alphaLcParenR"/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6545" y="277495"/>
            <a:ext cx="11598910" cy="6303645"/>
          </a:xfrm>
          <a:prstGeom prst="rect">
            <a:avLst/>
          </a:prstGeom>
          <a:noFill/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289">
            <a:off x="8750608" y="394458"/>
            <a:ext cx="3453204" cy="345320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45053" y="1406171"/>
            <a:ext cx="3877262" cy="5835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一、存在问题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3639554" y="2722774"/>
            <a:ext cx="0" cy="2790640"/>
          </a:xfrm>
          <a:prstGeom prst="line">
            <a:avLst/>
          </a:prstGeom>
          <a:ln w="12700">
            <a:solidFill>
              <a:srgbClr val="565656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6093988" y="2722774"/>
            <a:ext cx="0" cy="2790640"/>
          </a:xfrm>
          <a:prstGeom prst="line">
            <a:avLst/>
          </a:prstGeom>
          <a:ln w="12700">
            <a:solidFill>
              <a:srgbClr val="565656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8544834" y="2734204"/>
            <a:ext cx="0" cy="2790640"/>
          </a:xfrm>
          <a:prstGeom prst="line">
            <a:avLst/>
          </a:prstGeom>
          <a:ln w="12700">
            <a:solidFill>
              <a:srgbClr val="565656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1847215" y="3049658"/>
            <a:ext cx="796290" cy="788670"/>
            <a:chOff x="2909" y="3095"/>
            <a:chExt cx="1254" cy="1242"/>
          </a:xfrm>
          <a:solidFill>
            <a:srgbClr val="C00000">
              <a:alpha val="65000"/>
            </a:srgbClr>
          </a:solidFill>
        </p:grpSpPr>
        <p:grpSp>
          <p:nvGrpSpPr>
            <p:cNvPr id="8" name="组合 7"/>
            <p:cNvGrpSpPr/>
            <p:nvPr/>
          </p:nvGrpSpPr>
          <p:grpSpPr>
            <a:xfrm>
              <a:off x="2909" y="3095"/>
              <a:ext cx="1255" cy="1243"/>
              <a:chOff x="1360715" y="1981200"/>
              <a:chExt cx="1164323" cy="1153886"/>
            </a:xfrm>
            <a:grpFill/>
          </p:grpSpPr>
          <p:sp>
            <p:nvSpPr>
              <p:cNvPr id="19" name="圆角矩形 18"/>
              <p:cNvSpPr/>
              <p:nvPr/>
            </p:nvSpPr>
            <p:spPr>
              <a:xfrm>
                <a:off x="1360715" y="1981200"/>
                <a:ext cx="1153886" cy="1153886"/>
              </a:xfrm>
              <a:prstGeom prst="roundRect">
                <a:avLst>
                  <a:gd name="adj" fmla="val 10417"/>
                </a:avLst>
              </a:pr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28" name="Freeform 5"/>
              <p:cNvSpPr>
                <a:spLocks noEditPoints="1"/>
              </p:cNvSpPr>
              <p:nvPr/>
            </p:nvSpPr>
            <p:spPr bwMode="auto">
              <a:xfrm rot="9337903">
                <a:off x="1932886" y="2814781"/>
                <a:ext cx="592152" cy="203534"/>
              </a:xfrm>
              <a:custGeom>
                <a:avLst/>
                <a:gdLst>
                  <a:gd name="T0" fmla="*/ 698 w 1979"/>
                  <a:gd name="T1" fmla="*/ 327 h 677"/>
                  <a:gd name="T2" fmla="*/ 498 w 1979"/>
                  <a:gd name="T3" fmla="*/ 243 h 677"/>
                  <a:gd name="T4" fmla="*/ 467 w 1979"/>
                  <a:gd name="T5" fmla="*/ 396 h 677"/>
                  <a:gd name="T6" fmla="*/ 553 w 1979"/>
                  <a:gd name="T7" fmla="*/ 373 h 677"/>
                  <a:gd name="T8" fmla="*/ 499 w 1979"/>
                  <a:gd name="T9" fmla="*/ 351 h 677"/>
                  <a:gd name="T10" fmla="*/ 518 w 1979"/>
                  <a:gd name="T11" fmla="*/ 285 h 677"/>
                  <a:gd name="T12" fmla="*/ 646 w 1979"/>
                  <a:gd name="T13" fmla="*/ 316 h 677"/>
                  <a:gd name="T14" fmla="*/ 540 w 1979"/>
                  <a:gd name="T15" fmla="*/ 455 h 677"/>
                  <a:gd name="T16" fmla="*/ 401 w 1979"/>
                  <a:gd name="T17" fmla="*/ 387 h 677"/>
                  <a:gd name="T18" fmla="*/ 279 w 1979"/>
                  <a:gd name="T19" fmla="*/ 399 h 677"/>
                  <a:gd name="T20" fmla="*/ 107 w 1979"/>
                  <a:gd name="T21" fmla="*/ 459 h 677"/>
                  <a:gd name="T22" fmla="*/ 0 w 1979"/>
                  <a:gd name="T23" fmla="*/ 420 h 677"/>
                  <a:gd name="T24" fmla="*/ 69 w 1979"/>
                  <a:gd name="T25" fmla="*/ 484 h 677"/>
                  <a:gd name="T26" fmla="*/ 310 w 1979"/>
                  <a:gd name="T27" fmla="*/ 427 h 677"/>
                  <a:gd name="T28" fmla="*/ 463 w 1979"/>
                  <a:gd name="T29" fmla="*/ 479 h 677"/>
                  <a:gd name="T30" fmla="*/ 698 w 1979"/>
                  <a:gd name="T31" fmla="*/ 327 h 677"/>
                  <a:gd name="T32" fmla="*/ 1895 w 1979"/>
                  <a:gd name="T33" fmla="*/ 260 h 677"/>
                  <a:gd name="T34" fmla="*/ 1958 w 1979"/>
                  <a:gd name="T35" fmla="*/ 426 h 677"/>
                  <a:gd name="T36" fmla="*/ 1631 w 1979"/>
                  <a:gd name="T37" fmla="*/ 674 h 677"/>
                  <a:gd name="T38" fmla="*/ 1302 w 1979"/>
                  <a:gd name="T39" fmla="*/ 583 h 677"/>
                  <a:gd name="T40" fmla="*/ 1163 w 1979"/>
                  <a:gd name="T41" fmla="*/ 484 h 677"/>
                  <a:gd name="T42" fmla="*/ 788 w 1979"/>
                  <a:gd name="T43" fmla="*/ 497 h 677"/>
                  <a:gd name="T44" fmla="*/ 380 w 1979"/>
                  <a:gd name="T45" fmla="*/ 484 h 677"/>
                  <a:gd name="T46" fmla="*/ 762 w 1979"/>
                  <a:gd name="T47" fmla="*/ 438 h 677"/>
                  <a:gd name="T48" fmla="*/ 1315 w 1979"/>
                  <a:gd name="T49" fmla="*/ 421 h 677"/>
                  <a:gd name="T50" fmla="*/ 1672 w 1979"/>
                  <a:gd name="T51" fmla="*/ 494 h 677"/>
                  <a:gd name="T52" fmla="*/ 1777 w 1979"/>
                  <a:gd name="T53" fmla="*/ 242 h 677"/>
                  <a:gd name="T54" fmla="*/ 1500 w 1979"/>
                  <a:gd name="T55" fmla="*/ 184 h 677"/>
                  <a:gd name="T56" fmla="*/ 1492 w 1979"/>
                  <a:gd name="T57" fmla="*/ 365 h 677"/>
                  <a:gd name="T58" fmla="*/ 1574 w 1979"/>
                  <a:gd name="T59" fmla="*/ 295 h 677"/>
                  <a:gd name="T60" fmla="*/ 1559 w 1979"/>
                  <a:gd name="T61" fmla="*/ 264 h 677"/>
                  <a:gd name="T62" fmla="*/ 1644 w 1979"/>
                  <a:gd name="T63" fmla="*/ 342 h 677"/>
                  <a:gd name="T64" fmla="*/ 1440 w 1979"/>
                  <a:gd name="T65" fmla="*/ 441 h 677"/>
                  <a:gd name="T66" fmla="*/ 1398 w 1979"/>
                  <a:gd name="T67" fmla="*/ 288 h 677"/>
                  <a:gd name="T68" fmla="*/ 1391 w 1979"/>
                  <a:gd name="T69" fmla="*/ 96 h 677"/>
                  <a:gd name="T70" fmla="*/ 1646 w 1979"/>
                  <a:gd name="T71" fmla="*/ 90 h 677"/>
                  <a:gd name="T72" fmla="*/ 1846 w 1979"/>
                  <a:gd name="T73" fmla="*/ 66 h 677"/>
                  <a:gd name="T74" fmla="*/ 1895 w 1979"/>
                  <a:gd name="T75" fmla="*/ 26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9" h="677">
                    <a:moveTo>
                      <a:pt x="698" y="327"/>
                    </a:moveTo>
                    <a:cubicBezTo>
                      <a:pt x="687" y="248"/>
                      <a:pt x="576" y="188"/>
                      <a:pt x="498" y="243"/>
                    </a:cubicBezTo>
                    <a:cubicBezTo>
                      <a:pt x="419" y="298"/>
                      <a:pt x="449" y="381"/>
                      <a:pt x="467" y="396"/>
                    </a:cubicBezTo>
                    <a:cubicBezTo>
                      <a:pt x="494" y="421"/>
                      <a:pt x="554" y="422"/>
                      <a:pt x="553" y="373"/>
                    </a:cubicBezTo>
                    <a:cubicBezTo>
                      <a:pt x="543" y="333"/>
                      <a:pt x="499" y="351"/>
                      <a:pt x="499" y="351"/>
                    </a:cubicBezTo>
                    <a:cubicBezTo>
                      <a:pt x="499" y="351"/>
                      <a:pt x="468" y="325"/>
                      <a:pt x="518" y="285"/>
                    </a:cubicBezTo>
                    <a:cubicBezTo>
                      <a:pt x="567" y="246"/>
                      <a:pt x="629" y="277"/>
                      <a:pt x="646" y="316"/>
                    </a:cubicBezTo>
                    <a:cubicBezTo>
                      <a:pt x="659" y="359"/>
                      <a:pt x="659" y="428"/>
                      <a:pt x="540" y="455"/>
                    </a:cubicBezTo>
                    <a:cubicBezTo>
                      <a:pt x="416" y="457"/>
                      <a:pt x="401" y="387"/>
                      <a:pt x="401" y="387"/>
                    </a:cubicBezTo>
                    <a:cubicBezTo>
                      <a:pt x="368" y="424"/>
                      <a:pt x="337" y="393"/>
                      <a:pt x="279" y="399"/>
                    </a:cubicBezTo>
                    <a:cubicBezTo>
                      <a:pt x="233" y="401"/>
                      <a:pt x="157" y="444"/>
                      <a:pt x="107" y="459"/>
                    </a:cubicBezTo>
                    <a:cubicBezTo>
                      <a:pt x="57" y="474"/>
                      <a:pt x="0" y="420"/>
                      <a:pt x="0" y="420"/>
                    </a:cubicBezTo>
                    <a:cubicBezTo>
                      <a:pt x="0" y="420"/>
                      <a:pt x="13" y="467"/>
                      <a:pt x="69" y="484"/>
                    </a:cubicBezTo>
                    <a:cubicBezTo>
                      <a:pt x="137" y="503"/>
                      <a:pt x="258" y="428"/>
                      <a:pt x="310" y="427"/>
                    </a:cubicBezTo>
                    <a:cubicBezTo>
                      <a:pt x="362" y="427"/>
                      <a:pt x="463" y="479"/>
                      <a:pt x="463" y="479"/>
                    </a:cubicBezTo>
                    <a:cubicBezTo>
                      <a:pt x="635" y="534"/>
                      <a:pt x="712" y="412"/>
                      <a:pt x="698" y="327"/>
                    </a:cubicBezTo>
                    <a:close/>
                    <a:moveTo>
                      <a:pt x="1895" y="260"/>
                    </a:moveTo>
                    <a:cubicBezTo>
                      <a:pt x="1895" y="260"/>
                      <a:pt x="1979" y="336"/>
                      <a:pt x="1958" y="426"/>
                    </a:cubicBezTo>
                    <a:cubicBezTo>
                      <a:pt x="1937" y="516"/>
                      <a:pt x="1793" y="677"/>
                      <a:pt x="1631" y="674"/>
                    </a:cubicBezTo>
                    <a:cubicBezTo>
                      <a:pt x="1477" y="675"/>
                      <a:pt x="1357" y="631"/>
                      <a:pt x="1302" y="583"/>
                    </a:cubicBezTo>
                    <a:cubicBezTo>
                      <a:pt x="1163" y="484"/>
                      <a:pt x="1163" y="484"/>
                      <a:pt x="1163" y="484"/>
                    </a:cubicBezTo>
                    <a:cubicBezTo>
                      <a:pt x="1163" y="484"/>
                      <a:pt x="1020" y="376"/>
                      <a:pt x="788" y="497"/>
                    </a:cubicBezTo>
                    <a:cubicBezTo>
                      <a:pt x="555" y="618"/>
                      <a:pt x="420" y="506"/>
                      <a:pt x="380" y="484"/>
                    </a:cubicBezTo>
                    <a:cubicBezTo>
                      <a:pt x="380" y="484"/>
                      <a:pt x="551" y="592"/>
                      <a:pt x="762" y="438"/>
                    </a:cubicBezTo>
                    <a:cubicBezTo>
                      <a:pt x="993" y="276"/>
                      <a:pt x="1108" y="306"/>
                      <a:pt x="1315" y="421"/>
                    </a:cubicBezTo>
                    <a:cubicBezTo>
                      <a:pt x="1522" y="535"/>
                      <a:pt x="1584" y="516"/>
                      <a:pt x="1672" y="494"/>
                    </a:cubicBezTo>
                    <a:cubicBezTo>
                      <a:pt x="1759" y="471"/>
                      <a:pt x="1831" y="367"/>
                      <a:pt x="1777" y="242"/>
                    </a:cubicBezTo>
                    <a:cubicBezTo>
                      <a:pt x="1722" y="117"/>
                      <a:pt x="1551" y="124"/>
                      <a:pt x="1500" y="184"/>
                    </a:cubicBezTo>
                    <a:cubicBezTo>
                      <a:pt x="1448" y="245"/>
                      <a:pt x="1440" y="319"/>
                      <a:pt x="1492" y="365"/>
                    </a:cubicBezTo>
                    <a:cubicBezTo>
                      <a:pt x="1544" y="410"/>
                      <a:pt x="1602" y="349"/>
                      <a:pt x="1574" y="295"/>
                    </a:cubicBezTo>
                    <a:cubicBezTo>
                      <a:pt x="1574" y="295"/>
                      <a:pt x="1562" y="265"/>
                      <a:pt x="1559" y="264"/>
                    </a:cubicBezTo>
                    <a:cubicBezTo>
                      <a:pt x="1562" y="265"/>
                      <a:pt x="1644" y="289"/>
                      <a:pt x="1644" y="342"/>
                    </a:cubicBezTo>
                    <a:cubicBezTo>
                      <a:pt x="1637" y="436"/>
                      <a:pt x="1544" y="502"/>
                      <a:pt x="1440" y="441"/>
                    </a:cubicBezTo>
                    <a:cubicBezTo>
                      <a:pt x="1349" y="386"/>
                      <a:pt x="1398" y="288"/>
                      <a:pt x="1398" y="288"/>
                    </a:cubicBezTo>
                    <a:cubicBezTo>
                      <a:pt x="1398" y="288"/>
                      <a:pt x="1305" y="186"/>
                      <a:pt x="1391" y="96"/>
                    </a:cubicBezTo>
                    <a:cubicBezTo>
                      <a:pt x="1488" y="9"/>
                      <a:pt x="1604" y="67"/>
                      <a:pt x="1646" y="90"/>
                    </a:cubicBezTo>
                    <a:cubicBezTo>
                      <a:pt x="1643" y="90"/>
                      <a:pt x="1722" y="0"/>
                      <a:pt x="1846" y="66"/>
                    </a:cubicBezTo>
                    <a:cubicBezTo>
                      <a:pt x="1948" y="146"/>
                      <a:pt x="1895" y="260"/>
                      <a:pt x="1895" y="2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alpha val="32000"/>
                  </a:schemeClr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3200" y="3227"/>
              <a:ext cx="66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486910" y="3037593"/>
            <a:ext cx="788670" cy="791210"/>
            <a:chOff x="7066" y="3076"/>
            <a:chExt cx="1242" cy="1246"/>
          </a:xfrm>
          <a:solidFill>
            <a:srgbClr val="C00000">
              <a:alpha val="65000"/>
            </a:srgbClr>
          </a:solidFill>
        </p:grpSpPr>
        <p:grpSp>
          <p:nvGrpSpPr>
            <p:cNvPr id="32" name="组合 31"/>
            <p:cNvGrpSpPr/>
            <p:nvPr/>
          </p:nvGrpSpPr>
          <p:grpSpPr>
            <a:xfrm>
              <a:off x="7066" y="3076"/>
              <a:ext cx="1243" cy="1247"/>
              <a:chOff x="6948715" y="1978544"/>
              <a:chExt cx="1153886" cy="1156542"/>
            </a:xfrm>
            <a:grpFill/>
          </p:grpSpPr>
          <p:sp>
            <p:nvSpPr>
              <p:cNvPr id="21" name="圆角矩形 20"/>
              <p:cNvSpPr/>
              <p:nvPr/>
            </p:nvSpPr>
            <p:spPr>
              <a:xfrm>
                <a:off x="6948715" y="1981200"/>
                <a:ext cx="1153886" cy="1153886"/>
              </a:xfrm>
              <a:prstGeom prst="roundRect">
                <a:avLst>
                  <a:gd name="adj" fmla="val 10417"/>
                </a:avLst>
              </a:pr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30" name="Freeform 5"/>
              <p:cNvSpPr>
                <a:spLocks noChangeAspect="1" noEditPoints="1"/>
              </p:cNvSpPr>
              <p:nvPr/>
            </p:nvSpPr>
            <p:spPr bwMode="auto">
              <a:xfrm rot="18016796">
                <a:off x="6814419" y="2150386"/>
                <a:ext cx="523683" cy="180000"/>
              </a:xfrm>
              <a:custGeom>
                <a:avLst/>
                <a:gdLst>
                  <a:gd name="T0" fmla="*/ 698 w 1979"/>
                  <a:gd name="T1" fmla="*/ 327 h 677"/>
                  <a:gd name="T2" fmla="*/ 498 w 1979"/>
                  <a:gd name="T3" fmla="*/ 243 h 677"/>
                  <a:gd name="T4" fmla="*/ 467 w 1979"/>
                  <a:gd name="T5" fmla="*/ 396 h 677"/>
                  <a:gd name="T6" fmla="*/ 553 w 1979"/>
                  <a:gd name="T7" fmla="*/ 373 h 677"/>
                  <a:gd name="T8" fmla="*/ 499 w 1979"/>
                  <a:gd name="T9" fmla="*/ 351 h 677"/>
                  <a:gd name="T10" fmla="*/ 518 w 1979"/>
                  <a:gd name="T11" fmla="*/ 285 h 677"/>
                  <a:gd name="T12" fmla="*/ 646 w 1979"/>
                  <a:gd name="T13" fmla="*/ 316 h 677"/>
                  <a:gd name="T14" fmla="*/ 540 w 1979"/>
                  <a:gd name="T15" fmla="*/ 455 h 677"/>
                  <a:gd name="T16" fmla="*/ 401 w 1979"/>
                  <a:gd name="T17" fmla="*/ 387 h 677"/>
                  <a:gd name="T18" fmla="*/ 279 w 1979"/>
                  <a:gd name="T19" fmla="*/ 399 h 677"/>
                  <a:gd name="T20" fmla="*/ 107 w 1979"/>
                  <a:gd name="T21" fmla="*/ 459 h 677"/>
                  <a:gd name="T22" fmla="*/ 0 w 1979"/>
                  <a:gd name="T23" fmla="*/ 420 h 677"/>
                  <a:gd name="T24" fmla="*/ 69 w 1979"/>
                  <a:gd name="T25" fmla="*/ 484 h 677"/>
                  <a:gd name="T26" fmla="*/ 310 w 1979"/>
                  <a:gd name="T27" fmla="*/ 427 h 677"/>
                  <a:gd name="T28" fmla="*/ 463 w 1979"/>
                  <a:gd name="T29" fmla="*/ 479 h 677"/>
                  <a:gd name="T30" fmla="*/ 698 w 1979"/>
                  <a:gd name="T31" fmla="*/ 327 h 677"/>
                  <a:gd name="T32" fmla="*/ 1895 w 1979"/>
                  <a:gd name="T33" fmla="*/ 260 h 677"/>
                  <a:gd name="T34" fmla="*/ 1958 w 1979"/>
                  <a:gd name="T35" fmla="*/ 426 h 677"/>
                  <a:gd name="T36" fmla="*/ 1631 w 1979"/>
                  <a:gd name="T37" fmla="*/ 674 h 677"/>
                  <a:gd name="T38" fmla="*/ 1302 w 1979"/>
                  <a:gd name="T39" fmla="*/ 583 h 677"/>
                  <a:gd name="T40" fmla="*/ 1163 w 1979"/>
                  <a:gd name="T41" fmla="*/ 484 h 677"/>
                  <a:gd name="T42" fmla="*/ 788 w 1979"/>
                  <a:gd name="T43" fmla="*/ 497 h 677"/>
                  <a:gd name="T44" fmla="*/ 380 w 1979"/>
                  <a:gd name="T45" fmla="*/ 484 h 677"/>
                  <a:gd name="T46" fmla="*/ 762 w 1979"/>
                  <a:gd name="T47" fmla="*/ 438 h 677"/>
                  <a:gd name="T48" fmla="*/ 1315 w 1979"/>
                  <a:gd name="T49" fmla="*/ 421 h 677"/>
                  <a:gd name="T50" fmla="*/ 1672 w 1979"/>
                  <a:gd name="T51" fmla="*/ 494 h 677"/>
                  <a:gd name="T52" fmla="*/ 1777 w 1979"/>
                  <a:gd name="T53" fmla="*/ 242 h 677"/>
                  <a:gd name="T54" fmla="*/ 1500 w 1979"/>
                  <a:gd name="T55" fmla="*/ 184 h 677"/>
                  <a:gd name="T56" fmla="*/ 1492 w 1979"/>
                  <a:gd name="T57" fmla="*/ 365 h 677"/>
                  <a:gd name="T58" fmla="*/ 1574 w 1979"/>
                  <a:gd name="T59" fmla="*/ 295 h 677"/>
                  <a:gd name="T60" fmla="*/ 1559 w 1979"/>
                  <a:gd name="T61" fmla="*/ 264 h 677"/>
                  <a:gd name="T62" fmla="*/ 1644 w 1979"/>
                  <a:gd name="T63" fmla="*/ 342 h 677"/>
                  <a:gd name="T64" fmla="*/ 1440 w 1979"/>
                  <a:gd name="T65" fmla="*/ 441 h 677"/>
                  <a:gd name="T66" fmla="*/ 1398 w 1979"/>
                  <a:gd name="T67" fmla="*/ 288 h 677"/>
                  <a:gd name="T68" fmla="*/ 1391 w 1979"/>
                  <a:gd name="T69" fmla="*/ 96 h 677"/>
                  <a:gd name="T70" fmla="*/ 1646 w 1979"/>
                  <a:gd name="T71" fmla="*/ 90 h 677"/>
                  <a:gd name="T72" fmla="*/ 1846 w 1979"/>
                  <a:gd name="T73" fmla="*/ 66 h 677"/>
                  <a:gd name="T74" fmla="*/ 1895 w 1979"/>
                  <a:gd name="T75" fmla="*/ 26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9" h="677">
                    <a:moveTo>
                      <a:pt x="698" y="327"/>
                    </a:moveTo>
                    <a:cubicBezTo>
                      <a:pt x="687" y="248"/>
                      <a:pt x="576" y="188"/>
                      <a:pt x="498" y="243"/>
                    </a:cubicBezTo>
                    <a:cubicBezTo>
                      <a:pt x="419" y="298"/>
                      <a:pt x="449" y="381"/>
                      <a:pt x="467" y="396"/>
                    </a:cubicBezTo>
                    <a:cubicBezTo>
                      <a:pt x="494" y="421"/>
                      <a:pt x="554" y="422"/>
                      <a:pt x="553" y="373"/>
                    </a:cubicBezTo>
                    <a:cubicBezTo>
                      <a:pt x="543" y="333"/>
                      <a:pt x="499" y="351"/>
                      <a:pt x="499" y="351"/>
                    </a:cubicBezTo>
                    <a:cubicBezTo>
                      <a:pt x="499" y="351"/>
                      <a:pt x="468" y="325"/>
                      <a:pt x="518" y="285"/>
                    </a:cubicBezTo>
                    <a:cubicBezTo>
                      <a:pt x="567" y="246"/>
                      <a:pt x="629" y="277"/>
                      <a:pt x="646" y="316"/>
                    </a:cubicBezTo>
                    <a:cubicBezTo>
                      <a:pt x="659" y="359"/>
                      <a:pt x="659" y="428"/>
                      <a:pt x="540" y="455"/>
                    </a:cubicBezTo>
                    <a:cubicBezTo>
                      <a:pt x="416" y="457"/>
                      <a:pt x="401" y="387"/>
                      <a:pt x="401" y="387"/>
                    </a:cubicBezTo>
                    <a:cubicBezTo>
                      <a:pt x="368" y="424"/>
                      <a:pt x="337" y="393"/>
                      <a:pt x="279" y="399"/>
                    </a:cubicBezTo>
                    <a:cubicBezTo>
                      <a:pt x="233" y="401"/>
                      <a:pt x="157" y="444"/>
                      <a:pt x="107" y="459"/>
                    </a:cubicBezTo>
                    <a:cubicBezTo>
                      <a:pt x="57" y="474"/>
                      <a:pt x="0" y="420"/>
                      <a:pt x="0" y="420"/>
                    </a:cubicBezTo>
                    <a:cubicBezTo>
                      <a:pt x="0" y="420"/>
                      <a:pt x="13" y="467"/>
                      <a:pt x="69" y="484"/>
                    </a:cubicBezTo>
                    <a:cubicBezTo>
                      <a:pt x="137" y="503"/>
                      <a:pt x="258" y="428"/>
                      <a:pt x="310" y="427"/>
                    </a:cubicBezTo>
                    <a:cubicBezTo>
                      <a:pt x="362" y="427"/>
                      <a:pt x="463" y="479"/>
                      <a:pt x="463" y="479"/>
                    </a:cubicBezTo>
                    <a:cubicBezTo>
                      <a:pt x="635" y="534"/>
                      <a:pt x="712" y="412"/>
                      <a:pt x="698" y="327"/>
                    </a:cubicBezTo>
                    <a:close/>
                    <a:moveTo>
                      <a:pt x="1895" y="260"/>
                    </a:moveTo>
                    <a:cubicBezTo>
                      <a:pt x="1895" y="260"/>
                      <a:pt x="1979" y="336"/>
                      <a:pt x="1958" y="426"/>
                    </a:cubicBezTo>
                    <a:cubicBezTo>
                      <a:pt x="1937" y="516"/>
                      <a:pt x="1793" y="677"/>
                      <a:pt x="1631" y="674"/>
                    </a:cubicBezTo>
                    <a:cubicBezTo>
                      <a:pt x="1477" y="675"/>
                      <a:pt x="1357" y="631"/>
                      <a:pt x="1302" y="583"/>
                    </a:cubicBezTo>
                    <a:cubicBezTo>
                      <a:pt x="1163" y="484"/>
                      <a:pt x="1163" y="484"/>
                      <a:pt x="1163" y="484"/>
                    </a:cubicBezTo>
                    <a:cubicBezTo>
                      <a:pt x="1163" y="484"/>
                      <a:pt x="1020" y="376"/>
                      <a:pt x="788" y="497"/>
                    </a:cubicBezTo>
                    <a:cubicBezTo>
                      <a:pt x="555" y="618"/>
                      <a:pt x="420" y="506"/>
                      <a:pt x="380" y="484"/>
                    </a:cubicBezTo>
                    <a:cubicBezTo>
                      <a:pt x="380" y="484"/>
                      <a:pt x="551" y="592"/>
                      <a:pt x="762" y="438"/>
                    </a:cubicBezTo>
                    <a:cubicBezTo>
                      <a:pt x="993" y="276"/>
                      <a:pt x="1108" y="306"/>
                      <a:pt x="1315" y="421"/>
                    </a:cubicBezTo>
                    <a:cubicBezTo>
                      <a:pt x="1522" y="535"/>
                      <a:pt x="1584" y="516"/>
                      <a:pt x="1672" y="494"/>
                    </a:cubicBezTo>
                    <a:cubicBezTo>
                      <a:pt x="1759" y="471"/>
                      <a:pt x="1831" y="367"/>
                      <a:pt x="1777" y="242"/>
                    </a:cubicBezTo>
                    <a:cubicBezTo>
                      <a:pt x="1722" y="117"/>
                      <a:pt x="1551" y="124"/>
                      <a:pt x="1500" y="184"/>
                    </a:cubicBezTo>
                    <a:cubicBezTo>
                      <a:pt x="1448" y="245"/>
                      <a:pt x="1440" y="319"/>
                      <a:pt x="1492" y="365"/>
                    </a:cubicBezTo>
                    <a:cubicBezTo>
                      <a:pt x="1544" y="410"/>
                      <a:pt x="1602" y="349"/>
                      <a:pt x="1574" y="295"/>
                    </a:cubicBezTo>
                    <a:cubicBezTo>
                      <a:pt x="1574" y="295"/>
                      <a:pt x="1562" y="265"/>
                      <a:pt x="1559" y="264"/>
                    </a:cubicBezTo>
                    <a:cubicBezTo>
                      <a:pt x="1562" y="265"/>
                      <a:pt x="1644" y="289"/>
                      <a:pt x="1644" y="342"/>
                    </a:cubicBezTo>
                    <a:cubicBezTo>
                      <a:pt x="1637" y="436"/>
                      <a:pt x="1544" y="502"/>
                      <a:pt x="1440" y="441"/>
                    </a:cubicBezTo>
                    <a:cubicBezTo>
                      <a:pt x="1349" y="386"/>
                      <a:pt x="1398" y="288"/>
                      <a:pt x="1398" y="288"/>
                    </a:cubicBezTo>
                    <a:cubicBezTo>
                      <a:pt x="1398" y="288"/>
                      <a:pt x="1305" y="186"/>
                      <a:pt x="1391" y="96"/>
                    </a:cubicBezTo>
                    <a:cubicBezTo>
                      <a:pt x="1488" y="9"/>
                      <a:pt x="1604" y="67"/>
                      <a:pt x="1646" y="90"/>
                    </a:cubicBezTo>
                    <a:cubicBezTo>
                      <a:pt x="1643" y="90"/>
                      <a:pt x="1722" y="0"/>
                      <a:pt x="1846" y="66"/>
                    </a:cubicBezTo>
                    <a:cubicBezTo>
                      <a:pt x="1948" y="146"/>
                      <a:pt x="1895" y="260"/>
                      <a:pt x="1895" y="2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alpha val="32000"/>
                  </a:schemeClr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7356" y="3227"/>
              <a:ext cx="66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930390" y="3048388"/>
            <a:ext cx="777240" cy="777240"/>
            <a:chOff x="10914" y="3093"/>
            <a:chExt cx="1224" cy="1224"/>
          </a:xfrm>
          <a:solidFill>
            <a:srgbClr val="C00000">
              <a:alpha val="65000"/>
            </a:srgbClr>
          </a:solidFill>
        </p:grpSpPr>
        <p:grpSp>
          <p:nvGrpSpPr>
            <p:cNvPr id="34" name="组合 33"/>
            <p:cNvGrpSpPr/>
            <p:nvPr/>
          </p:nvGrpSpPr>
          <p:grpSpPr>
            <a:xfrm>
              <a:off x="10914" y="3093"/>
              <a:ext cx="1225" cy="1225"/>
              <a:chOff x="4154715" y="1981200"/>
              <a:chExt cx="1153886" cy="1153886"/>
            </a:xfrm>
            <a:grpFill/>
          </p:grpSpPr>
          <p:sp>
            <p:nvSpPr>
              <p:cNvPr id="22" name="圆角矩形 21"/>
              <p:cNvSpPr/>
              <p:nvPr/>
            </p:nvSpPr>
            <p:spPr>
              <a:xfrm>
                <a:off x="4154715" y="1981200"/>
                <a:ext cx="1153886" cy="1153886"/>
              </a:xfrm>
              <a:prstGeom prst="roundRect">
                <a:avLst>
                  <a:gd name="adj" fmla="val 10417"/>
                </a:avLst>
              </a:pr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29" name="Freeform 5"/>
              <p:cNvSpPr>
                <a:spLocks noEditPoints="1"/>
              </p:cNvSpPr>
              <p:nvPr/>
            </p:nvSpPr>
            <p:spPr bwMode="auto">
              <a:xfrm>
                <a:off x="4197098" y="2857112"/>
                <a:ext cx="759322" cy="245270"/>
              </a:xfrm>
              <a:custGeom>
                <a:avLst/>
                <a:gdLst>
                  <a:gd name="T0" fmla="*/ 698 w 1979"/>
                  <a:gd name="T1" fmla="*/ 327 h 677"/>
                  <a:gd name="T2" fmla="*/ 498 w 1979"/>
                  <a:gd name="T3" fmla="*/ 243 h 677"/>
                  <a:gd name="T4" fmla="*/ 467 w 1979"/>
                  <a:gd name="T5" fmla="*/ 396 h 677"/>
                  <a:gd name="T6" fmla="*/ 553 w 1979"/>
                  <a:gd name="T7" fmla="*/ 373 h 677"/>
                  <a:gd name="T8" fmla="*/ 499 w 1979"/>
                  <a:gd name="T9" fmla="*/ 351 h 677"/>
                  <a:gd name="T10" fmla="*/ 518 w 1979"/>
                  <a:gd name="T11" fmla="*/ 285 h 677"/>
                  <a:gd name="T12" fmla="*/ 646 w 1979"/>
                  <a:gd name="T13" fmla="*/ 316 h 677"/>
                  <a:gd name="T14" fmla="*/ 540 w 1979"/>
                  <a:gd name="T15" fmla="*/ 455 h 677"/>
                  <a:gd name="T16" fmla="*/ 401 w 1979"/>
                  <a:gd name="T17" fmla="*/ 387 h 677"/>
                  <a:gd name="T18" fmla="*/ 279 w 1979"/>
                  <a:gd name="T19" fmla="*/ 399 h 677"/>
                  <a:gd name="T20" fmla="*/ 107 w 1979"/>
                  <a:gd name="T21" fmla="*/ 459 h 677"/>
                  <a:gd name="T22" fmla="*/ 0 w 1979"/>
                  <a:gd name="T23" fmla="*/ 420 h 677"/>
                  <a:gd name="T24" fmla="*/ 69 w 1979"/>
                  <a:gd name="T25" fmla="*/ 484 h 677"/>
                  <a:gd name="T26" fmla="*/ 310 w 1979"/>
                  <a:gd name="T27" fmla="*/ 427 h 677"/>
                  <a:gd name="T28" fmla="*/ 463 w 1979"/>
                  <a:gd name="T29" fmla="*/ 479 h 677"/>
                  <a:gd name="T30" fmla="*/ 698 w 1979"/>
                  <a:gd name="T31" fmla="*/ 327 h 677"/>
                  <a:gd name="T32" fmla="*/ 1895 w 1979"/>
                  <a:gd name="T33" fmla="*/ 260 h 677"/>
                  <a:gd name="T34" fmla="*/ 1958 w 1979"/>
                  <a:gd name="T35" fmla="*/ 426 h 677"/>
                  <a:gd name="T36" fmla="*/ 1631 w 1979"/>
                  <a:gd name="T37" fmla="*/ 674 h 677"/>
                  <a:gd name="T38" fmla="*/ 1302 w 1979"/>
                  <a:gd name="T39" fmla="*/ 583 h 677"/>
                  <a:gd name="T40" fmla="*/ 1163 w 1979"/>
                  <a:gd name="T41" fmla="*/ 484 h 677"/>
                  <a:gd name="T42" fmla="*/ 788 w 1979"/>
                  <a:gd name="T43" fmla="*/ 497 h 677"/>
                  <a:gd name="T44" fmla="*/ 380 w 1979"/>
                  <a:gd name="T45" fmla="*/ 484 h 677"/>
                  <a:gd name="T46" fmla="*/ 762 w 1979"/>
                  <a:gd name="T47" fmla="*/ 438 h 677"/>
                  <a:gd name="T48" fmla="*/ 1315 w 1979"/>
                  <a:gd name="T49" fmla="*/ 421 h 677"/>
                  <a:gd name="T50" fmla="*/ 1672 w 1979"/>
                  <a:gd name="T51" fmla="*/ 494 h 677"/>
                  <a:gd name="T52" fmla="*/ 1777 w 1979"/>
                  <a:gd name="T53" fmla="*/ 242 h 677"/>
                  <a:gd name="T54" fmla="*/ 1500 w 1979"/>
                  <a:gd name="T55" fmla="*/ 184 h 677"/>
                  <a:gd name="T56" fmla="*/ 1492 w 1979"/>
                  <a:gd name="T57" fmla="*/ 365 h 677"/>
                  <a:gd name="T58" fmla="*/ 1574 w 1979"/>
                  <a:gd name="T59" fmla="*/ 295 h 677"/>
                  <a:gd name="T60" fmla="*/ 1559 w 1979"/>
                  <a:gd name="T61" fmla="*/ 264 h 677"/>
                  <a:gd name="T62" fmla="*/ 1644 w 1979"/>
                  <a:gd name="T63" fmla="*/ 342 h 677"/>
                  <a:gd name="T64" fmla="*/ 1440 w 1979"/>
                  <a:gd name="T65" fmla="*/ 441 h 677"/>
                  <a:gd name="T66" fmla="*/ 1398 w 1979"/>
                  <a:gd name="T67" fmla="*/ 288 h 677"/>
                  <a:gd name="T68" fmla="*/ 1391 w 1979"/>
                  <a:gd name="T69" fmla="*/ 96 h 677"/>
                  <a:gd name="T70" fmla="*/ 1646 w 1979"/>
                  <a:gd name="T71" fmla="*/ 90 h 677"/>
                  <a:gd name="T72" fmla="*/ 1846 w 1979"/>
                  <a:gd name="T73" fmla="*/ 66 h 677"/>
                  <a:gd name="T74" fmla="*/ 1895 w 1979"/>
                  <a:gd name="T75" fmla="*/ 26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9" h="677">
                    <a:moveTo>
                      <a:pt x="698" y="327"/>
                    </a:moveTo>
                    <a:cubicBezTo>
                      <a:pt x="687" y="248"/>
                      <a:pt x="576" y="188"/>
                      <a:pt x="498" y="243"/>
                    </a:cubicBezTo>
                    <a:cubicBezTo>
                      <a:pt x="419" y="298"/>
                      <a:pt x="449" y="381"/>
                      <a:pt x="467" y="396"/>
                    </a:cubicBezTo>
                    <a:cubicBezTo>
                      <a:pt x="494" y="421"/>
                      <a:pt x="554" y="422"/>
                      <a:pt x="553" y="373"/>
                    </a:cubicBezTo>
                    <a:cubicBezTo>
                      <a:pt x="543" y="333"/>
                      <a:pt x="499" y="351"/>
                      <a:pt x="499" y="351"/>
                    </a:cubicBezTo>
                    <a:cubicBezTo>
                      <a:pt x="499" y="351"/>
                      <a:pt x="468" y="325"/>
                      <a:pt x="518" y="285"/>
                    </a:cubicBezTo>
                    <a:cubicBezTo>
                      <a:pt x="567" y="246"/>
                      <a:pt x="629" y="277"/>
                      <a:pt x="646" y="316"/>
                    </a:cubicBezTo>
                    <a:cubicBezTo>
                      <a:pt x="659" y="359"/>
                      <a:pt x="659" y="428"/>
                      <a:pt x="540" y="455"/>
                    </a:cubicBezTo>
                    <a:cubicBezTo>
                      <a:pt x="416" y="457"/>
                      <a:pt x="401" y="387"/>
                      <a:pt x="401" y="387"/>
                    </a:cubicBezTo>
                    <a:cubicBezTo>
                      <a:pt x="368" y="424"/>
                      <a:pt x="337" y="393"/>
                      <a:pt x="279" y="399"/>
                    </a:cubicBezTo>
                    <a:cubicBezTo>
                      <a:pt x="233" y="401"/>
                      <a:pt x="157" y="444"/>
                      <a:pt x="107" y="459"/>
                    </a:cubicBezTo>
                    <a:cubicBezTo>
                      <a:pt x="57" y="474"/>
                      <a:pt x="0" y="420"/>
                      <a:pt x="0" y="420"/>
                    </a:cubicBezTo>
                    <a:cubicBezTo>
                      <a:pt x="0" y="420"/>
                      <a:pt x="13" y="467"/>
                      <a:pt x="69" y="484"/>
                    </a:cubicBezTo>
                    <a:cubicBezTo>
                      <a:pt x="137" y="503"/>
                      <a:pt x="258" y="428"/>
                      <a:pt x="310" y="427"/>
                    </a:cubicBezTo>
                    <a:cubicBezTo>
                      <a:pt x="362" y="427"/>
                      <a:pt x="463" y="479"/>
                      <a:pt x="463" y="479"/>
                    </a:cubicBezTo>
                    <a:cubicBezTo>
                      <a:pt x="635" y="534"/>
                      <a:pt x="712" y="412"/>
                      <a:pt x="698" y="327"/>
                    </a:cubicBezTo>
                    <a:close/>
                    <a:moveTo>
                      <a:pt x="1895" y="260"/>
                    </a:moveTo>
                    <a:cubicBezTo>
                      <a:pt x="1895" y="260"/>
                      <a:pt x="1979" y="336"/>
                      <a:pt x="1958" y="426"/>
                    </a:cubicBezTo>
                    <a:cubicBezTo>
                      <a:pt x="1937" y="516"/>
                      <a:pt x="1793" y="677"/>
                      <a:pt x="1631" y="674"/>
                    </a:cubicBezTo>
                    <a:cubicBezTo>
                      <a:pt x="1477" y="675"/>
                      <a:pt x="1357" y="631"/>
                      <a:pt x="1302" y="583"/>
                    </a:cubicBezTo>
                    <a:cubicBezTo>
                      <a:pt x="1163" y="484"/>
                      <a:pt x="1163" y="484"/>
                      <a:pt x="1163" y="484"/>
                    </a:cubicBezTo>
                    <a:cubicBezTo>
                      <a:pt x="1163" y="484"/>
                      <a:pt x="1020" y="376"/>
                      <a:pt x="788" y="497"/>
                    </a:cubicBezTo>
                    <a:cubicBezTo>
                      <a:pt x="555" y="618"/>
                      <a:pt x="420" y="506"/>
                      <a:pt x="380" y="484"/>
                    </a:cubicBezTo>
                    <a:cubicBezTo>
                      <a:pt x="380" y="484"/>
                      <a:pt x="551" y="592"/>
                      <a:pt x="762" y="438"/>
                    </a:cubicBezTo>
                    <a:cubicBezTo>
                      <a:pt x="993" y="276"/>
                      <a:pt x="1108" y="306"/>
                      <a:pt x="1315" y="421"/>
                    </a:cubicBezTo>
                    <a:cubicBezTo>
                      <a:pt x="1522" y="535"/>
                      <a:pt x="1584" y="516"/>
                      <a:pt x="1672" y="494"/>
                    </a:cubicBezTo>
                    <a:cubicBezTo>
                      <a:pt x="1759" y="471"/>
                      <a:pt x="1831" y="367"/>
                      <a:pt x="1777" y="242"/>
                    </a:cubicBezTo>
                    <a:cubicBezTo>
                      <a:pt x="1722" y="117"/>
                      <a:pt x="1551" y="124"/>
                      <a:pt x="1500" y="184"/>
                    </a:cubicBezTo>
                    <a:cubicBezTo>
                      <a:pt x="1448" y="245"/>
                      <a:pt x="1440" y="319"/>
                      <a:pt x="1492" y="365"/>
                    </a:cubicBezTo>
                    <a:cubicBezTo>
                      <a:pt x="1544" y="410"/>
                      <a:pt x="1602" y="349"/>
                      <a:pt x="1574" y="295"/>
                    </a:cubicBezTo>
                    <a:cubicBezTo>
                      <a:pt x="1574" y="295"/>
                      <a:pt x="1562" y="265"/>
                      <a:pt x="1559" y="264"/>
                    </a:cubicBezTo>
                    <a:cubicBezTo>
                      <a:pt x="1562" y="265"/>
                      <a:pt x="1644" y="289"/>
                      <a:pt x="1644" y="342"/>
                    </a:cubicBezTo>
                    <a:cubicBezTo>
                      <a:pt x="1637" y="436"/>
                      <a:pt x="1544" y="502"/>
                      <a:pt x="1440" y="441"/>
                    </a:cubicBezTo>
                    <a:cubicBezTo>
                      <a:pt x="1349" y="386"/>
                      <a:pt x="1398" y="288"/>
                      <a:pt x="1398" y="288"/>
                    </a:cubicBezTo>
                    <a:cubicBezTo>
                      <a:pt x="1398" y="288"/>
                      <a:pt x="1305" y="186"/>
                      <a:pt x="1391" y="96"/>
                    </a:cubicBezTo>
                    <a:cubicBezTo>
                      <a:pt x="1488" y="9"/>
                      <a:pt x="1604" y="67"/>
                      <a:pt x="1646" y="90"/>
                    </a:cubicBezTo>
                    <a:cubicBezTo>
                      <a:pt x="1643" y="90"/>
                      <a:pt x="1722" y="0"/>
                      <a:pt x="1846" y="66"/>
                    </a:cubicBezTo>
                    <a:cubicBezTo>
                      <a:pt x="1948" y="146"/>
                      <a:pt x="1895" y="260"/>
                      <a:pt x="1895" y="2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alpha val="32000"/>
                  </a:schemeClr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1199" y="3227"/>
              <a:ext cx="66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556115" y="3025528"/>
            <a:ext cx="821690" cy="800100"/>
            <a:chOff x="15049" y="3057"/>
            <a:chExt cx="1294" cy="1260"/>
          </a:xfrm>
          <a:solidFill>
            <a:srgbClr val="C00000">
              <a:alpha val="65000"/>
            </a:srgbClr>
          </a:solidFill>
        </p:grpSpPr>
        <p:grpSp>
          <p:nvGrpSpPr>
            <p:cNvPr id="31" name="组合 30"/>
            <p:cNvGrpSpPr/>
            <p:nvPr/>
          </p:nvGrpSpPr>
          <p:grpSpPr>
            <a:xfrm>
              <a:off x="15049" y="3057"/>
              <a:ext cx="1295" cy="1261"/>
              <a:chOff x="9742715" y="1981200"/>
              <a:chExt cx="1184660" cy="1153886"/>
            </a:xfrm>
            <a:grpFill/>
          </p:grpSpPr>
          <p:sp>
            <p:nvSpPr>
              <p:cNvPr id="44" name="圆角矩形 43"/>
              <p:cNvSpPr/>
              <p:nvPr/>
            </p:nvSpPr>
            <p:spPr>
              <a:xfrm>
                <a:off x="9742715" y="1981200"/>
                <a:ext cx="1153886" cy="1153886"/>
              </a:xfrm>
              <a:prstGeom prst="roundRect">
                <a:avLst>
                  <a:gd name="adj" fmla="val 10417"/>
                </a:avLst>
              </a:prstGeom>
              <a:grp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0" name="Freeform 5"/>
              <p:cNvSpPr>
                <a:spLocks noEditPoints="1"/>
              </p:cNvSpPr>
              <p:nvPr/>
            </p:nvSpPr>
            <p:spPr bwMode="auto">
              <a:xfrm rot="13299776">
                <a:off x="10437653" y="2110369"/>
                <a:ext cx="489722" cy="168328"/>
              </a:xfrm>
              <a:custGeom>
                <a:avLst/>
                <a:gdLst>
                  <a:gd name="T0" fmla="*/ 698 w 1979"/>
                  <a:gd name="T1" fmla="*/ 327 h 677"/>
                  <a:gd name="T2" fmla="*/ 498 w 1979"/>
                  <a:gd name="T3" fmla="*/ 243 h 677"/>
                  <a:gd name="T4" fmla="*/ 467 w 1979"/>
                  <a:gd name="T5" fmla="*/ 396 h 677"/>
                  <a:gd name="T6" fmla="*/ 553 w 1979"/>
                  <a:gd name="T7" fmla="*/ 373 h 677"/>
                  <a:gd name="T8" fmla="*/ 499 w 1979"/>
                  <a:gd name="T9" fmla="*/ 351 h 677"/>
                  <a:gd name="T10" fmla="*/ 518 w 1979"/>
                  <a:gd name="T11" fmla="*/ 285 h 677"/>
                  <a:gd name="T12" fmla="*/ 646 w 1979"/>
                  <a:gd name="T13" fmla="*/ 316 h 677"/>
                  <a:gd name="T14" fmla="*/ 540 w 1979"/>
                  <a:gd name="T15" fmla="*/ 455 h 677"/>
                  <a:gd name="T16" fmla="*/ 401 w 1979"/>
                  <a:gd name="T17" fmla="*/ 387 h 677"/>
                  <a:gd name="T18" fmla="*/ 279 w 1979"/>
                  <a:gd name="T19" fmla="*/ 399 h 677"/>
                  <a:gd name="T20" fmla="*/ 107 w 1979"/>
                  <a:gd name="T21" fmla="*/ 459 h 677"/>
                  <a:gd name="T22" fmla="*/ 0 w 1979"/>
                  <a:gd name="T23" fmla="*/ 420 h 677"/>
                  <a:gd name="T24" fmla="*/ 69 w 1979"/>
                  <a:gd name="T25" fmla="*/ 484 h 677"/>
                  <a:gd name="T26" fmla="*/ 310 w 1979"/>
                  <a:gd name="T27" fmla="*/ 427 h 677"/>
                  <a:gd name="T28" fmla="*/ 463 w 1979"/>
                  <a:gd name="T29" fmla="*/ 479 h 677"/>
                  <a:gd name="T30" fmla="*/ 698 w 1979"/>
                  <a:gd name="T31" fmla="*/ 327 h 677"/>
                  <a:gd name="T32" fmla="*/ 1895 w 1979"/>
                  <a:gd name="T33" fmla="*/ 260 h 677"/>
                  <a:gd name="T34" fmla="*/ 1958 w 1979"/>
                  <a:gd name="T35" fmla="*/ 426 h 677"/>
                  <a:gd name="T36" fmla="*/ 1631 w 1979"/>
                  <a:gd name="T37" fmla="*/ 674 h 677"/>
                  <a:gd name="T38" fmla="*/ 1302 w 1979"/>
                  <a:gd name="T39" fmla="*/ 583 h 677"/>
                  <a:gd name="T40" fmla="*/ 1163 w 1979"/>
                  <a:gd name="T41" fmla="*/ 484 h 677"/>
                  <a:gd name="T42" fmla="*/ 788 w 1979"/>
                  <a:gd name="T43" fmla="*/ 497 h 677"/>
                  <a:gd name="T44" fmla="*/ 380 w 1979"/>
                  <a:gd name="T45" fmla="*/ 484 h 677"/>
                  <a:gd name="T46" fmla="*/ 762 w 1979"/>
                  <a:gd name="T47" fmla="*/ 438 h 677"/>
                  <a:gd name="T48" fmla="*/ 1315 w 1979"/>
                  <a:gd name="T49" fmla="*/ 421 h 677"/>
                  <a:gd name="T50" fmla="*/ 1672 w 1979"/>
                  <a:gd name="T51" fmla="*/ 494 h 677"/>
                  <a:gd name="T52" fmla="*/ 1777 w 1979"/>
                  <a:gd name="T53" fmla="*/ 242 h 677"/>
                  <a:gd name="T54" fmla="*/ 1500 w 1979"/>
                  <a:gd name="T55" fmla="*/ 184 h 677"/>
                  <a:gd name="T56" fmla="*/ 1492 w 1979"/>
                  <a:gd name="T57" fmla="*/ 365 h 677"/>
                  <a:gd name="T58" fmla="*/ 1574 w 1979"/>
                  <a:gd name="T59" fmla="*/ 295 h 677"/>
                  <a:gd name="T60" fmla="*/ 1559 w 1979"/>
                  <a:gd name="T61" fmla="*/ 264 h 677"/>
                  <a:gd name="T62" fmla="*/ 1644 w 1979"/>
                  <a:gd name="T63" fmla="*/ 342 h 677"/>
                  <a:gd name="T64" fmla="*/ 1440 w 1979"/>
                  <a:gd name="T65" fmla="*/ 441 h 677"/>
                  <a:gd name="T66" fmla="*/ 1398 w 1979"/>
                  <a:gd name="T67" fmla="*/ 288 h 677"/>
                  <a:gd name="T68" fmla="*/ 1391 w 1979"/>
                  <a:gd name="T69" fmla="*/ 96 h 677"/>
                  <a:gd name="T70" fmla="*/ 1646 w 1979"/>
                  <a:gd name="T71" fmla="*/ 90 h 677"/>
                  <a:gd name="T72" fmla="*/ 1846 w 1979"/>
                  <a:gd name="T73" fmla="*/ 66 h 677"/>
                  <a:gd name="T74" fmla="*/ 1895 w 1979"/>
                  <a:gd name="T75" fmla="*/ 26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9" h="677">
                    <a:moveTo>
                      <a:pt x="698" y="327"/>
                    </a:moveTo>
                    <a:cubicBezTo>
                      <a:pt x="687" y="248"/>
                      <a:pt x="576" y="188"/>
                      <a:pt x="498" y="243"/>
                    </a:cubicBezTo>
                    <a:cubicBezTo>
                      <a:pt x="419" y="298"/>
                      <a:pt x="449" y="381"/>
                      <a:pt x="467" y="396"/>
                    </a:cubicBezTo>
                    <a:cubicBezTo>
                      <a:pt x="494" y="421"/>
                      <a:pt x="554" y="422"/>
                      <a:pt x="553" y="373"/>
                    </a:cubicBezTo>
                    <a:cubicBezTo>
                      <a:pt x="543" y="333"/>
                      <a:pt x="499" y="351"/>
                      <a:pt x="499" y="351"/>
                    </a:cubicBezTo>
                    <a:cubicBezTo>
                      <a:pt x="499" y="351"/>
                      <a:pt x="468" y="325"/>
                      <a:pt x="518" y="285"/>
                    </a:cubicBezTo>
                    <a:cubicBezTo>
                      <a:pt x="567" y="246"/>
                      <a:pt x="629" y="277"/>
                      <a:pt x="646" y="316"/>
                    </a:cubicBezTo>
                    <a:cubicBezTo>
                      <a:pt x="659" y="359"/>
                      <a:pt x="659" y="428"/>
                      <a:pt x="540" y="455"/>
                    </a:cubicBezTo>
                    <a:cubicBezTo>
                      <a:pt x="416" y="457"/>
                      <a:pt x="401" y="387"/>
                      <a:pt x="401" y="387"/>
                    </a:cubicBezTo>
                    <a:cubicBezTo>
                      <a:pt x="368" y="424"/>
                      <a:pt x="337" y="393"/>
                      <a:pt x="279" y="399"/>
                    </a:cubicBezTo>
                    <a:cubicBezTo>
                      <a:pt x="233" y="401"/>
                      <a:pt x="157" y="444"/>
                      <a:pt x="107" y="459"/>
                    </a:cubicBezTo>
                    <a:cubicBezTo>
                      <a:pt x="57" y="474"/>
                      <a:pt x="0" y="420"/>
                      <a:pt x="0" y="420"/>
                    </a:cubicBezTo>
                    <a:cubicBezTo>
                      <a:pt x="0" y="420"/>
                      <a:pt x="13" y="467"/>
                      <a:pt x="69" y="484"/>
                    </a:cubicBezTo>
                    <a:cubicBezTo>
                      <a:pt x="137" y="503"/>
                      <a:pt x="258" y="428"/>
                      <a:pt x="310" y="427"/>
                    </a:cubicBezTo>
                    <a:cubicBezTo>
                      <a:pt x="362" y="427"/>
                      <a:pt x="463" y="479"/>
                      <a:pt x="463" y="479"/>
                    </a:cubicBezTo>
                    <a:cubicBezTo>
                      <a:pt x="635" y="534"/>
                      <a:pt x="712" y="412"/>
                      <a:pt x="698" y="327"/>
                    </a:cubicBezTo>
                    <a:close/>
                    <a:moveTo>
                      <a:pt x="1895" y="260"/>
                    </a:moveTo>
                    <a:cubicBezTo>
                      <a:pt x="1895" y="260"/>
                      <a:pt x="1979" y="336"/>
                      <a:pt x="1958" y="426"/>
                    </a:cubicBezTo>
                    <a:cubicBezTo>
                      <a:pt x="1937" y="516"/>
                      <a:pt x="1793" y="677"/>
                      <a:pt x="1631" y="674"/>
                    </a:cubicBezTo>
                    <a:cubicBezTo>
                      <a:pt x="1477" y="675"/>
                      <a:pt x="1357" y="631"/>
                      <a:pt x="1302" y="583"/>
                    </a:cubicBezTo>
                    <a:cubicBezTo>
                      <a:pt x="1163" y="484"/>
                      <a:pt x="1163" y="484"/>
                      <a:pt x="1163" y="484"/>
                    </a:cubicBezTo>
                    <a:cubicBezTo>
                      <a:pt x="1163" y="484"/>
                      <a:pt x="1020" y="376"/>
                      <a:pt x="788" y="497"/>
                    </a:cubicBezTo>
                    <a:cubicBezTo>
                      <a:pt x="555" y="618"/>
                      <a:pt x="420" y="506"/>
                      <a:pt x="380" y="484"/>
                    </a:cubicBezTo>
                    <a:cubicBezTo>
                      <a:pt x="380" y="484"/>
                      <a:pt x="551" y="592"/>
                      <a:pt x="762" y="438"/>
                    </a:cubicBezTo>
                    <a:cubicBezTo>
                      <a:pt x="993" y="276"/>
                      <a:pt x="1108" y="306"/>
                      <a:pt x="1315" y="421"/>
                    </a:cubicBezTo>
                    <a:cubicBezTo>
                      <a:pt x="1522" y="535"/>
                      <a:pt x="1584" y="516"/>
                      <a:pt x="1672" y="494"/>
                    </a:cubicBezTo>
                    <a:cubicBezTo>
                      <a:pt x="1759" y="471"/>
                      <a:pt x="1831" y="367"/>
                      <a:pt x="1777" y="242"/>
                    </a:cubicBezTo>
                    <a:cubicBezTo>
                      <a:pt x="1722" y="117"/>
                      <a:pt x="1551" y="124"/>
                      <a:pt x="1500" y="184"/>
                    </a:cubicBezTo>
                    <a:cubicBezTo>
                      <a:pt x="1448" y="245"/>
                      <a:pt x="1440" y="319"/>
                      <a:pt x="1492" y="365"/>
                    </a:cubicBezTo>
                    <a:cubicBezTo>
                      <a:pt x="1544" y="410"/>
                      <a:pt x="1602" y="349"/>
                      <a:pt x="1574" y="295"/>
                    </a:cubicBezTo>
                    <a:cubicBezTo>
                      <a:pt x="1574" y="295"/>
                      <a:pt x="1562" y="265"/>
                      <a:pt x="1559" y="264"/>
                    </a:cubicBezTo>
                    <a:cubicBezTo>
                      <a:pt x="1562" y="265"/>
                      <a:pt x="1644" y="289"/>
                      <a:pt x="1644" y="342"/>
                    </a:cubicBezTo>
                    <a:cubicBezTo>
                      <a:pt x="1637" y="436"/>
                      <a:pt x="1544" y="502"/>
                      <a:pt x="1440" y="441"/>
                    </a:cubicBezTo>
                    <a:cubicBezTo>
                      <a:pt x="1349" y="386"/>
                      <a:pt x="1398" y="288"/>
                      <a:pt x="1398" y="288"/>
                    </a:cubicBezTo>
                    <a:cubicBezTo>
                      <a:pt x="1398" y="288"/>
                      <a:pt x="1305" y="186"/>
                      <a:pt x="1391" y="96"/>
                    </a:cubicBezTo>
                    <a:cubicBezTo>
                      <a:pt x="1488" y="9"/>
                      <a:pt x="1604" y="67"/>
                      <a:pt x="1646" y="90"/>
                    </a:cubicBezTo>
                    <a:cubicBezTo>
                      <a:pt x="1643" y="90"/>
                      <a:pt x="1722" y="0"/>
                      <a:pt x="1846" y="66"/>
                    </a:cubicBezTo>
                    <a:cubicBezTo>
                      <a:pt x="1948" y="146"/>
                      <a:pt x="1895" y="260"/>
                      <a:pt x="1895" y="2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alpha val="32000"/>
                  </a:schemeClr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15348" y="3228"/>
              <a:ext cx="66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肆</a:t>
              </a:r>
            </a:p>
          </p:txBody>
        </p:sp>
      </p:grpSp>
      <p:sp>
        <p:nvSpPr>
          <p:cNvPr id="120" name="Text Placeholder 3"/>
          <p:cNvSpPr txBox="1"/>
          <p:nvPr/>
        </p:nvSpPr>
        <p:spPr>
          <a:xfrm>
            <a:off x="769300" y="4022342"/>
            <a:ext cx="2744843" cy="96026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课程理念</a:t>
            </a: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与</a:t>
            </a:r>
            <a:endParaRPr lang="en-US" altLang="zh-CN" sz="2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具体</a:t>
            </a: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行动的对接</a:t>
            </a:r>
            <a:endParaRPr lang="zh-CN" altLang="en-US" sz="2400" dirty="0">
              <a:latin typeface="华文行楷" panose="02010800040101010101" pitchFamily="2" charset="-122"/>
              <a:ea typeface="华文行楷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1" name="Text Placeholder 3"/>
          <p:cNvSpPr txBox="1"/>
          <p:nvPr/>
        </p:nvSpPr>
        <p:spPr>
          <a:xfrm>
            <a:off x="3490438" y="4030295"/>
            <a:ext cx="2796930" cy="96026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简单叠加</a:t>
            </a: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与</a:t>
            </a:r>
            <a:endParaRPr lang="en-US" altLang="zh-CN" sz="2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整合</a:t>
            </a: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融通的厘清</a:t>
            </a:r>
            <a:endParaRPr lang="zh-CN" altLang="en-US" sz="2400" dirty="0">
              <a:latin typeface="华文行楷" panose="02010800040101010101" pitchFamily="2" charset="-122"/>
              <a:ea typeface="华文行楷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 txBox="1"/>
          <p:nvPr/>
        </p:nvSpPr>
        <p:spPr>
          <a:xfrm>
            <a:off x="6250333" y="4033122"/>
            <a:ext cx="2164179" cy="96026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核心素养</a:t>
            </a: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与</a:t>
            </a:r>
            <a:endParaRPr lang="en-US" altLang="zh-CN" sz="2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校本</a:t>
            </a: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表达的落地</a:t>
            </a:r>
            <a:endParaRPr lang="zh-CN" altLang="en-US" sz="2400" dirty="0">
              <a:latin typeface="华文行楷" panose="02010800040101010101" pitchFamily="2" charset="-122"/>
              <a:ea typeface="华文行楷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3" name="Text Placeholder 3"/>
          <p:cNvSpPr txBox="1"/>
          <p:nvPr/>
        </p:nvSpPr>
        <p:spPr>
          <a:xfrm>
            <a:off x="8750947" y="4022341"/>
            <a:ext cx="2183949" cy="96026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理实共生</a:t>
            </a: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与</a:t>
            </a:r>
            <a:endParaRPr lang="en-US" altLang="zh-CN" sz="2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zh-CN" sz="24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成果</a:t>
            </a:r>
            <a:r>
              <a:rPr lang="zh-CN" altLang="zh-CN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提炼的融合</a:t>
            </a:r>
            <a:endParaRPr lang="zh-CN" altLang="en-US" sz="2400" dirty="0">
              <a:latin typeface="华文行楷" panose="02010800040101010101" pitchFamily="2" charset="-122"/>
              <a:ea typeface="华文行楷" panose="0201080004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20" grpId="0"/>
      <p:bldP spid="51" grpId="0"/>
      <p:bldP spid="12" grpId="0"/>
      <p:bldP spid="5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6545" y="277495"/>
            <a:ext cx="11598910" cy="6303645"/>
          </a:xfrm>
          <a:prstGeom prst="rect">
            <a:avLst/>
          </a:prstGeom>
          <a:noFill/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清刻本悦宋简体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37127" y="940804"/>
            <a:ext cx="3917746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二、改进方向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30837" y="2235664"/>
            <a:ext cx="4302460" cy="411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6070">
              <a:lnSpc>
                <a:spcPts val="2200"/>
              </a:lnSpc>
            </a:pPr>
            <a:r>
              <a:rPr lang="en-US" altLang="zh-CN" sz="28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28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提升教师的课程建构力</a:t>
            </a:r>
            <a:endParaRPr lang="zh-CN" altLang="zh-CN" sz="20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r="29743" b="41746"/>
          <a:stretch>
            <a:fillRect/>
          </a:stretch>
        </p:blipFill>
        <p:spPr bwMode="auto">
          <a:xfrm rot="16200000">
            <a:off x="2933503" y="2160917"/>
            <a:ext cx="926739" cy="5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545" y="2819082"/>
            <a:ext cx="2362793" cy="37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4977720" y="4112451"/>
            <a:ext cx="4387420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6070">
              <a:lnSpc>
                <a:spcPts val="2200"/>
              </a:lnSpc>
            </a:pPr>
            <a:r>
              <a:rPr lang="en-US" altLang="zh-CN" sz="28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3</a:t>
            </a:r>
            <a:r>
              <a:rPr lang="en-US" altLang="zh-CN" sz="2800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.</a:t>
            </a:r>
            <a:r>
              <a:rPr lang="zh-CN" altLang="zh-CN" sz="28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提升目标的有效转化力</a:t>
            </a:r>
          </a:p>
        </p:txBody>
      </p:sp>
      <p:pic>
        <p:nvPicPr>
          <p:cNvPr id="40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r="29743" b="41746"/>
          <a:stretch>
            <a:fillRect/>
          </a:stretch>
        </p:blipFill>
        <p:spPr bwMode="auto">
          <a:xfrm rot="16200000">
            <a:off x="4433244" y="4018755"/>
            <a:ext cx="927907" cy="56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5861163" y="5080185"/>
            <a:ext cx="4358565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6070">
              <a:lnSpc>
                <a:spcPts val="2200"/>
              </a:lnSpc>
            </a:pPr>
            <a:r>
              <a:rPr lang="en-US" altLang="zh-CN" sz="28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4</a:t>
            </a:r>
            <a:r>
              <a:rPr lang="en-US" altLang="zh-CN" sz="2800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.</a:t>
            </a:r>
            <a:r>
              <a:rPr lang="zh-CN" altLang="zh-CN" sz="28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提升研究的成果提炼力</a:t>
            </a:r>
          </a:p>
        </p:txBody>
      </p:sp>
      <p:pic>
        <p:nvPicPr>
          <p:cNvPr id="42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r="29743" b="41746"/>
          <a:stretch>
            <a:fillRect/>
          </a:stretch>
        </p:blipFill>
        <p:spPr bwMode="auto">
          <a:xfrm rot="16200000">
            <a:off x="5340583" y="4969001"/>
            <a:ext cx="1041161" cy="6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4261814" y="3144717"/>
            <a:ext cx="4361771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6070">
              <a:lnSpc>
                <a:spcPts val="2200"/>
              </a:lnSpc>
            </a:pPr>
            <a:r>
              <a:rPr lang="en-US" altLang="zh-CN" sz="2800" kern="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2800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2800" kern="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宋体" panose="02010600030101010101" pitchFamily="2" charset="-122"/>
              </a:rPr>
              <a:t>提升课程的主题整合力</a:t>
            </a:r>
            <a:endParaRPr lang="zh-CN" altLang="zh-CN" sz="2800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9" r="29743" b="41746"/>
          <a:stretch>
            <a:fillRect/>
          </a:stretch>
        </p:blipFill>
        <p:spPr bwMode="auto">
          <a:xfrm rot="16200000">
            <a:off x="3743161" y="3038964"/>
            <a:ext cx="967734" cy="58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719639" y="3519067"/>
            <a:ext cx="6340197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后续重点项目：“善真少儿科学院”课程群开发与实施</a:t>
            </a:r>
          </a:p>
        </p:txBody>
      </p:sp>
      <p:sp>
        <p:nvSpPr>
          <p:cNvPr id="14" name="矩形 13"/>
          <p:cNvSpPr/>
          <p:nvPr/>
        </p:nvSpPr>
        <p:spPr>
          <a:xfrm>
            <a:off x="4719639" y="4486871"/>
            <a:ext cx="7152920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后续重点项目：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学生</a:t>
            </a:r>
            <a:r>
              <a:rPr lang="zh-CN" altLang="en-US" sz="2000" b="1" dirty="0">
                <a:solidFill>
                  <a:srgbClr val="0070C0"/>
                </a:solidFill>
              </a:rPr>
              <a:t>核心素养培育的校本评价手册的编订研究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9" grpId="0"/>
      <p:bldP spid="41" grpId="0"/>
      <p:bldP spid="11" grpId="0"/>
      <p:bldP spid="3" grpId="0" bldLvl="0" animBg="1"/>
      <p:bldP spid="14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04" y="83079"/>
            <a:ext cx="12003931" cy="67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531" y="3448544"/>
            <a:ext cx="5887255" cy="6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8" y="290602"/>
            <a:ext cx="2634722" cy="468083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46673" y="1931728"/>
            <a:ext cx="68289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敬请指导</a:t>
            </a:r>
            <a:endParaRPr lang="zh-CN" altLang="en-US" sz="115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" y="3326860"/>
            <a:ext cx="3441779" cy="3531140"/>
          </a:xfrm>
          <a:custGeom>
            <a:avLst/>
            <a:gdLst>
              <a:gd name="connsiteX0" fmla="*/ 0 w 2501341"/>
              <a:gd name="connsiteY0" fmla="*/ 0 h 2283645"/>
              <a:gd name="connsiteX1" fmla="*/ 1636983 w 2501341"/>
              <a:gd name="connsiteY1" fmla="*/ 0 h 2283645"/>
              <a:gd name="connsiteX2" fmla="*/ 1636983 w 2501341"/>
              <a:gd name="connsiteY2" fmla="*/ 496997 h 2283645"/>
              <a:gd name="connsiteX3" fmla="*/ 2501341 w 2501341"/>
              <a:gd name="connsiteY3" fmla="*/ 496997 h 2283645"/>
              <a:gd name="connsiteX4" fmla="*/ 2501341 w 2501341"/>
              <a:gd name="connsiteY4" fmla="*/ 2283645 h 2283645"/>
              <a:gd name="connsiteX5" fmla="*/ 0 w 2501341"/>
              <a:gd name="connsiteY5" fmla="*/ 2283645 h 228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1341" h="2283645">
                <a:moveTo>
                  <a:pt x="0" y="0"/>
                </a:moveTo>
                <a:lnTo>
                  <a:pt x="1636983" y="0"/>
                </a:lnTo>
                <a:lnTo>
                  <a:pt x="1636983" y="496997"/>
                </a:lnTo>
                <a:lnTo>
                  <a:pt x="2501341" y="496997"/>
                </a:lnTo>
                <a:lnTo>
                  <a:pt x="2501341" y="2283645"/>
                </a:lnTo>
                <a:lnTo>
                  <a:pt x="0" y="2283645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003931" cy="67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PT改稿\中国风\1debfa9407f2bbec7b0479644e13dc6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4709">
            <a:off x="1255233" y="1470207"/>
            <a:ext cx="3342146" cy="350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586" y="2513151"/>
            <a:ext cx="13004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8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壹</a:t>
            </a:r>
          </a:p>
        </p:txBody>
      </p:sp>
      <p:cxnSp>
        <p:nvCxnSpPr>
          <p:cNvPr id="7" name="直接连接符 6"/>
          <p:cNvCxnSpPr/>
          <p:nvPr>
            <p:custDataLst>
              <p:tags r:id="rId1"/>
            </p:custDataLst>
          </p:nvPr>
        </p:nvCxnSpPr>
        <p:spPr>
          <a:xfrm>
            <a:off x="5055427" y="2722342"/>
            <a:ext cx="4608512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18961" y="1987480"/>
            <a:ext cx="46624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4400" b="1" dirty="0">
                <a:solidFill>
                  <a:srgbClr val="6A9ED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研究历程与举措</a:t>
            </a:r>
            <a:endParaRPr lang="en-US" altLang="zh-CN" sz="4400" b="1" dirty="0">
              <a:solidFill>
                <a:srgbClr val="6A9E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77437" y="2697188"/>
            <a:ext cx="46450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 dirty="0"/>
              <a:t>一、研究思路</a:t>
            </a:r>
            <a:endParaRPr lang="en-US" altLang="zh-CN" sz="3200" b="1" dirty="0"/>
          </a:p>
          <a:p>
            <a:r>
              <a:rPr lang="zh-CN" altLang="en-US" sz="3200" b="1" dirty="0"/>
              <a:t>二、研究形式</a:t>
            </a:r>
            <a:endParaRPr lang="zh-CN" altLang="zh-CN" sz="3200" b="1" dirty="0"/>
          </a:p>
          <a:p>
            <a:pPr>
              <a:defRPr/>
            </a:pPr>
            <a:r>
              <a:rPr lang="zh-CN" altLang="en-US" sz="3200" b="1" dirty="0"/>
              <a:t>三、</a:t>
            </a:r>
            <a:r>
              <a:rPr lang="zh-CN" altLang="zh-CN" sz="3200" b="1" dirty="0"/>
              <a:t>节点事件</a:t>
            </a:r>
          </a:p>
          <a:p>
            <a:pPr>
              <a:defRPr/>
            </a:pPr>
            <a:r>
              <a:rPr lang="zh-CN" altLang="zh-CN" sz="3200" b="1" dirty="0"/>
              <a:t>四、实施策略</a:t>
            </a:r>
          </a:p>
          <a:p>
            <a:pPr algn="ctr"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marL="342900" indent="-342900" algn="ctr">
              <a:buFont typeface="+mj-lt"/>
              <a:buAutoNum type="alphaLcParenR"/>
              <a:defRPr/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42586" y="1169094"/>
            <a:ext cx="5829875" cy="5503668"/>
            <a:chOff x="2920614" y="1091821"/>
            <a:chExt cx="5829875" cy="5503668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41502" y="6437144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cxnSp>
          <p:nvCxnSpPr>
            <p:cNvPr id="5" name="直接连接符 4"/>
            <p:cNvCxnSpPr/>
            <p:nvPr/>
          </p:nvCxnSpPr>
          <p:spPr>
            <a:xfrm>
              <a:off x="5216785" y="5670509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cxnSp>
          <p:nvCxnSpPr>
            <p:cNvPr id="6" name="直接连接符 5"/>
            <p:cNvCxnSpPr/>
            <p:nvPr/>
          </p:nvCxnSpPr>
          <p:spPr>
            <a:xfrm>
              <a:off x="5241502" y="3500276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cxnSp>
          <p:nvCxnSpPr>
            <p:cNvPr id="7" name="直接连接符 6"/>
            <p:cNvCxnSpPr/>
            <p:nvPr/>
          </p:nvCxnSpPr>
          <p:spPr>
            <a:xfrm>
              <a:off x="5216785" y="2733641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cxnSp>
          <p:nvCxnSpPr>
            <p:cNvPr id="8" name="直接连接符 7"/>
            <p:cNvCxnSpPr/>
            <p:nvPr/>
          </p:nvCxnSpPr>
          <p:spPr>
            <a:xfrm>
              <a:off x="5195393" y="4904551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cxnSp>
          <p:nvCxnSpPr>
            <p:cNvPr id="9" name="直接连接符 8"/>
            <p:cNvCxnSpPr/>
            <p:nvPr/>
          </p:nvCxnSpPr>
          <p:spPr>
            <a:xfrm>
              <a:off x="5170676" y="4137916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cxnSp>
          <p:nvCxnSpPr>
            <p:cNvPr id="10" name="直接连接符 9"/>
            <p:cNvCxnSpPr/>
            <p:nvPr/>
          </p:nvCxnSpPr>
          <p:spPr>
            <a:xfrm>
              <a:off x="5232475" y="2037254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>
            <a:xfrm>
              <a:off x="5207758" y="1270619"/>
              <a:ext cx="1255594" cy="10981"/>
            </a:xfrm>
            <a:prstGeom prst="line">
              <a:avLst/>
            </a:prstGeom>
            <a:noFill/>
            <a:ln w="38100" cap="flat" cmpd="sng" algn="ctr">
              <a:solidFill>
                <a:srgbClr val="00B050"/>
              </a:solidFill>
              <a:prstDash val="lgDash"/>
              <a:miter lim="800000"/>
            </a:ln>
            <a:effectLst/>
          </p:spPr>
        </p:cxnSp>
        <p:sp>
          <p:nvSpPr>
            <p:cNvPr id="12" name="圆角矩形 11"/>
            <p:cNvSpPr/>
            <p:nvPr/>
          </p:nvSpPr>
          <p:spPr>
            <a:xfrm>
              <a:off x="2920621" y="109182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确定课题 拟定提纲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2920615" y="183536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文献综述 纵横结合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2920615" y="2539032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调查研究 分析结果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2920614" y="326450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开题论证 定位方向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920614" y="3962020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文化寻根 整体架构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2920614" y="469364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行动研究 具体</a:t>
              </a: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实施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2920614" y="543718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中期评估  梳理盘点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2920614" y="618072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等线"/>
                  <a:cs typeface="+mn-cs"/>
                </a:rPr>
                <a:t>后续研究  终期汇报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6334836" y="109182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资料采集  起草设计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6334830" y="183536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整理归纳 学习借鉴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6334830" y="2539032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明晰问题 界定概念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6334829" y="326450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构建网络 完善方案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6334829" y="3962020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勾勒愿景 校本表达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6334829" y="469364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理实共生 案例反思</a:t>
              </a:r>
              <a:endParaRPr kumimoji="0" lang="zh-CN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34829" y="543718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阶段小结 调整思考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6334829" y="6180721"/>
              <a:ext cx="2415653" cy="414768"/>
            </a:xfrm>
            <a:prstGeom prst="roundRect">
              <a:avLst/>
            </a:prstGeom>
            <a:solidFill>
              <a:srgbClr val="84CBC5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cs typeface="+mn-cs"/>
                </a:rPr>
                <a:t>课题结题 滚动深化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8" name="下箭头 27"/>
            <p:cNvSpPr/>
            <p:nvPr/>
          </p:nvSpPr>
          <p:spPr>
            <a:xfrm>
              <a:off x="3974899" y="1506589"/>
              <a:ext cx="307082" cy="328772"/>
            </a:xfrm>
            <a:prstGeom prst="downArrow">
              <a:avLst/>
            </a:prstGeom>
            <a:solidFill>
              <a:srgbClr val="92D050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9" name="下箭头 28"/>
            <p:cNvSpPr/>
            <p:nvPr/>
          </p:nvSpPr>
          <p:spPr>
            <a:xfrm>
              <a:off x="3944712" y="2235702"/>
              <a:ext cx="307082" cy="328772"/>
            </a:xfrm>
            <a:prstGeom prst="downArrow">
              <a:avLst/>
            </a:prstGeom>
            <a:solidFill>
              <a:srgbClr val="92D050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30" name="下箭头 29"/>
            <p:cNvSpPr/>
            <p:nvPr/>
          </p:nvSpPr>
          <p:spPr>
            <a:xfrm>
              <a:off x="3938405" y="2953800"/>
              <a:ext cx="307082" cy="328772"/>
            </a:xfrm>
            <a:prstGeom prst="downArrow">
              <a:avLst/>
            </a:prstGeom>
            <a:solidFill>
              <a:srgbClr val="92D050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31" name="下箭头 30"/>
            <p:cNvSpPr/>
            <p:nvPr/>
          </p:nvSpPr>
          <p:spPr>
            <a:xfrm>
              <a:off x="3908218" y="3682913"/>
              <a:ext cx="307082" cy="328772"/>
            </a:xfrm>
            <a:prstGeom prst="downArrow">
              <a:avLst/>
            </a:prstGeom>
            <a:solidFill>
              <a:srgbClr val="92D050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32" name="下箭头 31"/>
            <p:cNvSpPr/>
            <p:nvPr/>
          </p:nvSpPr>
          <p:spPr>
            <a:xfrm>
              <a:off x="3909251" y="4375421"/>
              <a:ext cx="307082" cy="328772"/>
            </a:xfrm>
            <a:prstGeom prst="downArrow">
              <a:avLst/>
            </a:prstGeom>
            <a:solidFill>
              <a:srgbClr val="92D050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33" name="下箭头 32"/>
            <p:cNvSpPr/>
            <p:nvPr/>
          </p:nvSpPr>
          <p:spPr>
            <a:xfrm>
              <a:off x="3879064" y="5104534"/>
              <a:ext cx="307082" cy="328772"/>
            </a:xfrm>
            <a:prstGeom prst="downArrow">
              <a:avLst/>
            </a:prstGeom>
            <a:solidFill>
              <a:srgbClr val="92D050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34" name="下箭头 33"/>
            <p:cNvSpPr/>
            <p:nvPr/>
          </p:nvSpPr>
          <p:spPr>
            <a:xfrm>
              <a:off x="3875648" y="5866376"/>
              <a:ext cx="307082" cy="328772"/>
            </a:xfrm>
            <a:prstGeom prst="downArrow">
              <a:avLst/>
            </a:prstGeom>
            <a:solidFill>
              <a:srgbClr val="92D050"/>
            </a:solidFill>
            <a:ln w="12700" cap="flat" cmpd="sng" algn="ctr">
              <a:solidFill>
                <a:srgbClr val="84CBC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 flipV="1">
            <a:off x="494853" y="984600"/>
            <a:ext cx="10820400" cy="45720"/>
          </a:xfrm>
          <a:prstGeom prst="rect">
            <a:avLst/>
          </a:prstGeom>
          <a:solidFill>
            <a:srgbClr val="E779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6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38555" y="283057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36"/>
          <p:cNvSpPr txBox="1"/>
          <p:nvPr/>
        </p:nvSpPr>
        <p:spPr>
          <a:xfrm>
            <a:off x="874038" y="284443"/>
            <a:ext cx="2667286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一、研究思路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785870" y="245410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 descr="花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8298"/>
            <a:ext cx="2346325" cy="18459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/>
          <a:stretch>
            <a:fillRect/>
          </a:stretch>
        </p:blipFill>
        <p:spPr>
          <a:xfrm flipH="1">
            <a:off x="10045008" y="442611"/>
            <a:ext cx="2146992" cy="5834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V="1">
            <a:off x="494853" y="984600"/>
            <a:ext cx="10820400" cy="45720"/>
          </a:xfrm>
          <a:prstGeom prst="rect">
            <a:avLst/>
          </a:prstGeom>
          <a:solidFill>
            <a:srgbClr val="E7795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E:\PPT改稿\中国风\cd3fb7653fe2cad0584f9169ae31b77e8022f3572b62-6xABLS_fw65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r="29865" b="49481"/>
          <a:stretch>
            <a:fillRect/>
          </a:stretch>
        </p:blipFill>
        <p:spPr bwMode="auto">
          <a:xfrm rot="16200000">
            <a:off x="-38555" y="283057"/>
            <a:ext cx="1066817" cy="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74038" y="284443"/>
            <a:ext cx="2667286" cy="5219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二、研究形式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85870" y="245410"/>
            <a:ext cx="2563104" cy="605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花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192" y="4528820"/>
            <a:ext cx="2961005" cy="232918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370653" y="1587780"/>
            <a:ext cx="580390" cy="39757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51963" y="2410105"/>
            <a:ext cx="553998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行动实证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，</a:t>
            </a:r>
            <a:r>
              <a:rPr lang="zh-CN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案例</a:t>
            </a:r>
            <a:r>
              <a:rPr lang="zh-C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反思。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432883" y="1640485"/>
            <a:ext cx="473075" cy="485140"/>
            <a:chOff x="11419" y="2105"/>
            <a:chExt cx="745" cy="764"/>
          </a:xfrm>
        </p:grpSpPr>
        <p:sp>
          <p:nvSpPr>
            <p:cNvPr id="28" name="矩形 27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rPr>
                <a:t>4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4998793" y="1587780"/>
            <a:ext cx="580390" cy="39757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80101" y="2410105"/>
            <a:ext cx="553998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专题</a:t>
            </a:r>
            <a:r>
              <a:rPr lang="zh-C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培训</a:t>
            </a:r>
            <a:r>
              <a:rPr lang="zh-CN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，</a:t>
            </a:r>
            <a:r>
              <a:rPr lang="zh-C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指明方向。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061023" y="1640485"/>
            <a:ext cx="473075" cy="485140"/>
            <a:chOff x="11419" y="2105"/>
            <a:chExt cx="745" cy="764"/>
          </a:xfrm>
        </p:grpSpPr>
        <p:sp>
          <p:nvSpPr>
            <p:cNvPr id="33" name="矩形 32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rPr>
                <a:t>3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6598993" y="1575080"/>
            <a:ext cx="580390" cy="39757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580301" y="2397405"/>
            <a:ext cx="553998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沙龙研讨，头脑风暴。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661223" y="1627785"/>
            <a:ext cx="473075" cy="485140"/>
            <a:chOff x="11419" y="2105"/>
            <a:chExt cx="745" cy="764"/>
          </a:xfrm>
        </p:grpSpPr>
        <p:sp>
          <p:nvSpPr>
            <p:cNvPr id="38" name="矩形 37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rPr>
                <a:t>2</a:t>
              </a:r>
            </a:p>
          </p:txBody>
        </p:sp>
      </p:grpSp>
      <p:sp>
        <p:nvSpPr>
          <p:cNvPr id="40" name="矩形 39"/>
          <p:cNvSpPr/>
          <p:nvPr/>
        </p:nvSpPr>
        <p:spPr>
          <a:xfrm>
            <a:off x="8214433" y="1587145"/>
            <a:ext cx="580390" cy="39757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206851" y="2374994"/>
            <a:ext cx="553998" cy="29378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专家引领，指点迷津。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8276663" y="1639850"/>
            <a:ext cx="473075" cy="485140"/>
            <a:chOff x="11419" y="2105"/>
            <a:chExt cx="745" cy="764"/>
          </a:xfrm>
        </p:grpSpPr>
        <p:sp>
          <p:nvSpPr>
            <p:cNvPr id="43" name="矩形 42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rPr>
                <a:t>1</a:t>
              </a:r>
            </a:p>
          </p:txBody>
        </p:sp>
      </p:grpSp>
      <p:sp>
        <p:nvSpPr>
          <p:cNvPr id="46" name="矩形 45"/>
          <p:cNvSpPr/>
          <p:nvPr/>
        </p:nvSpPr>
        <p:spPr>
          <a:xfrm>
            <a:off x="1772178" y="1587780"/>
            <a:ext cx="580390" cy="39757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753488" y="2410105"/>
            <a:ext cx="553998" cy="29762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</a:rPr>
              <a:t>经验交流，成果展示。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宋刻本秀楷简体" panose="02000000000000000000" charset="-122"/>
              <a:ea typeface="方正宋刻本秀楷简体" panose="02000000000000000000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834408" y="1640485"/>
            <a:ext cx="473075" cy="485140"/>
            <a:chOff x="11419" y="2105"/>
            <a:chExt cx="745" cy="764"/>
          </a:xfrm>
        </p:grpSpPr>
        <p:sp>
          <p:nvSpPr>
            <p:cNvPr id="49" name="矩形 48"/>
            <p:cNvSpPr/>
            <p:nvPr/>
          </p:nvSpPr>
          <p:spPr>
            <a:xfrm>
              <a:off x="11419" y="2105"/>
              <a:ext cx="745" cy="7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宋刻本秀楷简体" panose="02000000000000000000" charset="-122"/>
                <a:ea typeface="方正宋刻本秀楷简体" panose="02000000000000000000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505" y="2125"/>
              <a:ext cx="5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方正宋刻本秀楷简体" panose="02000000000000000000" charset="-122"/>
                  <a:ea typeface="方正宋刻本秀楷简体" panose="02000000000000000000" charset="-122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5" grpId="0" animBg="1"/>
      <p:bldP spid="25" grpId="1" bldLvl="0" animBg="1"/>
      <p:bldP spid="26" grpId="0"/>
      <p:bldP spid="30" grpId="0" animBg="1"/>
      <p:bldP spid="30" grpId="1" bldLvl="0" animBg="1"/>
      <p:bldP spid="31" grpId="0"/>
      <p:bldP spid="35" grpId="0" animBg="1"/>
      <p:bldP spid="35" grpId="1" bldLvl="0" animBg="1"/>
      <p:bldP spid="36" grpId="0"/>
      <p:bldP spid="40" grpId="0" animBg="1"/>
      <p:bldP spid="40" grpId="1" bldLvl="0" animBg="1"/>
      <p:bldP spid="41" grpId="0"/>
      <p:bldP spid="46" grpId="0" animBg="1"/>
      <p:bldP spid="46" grpId="1" bldLvl="0" animBg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264871" y="261473"/>
            <a:ext cx="3788376" cy="95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 flipV="1">
            <a:off x="480838" y="1023617"/>
            <a:ext cx="10817583" cy="45708"/>
          </a:xfrm>
          <a:prstGeom prst="rect">
            <a:avLst/>
          </a:prstGeom>
          <a:solidFill>
            <a:srgbClr val="E7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432544" y="476038"/>
            <a:ext cx="3620703" cy="40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专家引领，指点迷津。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10513887" y="-119842"/>
            <a:ext cx="1818076" cy="19917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32" y="1598002"/>
            <a:ext cx="2779868" cy="2084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17" y="4220263"/>
            <a:ext cx="2757497" cy="2068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" y="1567366"/>
            <a:ext cx="2809097" cy="2106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67" y="1598543"/>
            <a:ext cx="2809097" cy="2106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66" y="4207761"/>
            <a:ext cx="2843068" cy="2100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4302125"/>
            <a:ext cx="2694940" cy="2021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4220263"/>
            <a:ext cx="2733675" cy="2050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7" name="图片 6" descr="2D1545F7E38EB4E8F97BF40D9CD95E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7645" y="1630494"/>
            <a:ext cx="2957830" cy="1980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TextBox 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TextBox 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TextBox 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Straight Connector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Straight Connector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TextBox 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TextBox 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Straight Connector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TextBox 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TextBox 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2172229"/>
  <p:tag name="MH_LIBRARY" val="GRAPHIC"/>
  <p:tag name="MH_ORDER" val="Straight Connector 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清爽彩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EB5E6E"/>
      </a:accent1>
      <a:accent2>
        <a:srgbClr val="9ED6A3"/>
      </a:accent2>
      <a:accent3>
        <a:srgbClr val="F1AC61"/>
      </a:accent3>
      <a:accent4>
        <a:srgbClr val="73C37B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3175</Words>
  <Application>Microsoft Office PowerPoint</Application>
  <PresentationFormat>自定义</PresentationFormat>
  <Paragraphs>453</Paragraphs>
  <Slides>55</Slides>
  <Notes>12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57" baseType="lpstr"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win8</dc:creator>
  <cp:lastModifiedBy>user</cp:lastModifiedBy>
  <cp:revision>183</cp:revision>
  <dcterms:created xsi:type="dcterms:W3CDTF">2018-03-17T13:34:00Z</dcterms:created>
  <dcterms:modified xsi:type="dcterms:W3CDTF">2019-01-10T00:12:13Z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