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58"/>
  </p:handoutMasterIdLst>
  <p:sldIdLst>
    <p:sldId id="3072" r:id="rId3"/>
    <p:sldId id="3180" r:id="rId5"/>
    <p:sldId id="3176" r:id="rId6"/>
    <p:sldId id="3186" r:id="rId7"/>
    <p:sldId id="3187" r:id="rId8"/>
    <p:sldId id="3188" r:id="rId9"/>
    <p:sldId id="3189" r:id="rId10"/>
    <p:sldId id="3190" r:id="rId11"/>
    <p:sldId id="3191" r:id="rId12"/>
    <p:sldId id="3192" r:id="rId13"/>
    <p:sldId id="3193" r:id="rId14"/>
    <p:sldId id="3194" r:id="rId15"/>
    <p:sldId id="3195" r:id="rId16"/>
    <p:sldId id="3196" r:id="rId17"/>
    <p:sldId id="3197" r:id="rId18"/>
    <p:sldId id="3198" r:id="rId19"/>
    <p:sldId id="3199" r:id="rId20"/>
    <p:sldId id="3228" r:id="rId21"/>
    <p:sldId id="3200" r:id="rId22"/>
    <p:sldId id="3201" r:id="rId23"/>
    <p:sldId id="3202" r:id="rId24"/>
    <p:sldId id="3203" r:id="rId25"/>
    <p:sldId id="3204" r:id="rId26"/>
    <p:sldId id="3205" r:id="rId27"/>
    <p:sldId id="3229" r:id="rId28"/>
    <p:sldId id="3230" r:id="rId29"/>
    <p:sldId id="3206" r:id="rId30"/>
    <p:sldId id="3207" r:id="rId31"/>
    <p:sldId id="3208" r:id="rId32"/>
    <p:sldId id="3209" r:id="rId33"/>
    <p:sldId id="3210" r:id="rId34"/>
    <p:sldId id="3231" r:id="rId35"/>
    <p:sldId id="3232" r:id="rId36"/>
    <p:sldId id="3211" r:id="rId37"/>
    <p:sldId id="3212" r:id="rId38"/>
    <p:sldId id="3213" r:id="rId39"/>
    <p:sldId id="3233" r:id="rId40"/>
    <p:sldId id="3234" r:id="rId41"/>
    <p:sldId id="3214" r:id="rId42"/>
    <p:sldId id="3235" r:id="rId43"/>
    <p:sldId id="3236" r:id="rId44"/>
    <p:sldId id="3215" r:id="rId45"/>
    <p:sldId id="3217" r:id="rId46"/>
    <p:sldId id="3218" r:id="rId47"/>
    <p:sldId id="3219" r:id="rId48"/>
    <p:sldId id="3220" r:id="rId49"/>
    <p:sldId id="3221" r:id="rId50"/>
    <p:sldId id="3222" r:id="rId51"/>
    <p:sldId id="3223" r:id="rId52"/>
    <p:sldId id="3224" r:id="rId53"/>
    <p:sldId id="3225" r:id="rId54"/>
    <p:sldId id="3226" r:id="rId55"/>
    <p:sldId id="3227" r:id="rId56"/>
    <p:sldId id="3184" r:id="rId57"/>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4E4B"/>
    <a:srgbClr val="28C7D4"/>
    <a:srgbClr val="8F1A12"/>
    <a:srgbClr val="F94D4D"/>
    <a:srgbClr val="FEFEFE"/>
    <a:srgbClr val="FFFFFF"/>
    <a:srgbClr val="26C8D2"/>
    <a:srgbClr val="1CB7F1"/>
    <a:srgbClr val="0170C1"/>
    <a:srgbClr val="00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3" autoAdjust="0"/>
    <p:restoredTop sz="92986" autoAdjust="0"/>
  </p:normalViewPr>
  <p:slideViewPr>
    <p:cSldViewPr>
      <p:cViewPr varScale="1">
        <p:scale>
          <a:sx n="71" d="100"/>
          <a:sy n="71" d="100"/>
        </p:scale>
        <p:origin x="102" y="390"/>
      </p:cViewPr>
      <p:guideLst>
        <p:guide orient="horz" pos="328"/>
        <p:guide pos="4050"/>
        <p:guide pos="557"/>
        <p:guide orient="horz" pos="4183"/>
        <p:guide pos="7588"/>
        <p:guide pos="376"/>
        <p:guide pos="1350"/>
      </p:guideLst>
    </p:cSldViewPr>
  </p:slideViewPr>
  <p:outlineViewPr>
    <p:cViewPr>
      <p:scale>
        <a:sx n="100" d="100"/>
        <a:sy n="100" d="100"/>
      </p:scale>
      <p:origin x="0" y="3087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
        <p:nvSpPr>
          <p:cNvPr id="2" name="矩形 1"/>
          <p:cNvSpPr/>
          <p:nvPr userDrawn="1"/>
        </p:nvSpPr>
        <p:spPr>
          <a:xfrm>
            <a:off x="0" y="-5556"/>
            <a:ext cx="12858750" cy="7243762"/>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userDrawn="1"/>
        </p:nvSpPr>
        <p:spPr>
          <a:xfrm>
            <a:off x="308695" y="303957"/>
            <a:ext cx="12241360" cy="6624736"/>
          </a:xfrm>
          <a:prstGeom prst="roundRect">
            <a:avLst/>
          </a:prstGeom>
          <a:solidFill>
            <a:schemeClr val="tx1">
              <a:lumMod val="95000"/>
              <a:lumOff val="5000"/>
              <a:alpha val="50196"/>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473873" y="1492089"/>
            <a:ext cx="10384877" cy="4248472"/>
          </a:xfrm>
          <a:custGeom>
            <a:avLst/>
            <a:gdLst>
              <a:gd name="connsiteX0" fmla="*/ 1112084 w 10384877"/>
              <a:gd name="connsiteY0" fmla="*/ 0 h 4248472"/>
              <a:gd name="connsiteX1" fmla="*/ 10384877 w 10384877"/>
              <a:gd name="connsiteY1" fmla="*/ 0 h 4248472"/>
              <a:gd name="connsiteX2" fmla="*/ 10384877 w 10384877"/>
              <a:gd name="connsiteY2" fmla="*/ 4248472 h 4248472"/>
              <a:gd name="connsiteX3" fmla="*/ 1112084 w 10384877"/>
              <a:gd name="connsiteY3" fmla="*/ 4248472 h 4248472"/>
              <a:gd name="connsiteX4" fmla="*/ 1112084 w 10384877"/>
              <a:gd name="connsiteY4" fmla="*/ 4243379 h 4248472"/>
              <a:gd name="connsiteX5" fmla="*/ 1059571 w 10384877"/>
              <a:gd name="connsiteY5" fmla="*/ 4243379 h 4248472"/>
              <a:gd name="connsiteX6" fmla="*/ 0 w 10384877"/>
              <a:gd name="connsiteY6" fmla="*/ 2124238 h 4248472"/>
              <a:gd name="connsiteX7" fmla="*/ 1059571 w 10384877"/>
              <a:gd name="connsiteY7" fmla="*/ 5097 h 4248472"/>
              <a:gd name="connsiteX8" fmla="*/ 1112084 w 10384877"/>
              <a:gd name="connsiteY8" fmla="*/ 5097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4877" h="4248472">
                <a:moveTo>
                  <a:pt x="1112084" y="0"/>
                </a:moveTo>
                <a:lnTo>
                  <a:pt x="10384877" y="0"/>
                </a:lnTo>
                <a:lnTo>
                  <a:pt x="10384877" y="4248472"/>
                </a:lnTo>
                <a:lnTo>
                  <a:pt x="1112084" y="4248472"/>
                </a:lnTo>
                <a:lnTo>
                  <a:pt x="1112084" y="4243379"/>
                </a:lnTo>
                <a:lnTo>
                  <a:pt x="1059571" y="4243379"/>
                </a:lnTo>
                <a:lnTo>
                  <a:pt x="0" y="2124238"/>
                </a:lnTo>
                <a:lnTo>
                  <a:pt x="1059571" y="5097"/>
                </a:lnTo>
                <a:lnTo>
                  <a:pt x="1112084" y="5097"/>
                </a:lnTo>
                <a:close/>
              </a:path>
            </a:pathLst>
          </a:custGeom>
          <a:solidFill>
            <a:schemeClr val="accent2">
              <a:alpha val="69804"/>
            </a:schemeClr>
          </a:solidFill>
          <a:ln>
            <a:noFill/>
          </a:ln>
          <a:effectLst>
            <a:outerShdw blurRad="381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 y="2402789"/>
            <a:ext cx="4873374" cy="2427072"/>
          </a:xfrm>
          <a:custGeom>
            <a:avLst/>
            <a:gdLst>
              <a:gd name="connsiteX0" fmla="*/ 0 w 4873374"/>
              <a:gd name="connsiteY0" fmla="*/ 0 h 2427072"/>
              <a:gd name="connsiteX1" fmla="*/ 3908311 w 4873374"/>
              <a:gd name="connsiteY1" fmla="*/ 0 h 2427072"/>
              <a:gd name="connsiteX2" fmla="*/ 3908311 w 4873374"/>
              <a:gd name="connsiteY2" fmla="*/ 2911 h 2427072"/>
              <a:gd name="connsiteX3" fmla="*/ 4268061 w 4873374"/>
              <a:gd name="connsiteY3" fmla="*/ 2911 h 2427072"/>
              <a:gd name="connsiteX4" fmla="*/ 4873374 w 4873374"/>
              <a:gd name="connsiteY4" fmla="*/ 1213536 h 2427072"/>
              <a:gd name="connsiteX5" fmla="*/ 4268061 w 4873374"/>
              <a:gd name="connsiteY5" fmla="*/ 2424161 h 2427072"/>
              <a:gd name="connsiteX6" fmla="*/ 3908311 w 4873374"/>
              <a:gd name="connsiteY6" fmla="*/ 2424161 h 2427072"/>
              <a:gd name="connsiteX7" fmla="*/ 3908311 w 4873374"/>
              <a:gd name="connsiteY7" fmla="*/ 2427072 h 2427072"/>
              <a:gd name="connsiteX8" fmla="*/ 0 w 4873374"/>
              <a:gd name="connsiteY8" fmla="*/ 2427072 h 242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3374" h="2427072">
                <a:moveTo>
                  <a:pt x="0" y="0"/>
                </a:moveTo>
                <a:lnTo>
                  <a:pt x="3908311" y="0"/>
                </a:lnTo>
                <a:lnTo>
                  <a:pt x="3908311" y="2911"/>
                </a:lnTo>
                <a:lnTo>
                  <a:pt x="4268061" y="2911"/>
                </a:lnTo>
                <a:lnTo>
                  <a:pt x="4873374" y="1213536"/>
                </a:lnTo>
                <a:lnTo>
                  <a:pt x="4268061" y="2424161"/>
                </a:lnTo>
                <a:lnTo>
                  <a:pt x="3908311" y="2424161"/>
                </a:lnTo>
                <a:lnTo>
                  <a:pt x="3908311" y="2427072"/>
                </a:lnTo>
                <a:lnTo>
                  <a:pt x="0" y="2427072"/>
                </a:lnTo>
                <a:close/>
              </a:path>
            </a:pathLst>
          </a:custGeom>
          <a:solidFill>
            <a:schemeClr val="accent1">
              <a:alpha val="69804"/>
            </a:schemeClr>
          </a:solidFill>
          <a:ln>
            <a:noFill/>
          </a:ln>
          <a:effectLst>
            <a:outerShdw blurRad="254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2296162" y="2622437"/>
            <a:ext cx="2305818" cy="1987776"/>
          </a:xfrm>
          <a:prstGeom prst="hexagon">
            <a:avLst/>
          </a:prstGeom>
          <a:solidFill>
            <a:schemeClr val="bg1"/>
          </a:solidFill>
          <a:ln>
            <a:noFill/>
          </a:ln>
          <a:effectLst>
            <a:outerShdw blurRad="317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6"/>
          <p:cNvSpPr txBox="1"/>
          <p:nvPr/>
        </p:nvSpPr>
        <p:spPr>
          <a:xfrm>
            <a:off x="2381666" y="3025747"/>
            <a:ext cx="2121990" cy="1152239"/>
          </a:xfrm>
          <a:prstGeom prst="rect">
            <a:avLst/>
          </a:prstGeom>
          <a:noFill/>
        </p:spPr>
        <p:txBody>
          <a:bodyPr wrap="square" rtlCol="0">
            <a:spAutoFit/>
          </a:bodyPr>
          <a:lstStyle/>
          <a:p>
            <a:pPr algn="ctr">
              <a:lnSpc>
                <a:spcPct val="130000"/>
              </a:lnSpc>
            </a:pPr>
            <a:r>
              <a:rPr lang="en-US" altLang="zh-CN" sz="6000" dirty="0">
                <a:solidFill>
                  <a:schemeClr val="accent1"/>
                </a:solidFill>
                <a:latin typeface="Impact" panose="020B0806030902050204" pitchFamily="34" charset="0"/>
                <a:ea typeface="Cambria Math" panose="02040503050406030204" pitchFamily="18" charset="0"/>
                <a:sym typeface="Arial" panose="020B0604020202020204" pitchFamily="34" charset="0"/>
              </a:rPr>
              <a:t>2018</a:t>
            </a:r>
            <a:endParaRPr lang="en-US" sz="6000" dirty="0">
              <a:solidFill>
                <a:schemeClr val="accent1"/>
              </a:solidFill>
              <a:latin typeface="Impact" panose="020B0806030902050204" pitchFamily="34" charset="0"/>
              <a:ea typeface="Cambria Math" panose="02040503050406030204" pitchFamily="18" charset="0"/>
              <a:sym typeface="Arial" panose="020B0604020202020204" pitchFamily="34" charset="0"/>
            </a:endParaRPr>
          </a:p>
        </p:txBody>
      </p:sp>
      <p:sp>
        <p:nvSpPr>
          <p:cNvPr id="15" name="文本框 14"/>
          <p:cNvSpPr txBox="1"/>
          <p:nvPr/>
        </p:nvSpPr>
        <p:spPr>
          <a:xfrm>
            <a:off x="5166375" y="3248660"/>
            <a:ext cx="6143606" cy="706755"/>
          </a:xfrm>
          <a:prstGeom prst="rect">
            <a:avLst/>
          </a:prstGeom>
          <a:noFill/>
          <a:effectLst/>
        </p:spPr>
        <p:txBody>
          <a:bodyPr wrap="square" rtlCol="0">
            <a:spAutoFit/>
          </a:bodyPr>
          <a:lstStyle/>
          <a:p>
            <a:r>
              <a:rPr lang="zh-CN" altLang="en-US" sz="40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名校与自主招生</a:t>
            </a:r>
            <a:endParaRPr lang="zh-CN" altLang="en-US" sz="4000" b="1" cap="all"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56"/>
          <p:cNvSpPr txBox="1"/>
          <p:nvPr/>
        </p:nvSpPr>
        <p:spPr>
          <a:xfrm>
            <a:off x="398636" y="741342"/>
            <a:ext cx="2528674" cy="451919"/>
          </a:xfrm>
          <a:prstGeom prst="rect">
            <a:avLst/>
          </a:prstGeom>
          <a:noFill/>
          <a:effectLst/>
        </p:spPr>
        <p:txBody>
          <a:bodyPr wrap="square" rtlCol="0">
            <a:spAutoFit/>
          </a:bodyPr>
          <a:lstStyle/>
          <a:p>
            <a:pPr>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常州市第一中学</a:t>
            </a:r>
            <a:endParaRPr 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1"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500"/>
                            </p:stCondLst>
                            <p:childTnLst>
                              <p:par>
                                <p:cTn id="27" presetID="2" presetClass="entr" presetSubtype="3"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6" presetClass="emph" presetSubtype="0" fill="hold" grpId="1" nodeType="afterEffect">
                                  <p:stCondLst>
                                    <p:cond delay="0"/>
                                  </p:stCondLst>
                                  <p:childTnLst>
                                    <p:animEffect transition="out" filter="fade">
                                      <p:cBhvr>
                                        <p:cTn id="33" dur="500" tmFilter="0, 0; .2, .5; .8, .5; 1, 0"/>
                                        <p:tgtEl>
                                          <p:spTgt spid="14"/>
                                        </p:tgtEl>
                                      </p:cBhvr>
                                    </p:animEffect>
                                    <p:animScale>
                                      <p:cBhvr>
                                        <p:cTn id="34" dur="250" autoRev="1" fill="hold"/>
                                        <p:tgtEl>
                                          <p:spTgt spid="14"/>
                                        </p:tgtEl>
                                      </p:cBhvr>
                                      <p:by x="105000" y="105000"/>
                                    </p:animScale>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p:bldP spid="10" grpId="0" animBg="1"/>
      <p:bldP spid="11" grpId="0" animBg="1"/>
      <p:bldP spid="12" grpId="0" animBg="1"/>
      <p:bldP spid="14" grpId="0"/>
      <p:bldP spid="14" grpId="1"/>
      <p:bldP spid="15" grpId="0" bldLvl="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从以上两组数据中解读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6" name="文本框 5"/>
          <p:cNvSpPr txBox="1"/>
          <p:nvPr/>
        </p:nvSpPr>
        <p:spPr>
          <a:xfrm>
            <a:off x="1544855" y="3904357"/>
            <a:ext cx="9769040" cy="2677656"/>
          </a:xfrm>
          <a:prstGeom prst="rect">
            <a:avLst/>
          </a:prstGeom>
          <a:noFill/>
        </p:spPr>
        <p:txBody>
          <a:bodyPr wrap="square" rtlCol="0">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硬币的反面：</a:t>
            </a:r>
            <a:endParaRPr lang="en-US" altLang="zh-CN" sz="2800" dirty="0">
              <a:solidFill>
                <a:schemeClr val="bg1"/>
              </a:solidFill>
              <a:latin typeface="微软雅黑" panose="020B0503020204020204" pitchFamily="34" charset="-122"/>
              <a:ea typeface="微软雅黑" panose="020B0503020204020204" pitchFamily="34" charset="-122"/>
            </a:endParaRPr>
          </a:p>
          <a:p>
            <a:pPr algn="just"/>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进入初审后，没有获过省一以上奖项的，能获取清华大学降分优惠的概率为</a:t>
            </a:r>
            <a:r>
              <a:rPr lang="en-US" altLang="zh-CN" sz="2800" b="1" dirty="0">
                <a:solidFill>
                  <a:srgbClr val="28C7D4"/>
                </a:solidFill>
                <a:latin typeface="微软雅黑" panose="020B0503020204020204" pitchFamily="34" charset="-122"/>
                <a:ea typeface="微软雅黑" panose="020B0503020204020204" pitchFamily="34" charset="-122"/>
              </a:rPr>
              <a:t>73%</a:t>
            </a:r>
            <a:r>
              <a:rPr lang="zh-CN" altLang="en-US" sz="2800" dirty="0">
                <a:solidFill>
                  <a:schemeClr val="bg1"/>
                </a:solidFill>
                <a:latin typeface="微软雅黑" panose="020B0503020204020204" pitchFamily="34" charset="-122"/>
                <a:ea typeface="微软雅黑" panose="020B0503020204020204" pitchFamily="34" charset="-122"/>
              </a:rPr>
              <a:t>，与获奖被降分的</a:t>
            </a:r>
            <a:r>
              <a:rPr lang="en-US" altLang="zh-CN" sz="2800" b="1" dirty="0">
                <a:solidFill>
                  <a:srgbClr val="28C7D4"/>
                </a:solidFill>
                <a:latin typeface="微软雅黑" panose="020B0503020204020204" pitchFamily="34" charset="-122"/>
                <a:ea typeface="微软雅黑" panose="020B0503020204020204" pitchFamily="34" charset="-122"/>
              </a:rPr>
              <a:t>93%</a:t>
            </a:r>
            <a:r>
              <a:rPr lang="zh-CN" altLang="en-US" sz="2800" dirty="0">
                <a:solidFill>
                  <a:schemeClr val="bg1"/>
                </a:solidFill>
                <a:latin typeface="微软雅黑" panose="020B0503020204020204" pitchFamily="34" charset="-122"/>
                <a:ea typeface="微软雅黑" panose="020B0503020204020204" pitchFamily="34" charset="-122"/>
              </a:rPr>
              <a:t>相比差距明显。</a:t>
            </a:r>
            <a:endParaRPr lang="en-US" altLang="zh-CN" sz="2800" dirty="0">
              <a:solidFill>
                <a:schemeClr val="bg1"/>
              </a:solidFill>
              <a:latin typeface="微软雅黑" panose="020B0503020204020204" pitchFamily="34" charset="-122"/>
              <a:ea typeface="微软雅黑" panose="020B0503020204020204" pitchFamily="34" charset="-122"/>
            </a:endParaRPr>
          </a:p>
          <a:p>
            <a:pPr algn="just"/>
            <a:r>
              <a:rPr lang="en-US" altLang="zh-CN" sz="2800" dirty="0">
                <a:solidFill>
                  <a:schemeClr val="bg1"/>
                </a:solidFill>
                <a:latin typeface="微软雅黑" panose="020B0503020204020204" pitchFamily="34" charset="-122"/>
                <a:ea typeface="微软雅黑" panose="020B0503020204020204" pitchFamily="34" charset="-122"/>
              </a:rPr>
              <a:t>       </a:t>
            </a:r>
            <a:r>
              <a:rPr lang="zh-CN" altLang="en-US" sz="2800" dirty="0">
                <a:solidFill>
                  <a:schemeClr val="bg1"/>
                </a:solidFill>
                <a:latin typeface="微软雅黑" panose="020B0503020204020204" pitchFamily="34" charset="-122"/>
                <a:ea typeface="微软雅黑" panose="020B0503020204020204" pitchFamily="34" charset="-122"/>
              </a:rPr>
              <a:t>而北京大学的考生更惨，如果你进入初审，没有省一以上获奖记录，很抱歉，你最终获取降分优惠的概率仅有</a:t>
            </a:r>
            <a:r>
              <a:rPr lang="en-US" altLang="zh-CN" sz="2800" b="1" dirty="0">
                <a:solidFill>
                  <a:srgbClr val="28C7D4"/>
                </a:solidFill>
                <a:latin typeface="微软雅黑" panose="020B0503020204020204" pitchFamily="34" charset="-122"/>
                <a:ea typeface="微软雅黑" panose="020B0503020204020204" pitchFamily="34" charset="-122"/>
              </a:rPr>
              <a:t>28%</a:t>
            </a:r>
            <a:r>
              <a:rPr lang="zh-CN" altLang="en-US" sz="2800"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
        <p:nvSpPr>
          <p:cNvPr id="7" name="矩形 6"/>
          <p:cNvSpPr/>
          <p:nvPr/>
        </p:nvSpPr>
        <p:spPr>
          <a:xfrm>
            <a:off x="2396927" y="1758289"/>
            <a:ext cx="7704856" cy="200205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3765079" y="1528093"/>
            <a:ext cx="4942074" cy="460392"/>
          </a:xfrm>
          <a:prstGeom prst="rect">
            <a:avLst/>
          </a:prstGeom>
          <a:solidFill>
            <a:srgbClr val="8F1A12"/>
          </a:solidFill>
          <a:ln>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计  算  器</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2900983" y="2146534"/>
            <a:ext cx="8126340" cy="1384995"/>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697 - 360</a:t>
            </a: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 ÷ </a:t>
            </a: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849 - 387</a:t>
            </a: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 = 73%</a:t>
            </a:r>
            <a:endParaRPr lang="en-US" altLang="zh-CN" sz="2800" b="1" dirty="0">
              <a:solidFill>
                <a:schemeClr val="bg1"/>
              </a:solidFill>
              <a:latin typeface="微软雅黑" panose="020B0503020204020204" pitchFamily="34" charset="-122"/>
              <a:ea typeface="微软雅黑" panose="020B0503020204020204" pitchFamily="34" charset="-122"/>
            </a:endParaRPr>
          </a:p>
          <a:p>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765 - 532</a:t>
            </a: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 ÷ </a:t>
            </a: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1522 - 687</a:t>
            </a:r>
            <a:r>
              <a:rPr lang="zh-CN" altLang="en-US" sz="2800" b="1" dirty="0">
                <a:solidFill>
                  <a:schemeClr val="bg1"/>
                </a:solidFill>
                <a:latin typeface="微软雅黑" panose="020B0503020204020204" pitchFamily="34" charset="-122"/>
                <a:ea typeface="微软雅黑" panose="020B0503020204020204" pitchFamily="34" charset="-122"/>
              </a:rPr>
              <a:t>）</a:t>
            </a:r>
            <a:r>
              <a:rPr lang="en-US" altLang="zh-CN" sz="2800" b="1" dirty="0">
                <a:solidFill>
                  <a:schemeClr val="bg1"/>
                </a:solidFill>
                <a:latin typeface="微软雅黑" panose="020B0503020204020204" pitchFamily="34" charset="-122"/>
                <a:ea typeface="微软雅黑" panose="020B0503020204020204" pitchFamily="34" charset="-122"/>
              </a:rPr>
              <a:t> = 28%</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0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50000">
                                          <p:cBhvr additive="base">
                                            <p:cTn id="1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59"/>
          <p:cNvSpPr>
            <a:spLocks noChangeArrowheads="1"/>
          </p:cNvSpPr>
          <p:nvPr/>
        </p:nvSpPr>
        <p:spPr bwMode="auto">
          <a:xfrm>
            <a:off x="3424889" y="2801047"/>
            <a:ext cx="6388862" cy="67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b="1" dirty="0">
                <a:solidFill>
                  <a:schemeClr val="bg1"/>
                </a:solidFill>
              </a:rPr>
              <a:t>哪些竞赛在自招中含金量比较高？</a:t>
            </a:r>
            <a:endParaRPr lang="en-GB" altLang="zh-CN" sz="2800" dirty="0">
              <a:solidFill>
                <a:schemeClr val="bg1"/>
              </a:solidFill>
              <a:cs typeface="+mn-ea"/>
              <a:sym typeface="+mn-lt"/>
            </a:endParaRPr>
          </a:p>
        </p:txBody>
      </p:sp>
      <p:cxnSp>
        <p:nvCxnSpPr>
          <p:cNvPr id="13" name="直接连接符 12"/>
          <p:cNvCxnSpPr/>
          <p:nvPr/>
        </p:nvCxnSpPr>
        <p:spPr>
          <a:xfrm>
            <a:off x="2207915" y="3533555"/>
            <a:ext cx="73376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180903" y="1933552"/>
            <a:ext cx="1844084" cy="2214880"/>
          </a:xfrm>
          <a:prstGeom prst="rect">
            <a:avLst/>
          </a:prstGeom>
          <a:noFill/>
          <a:ln>
            <a:noFill/>
          </a:ln>
        </p:spPr>
        <p:txBody>
          <a:bodyPr wrap="square" rtlCol="0">
            <a:spAutoFit/>
          </a:bodyPr>
          <a:lstStyle/>
          <a:p>
            <a:pPr defTabSz="963930" fontAlgn="auto">
              <a:spcBef>
                <a:spcPts val="0"/>
              </a:spcBef>
              <a:spcAft>
                <a:spcPts val="0"/>
              </a:spcAft>
              <a:defRPr/>
            </a:pPr>
            <a:r>
              <a:rPr lang="en-US" altLang="zh-CN" sz="13800" dirty="0">
                <a:solidFill>
                  <a:schemeClr val="accent2"/>
                </a:solidFill>
                <a:latin typeface="Freestyle Script" panose="030804020302050B0404" pitchFamily="66" charset="0"/>
                <a:ea typeface="微软雅黑" panose="020B0503020204020204" pitchFamily="34" charset="-122"/>
              </a:rPr>
              <a:t>2</a:t>
            </a:r>
            <a:endParaRPr lang="en-US" altLang="zh-CN" sz="13800" b="1" dirty="0">
              <a:solidFill>
                <a:schemeClr val="accent2"/>
              </a:solidFill>
              <a:latin typeface="Freestyle Script" panose="030804020302050B0404" pitchFamily="66"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五大学科竞赛类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628887" y="2176165"/>
            <a:ext cx="9841048" cy="2601546"/>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       从</a:t>
            </a:r>
            <a:r>
              <a:rPr lang="en-US" altLang="zh-CN" sz="2800" dirty="0">
                <a:solidFill>
                  <a:schemeClr val="bg1"/>
                </a:solidFill>
                <a:latin typeface="微软雅黑" panose="020B0503020204020204" pitchFamily="34" charset="-122"/>
                <a:ea typeface="微软雅黑" panose="020B0503020204020204" pitchFamily="34" charset="-122"/>
              </a:rPr>
              <a:t>2017</a:t>
            </a:r>
            <a:r>
              <a:rPr lang="zh-CN" altLang="en-US" sz="2800" dirty="0">
                <a:solidFill>
                  <a:schemeClr val="bg1"/>
                </a:solidFill>
                <a:latin typeface="微软雅黑" panose="020B0503020204020204" pitchFamily="34" charset="-122"/>
                <a:ea typeface="微软雅黑" panose="020B0503020204020204" pitchFamily="34" charset="-122"/>
              </a:rPr>
              <a:t>年高校自主招生简章来看，有</a:t>
            </a:r>
            <a:r>
              <a:rPr lang="en-US" altLang="zh-CN" sz="2800" dirty="0">
                <a:solidFill>
                  <a:schemeClr val="bg1"/>
                </a:solidFill>
                <a:latin typeface="微软雅黑" panose="020B0503020204020204" pitchFamily="34" charset="-122"/>
                <a:ea typeface="微软雅黑" panose="020B0503020204020204" pitchFamily="34" charset="-122"/>
              </a:rPr>
              <a:t>95%</a:t>
            </a:r>
            <a:r>
              <a:rPr lang="zh-CN" altLang="en-US" sz="2800" dirty="0">
                <a:solidFill>
                  <a:schemeClr val="bg1"/>
                </a:solidFill>
                <a:latin typeface="微软雅黑" panose="020B0503020204020204" pitchFamily="34" charset="-122"/>
                <a:ea typeface="微软雅黑" panose="020B0503020204020204" pitchFamily="34" charset="-122"/>
              </a:rPr>
              <a:t>以上高校对五大学科竞赛奖项有明确要求。在五大学科竞赛中高校比较偏爱数学、物理竞赛生，生物学、信息学竞赛生一般情况下对专业限制性比较大。</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五大学科竞赛类</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中国数学奥林匹克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240061"/>
            <a:ext cx="10160577" cy="4524315"/>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竞赛时间：初赛各省时间不一；每年</a:t>
            </a:r>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月为省赛复赛；</a:t>
            </a:r>
            <a:r>
              <a:rPr lang="en-US" altLang="zh-CN" sz="2400" dirty="0">
                <a:solidFill>
                  <a:schemeClr val="bg1"/>
                </a:solidFill>
                <a:latin typeface="微软雅黑" panose="020B0503020204020204" pitchFamily="34" charset="-122"/>
                <a:ea typeface="微软雅黑" panose="020B0503020204020204" pitchFamily="34" charset="-122"/>
              </a:rPr>
              <a:t>12</a:t>
            </a:r>
            <a:r>
              <a:rPr lang="zh-CN" altLang="en-US" sz="2400" dirty="0">
                <a:solidFill>
                  <a:schemeClr val="bg1"/>
                </a:solidFill>
                <a:latin typeface="微软雅黑" panose="020B0503020204020204" pitchFamily="34" charset="-122"/>
                <a:ea typeface="微软雅黑" panose="020B0503020204020204" pitchFamily="34" charset="-122"/>
              </a:rPr>
              <a:t>月左右冬令营</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全国决赛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竞赛方式：个人参赛。均为笔试。</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竞赛内容：初赛不超出现行高中数学教学大纲；复赛内容以竞赛大纲为准；决赛参照国际数学奥林匹克要求进行。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竞赛特点：初赛难度维持在高考中高档实体水平；复赛和全国决赛远高于高考难度。</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93687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6083644"/>
            <a:ext cx="9480799" cy="499111"/>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代表高校：北京大学、清华大学、上海交通大学、复旦大学、中国科学技术大学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五大学科竞赛类</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中国物理奥林匹克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446207"/>
            <a:ext cx="10160577" cy="3970318"/>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月上旬预赛；</a:t>
            </a:r>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月中下旬复赛；</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月底全国决赛。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竞赛方式：个人参赛。预赛为笔试，；复赛及全国决赛为笔试</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实验。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竞赛内容：竞赛内容包含高中物理和大学物理的部分内容，依照竞赛大纲命题。</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竞赛特点：预赛试题大部分相当于高考稍难或难题的水平。</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272509"/>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5419280"/>
            <a:ext cx="9480799" cy="499111"/>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代表高校：北京大学、清华大学、上海交通大学、复旦大学、中国科学技术大学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五大学科竞赛类</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中国化学奥林匹克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096045"/>
            <a:ext cx="10160577" cy="5567037"/>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竞赛时间：预赛各省时间不一；每年</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月底省级初赛；每年</a:t>
            </a:r>
            <a:r>
              <a:rPr lang="en-US" altLang="zh-CN" sz="2400" dirty="0">
                <a:solidFill>
                  <a:schemeClr val="bg1"/>
                </a:solidFill>
                <a:latin typeface="微软雅黑" panose="020B0503020204020204" pitchFamily="34" charset="-122"/>
                <a:ea typeface="微软雅黑" panose="020B0503020204020204" pitchFamily="34" charset="-122"/>
              </a:rPr>
              <a:t>12</a:t>
            </a:r>
            <a:r>
              <a:rPr lang="zh-CN" altLang="en-US" sz="2400" dirty="0">
                <a:solidFill>
                  <a:schemeClr val="bg1"/>
                </a:solidFill>
                <a:latin typeface="微软雅黑" panose="020B0503020204020204" pitchFamily="34" charset="-122"/>
                <a:ea typeface="微软雅黑" panose="020B0503020204020204" pitchFamily="34" charset="-122"/>
              </a:rPr>
              <a:t>月左右为冬令营全国决赛；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竞赛方式：个人参赛。省级联赛为笔试；全国决赛为笔试</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实验。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竞赛内容：包括高中数学、物理、生物、地理与环境科学等学科的基本内容，具体参见竞赛大纲。决赛在初赛基本要求的基础上作适当补充和提高。</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竞赛特点：竞赛内容涵盖较广泛。初赛要求需</a:t>
            </a:r>
            <a:r>
              <a:rPr lang="en-US" altLang="zh-CN" sz="2400" dirty="0">
                <a:solidFill>
                  <a:schemeClr val="bg1"/>
                </a:solidFill>
                <a:latin typeface="微软雅黑" panose="020B0503020204020204" pitchFamily="34" charset="-122"/>
                <a:ea typeface="微软雅黑" panose="020B0503020204020204" pitchFamily="34" charset="-122"/>
              </a:rPr>
              <a:t>40</a:t>
            </a:r>
            <a:r>
              <a:rPr lang="zh-CN" altLang="en-US" sz="2400" dirty="0">
                <a:solidFill>
                  <a:schemeClr val="bg1"/>
                </a:solidFill>
                <a:latin typeface="微软雅黑" panose="020B0503020204020204" pitchFamily="34" charset="-122"/>
                <a:ea typeface="微软雅黑" panose="020B0503020204020204" pitchFamily="34" charset="-122"/>
              </a:rPr>
              <a:t>单元课外活动；决赛要求追加</a:t>
            </a:r>
            <a:r>
              <a:rPr lang="en-US" altLang="zh-CN" sz="2400" dirty="0">
                <a:solidFill>
                  <a:schemeClr val="bg1"/>
                </a:solidFill>
                <a:latin typeface="微软雅黑" panose="020B0503020204020204" pitchFamily="34" charset="-122"/>
                <a:ea typeface="微软雅黑" panose="020B0503020204020204" pitchFamily="34" charset="-122"/>
              </a:rPr>
              <a:t>30</a:t>
            </a:r>
            <a:r>
              <a:rPr lang="zh-CN" altLang="en-US" sz="2400" dirty="0">
                <a:solidFill>
                  <a:schemeClr val="bg1"/>
                </a:solidFill>
                <a:latin typeface="微软雅黑" panose="020B0503020204020204" pitchFamily="34" charset="-122"/>
                <a:ea typeface="微软雅黑" panose="020B0503020204020204" pitchFamily="34" charset="-122"/>
              </a:rPr>
              <a:t>单元课外活动。</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241968"/>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6388739"/>
            <a:ext cx="9480799" cy="499111"/>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代表高校：北京大学、清华大学、上海交通大学、复旦大学、中国科学技术大学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五大学科竞赛类</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中国生物奥林匹克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096045"/>
            <a:ext cx="10160577" cy="5567037"/>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竞赛时间：预赛各省时间不一；每年</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月底省级初赛；每年</a:t>
            </a:r>
            <a:r>
              <a:rPr lang="en-US" altLang="zh-CN" sz="2400" dirty="0">
                <a:solidFill>
                  <a:schemeClr val="bg1"/>
                </a:solidFill>
                <a:latin typeface="微软雅黑" panose="020B0503020204020204" pitchFamily="34" charset="-122"/>
                <a:ea typeface="微软雅黑" panose="020B0503020204020204" pitchFamily="34" charset="-122"/>
              </a:rPr>
              <a:t>12</a:t>
            </a:r>
            <a:r>
              <a:rPr lang="zh-CN" altLang="en-US" sz="2400" dirty="0">
                <a:solidFill>
                  <a:schemeClr val="bg1"/>
                </a:solidFill>
                <a:latin typeface="微软雅黑" panose="020B0503020204020204" pitchFamily="34" charset="-122"/>
                <a:ea typeface="微软雅黑" panose="020B0503020204020204" pitchFamily="34" charset="-122"/>
              </a:rPr>
              <a:t>月左右为冬令营全国决赛；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竞赛方式：个人参赛。省级联赛为笔试；全国决赛为笔试</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实验。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竞赛内容：包括高中数学、物理、生物、地理与环境科学等学科的基本内容，具体参见竞赛大纲。决赛在初赛基本要求的基础上作适当补充和提高。</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竞赛特点：竞赛内容涵盖较广泛。初赛要求需</a:t>
            </a:r>
            <a:r>
              <a:rPr lang="en-US" altLang="zh-CN" sz="2400" dirty="0">
                <a:solidFill>
                  <a:schemeClr val="bg1"/>
                </a:solidFill>
                <a:latin typeface="微软雅黑" panose="020B0503020204020204" pitchFamily="34" charset="-122"/>
                <a:ea typeface="微软雅黑" panose="020B0503020204020204" pitchFamily="34" charset="-122"/>
              </a:rPr>
              <a:t>40</a:t>
            </a:r>
            <a:r>
              <a:rPr lang="zh-CN" altLang="en-US" sz="2400" dirty="0">
                <a:solidFill>
                  <a:schemeClr val="bg1"/>
                </a:solidFill>
                <a:latin typeface="微软雅黑" panose="020B0503020204020204" pitchFamily="34" charset="-122"/>
                <a:ea typeface="微软雅黑" panose="020B0503020204020204" pitchFamily="34" charset="-122"/>
              </a:rPr>
              <a:t>单元课外活动；决赛要求追加</a:t>
            </a:r>
            <a:r>
              <a:rPr lang="en-US" altLang="zh-CN" sz="2400" dirty="0">
                <a:solidFill>
                  <a:schemeClr val="bg1"/>
                </a:solidFill>
                <a:latin typeface="微软雅黑" panose="020B0503020204020204" pitchFamily="34" charset="-122"/>
                <a:ea typeface="微软雅黑" panose="020B0503020204020204" pitchFamily="34" charset="-122"/>
              </a:rPr>
              <a:t>30</a:t>
            </a:r>
            <a:r>
              <a:rPr lang="zh-CN" altLang="en-US" sz="2400" dirty="0">
                <a:solidFill>
                  <a:schemeClr val="bg1"/>
                </a:solidFill>
                <a:latin typeface="微软雅黑" panose="020B0503020204020204" pitchFamily="34" charset="-122"/>
                <a:ea typeface="微软雅黑" panose="020B0503020204020204" pitchFamily="34" charset="-122"/>
              </a:rPr>
              <a:t>单元课外活动。</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253068" y="6088298"/>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166489"/>
            <a:ext cx="9480799" cy="499111"/>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代表高校：南开大学、北京航空航天大学、吉林大学、南京农业大学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五大学科竞赛类</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全国青少年信息学奥林匹克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952029"/>
            <a:ext cx="10160577" cy="5567037"/>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月中旬省赛初赛；</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en-US" sz="2400" dirty="0">
                <a:solidFill>
                  <a:schemeClr val="bg1"/>
                </a:solidFill>
                <a:latin typeface="微软雅黑" panose="020B0503020204020204" pitchFamily="34" charset="-122"/>
                <a:ea typeface="微软雅黑" panose="020B0503020204020204" pitchFamily="34" charset="-122"/>
              </a:rPr>
              <a:t>月中旬省赛复赛；次年</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月全国决赛。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竞赛方式：联赛个人参赛，初赛为笔试，复赛为程序设计；决赛以省为单位派队参加。</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竞赛内容：出题范围、竞赛形式及评分标准等由科学委员会制定的联赛大纲确定。初赛以通用和实用的计算机知识为考试内容，重在考察基础与实用的知识，以笔试为主。</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竞赛特点：竞赛分普及组和提高组，但报名对初高中并无限制，因此初中生也可参加提高组竞赛。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⑤适合对象：高一、高二、高三（不能参加决赛）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48041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456369"/>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代表高校：北京大学、上海交通大学、北京航空航天大学、大连理工大学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高校对五大学科竞赛类报考条件要求</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4" name="表格 3"/>
          <p:cNvGraphicFramePr>
            <a:graphicFrameLocks noGrp="1"/>
          </p:cNvGraphicFramePr>
          <p:nvPr/>
        </p:nvGraphicFramePr>
        <p:xfrm>
          <a:off x="1172791" y="1240061"/>
          <a:ext cx="10441160" cy="5760000"/>
        </p:xfrm>
        <a:graphic>
          <a:graphicData uri="http://schemas.openxmlformats.org/drawingml/2006/table">
            <a:tbl>
              <a:tblPr/>
              <a:tblGrid>
                <a:gridCol w="2304256"/>
                <a:gridCol w="2880320"/>
                <a:gridCol w="2520280"/>
                <a:gridCol w="2736304"/>
              </a:tblGrid>
              <a:tr h="360000">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学校</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竞赛获奖要求</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学校</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竞赛获奖要求</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360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清华大学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未列最低门槛</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上海外国语大学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中国政法大学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全国二等奖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哈尔滨工程大学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南京大学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（数物化）省级一等奖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华中科技大学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中国科学技术大学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（数物化）省级一等奖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对外经济贸易大学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（数学物理）全国三等奖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中国石油大学（北京）</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复旦大学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陕西师范大学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上海交通大学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中国人民大学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（数物化）省级三等奖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北京航空航天大学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北京师范大学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（数物信）省级三等奖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四川大学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北京邮电大学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（数物信）省级三等奖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天津大学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北京语言大学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（信息）省级三等奖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北京理工大学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北京中医药大学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无明确要求</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哈尔滨工业大学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北京交通大学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无明确要求</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武汉理工大学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北京林业大学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无明确要求</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华北电力大学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中国传媒大学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无明确要求</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华东理工大学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省级一等奖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4306" marR="14306" marT="4769" marB="476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英语、作文类竞赛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628887" y="2176165"/>
            <a:ext cx="9841048" cy="1955215"/>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       从</a:t>
            </a:r>
            <a:r>
              <a:rPr lang="en-US" altLang="zh-CN" sz="2800" dirty="0">
                <a:solidFill>
                  <a:schemeClr val="bg1"/>
                </a:solidFill>
                <a:latin typeface="微软雅黑" panose="020B0503020204020204" pitchFamily="34" charset="-122"/>
                <a:ea typeface="微软雅黑" panose="020B0503020204020204" pitchFamily="34" charset="-122"/>
              </a:rPr>
              <a:t>2017</a:t>
            </a:r>
            <a:r>
              <a:rPr lang="zh-CN" altLang="en-US" sz="2800" dirty="0">
                <a:solidFill>
                  <a:schemeClr val="bg1"/>
                </a:solidFill>
                <a:latin typeface="微软雅黑" panose="020B0503020204020204" pitchFamily="34" charset="-122"/>
                <a:ea typeface="微软雅黑" panose="020B0503020204020204" pitchFamily="34" charset="-122"/>
              </a:rPr>
              <a:t>年高校自主招生简章来看，有超过</a:t>
            </a:r>
            <a:r>
              <a:rPr lang="en-US" altLang="zh-CN" sz="2800" dirty="0">
                <a:solidFill>
                  <a:schemeClr val="bg1"/>
                </a:solidFill>
                <a:latin typeface="微软雅黑" panose="020B0503020204020204" pitchFamily="34" charset="-122"/>
                <a:ea typeface="微软雅黑" panose="020B0503020204020204" pitchFamily="34" charset="-122"/>
              </a:rPr>
              <a:t>60%</a:t>
            </a:r>
            <a:r>
              <a:rPr lang="zh-CN" altLang="en-US" sz="2800" dirty="0">
                <a:solidFill>
                  <a:schemeClr val="bg1"/>
                </a:solidFill>
                <a:latin typeface="微软雅黑" panose="020B0503020204020204" pitchFamily="34" charset="-122"/>
                <a:ea typeface="微软雅黑" panose="020B0503020204020204" pitchFamily="34" charset="-122"/>
              </a:rPr>
              <a:t>的高校对语言、文学写作方面奖项有要求。作文类竞赛中新概念作文大赛和全国中小学生创新作文大赛相较语文报杯认可度较高。</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p:nvPr/>
        </p:nvSpPr>
        <p:spPr>
          <a:xfrm>
            <a:off x="860312" y="603908"/>
            <a:ext cx="3172727" cy="69856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500" dirty="0">
                <a:solidFill>
                  <a:schemeClr val="bg1"/>
                </a:solidFill>
                <a:latin typeface="微软雅黑" panose="020B0503020204020204" pitchFamily="34" charset="-122"/>
                <a:ea typeface="微软雅黑" panose="020B0503020204020204" pitchFamily="34" charset="-122"/>
                <a:cs typeface="+mn-ea"/>
                <a:sym typeface="+mn-lt"/>
              </a:rPr>
              <a:t>目录</a:t>
            </a:r>
            <a:r>
              <a:rPr lang="en-US" altLang="zh-CN" sz="4500" dirty="0">
                <a:solidFill>
                  <a:schemeClr val="bg1"/>
                </a:solidFill>
                <a:cs typeface="+mn-ea"/>
                <a:sym typeface="+mn-lt"/>
              </a:rPr>
              <a:t>/</a:t>
            </a:r>
            <a:r>
              <a:rPr lang="en-US" altLang="zh-CN" sz="2530" dirty="0">
                <a:solidFill>
                  <a:schemeClr val="bg1"/>
                </a:solidFill>
                <a:cs typeface="+mn-ea"/>
                <a:sym typeface="+mn-lt"/>
              </a:rPr>
              <a:t>Contents</a:t>
            </a:r>
            <a:endParaRPr lang="en-GB" sz="2530" dirty="0">
              <a:solidFill>
                <a:schemeClr val="bg1"/>
              </a:solidFill>
              <a:cs typeface="+mn-ea"/>
              <a:sym typeface="+mn-lt"/>
            </a:endParaRPr>
          </a:p>
        </p:txBody>
      </p:sp>
      <p:cxnSp>
        <p:nvCxnSpPr>
          <p:cNvPr id="9" name="直接连接符 8"/>
          <p:cNvCxnSpPr/>
          <p:nvPr/>
        </p:nvCxnSpPr>
        <p:spPr>
          <a:xfrm>
            <a:off x="1038913" y="1489955"/>
            <a:ext cx="1075701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290450" y="2396284"/>
            <a:ext cx="1257483" cy="698204"/>
            <a:chOff x="2215144" y="927951"/>
            <a:chExt cx="1244730" cy="910317"/>
          </a:xfrm>
        </p:grpSpPr>
        <p:sp>
          <p:nvSpPr>
            <p:cNvPr id="11" name="平行四边形 10"/>
            <p:cNvSpPr/>
            <p:nvPr/>
          </p:nvSpPr>
          <p:spPr>
            <a:xfrm>
              <a:off x="2215144" y="982844"/>
              <a:ext cx="1120898" cy="842780"/>
            </a:xfrm>
            <a:prstGeom prst="parallelogram">
              <a:avLst>
                <a:gd name="adj" fmla="val 48207"/>
              </a:avLst>
            </a:prstGeom>
            <a:solidFill>
              <a:srgbClr val="28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12" name="文本框 9"/>
            <p:cNvSpPr txBox="1"/>
            <p:nvPr/>
          </p:nvSpPr>
          <p:spPr>
            <a:xfrm>
              <a:off x="2393075" y="927951"/>
              <a:ext cx="1066799" cy="910317"/>
            </a:xfrm>
            <a:prstGeom prst="rect">
              <a:avLst/>
            </a:prstGeom>
            <a:noFill/>
          </p:spPr>
          <p:txBody>
            <a:bodyPr wrap="square" rtlCol="0">
              <a:spAutoFit/>
            </a:bodyPr>
            <a:lstStyle/>
            <a:p>
              <a:r>
                <a:rPr lang="en-US" altLang="zh-CN" sz="3935" dirty="0">
                  <a:solidFill>
                    <a:schemeClr val="bg1"/>
                  </a:solidFill>
                  <a:cs typeface="+mn-ea"/>
                  <a:sym typeface="+mn-lt"/>
                </a:rPr>
                <a:t>01</a:t>
              </a:r>
              <a:endParaRPr lang="zh-CN" altLang="en-US" sz="3935" dirty="0">
                <a:solidFill>
                  <a:schemeClr val="bg1"/>
                </a:solidFill>
                <a:cs typeface="+mn-ea"/>
                <a:sym typeface="+mn-lt"/>
              </a:endParaRPr>
            </a:p>
          </p:txBody>
        </p:sp>
      </p:grpSp>
      <p:grpSp>
        <p:nvGrpSpPr>
          <p:cNvPr id="15" name="组合 14"/>
          <p:cNvGrpSpPr/>
          <p:nvPr/>
        </p:nvGrpSpPr>
        <p:grpSpPr>
          <a:xfrm>
            <a:off x="3290450" y="3351938"/>
            <a:ext cx="1257483" cy="708941"/>
            <a:chOff x="2215144" y="1952311"/>
            <a:chExt cx="1244730" cy="924318"/>
          </a:xfrm>
        </p:grpSpPr>
        <p:sp>
          <p:nvSpPr>
            <p:cNvPr id="16" name="平行四边形 15"/>
            <p:cNvSpPr/>
            <p:nvPr/>
          </p:nvSpPr>
          <p:spPr>
            <a:xfrm>
              <a:off x="2215144" y="2033848"/>
              <a:ext cx="1120898" cy="842781"/>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17" name="文本框 10"/>
            <p:cNvSpPr txBox="1"/>
            <p:nvPr/>
          </p:nvSpPr>
          <p:spPr>
            <a:xfrm>
              <a:off x="2393075" y="1952311"/>
              <a:ext cx="1066799" cy="910319"/>
            </a:xfrm>
            <a:prstGeom prst="rect">
              <a:avLst/>
            </a:prstGeom>
            <a:noFill/>
          </p:spPr>
          <p:txBody>
            <a:bodyPr wrap="square" rtlCol="0">
              <a:spAutoFit/>
            </a:bodyPr>
            <a:lstStyle/>
            <a:p>
              <a:r>
                <a:rPr lang="en-US" altLang="zh-CN" sz="3935" dirty="0">
                  <a:solidFill>
                    <a:schemeClr val="bg1"/>
                  </a:solidFill>
                  <a:cs typeface="+mn-ea"/>
                  <a:sym typeface="+mn-lt"/>
                </a:rPr>
                <a:t>02</a:t>
              </a:r>
              <a:endParaRPr lang="zh-CN" altLang="en-US" sz="3935" dirty="0">
                <a:solidFill>
                  <a:schemeClr val="bg1"/>
                </a:solidFill>
                <a:cs typeface="+mn-ea"/>
                <a:sym typeface="+mn-lt"/>
              </a:endParaRPr>
            </a:p>
          </p:txBody>
        </p:sp>
      </p:grpSp>
      <p:grpSp>
        <p:nvGrpSpPr>
          <p:cNvPr id="18" name="组合 17"/>
          <p:cNvGrpSpPr/>
          <p:nvPr/>
        </p:nvGrpSpPr>
        <p:grpSpPr>
          <a:xfrm>
            <a:off x="3290450" y="4338859"/>
            <a:ext cx="1257483" cy="698204"/>
            <a:chOff x="2215144" y="3018135"/>
            <a:chExt cx="1244730" cy="910318"/>
          </a:xfrm>
        </p:grpSpPr>
        <p:sp>
          <p:nvSpPr>
            <p:cNvPr id="19" name="平行四边形 18"/>
            <p:cNvSpPr/>
            <p:nvPr/>
          </p:nvSpPr>
          <p:spPr>
            <a:xfrm>
              <a:off x="2215144" y="3084852"/>
              <a:ext cx="1120898" cy="842781"/>
            </a:xfrm>
            <a:prstGeom prst="parallelogram">
              <a:avLst>
                <a:gd name="adj" fmla="val 48207"/>
              </a:avLst>
            </a:prstGeom>
            <a:solidFill>
              <a:srgbClr val="28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cs typeface="+mn-ea"/>
                <a:sym typeface="+mn-lt"/>
              </a:endParaRPr>
            </a:p>
          </p:txBody>
        </p:sp>
        <p:sp>
          <p:nvSpPr>
            <p:cNvPr id="20" name="文本框 11"/>
            <p:cNvSpPr txBox="1"/>
            <p:nvPr/>
          </p:nvSpPr>
          <p:spPr>
            <a:xfrm>
              <a:off x="2393075" y="3018135"/>
              <a:ext cx="1066799" cy="910318"/>
            </a:xfrm>
            <a:prstGeom prst="rect">
              <a:avLst/>
            </a:prstGeom>
            <a:noFill/>
          </p:spPr>
          <p:txBody>
            <a:bodyPr wrap="square" rtlCol="0">
              <a:spAutoFit/>
            </a:bodyPr>
            <a:lstStyle/>
            <a:p>
              <a:r>
                <a:rPr lang="en-US" altLang="zh-CN" sz="3935" dirty="0">
                  <a:solidFill>
                    <a:schemeClr val="bg1"/>
                  </a:solidFill>
                  <a:cs typeface="+mn-ea"/>
                  <a:sym typeface="+mn-lt"/>
                </a:rPr>
                <a:t>03</a:t>
              </a:r>
              <a:endParaRPr lang="zh-CN" altLang="en-US" sz="3935" dirty="0">
                <a:solidFill>
                  <a:schemeClr val="bg1"/>
                </a:solidFill>
                <a:cs typeface="+mn-ea"/>
                <a:sym typeface="+mn-lt"/>
              </a:endParaRPr>
            </a:p>
          </p:txBody>
        </p:sp>
      </p:grpSp>
      <p:grpSp>
        <p:nvGrpSpPr>
          <p:cNvPr id="24" name="组合 23"/>
          <p:cNvGrpSpPr/>
          <p:nvPr/>
        </p:nvGrpSpPr>
        <p:grpSpPr>
          <a:xfrm>
            <a:off x="4245597" y="2415001"/>
            <a:ext cx="5856184" cy="655837"/>
            <a:chOff x="4315150" y="953426"/>
            <a:chExt cx="3857250" cy="547938"/>
          </a:xfrm>
        </p:grpSpPr>
        <p:sp>
          <p:nvSpPr>
            <p:cNvPr id="25" name="矩形 24"/>
            <p:cNvSpPr/>
            <p:nvPr/>
          </p:nvSpPr>
          <p:spPr>
            <a:xfrm>
              <a:off x="4841196" y="1036090"/>
              <a:ext cx="2827147" cy="465274"/>
            </a:xfrm>
            <a:prstGeom prst="rect">
              <a:avLst/>
            </a:prstGeom>
            <a:ln w="15875">
              <a:noFill/>
            </a:ln>
          </p:spPr>
          <p:txBody>
            <a:bodyPr wrap="square" lIns="96435" tIns="48218" rIns="96435" bIns="48218">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竞赛对名校自主招生有什么作用？</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6" name="平行四边形 25"/>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lnSpc>
                  <a:spcPct val="150000"/>
                </a:lnSpc>
              </a:pPr>
              <a:endParaRPr lang="zh-CN" altLang="en-US" sz="2250" b="1">
                <a:solidFill>
                  <a:schemeClr val="bg1"/>
                </a:solidFill>
                <a:cs typeface="+mn-ea"/>
                <a:sym typeface="+mn-lt"/>
              </a:endParaRPr>
            </a:p>
          </p:txBody>
        </p:sp>
      </p:grpSp>
      <p:grpSp>
        <p:nvGrpSpPr>
          <p:cNvPr id="27" name="组合 26"/>
          <p:cNvGrpSpPr/>
          <p:nvPr/>
        </p:nvGrpSpPr>
        <p:grpSpPr>
          <a:xfrm>
            <a:off x="4245596" y="3391099"/>
            <a:ext cx="5856185" cy="655837"/>
            <a:chOff x="4315150" y="1647579"/>
            <a:chExt cx="3857250" cy="547938"/>
          </a:xfrm>
        </p:grpSpPr>
        <p:sp>
          <p:nvSpPr>
            <p:cNvPr id="28" name="矩形 27"/>
            <p:cNvSpPr/>
            <p:nvPr/>
          </p:nvSpPr>
          <p:spPr>
            <a:xfrm>
              <a:off x="4841196" y="1730243"/>
              <a:ext cx="2827147" cy="465274"/>
            </a:xfrm>
            <a:prstGeom prst="rect">
              <a:avLst/>
            </a:prstGeom>
            <a:ln w="15875">
              <a:noFill/>
            </a:ln>
          </p:spPr>
          <p:txBody>
            <a:bodyPr wrap="square" lIns="96435" tIns="48218" rIns="96435" bIns="48218">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哪些竞赛在自招中含金量比较高？</a:t>
              </a:r>
              <a:endParaRPr lang="en-GB"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平行四边形 28"/>
            <p:cNvSpPr/>
            <p:nvPr/>
          </p:nvSpPr>
          <p:spPr>
            <a:xfrm>
              <a:off x="4315150" y="1647579"/>
              <a:ext cx="3857250" cy="540057"/>
            </a:xfrm>
            <a:prstGeom prst="parallelogram">
              <a:avLst>
                <a:gd name="adj" fmla="val 4820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lnSpc>
                  <a:spcPct val="150000"/>
                </a:lnSpc>
              </a:pPr>
              <a:endParaRPr lang="zh-CN" altLang="en-US" sz="2250" b="1">
                <a:solidFill>
                  <a:schemeClr val="bg1"/>
                </a:solidFill>
                <a:cs typeface="+mn-ea"/>
                <a:sym typeface="+mn-lt"/>
              </a:endParaRPr>
            </a:p>
          </p:txBody>
        </p:sp>
      </p:grpSp>
      <p:grpSp>
        <p:nvGrpSpPr>
          <p:cNvPr id="30" name="组合 29"/>
          <p:cNvGrpSpPr/>
          <p:nvPr/>
        </p:nvGrpSpPr>
        <p:grpSpPr>
          <a:xfrm>
            <a:off x="4245597" y="4367197"/>
            <a:ext cx="5856185" cy="655836"/>
            <a:chOff x="4315150" y="2341731"/>
            <a:chExt cx="4164627" cy="547937"/>
          </a:xfrm>
        </p:grpSpPr>
        <p:sp>
          <p:nvSpPr>
            <p:cNvPr id="31" name="矩形 30"/>
            <p:cNvSpPr/>
            <p:nvPr/>
          </p:nvSpPr>
          <p:spPr>
            <a:xfrm>
              <a:off x="4468902" y="2424394"/>
              <a:ext cx="3857250" cy="465274"/>
            </a:xfrm>
            <a:prstGeom prst="rect">
              <a:avLst/>
            </a:prstGeom>
            <a:ln w="15875">
              <a:noFill/>
            </a:ln>
          </p:spPr>
          <p:txBody>
            <a:bodyPr wrap="square" lIns="96435" tIns="48218" rIns="96435" bIns="48218">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竞赛省级三等奖，可以申请哪些“985”高校？</a:t>
              </a:r>
              <a:endParaRPr lang="zh-CN" altLang="en-US"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平行四边形 31"/>
            <p:cNvSpPr/>
            <p:nvPr/>
          </p:nvSpPr>
          <p:spPr>
            <a:xfrm>
              <a:off x="4315150" y="2341731"/>
              <a:ext cx="4164627"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lnSpc>
                  <a:spcPct val="150000"/>
                </a:lnSpc>
              </a:pPr>
              <a:endParaRPr lang="zh-CN" altLang="en-US" sz="2250" b="1">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英语、作文类竞赛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新概念作文大赛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952029"/>
            <a:ext cx="10160577" cy="6121035"/>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月启动，</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en-US" sz="2400" dirty="0">
                <a:solidFill>
                  <a:schemeClr val="bg1"/>
                </a:solidFill>
                <a:latin typeface="微软雅黑" panose="020B0503020204020204" pitchFamily="34" charset="-122"/>
                <a:ea typeface="微软雅黑" panose="020B0503020204020204" pitchFamily="34" charset="-122"/>
              </a:rPr>
              <a:t>月下旬截稿。</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竞赛方式：个人参赛。初赛投稿参赛，决赛现场作文。</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竞赛内容：初赛沿用征文形式，不命题、不限定题材、体裁，字数</a:t>
            </a:r>
            <a:r>
              <a:rPr lang="en-US" altLang="zh-CN" sz="2400" dirty="0">
                <a:solidFill>
                  <a:schemeClr val="bg1"/>
                </a:solidFill>
                <a:latin typeface="微软雅黑" panose="020B0503020204020204" pitchFamily="34" charset="-122"/>
                <a:ea typeface="微软雅黑" panose="020B0503020204020204" pitchFamily="34" charset="-122"/>
              </a:rPr>
              <a:t>5000</a:t>
            </a:r>
            <a:r>
              <a:rPr lang="zh-CN" altLang="en-US" sz="2400" dirty="0">
                <a:solidFill>
                  <a:schemeClr val="bg1"/>
                </a:solidFill>
                <a:latin typeface="微软雅黑" panose="020B0503020204020204" pitchFamily="34" charset="-122"/>
                <a:ea typeface="微软雅黑" panose="020B0503020204020204" pitchFamily="34" charset="-122"/>
              </a:rPr>
              <a:t>字 （含标点、空格） 以下。复赛使用指定稿纸，统一命题，规定时限内完成创作。</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竞赛特点：文科类竞赛里含金量最高的赛事。竞赛分</a:t>
            </a:r>
            <a:r>
              <a:rPr lang="en-US" altLang="zh-CN" sz="2400" dirty="0">
                <a:solidFill>
                  <a:schemeClr val="bg1"/>
                </a:solidFill>
                <a:latin typeface="微软雅黑" panose="020B0503020204020204" pitchFamily="34" charset="-122"/>
                <a:ea typeface="微软雅黑" panose="020B0503020204020204" pitchFamily="34" charset="-122"/>
              </a:rPr>
              <a:t>A/B/C</a:t>
            </a:r>
            <a:r>
              <a:rPr lang="zh-CN" altLang="en-US" sz="2400" dirty="0">
                <a:solidFill>
                  <a:schemeClr val="bg1"/>
                </a:solidFill>
                <a:latin typeface="微软雅黑" panose="020B0503020204020204" pitchFamily="34" charset="-122"/>
                <a:ea typeface="微软雅黑" panose="020B0503020204020204" pitchFamily="34" charset="-122"/>
              </a:rPr>
              <a:t>三组，</a:t>
            </a:r>
            <a:r>
              <a:rPr lang="en-US" altLang="zh-CN" sz="2400" dirty="0">
                <a:solidFill>
                  <a:schemeClr val="bg1"/>
                </a:solidFill>
                <a:latin typeface="微软雅黑" panose="020B0503020204020204" pitchFamily="34" charset="-122"/>
                <a:ea typeface="微软雅黑" panose="020B0503020204020204" pitchFamily="34" charset="-122"/>
              </a:rPr>
              <a:t>A</a:t>
            </a:r>
            <a:r>
              <a:rPr lang="zh-CN" altLang="en-US" sz="2400" dirty="0">
                <a:solidFill>
                  <a:schemeClr val="bg1"/>
                </a:solidFill>
                <a:latin typeface="微软雅黑" panose="020B0503020204020204" pitchFamily="34" charset="-122"/>
                <a:ea typeface="微软雅黑" panose="020B0503020204020204" pitchFamily="34" charset="-122"/>
              </a:rPr>
              <a:t>组为高二、高三学生。</a:t>
            </a:r>
            <a:r>
              <a:rPr lang="en-US" altLang="zh-CN" sz="2400" dirty="0">
                <a:solidFill>
                  <a:schemeClr val="bg1"/>
                </a:solidFill>
                <a:latin typeface="微软雅黑" panose="020B0503020204020204" pitchFamily="34" charset="-122"/>
                <a:ea typeface="微软雅黑" panose="020B0503020204020204" pitchFamily="34" charset="-122"/>
              </a:rPr>
              <a:t>B</a:t>
            </a:r>
            <a:r>
              <a:rPr lang="zh-CN" altLang="en-US" sz="2400" dirty="0">
                <a:solidFill>
                  <a:schemeClr val="bg1"/>
                </a:solidFill>
                <a:latin typeface="微软雅黑" panose="020B0503020204020204" pitchFamily="34" charset="-122"/>
                <a:ea typeface="微软雅黑" panose="020B0503020204020204" pitchFamily="34" charset="-122"/>
              </a:rPr>
              <a:t>组为高一和初中生；</a:t>
            </a:r>
            <a:r>
              <a:rPr lang="en-US" altLang="zh-CN" sz="2400" dirty="0">
                <a:solidFill>
                  <a:schemeClr val="bg1"/>
                </a:solidFill>
                <a:latin typeface="微软雅黑" panose="020B0503020204020204" pitchFamily="34" charset="-122"/>
                <a:ea typeface="微软雅黑" panose="020B0503020204020204" pitchFamily="34" charset="-122"/>
              </a:rPr>
              <a:t>C</a:t>
            </a:r>
            <a:r>
              <a:rPr lang="zh-CN" altLang="en-US" sz="2400" dirty="0">
                <a:solidFill>
                  <a:schemeClr val="bg1"/>
                </a:solidFill>
                <a:latin typeface="微软雅黑" panose="020B0503020204020204" pitchFamily="34" charset="-122"/>
                <a:ea typeface="微软雅黑" panose="020B0503020204020204" pitchFamily="34" charset="-122"/>
              </a:rPr>
              <a:t>组为学生以外的</a:t>
            </a:r>
            <a:r>
              <a:rPr lang="en-US" altLang="zh-CN" sz="2400" dirty="0">
                <a:solidFill>
                  <a:schemeClr val="bg1"/>
                </a:solidFill>
                <a:latin typeface="微软雅黑" panose="020B0503020204020204" pitchFamily="34" charset="-122"/>
                <a:ea typeface="微软雅黑" panose="020B0503020204020204" pitchFamily="34" charset="-122"/>
              </a:rPr>
              <a:t>30</a:t>
            </a:r>
            <a:r>
              <a:rPr lang="zh-CN" altLang="en-US" sz="2400" dirty="0">
                <a:solidFill>
                  <a:schemeClr val="bg1"/>
                </a:solidFill>
                <a:latin typeface="微软雅黑" panose="020B0503020204020204" pitchFamily="34" charset="-122"/>
                <a:ea typeface="微软雅黑" panose="020B0503020204020204" pitchFamily="34" charset="-122"/>
              </a:rPr>
              <a:t>岁以下的青年人。</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适合对象：初高中学生及</a:t>
            </a:r>
            <a:r>
              <a:rPr lang="en-US" altLang="zh-CN" sz="2400" dirty="0">
                <a:solidFill>
                  <a:schemeClr val="bg1"/>
                </a:solidFill>
                <a:latin typeface="微软雅黑" panose="020B0503020204020204" pitchFamily="34" charset="-122"/>
                <a:ea typeface="微软雅黑" panose="020B0503020204020204" pitchFamily="34" charset="-122"/>
              </a:rPr>
              <a:t>30</a:t>
            </a:r>
            <a:r>
              <a:rPr lang="zh-CN" altLang="en-US" sz="2400" dirty="0">
                <a:solidFill>
                  <a:schemeClr val="bg1"/>
                </a:solidFill>
                <a:latin typeface="微软雅黑" panose="020B0503020204020204" pitchFamily="34" charset="-122"/>
                <a:ea typeface="微软雅黑" panose="020B0503020204020204" pitchFamily="34" charset="-122"/>
              </a:rPr>
              <a:t>岁以下青年人。</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主办单位：萌芽杂志社</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48041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456369"/>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代表高校：武汉大学、中国传媒大学、对外经济贸易大学、厦门大学、中山大学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英语、作文类竞赛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全国中小学生创新作文大赛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245516"/>
            <a:ext cx="10160577" cy="4459041"/>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en-US" sz="2400" dirty="0">
                <a:solidFill>
                  <a:schemeClr val="bg1"/>
                </a:solidFill>
                <a:latin typeface="微软雅黑" panose="020B0503020204020204" pitchFamily="34" charset="-122"/>
                <a:ea typeface="微软雅黑" panose="020B0503020204020204" pitchFamily="34" charset="-122"/>
              </a:rPr>
              <a:t>次年</a:t>
            </a: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月初赛，</a:t>
            </a:r>
            <a:r>
              <a:rPr lang="en-US" altLang="zh-CN" sz="2400" dirty="0">
                <a:solidFill>
                  <a:schemeClr val="bg1"/>
                </a:solidFill>
                <a:latin typeface="微软雅黑" panose="020B0503020204020204" pitchFamily="34" charset="-122"/>
                <a:ea typeface="微软雅黑" panose="020B0503020204020204" pitchFamily="34" charset="-122"/>
              </a:rPr>
              <a:t>4-5</a:t>
            </a:r>
            <a:r>
              <a:rPr lang="zh-CN" altLang="en-US" sz="2400" dirty="0">
                <a:solidFill>
                  <a:schemeClr val="bg1"/>
                </a:solidFill>
                <a:latin typeface="微软雅黑" panose="020B0503020204020204" pitchFamily="34" charset="-122"/>
                <a:ea typeface="微软雅黑" panose="020B0503020204020204" pitchFamily="34" charset="-122"/>
              </a:rPr>
              <a:t>月复赛，</a:t>
            </a:r>
            <a:r>
              <a:rPr lang="en-US" altLang="zh-CN" sz="2400" dirty="0">
                <a:solidFill>
                  <a:schemeClr val="bg1"/>
                </a:solidFill>
                <a:latin typeface="微软雅黑" panose="020B0503020204020204" pitchFamily="34" charset="-122"/>
                <a:ea typeface="微软雅黑" panose="020B0503020204020204" pitchFamily="34" charset="-122"/>
              </a:rPr>
              <a:t>7-8</a:t>
            </a:r>
            <a:r>
              <a:rPr lang="zh-CN" altLang="en-US" sz="2400" dirty="0">
                <a:solidFill>
                  <a:schemeClr val="bg1"/>
                </a:solidFill>
                <a:latin typeface="微软雅黑" panose="020B0503020204020204" pitchFamily="34" charset="-122"/>
                <a:ea typeface="微软雅黑" panose="020B0503020204020204" pitchFamily="34" charset="-122"/>
              </a:rPr>
              <a:t>月总决赛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竞赛方式：个人参赛，初赛投稿参赛，复赛现场作文，决赛夏令营。</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竞赛内容：初赛、复赛为命题作文；总决赛夏令营包括赛前培训、现场作文竞赛和演讲比赛。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竞赛特点：赛程较长，分小学组、初中组、高中组。</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高中组适合对象：高一、高二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主办单位：北大中文系</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课堂内外杂志社</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48853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5635304"/>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代表高校：武汉大学、中山大学、华东师范大学、陕西师范大学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英语、作文类竞赛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语文报杯全国中学生作文大赛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317524"/>
            <a:ext cx="10160577" cy="4459041"/>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9</a:t>
            </a:r>
            <a:r>
              <a:rPr lang="zh-CN" altLang="en-US" sz="2400" dirty="0">
                <a:solidFill>
                  <a:schemeClr val="bg1"/>
                </a:solidFill>
                <a:latin typeface="微软雅黑" panose="020B0503020204020204" pitchFamily="34" charset="-122"/>
                <a:ea typeface="微软雅黑" panose="020B0503020204020204" pitchFamily="34" charset="-122"/>
              </a:rPr>
              <a:t>月</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次年</a:t>
            </a: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月为初赛，高三初赛截止到</a:t>
            </a:r>
            <a:r>
              <a:rPr lang="en-US" altLang="zh-CN" sz="2400" dirty="0">
                <a:solidFill>
                  <a:schemeClr val="bg1"/>
                </a:solidFill>
                <a:latin typeface="微软雅黑" panose="020B0503020204020204" pitchFamily="34" charset="-122"/>
                <a:ea typeface="微软雅黑" panose="020B0503020204020204" pitchFamily="34" charset="-122"/>
              </a:rPr>
              <a:t>12</a:t>
            </a:r>
            <a:r>
              <a:rPr lang="zh-CN" altLang="en-US" sz="2400" dirty="0">
                <a:solidFill>
                  <a:schemeClr val="bg1"/>
                </a:solidFill>
                <a:latin typeface="微软雅黑" panose="020B0503020204020204" pitchFamily="34" charset="-122"/>
                <a:ea typeface="微软雅黑" panose="020B0503020204020204" pitchFamily="34" charset="-122"/>
              </a:rPr>
              <a:t>月初；</a:t>
            </a:r>
            <a:r>
              <a:rPr lang="en-US" altLang="zh-CN" sz="2400" dirty="0">
                <a:solidFill>
                  <a:schemeClr val="bg1"/>
                </a:solidFill>
                <a:latin typeface="微软雅黑" panose="020B0503020204020204" pitchFamily="34" charset="-122"/>
                <a:ea typeface="微软雅黑" panose="020B0503020204020204" pitchFamily="34" charset="-122"/>
              </a:rPr>
              <a:t>7</a:t>
            </a:r>
            <a:r>
              <a:rPr lang="zh-CN" altLang="en-US" sz="2400" dirty="0">
                <a:solidFill>
                  <a:schemeClr val="bg1"/>
                </a:solidFill>
                <a:latin typeface="微软雅黑" panose="020B0503020204020204" pitchFamily="34" charset="-122"/>
                <a:ea typeface="微软雅黑" panose="020B0503020204020204" pitchFamily="34" charset="-122"/>
              </a:rPr>
              <a:t>月全国决赛。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竞赛方式：个人参赛。初赛投稿参赛；决赛现场作文。</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竞赛内容：初赛规定参赛主题命题作文；决赛现场作文。</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竞赛特点：赛程较长。</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适合对象：高一、高二、高三（不能参加决赛）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主办单位：团中央学校部</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语文报社</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48853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5635304"/>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代表高校：天津大学、中国传媒大学、苏州大学、东北师范大学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037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英语、作文类竞赛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全国创新英语大赛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952029"/>
            <a:ext cx="10160577" cy="6186309"/>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en-US" sz="2400" dirty="0">
                <a:solidFill>
                  <a:schemeClr val="bg1"/>
                </a:solidFill>
                <a:latin typeface="微软雅黑" panose="020B0503020204020204" pitchFamily="34" charset="-122"/>
                <a:ea typeface="微软雅黑" panose="020B0503020204020204" pitchFamily="34" charset="-122"/>
              </a:rPr>
              <a:t>月下旬</a:t>
            </a:r>
            <a:r>
              <a:rPr lang="en-US" altLang="zh-CN" sz="2400" dirty="0">
                <a:solidFill>
                  <a:schemeClr val="bg1"/>
                </a:solidFill>
                <a:latin typeface="微软雅黑" panose="020B0503020204020204" pitchFamily="34" charset="-122"/>
                <a:ea typeface="微软雅黑" panose="020B0503020204020204" pitchFamily="34" charset="-122"/>
              </a:rPr>
              <a:t>-12</a:t>
            </a:r>
            <a:r>
              <a:rPr lang="zh-CN" altLang="en-US" sz="2400" dirty="0">
                <a:solidFill>
                  <a:schemeClr val="bg1"/>
                </a:solidFill>
                <a:latin typeface="微软雅黑" panose="020B0503020204020204" pitchFamily="34" charset="-122"/>
                <a:ea typeface="微软雅黑" panose="020B0503020204020204" pitchFamily="34" charset="-122"/>
              </a:rPr>
              <a:t>月为初赛第一阶段，次年</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月为初赛第二阶段；次年</a:t>
            </a: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月为复赛；每年</a:t>
            </a:r>
            <a:r>
              <a:rPr lang="en-US" altLang="zh-CN" sz="2400" dirty="0">
                <a:solidFill>
                  <a:schemeClr val="bg1"/>
                </a:solidFill>
                <a:latin typeface="微软雅黑" panose="020B0503020204020204" pitchFamily="34" charset="-122"/>
                <a:ea typeface="微软雅黑" panose="020B0503020204020204" pitchFamily="34" charset="-122"/>
              </a:rPr>
              <a:t>7</a:t>
            </a:r>
            <a:r>
              <a:rPr lang="zh-CN" altLang="en-US" sz="2400" dirty="0">
                <a:solidFill>
                  <a:schemeClr val="bg1"/>
                </a:solidFill>
                <a:latin typeface="微软雅黑" panose="020B0503020204020204" pitchFamily="34" charset="-122"/>
                <a:ea typeface="微软雅黑" panose="020B0503020204020204" pitchFamily="34" charset="-122"/>
              </a:rPr>
              <a:t>月为挑战赛及全国决赛。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竞赛内容：初赛和决赛由全国竞赛组委会统一命制赛题，命题原则是依纲（现行英语教学大纲和新课标）靠本（现行课本）求新（多用新题型）。</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初赛为笔试</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听力；决赛为笔试</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听力（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口语）；夏令营包括全国中学生英语辩论赛、全国中学生英语演讲赛、全国中学生英语风采大赛等</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竞赛特点：是全国规模最大的英语学科竞赛，是英语综合能力的比拼。</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高校招生</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杂志社</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北大、清华、北师大等名校</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74988" y="6451560"/>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451646"/>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代表高校：北京语言大学、中国传媒大学、对外经济贸易大学、武汉大学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英语、作文类竞赛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全国中学生英语能力竞赛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417407"/>
            <a:ext cx="10160577" cy="3351046"/>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11</a:t>
            </a:r>
            <a:r>
              <a:rPr lang="zh-CN" altLang="en-US" sz="2400" dirty="0">
                <a:solidFill>
                  <a:schemeClr val="bg1"/>
                </a:solidFill>
                <a:latin typeface="微软雅黑" panose="020B0503020204020204" pitchFamily="34" charset="-122"/>
                <a:ea typeface="微软雅黑" panose="020B0503020204020204" pitchFamily="34" charset="-122"/>
              </a:rPr>
              <a:t>月中旬初赛；</a:t>
            </a:r>
            <a:r>
              <a:rPr lang="en-US" altLang="zh-CN" sz="2400" dirty="0">
                <a:solidFill>
                  <a:schemeClr val="bg1"/>
                </a:solidFill>
                <a:latin typeface="微软雅黑" panose="020B0503020204020204" pitchFamily="34" charset="-122"/>
                <a:ea typeface="微软雅黑" panose="020B0503020204020204" pitchFamily="34" charset="-122"/>
              </a:rPr>
              <a:t>12</a:t>
            </a:r>
            <a:r>
              <a:rPr lang="zh-CN" altLang="en-US" sz="2400" dirty="0">
                <a:solidFill>
                  <a:schemeClr val="bg1"/>
                </a:solidFill>
                <a:latin typeface="微软雅黑" panose="020B0503020204020204" pitchFamily="34" charset="-122"/>
                <a:ea typeface="微软雅黑" panose="020B0503020204020204" pitchFamily="34" charset="-122"/>
              </a:rPr>
              <a:t>月中旬决赛；次年</a:t>
            </a:r>
            <a:r>
              <a:rPr lang="en-US" altLang="zh-CN" sz="2400" dirty="0">
                <a:solidFill>
                  <a:schemeClr val="bg1"/>
                </a:solidFill>
                <a:latin typeface="微软雅黑" panose="020B0503020204020204" pitchFamily="34" charset="-122"/>
                <a:ea typeface="微软雅黑" panose="020B0503020204020204" pitchFamily="34" charset="-122"/>
              </a:rPr>
              <a:t>7</a:t>
            </a:r>
            <a:r>
              <a:rPr lang="zh-CN" altLang="en-US" sz="2400" dirty="0">
                <a:solidFill>
                  <a:schemeClr val="bg1"/>
                </a:solidFill>
                <a:latin typeface="微软雅黑" panose="020B0503020204020204" pitchFamily="34" charset="-122"/>
                <a:ea typeface="微软雅黑" panose="020B0503020204020204" pitchFamily="34" charset="-122"/>
              </a:rPr>
              <a:t>月夏令营活动。</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竞赛内容：初赛主要考察英语作文；决赛包括作文、口语和听力。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竞赛特点：分年级进行考试，不同年级测试范围及难易程度不同。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适合对象：高一、高二、高三</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主办单位：国家基础教育实验中心外语教育研究中心</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12849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5275264"/>
            <a:ext cx="9480799" cy="499111"/>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代表高校：北京语言大学、中国传媒大学、对外经济贸易大学、南京师范大学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34510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全国新概念作文大赛奖、全国中小学生创新作文大赛奖各高校的录取要求</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746756" y="1240061"/>
          <a:ext cx="11365238" cy="5597640"/>
        </p:xfrm>
        <a:graphic>
          <a:graphicData uri="http://schemas.openxmlformats.org/drawingml/2006/table">
            <a:tbl>
              <a:tblPr/>
              <a:tblGrid>
                <a:gridCol w="2010211"/>
                <a:gridCol w="1512168"/>
                <a:gridCol w="2232248"/>
                <a:gridCol w="1944216"/>
                <a:gridCol w="1512168"/>
                <a:gridCol w="2154227"/>
              </a:tblGrid>
              <a:tr h="559764">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学校</a:t>
                      </a:r>
                      <a:endParaRPr lang="zh-CN" altLang="en-US" sz="1600"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新概念作文大赛</a:t>
                      </a:r>
                      <a:endParaRPr lang="zh-CN" altLang="en-US" sz="1600"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全国中小学生创新作文</a:t>
                      </a:r>
                      <a:endParaRPr lang="zh-CN" altLang="en-US" sz="1600"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学校</a:t>
                      </a:r>
                      <a:endParaRPr lang="zh-CN" altLang="en-US" sz="1600"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新概念作文大赛</a:t>
                      </a:r>
                      <a:endParaRPr lang="zh-CN" altLang="en-US" sz="1600"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全国中小学生创新作文</a:t>
                      </a:r>
                      <a:endParaRPr lang="zh-CN" altLang="en-US" sz="1600"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559764">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南京大学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一等奖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东北大学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北京师范大学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中国政法大学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一等奖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一等奖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厦门大学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一等奖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华东师范大学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山东大学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武汉理工大学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武汉大学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华中师范大学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优胜奖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中山大学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西安电子科技大学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西北工业大学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华中农业大学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重庆大学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南京航空航天大学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976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北京化工大学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南京理工大学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6685" marR="16685" marT="5562" marB="55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全国中学生创新英语作文大赛、全国中学生英语能力竞赛奖各高校的录取要求</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4" name="表格 3"/>
          <p:cNvGraphicFramePr>
            <a:graphicFrameLocks noGrp="1"/>
          </p:cNvGraphicFramePr>
          <p:nvPr/>
        </p:nvGraphicFramePr>
        <p:xfrm>
          <a:off x="1172791" y="1351445"/>
          <a:ext cx="10873207" cy="5498060"/>
        </p:xfrm>
        <a:graphic>
          <a:graphicData uri="http://schemas.openxmlformats.org/drawingml/2006/table">
            <a:tbl>
              <a:tblPr/>
              <a:tblGrid>
                <a:gridCol w="1872208"/>
                <a:gridCol w="3456384"/>
                <a:gridCol w="2160240"/>
                <a:gridCol w="3384375"/>
              </a:tblGrid>
              <a:tr h="275960">
                <a:tc>
                  <a:txBody>
                    <a:bodyPr/>
                    <a:lstStyle/>
                    <a:p>
                      <a:pPr algn="ctr"/>
                      <a:r>
                        <a:rPr lang="zh-CN" altLang="en-US" sz="2000" b="1" dirty="0">
                          <a:solidFill>
                            <a:srgbClr val="FFFFFF"/>
                          </a:solidFill>
                          <a:effectLst/>
                          <a:latin typeface="微软雅黑" panose="020B0503020204020204" pitchFamily="34" charset="-122"/>
                          <a:ea typeface="微软雅黑" panose="020B0503020204020204" pitchFamily="34" charset="-122"/>
                        </a:rPr>
                        <a:t>学校</a:t>
                      </a:r>
                      <a:endParaRPr lang="zh-CN" altLang="en-US" sz="2000" dirty="0">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rgbClr val="FFFFFF"/>
                          </a:solidFill>
                          <a:effectLst/>
                          <a:latin typeface="微软雅黑" panose="020B0503020204020204" pitchFamily="34" charset="-122"/>
                          <a:ea typeface="微软雅黑" panose="020B0503020204020204" pitchFamily="34" charset="-122"/>
                        </a:rPr>
                        <a:t>全国性英语竞赛获奖级别要求</a:t>
                      </a:r>
                      <a:endParaRPr lang="zh-CN" altLang="en-US" sz="2000" dirty="0">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rgbClr val="FFFFFF"/>
                          </a:solidFill>
                          <a:effectLst/>
                          <a:latin typeface="微软雅黑" panose="020B0503020204020204" pitchFamily="34" charset="-122"/>
                          <a:ea typeface="微软雅黑" panose="020B0503020204020204" pitchFamily="34" charset="-122"/>
                        </a:rPr>
                        <a:t>学校</a:t>
                      </a:r>
                      <a:endParaRPr lang="zh-CN" altLang="en-US" sz="2000" dirty="0">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rgbClr val="FFFFFF"/>
                          </a:solidFill>
                          <a:effectLst/>
                          <a:latin typeface="微软雅黑" panose="020B0503020204020204" pitchFamily="34" charset="-122"/>
                          <a:ea typeface="微软雅黑" panose="020B0503020204020204" pitchFamily="34" charset="-122"/>
                        </a:rPr>
                        <a:t>全国性英语竞赛获奖级别要求</a:t>
                      </a:r>
                      <a:endParaRPr lang="zh-CN" altLang="en-US" sz="2000" dirty="0">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324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北京师范大学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西南交通大学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市级优胜奖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厦门大学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电子科技大学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山东大学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中国药科大学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武汉大学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中南财经政法大学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西北工业大学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西南大学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重庆大学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二等奖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中南大学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北京科技大学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吉林大学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北京化工大学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苏州大学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中央财经大学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中国传媒大学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南开大学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北京语言大学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东北大学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对外经济贸易大学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二等奖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中国政法大学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一等奖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陕西师范大学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华东师范大学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二等奖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东北师范大学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南京农业大学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三等奖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a:solidFill>
                            <a:schemeClr val="bg1"/>
                          </a:solidFill>
                          <a:effectLst/>
                          <a:latin typeface="微软雅黑" panose="020B0503020204020204" pitchFamily="34" charset="-122"/>
                          <a:ea typeface="微软雅黑" panose="020B0503020204020204" pitchFamily="34" charset="-122"/>
                        </a:rPr>
                        <a:t>中国海洋大学</a:t>
                      </a:r>
                      <a:endParaRPr lang="zh-CN" altLang="en-US" sz="1800" b="1">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二等奖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24000">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南京理工大学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优胜奖</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3891" marR="13891" marT="4630" marB="463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科创类竞赛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628887" y="2176165"/>
            <a:ext cx="9841048" cy="1955215"/>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       从</a:t>
            </a:r>
            <a:r>
              <a:rPr lang="en-US" altLang="zh-CN" sz="2800" dirty="0">
                <a:solidFill>
                  <a:schemeClr val="bg1"/>
                </a:solidFill>
                <a:latin typeface="微软雅黑" panose="020B0503020204020204" pitchFamily="34" charset="-122"/>
                <a:ea typeface="微软雅黑" panose="020B0503020204020204" pitchFamily="34" charset="-122"/>
              </a:rPr>
              <a:t>2017</a:t>
            </a:r>
            <a:r>
              <a:rPr lang="zh-CN" altLang="en-US" sz="2800" dirty="0">
                <a:solidFill>
                  <a:schemeClr val="bg1"/>
                </a:solidFill>
                <a:latin typeface="微软雅黑" panose="020B0503020204020204" pitchFamily="34" charset="-122"/>
                <a:ea typeface="微软雅黑" panose="020B0503020204020204" pitchFamily="34" charset="-122"/>
              </a:rPr>
              <a:t>年高校自主招生简章来看，有超过</a:t>
            </a:r>
            <a:r>
              <a:rPr lang="en-US" altLang="zh-CN" sz="2800" dirty="0">
                <a:solidFill>
                  <a:schemeClr val="bg1"/>
                </a:solidFill>
                <a:latin typeface="微软雅黑" panose="020B0503020204020204" pitchFamily="34" charset="-122"/>
                <a:ea typeface="微软雅黑" panose="020B0503020204020204" pitchFamily="34" charset="-122"/>
              </a:rPr>
              <a:t>70%</a:t>
            </a:r>
            <a:r>
              <a:rPr lang="zh-CN" altLang="en-US" sz="2800" dirty="0">
                <a:solidFill>
                  <a:schemeClr val="bg1"/>
                </a:solidFill>
                <a:latin typeface="微软雅黑" panose="020B0503020204020204" pitchFamily="34" charset="-122"/>
                <a:ea typeface="微软雅黑" panose="020B0503020204020204" pitchFamily="34" charset="-122"/>
              </a:rPr>
              <a:t>的高校对科创类竞赛奖项有要求。其中，全国青少年科技创新大赛和“明天小小科学家”奖励活动认可的高校数量最多。</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科创类竞赛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全国青少年科技创新大赛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952029"/>
            <a:ext cx="10160577" cy="5632311"/>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月前为省级组织阶段；每年</a:t>
            </a: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月至</a:t>
            </a: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月为全国赛事组织阶段；每年</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月中下旬为全国决赛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竞赛方式：个人参赛，提交作品申报</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竞赛内容：创新项目竞赛（青少年科技创新成果竞赛、科技辅导员科技教育创新成果竞赛）；创新作品评比展示（青少年科技实践活动比赛、青少年科技创意比赛、少年儿童科学幻想绘画比赛）。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竞赛特点：提交科技创新作品，可以是科技发明、程序设计、科学调查等，涉及物理、化学、生物、计算机、医学、农学、生物学、工学等领域。</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适合对象：高一、高二、高三（不能参加决赛）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主办单位：中国科协、教育部等</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457992"/>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434583"/>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代表高校：上海交通大学、北京航空航天大学、天津大学、哈尔滨工业大学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科创类竞赛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“明天小小科学家”奖励活动</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168053"/>
            <a:ext cx="10160577" cy="5013039"/>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月</a:t>
            </a:r>
            <a:r>
              <a:rPr lang="en-US" altLang="zh-CN" sz="2400" dirty="0">
                <a:solidFill>
                  <a:schemeClr val="bg1"/>
                </a:solidFill>
                <a:latin typeface="微软雅黑" panose="020B0503020204020204" pitchFamily="34" charset="-122"/>
                <a:ea typeface="微软雅黑" panose="020B0503020204020204" pitchFamily="34" charset="-122"/>
              </a:rPr>
              <a:t>-6</a:t>
            </a:r>
            <a:r>
              <a:rPr lang="zh-CN" altLang="en-US" sz="2400" dirty="0">
                <a:solidFill>
                  <a:schemeClr val="bg1"/>
                </a:solidFill>
                <a:latin typeface="微软雅黑" panose="020B0503020204020204" pitchFamily="34" charset="-122"/>
                <a:ea typeface="微软雅黑" panose="020B0503020204020204" pitchFamily="34" charset="-122"/>
              </a:rPr>
              <a:t>月申报；</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月初评；</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月底终评。</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竞赛方式：个人参赛，提交作品申报</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竞赛内容：研究项目的学科分类包括数学、计算机科学与技术、物理学、地球与空间科学、工程学、动物学、植物学、微生物学、生物医学、生物化学、化学、环境科学。</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竞赛特点：初评选出前</a:t>
            </a:r>
            <a:r>
              <a:rPr lang="en-US" altLang="zh-CN" sz="2400" dirty="0">
                <a:solidFill>
                  <a:schemeClr val="bg1"/>
                </a:solidFill>
                <a:latin typeface="微软雅黑" panose="020B0503020204020204" pitchFamily="34" charset="-122"/>
                <a:ea typeface="微软雅黑" panose="020B0503020204020204" pitchFamily="34" charset="-122"/>
              </a:rPr>
              <a:t>100</a:t>
            </a:r>
            <a:r>
              <a:rPr lang="zh-CN" altLang="en-US" sz="2400" dirty="0">
                <a:solidFill>
                  <a:schemeClr val="bg1"/>
                </a:solidFill>
                <a:latin typeface="微软雅黑" panose="020B0503020204020204" pitchFamily="34" charset="-122"/>
                <a:ea typeface="微软雅黑" panose="020B0503020204020204" pitchFamily="34" charset="-122"/>
              </a:rPr>
              <a:t>名考生参加终评。终评的形式为现场评审，包括综合素质考察、研究项目展示问辩、笔试三个环节。</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适合对象：高一、高二、高三</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主办单位：教育部、中国科学技术协会、周凯旋基金会</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20861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181394"/>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代表高校：上海交通大学、北京航空航天大学、哈尔滨工业大学、西安交通大学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59"/>
          <p:cNvSpPr>
            <a:spLocks noChangeArrowheads="1"/>
          </p:cNvSpPr>
          <p:nvPr/>
        </p:nvSpPr>
        <p:spPr bwMode="auto">
          <a:xfrm>
            <a:off x="3424889" y="2801047"/>
            <a:ext cx="6388862" cy="67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zh-CN" b="1" dirty="0">
                <a:solidFill>
                  <a:schemeClr val="bg1"/>
                </a:solidFill>
              </a:rPr>
              <a:t>竞赛对名校自主招生有什么作用？</a:t>
            </a:r>
            <a:endParaRPr lang="en-GB" altLang="zh-CN" sz="2800" dirty="0">
              <a:solidFill>
                <a:schemeClr val="bg1"/>
              </a:solidFill>
              <a:cs typeface="+mn-ea"/>
              <a:sym typeface="+mn-lt"/>
            </a:endParaRPr>
          </a:p>
        </p:txBody>
      </p:sp>
      <p:cxnSp>
        <p:nvCxnSpPr>
          <p:cNvPr id="13" name="直接连接符 12"/>
          <p:cNvCxnSpPr/>
          <p:nvPr/>
        </p:nvCxnSpPr>
        <p:spPr>
          <a:xfrm>
            <a:off x="2207915" y="3533555"/>
            <a:ext cx="73376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180903" y="1933552"/>
            <a:ext cx="1844084" cy="2214880"/>
          </a:xfrm>
          <a:prstGeom prst="rect">
            <a:avLst/>
          </a:prstGeom>
          <a:noFill/>
          <a:ln>
            <a:noFill/>
          </a:ln>
        </p:spPr>
        <p:txBody>
          <a:bodyPr wrap="square" rtlCol="0">
            <a:spAutoFit/>
          </a:bodyPr>
          <a:lstStyle/>
          <a:p>
            <a:pPr defTabSz="963930" fontAlgn="auto">
              <a:spcBef>
                <a:spcPts val="0"/>
              </a:spcBef>
              <a:spcAft>
                <a:spcPts val="0"/>
              </a:spcAft>
              <a:defRPr/>
            </a:pPr>
            <a:r>
              <a:rPr lang="en-US" altLang="zh-CN" sz="13800" dirty="0">
                <a:solidFill>
                  <a:schemeClr val="accent2"/>
                </a:solidFill>
                <a:latin typeface="Freestyle Script" panose="030804020302050B0404" pitchFamily="66" charset="0"/>
                <a:ea typeface="微软雅黑" panose="020B0503020204020204" pitchFamily="34" charset="-122"/>
              </a:rPr>
              <a:t>1</a:t>
            </a:r>
            <a:endParaRPr lang="en-US" altLang="zh-CN" sz="13800" b="1" dirty="0">
              <a:solidFill>
                <a:schemeClr val="accent2"/>
              </a:solidFill>
              <a:latin typeface="Freestyle Script" panose="030804020302050B0404" pitchFamily="66"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科创类竞赛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全国中小学电脑制作活动</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952029"/>
            <a:ext cx="10160577" cy="6121035"/>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月省内评选；</a:t>
            </a: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月全国评选；暑期全国评比入围者面试。</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竞赛方式：个人参赛，提交作品评比，现场面试评选全国奖。</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竞赛内容：按照命题要求编程，使智能机器人完成相关任务。艺术设计、网页设计、程序设计、动画设计（二维、三维、健康专项、手机动漫等）、创新设计（创新未来和创新三维）、微博英语、机器人竞赛等。</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竞赛特点：涵盖门类较多，基本上是艺术设计和技术的结合。全国奖需要通过面试才能产生。</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适合对象：高一、高二</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主办单位：中央电化教育馆和中国移动通信集团公司以及有关省市教育厅联合主办</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496645"/>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473236"/>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代表高校：上海交通大学、北京航空航天大学、哈尔滨工业大学、西安交通大学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科创类竞赛</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中国青少年机器人竞赛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145632"/>
            <a:ext cx="10160577" cy="5567037"/>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竞赛时间：省级竞赛每年</a:t>
            </a: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月，全国竞赛每年</a:t>
            </a:r>
            <a:r>
              <a:rPr lang="en-US" altLang="zh-CN" sz="2400" dirty="0">
                <a:solidFill>
                  <a:schemeClr val="bg1"/>
                </a:solidFill>
                <a:latin typeface="微软雅黑" panose="020B0503020204020204" pitchFamily="34" charset="-122"/>
                <a:ea typeface="微软雅黑" panose="020B0503020204020204" pitchFamily="34" charset="-122"/>
              </a:rPr>
              <a:t>7</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竞赛方式：团体参赛，现场比赛。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竞赛内容：机器人综合技能比赛、机器人创意比赛、</a:t>
            </a:r>
            <a:r>
              <a:rPr lang="en-US" altLang="zh-CN" sz="2400" dirty="0">
                <a:solidFill>
                  <a:schemeClr val="bg1"/>
                </a:solidFill>
                <a:latin typeface="微软雅黑" panose="020B0503020204020204" pitchFamily="34" charset="-122"/>
                <a:ea typeface="微软雅黑" panose="020B0503020204020204" pitchFamily="34" charset="-122"/>
              </a:rPr>
              <a:t>FLL</a:t>
            </a:r>
            <a:r>
              <a:rPr lang="zh-CN" altLang="en-US" sz="2400" dirty="0">
                <a:solidFill>
                  <a:schemeClr val="bg1"/>
                </a:solidFill>
                <a:latin typeface="微软雅黑" panose="020B0503020204020204" pitchFamily="34" charset="-122"/>
                <a:ea typeface="微软雅黑" panose="020B0503020204020204" pitchFamily="34" charset="-122"/>
              </a:rPr>
              <a:t>机器人工程挑战赛、</a:t>
            </a:r>
            <a:r>
              <a:rPr lang="en-US" altLang="zh-CN" sz="2400" dirty="0">
                <a:solidFill>
                  <a:schemeClr val="bg1"/>
                </a:solidFill>
                <a:latin typeface="微软雅黑" panose="020B0503020204020204" pitchFamily="34" charset="-122"/>
                <a:ea typeface="微软雅黑" panose="020B0503020204020204" pitchFamily="34" charset="-122"/>
              </a:rPr>
              <a:t>VEX</a:t>
            </a:r>
            <a:r>
              <a:rPr lang="zh-CN" altLang="en-US" sz="2400" dirty="0">
                <a:solidFill>
                  <a:schemeClr val="bg1"/>
                </a:solidFill>
                <a:latin typeface="微软雅黑" panose="020B0503020204020204" pitchFamily="34" charset="-122"/>
                <a:ea typeface="微软雅黑" panose="020B0503020204020204" pitchFamily="34" charset="-122"/>
              </a:rPr>
              <a:t>机器人工程挑战赛和</a:t>
            </a:r>
            <a:r>
              <a:rPr lang="en-US" altLang="zh-CN" sz="2400" dirty="0">
                <a:solidFill>
                  <a:schemeClr val="bg1"/>
                </a:solidFill>
                <a:latin typeface="微软雅黑" panose="020B0503020204020204" pitchFamily="34" charset="-122"/>
                <a:ea typeface="微软雅黑" panose="020B0503020204020204" pitchFamily="34" charset="-122"/>
              </a:rPr>
              <a:t>WER</a:t>
            </a:r>
            <a:r>
              <a:rPr lang="zh-CN" altLang="en-US" sz="2400" dirty="0">
                <a:solidFill>
                  <a:schemeClr val="bg1"/>
                </a:solidFill>
                <a:latin typeface="微软雅黑" panose="020B0503020204020204" pitchFamily="34" charset="-122"/>
                <a:ea typeface="微软雅黑" panose="020B0503020204020204" pitchFamily="34" charset="-122"/>
              </a:rPr>
              <a:t>工程创新赛。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竞赛特点：机器人竞赛是软件和硬件的结合，既要学习机器人编程，也要学习机器人硬件的组装和改装。尤其到了国赛阶段对软件和硬件的要求都较高。</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适合对象：中小学生</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⑥ 主办单位：中国科学技术学会</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6208613"/>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1383" y="6275374"/>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代表高校：华东理工大学、南京航空航天大学、电子科技大学、西南大学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高校对部分科技类奖项的认可度如下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956767" y="1312069"/>
          <a:ext cx="10801200" cy="5596454"/>
        </p:xfrm>
        <a:graphic>
          <a:graphicData uri="http://schemas.openxmlformats.org/drawingml/2006/table">
            <a:tbl>
              <a:tblPr/>
              <a:tblGrid>
                <a:gridCol w="2700300"/>
                <a:gridCol w="2700300"/>
                <a:gridCol w="2700300"/>
                <a:gridCol w="2700300"/>
              </a:tblGrid>
              <a:tr h="556454">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学校</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全国青少年</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p>
                      <a:pPr algn="ctr"/>
                      <a:r>
                        <a:rPr lang="zh-CN" altLang="en-US" sz="1800" b="1" dirty="0">
                          <a:solidFill>
                            <a:schemeClr val="bg1"/>
                          </a:solidFill>
                          <a:effectLst/>
                          <a:latin typeface="微软雅黑" panose="020B0503020204020204" pitchFamily="34" charset="-122"/>
                          <a:ea typeface="微软雅黑" panose="020B0503020204020204" pitchFamily="34" charset="-122"/>
                        </a:rPr>
                        <a:t>科技创新大赛</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明天小小科学家</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全国中小学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p>
                      <a:pPr algn="ctr"/>
                      <a:r>
                        <a:rPr lang="zh-CN" altLang="en-US" sz="1800" b="1" dirty="0">
                          <a:solidFill>
                            <a:schemeClr val="bg1"/>
                          </a:solidFill>
                          <a:effectLst/>
                          <a:latin typeface="微软雅黑" panose="020B0503020204020204" pitchFamily="34" charset="-122"/>
                          <a:ea typeface="微软雅黑" panose="020B0503020204020204" pitchFamily="34" charset="-122"/>
                        </a:rPr>
                        <a:t>电脑制作活动</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武汉理工大学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西北农林科技大学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华北电力大学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a:solidFill>
                            <a:schemeClr val="bg1"/>
                          </a:solidFill>
                          <a:effectLst/>
                          <a:latin typeface="微软雅黑" panose="020B0503020204020204" pitchFamily="34" charset="-122"/>
                          <a:ea typeface="微软雅黑" panose="020B0503020204020204" pitchFamily="34" charset="-122"/>
                        </a:rPr>
                      </a:b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长安大学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南京航空航天大学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南京理工大学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电子科技大学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中国药科大学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二等奖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中南财经政法大学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二等奖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04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西南大学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高校对部分科技类奖项的认可度如下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1028775" y="1312069"/>
          <a:ext cx="10801200" cy="5564540"/>
        </p:xfrm>
        <a:graphic>
          <a:graphicData uri="http://schemas.openxmlformats.org/drawingml/2006/table">
            <a:tbl>
              <a:tblPr/>
              <a:tblGrid>
                <a:gridCol w="2700300"/>
                <a:gridCol w="2700300"/>
                <a:gridCol w="2700300"/>
                <a:gridCol w="2700300"/>
              </a:tblGrid>
              <a:tr h="556454">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学校</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全国青少年</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p>
                      <a:pPr algn="ctr"/>
                      <a:r>
                        <a:rPr lang="zh-CN" altLang="en-US" sz="1800" b="1" dirty="0">
                          <a:solidFill>
                            <a:schemeClr val="bg1"/>
                          </a:solidFill>
                          <a:effectLst/>
                          <a:latin typeface="微软雅黑" panose="020B0503020204020204" pitchFamily="34" charset="-122"/>
                          <a:ea typeface="微软雅黑" panose="020B0503020204020204" pitchFamily="34" charset="-122"/>
                        </a:rPr>
                        <a:t>科技创新大赛</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明天小小科学家</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1800" b="1" dirty="0">
                          <a:solidFill>
                            <a:schemeClr val="bg1"/>
                          </a:solidFill>
                          <a:effectLst/>
                          <a:latin typeface="微软雅黑" panose="020B0503020204020204" pitchFamily="34" charset="-122"/>
                          <a:ea typeface="微软雅黑" panose="020B0503020204020204" pitchFamily="34" charset="-122"/>
                        </a:rPr>
                        <a:t>全国中小学</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p>
                      <a:pPr algn="ctr"/>
                      <a:r>
                        <a:rPr lang="zh-CN" altLang="en-US" sz="1800" b="1" dirty="0">
                          <a:solidFill>
                            <a:schemeClr val="bg1"/>
                          </a:solidFill>
                          <a:effectLst/>
                          <a:latin typeface="微软雅黑" panose="020B0503020204020204" pitchFamily="34" charset="-122"/>
                          <a:ea typeface="微软雅黑" panose="020B0503020204020204" pitchFamily="34" charset="-122"/>
                        </a:rPr>
                        <a:t>电脑制作活动</a:t>
                      </a:r>
                      <a:endParaRPr lang="zh-CN" altLang="en-US" sz="1800" b="1" dirty="0">
                        <a:solidFill>
                          <a:schemeClr val="bg1"/>
                        </a:solidFill>
                        <a:effectLst/>
                        <a:latin typeface="微软雅黑" panose="020B0503020204020204" pitchFamily="34" charset="-122"/>
                        <a:ea typeface="微软雅黑" panose="020B0503020204020204" pitchFamily="34" charset="-122"/>
                      </a:endParaRPr>
                    </a:p>
                  </a:txBody>
                  <a:tcPr marL="11720" marR="11720" marT="3907" marB="390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556454">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中南大学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吉林大学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二等奖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二等奖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二等奖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合肥工业大学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苏州大学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a:solidFill>
                            <a:schemeClr val="bg1"/>
                          </a:solidFill>
                          <a:effectLst/>
                          <a:latin typeface="微软雅黑" panose="020B0503020204020204" pitchFamily="34" charset="-122"/>
                          <a:ea typeface="微软雅黑" panose="020B0503020204020204" pitchFamily="34" charset="-122"/>
                        </a:rPr>
                      </a:b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哈尔滨工程大学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北京语言大学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dirty="0">
                          <a:solidFill>
                            <a:schemeClr val="bg1"/>
                          </a:solidFill>
                          <a:effectLst/>
                          <a:latin typeface="微软雅黑" panose="020B0503020204020204" pitchFamily="34" charset="-122"/>
                          <a:ea typeface="微软雅黑" panose="020B0503020204020204" pitchFamily="34" charset="-122"/>
                        </a:rPr>
                      </a:b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中国石油大学（华东）</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br>
                        <a:rPr lang="zh-CN" altLang="en-US" sz="1600" b="1">
                          <a:solidFill>
                            <a:schemeClr val="bg1"/>
                          </a:solidFill>
                          <a:effectLst/>
                          <a:latin typeface="微软雅黑" panose="020B0503020204020204" pitchFamily="34" charset="-122"/>
                          <a:ea typeface="微软雅黑" panose="020B0503020204020204" pitchFamily="34" charset="-122"/>
                        </a:rPr>
                      </a:b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陕西师范大学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556454">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东北师范大学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三等奖</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三等奖</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国际性赛事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628887" y="2176165"/>
            <a:ext cx="9841048" cy="2031325"/>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        参加过国际性创新赛事的考生，也是备受高校认可。从</a:t>
            </a:r>
            <a:r>
              <a:rPr lang="en-US" altLang="zh-CN" sz="2800" dirty="0">
                <a:solidFill>
                  <a:schemeClr val="bg1"/>
                </a:solidFill>
                <a:latin typeface="微软雅黑" panose="020B0503020204020204" pitchFamily="34" charset="-122"/>
                <a:ea typeface="微软雅黑" panose="020B0503020204020204" pitchFamily="34" charset="-122"/>
              </a:rPr>
              <a:t>2017</a:t>
            </a:r>
            <a:r>
              <a:rPr lang="zh-CN" altLang="en-US" sz="2800" dirty="0">
                <a:solidFill>
                  <a:schemeClr val="bg1"/>
                </a:solidFill>
                <a:latin typeface="微软雅黑" panose="020B0503020204020204" pitchFamily="34" charset="-122"/>
                <a:ea typeface="微软雅黑" panose="020B0503020204020204" pitchFamily="34" charset="-122"/>
              </a:rPr>
              <a:t>年高校自主招生简章来看，常见的国际性赛事有以下两种。</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国际性赛事</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国际科学与工程大奖赛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267582"/>
            <a:ext cx="10160577" cy="5013039"/>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竞赛方式：中国分</a:t>
            </a:r>
            <a:r>
              <a:rPr lang="en-US" altLang="zh-CN" sz="2400" dirty="0">
                <a:solidFill>
                  <a:schemeClr val="bg1"/>
                </a:solidFill>
                <a:latin typeface="微软雅黑" panose="020B0503020204020204" pitchFamily="34" charset="-122"/>
                <a:ea typeface="微软雅黑" panose="020B0503020204020204" pitchFamily="34" charset="-122"/>
              </a:rPr>
              <a:t>8</a:t>
            </a:r>
            <a:r>
              <a:rPr lang="zh-CN" altLang="en-US" sz="2400" dirty="0">
                <a:solidFill>
                  <a:schemeClr val="bg1"/>
                </a:solidFill>
                <a:latin typeface="微软雅黑" panose="020B0503020204020204" pitchFamily="34" charset="-122"/>
                <a:ea typeface="微软雅黑" panose="020B0503020204020204" pitchFamily="34" charset="-122"/>
              </a:rPr>
              <a:t>个赛区</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竞赛内容：设立了行为与社会科学、生物化学、植物学、化学、计算机科学、地球和空间科学、工程学、环境科学、老年学、数学、医药与健康学、微生物学、物理学、动物学以及集体项目。</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竞赛特点：是全球最大规模、最高等级，也是唯一面向</a:t>
            </a:r>
            <a:r>
              <a:rPr lang="en-US" altLang="zh-CN" sz="2400" dirty="0">
                <a:solidFill>
                  <a:schemeClr val="bg1"/>
                </a:solidFill>
                <a:latin typeface="微软雅黑" panose="020B0503020204020204" pitchFamily="34" charset="-122"/>
                <a:ea typeface="微软雅黑" panose="020B0503020204020204" pitchFamily="34" charset="-122"/>
              </a:rPr>
              <a:t>9-12</a:t>
            </a:r>
            <a:r>
              <a:rPr lang="zh-CN" altLang="en-US" sz="2400" dirty="0">
                <a:solidFill>
                  <a:schemeClr val="bg1"/>
                </a:solidFill>
                <a:latin typeface="微软雅黑" panose="020B0503020204020204" pitchFamily="34" charset="-122"/>
                <a:ea typeface="微软雅黑" panose="020B0503020204020204" pitchFamily="34" charset="-122"/>
              </a:rPr>
              <a:t>年级</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初三</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高三</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中学生的科学竞赛</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主办单位：美国科学与公众社团、中国科协</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920581"/>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6067352"/>
            <a:ext cx="9480799" cy="553998"/>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代表高校：北京理工大学、华北电力大学、厦门大学、中南大学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775281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国际性赛事</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国际环境科研项目奥林匹克竞赛</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381366" y="1374199"/>
            <a:ext cx="10160577" cy="3970318"/>
          </a:xfrm>
          <a:prstGeom prst="rect">
            <a:avLst/>
          </a:prstGeom>
          <a:noFill/>
        </p:spPr>
        <p:txBody>
          <a:bodyPr wrap="square" rtlCol="0">
            <a:spAutoFit/>
          </a:bodyPr>
          <a:lstStyle/>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 竞赛时间：每年</a:t>
            </a:r>
            <a:r>
              <a:rPr lang="en-US" altLang="zh-CN" sz="2400" dirty="0">
                <a:solidFill>
                  <a:schemeClr val="bg1"/>
                </a:solidFill>
                <a:latin typeface="微软雅黑" panose="020B0503020204020204" pitchFamily="34" charset="-122"/>
                <a:ea typeface="微软雅黑" panose="020B0503020204020204" pitchFamily="34" charset="-122"/>
              </a:rPr>
              <a:t>6</a:t>
            </a:r>
            <a:r>
              <a:rPr lang="zh-CN" altLang="en-US" sz="2400" dirty="0">
                <a:solidFill>
                  <a:schemeClr val="bg1"/>
                </a:solidFill>
                <a:latin typeface="微软雅黑" panose="020B0503020204020204" pitchFamily="34" charset="-122"/>
                <a:ea typeface="微软雅黑" panose="020B0503020204020204" pitchFamily="34" charset="-122"/>
              </a:rPr>
              <a:t>月上旬</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② 竞赛方式：以展板展示项目自述和问答</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 竞赛内容：参赛是以展板的形式，各国将自己的环境科研项目按组委会要求，以一定规格尺寸的展板将其内容尽可能以图片、图表、研究报告等完整地展示。项目讲述</a:t>
            </a:r>
            <a:r>
              <a:rPr lang="en-US" altLang="zh-CN" sz="2400" dirty="0">
                <a:solidFill>
                  <a:schemeClr val="bg1"/>
                </a:solidFill>
                <a:latin typeface="微软雅黑" panose="020B0503020204020204" pitchFamily="34" charset="-122"/>
                <a:ea typeface="微软雅黑" panose="020B0503020204020204" pitchFamily="34" charset="-122"/>
              </a:rPr>
              <a:t>8min</a:t>
            </a:r>
            <a:r>
              <a:rPr lang="zh-CN" altLang="en-US" sz="2400" dirty="0">
                <a:solidFill>
                  <a:schemeClr val="bg1"/>
                </a:solidFill>
                <a:latin typeface="微软雅黑" panose="020B0503020204020204" pitchFamily="34" charset="-122"/>
                <a:ea typeface="微软雅黑" panose="020B0503020204020204" pitchFamily="34" charset="-122"/>
              </a:rPr>
              <a:t>，评委们提问和选手回答</a:t>
            </a: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7min</a:t>
            </a:r>
            <a:endParaRPr lang="en-US" altLang="zh-CN"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④ 竞赛特点：整个比赛过程均使用英语，每个国家最多提供</a:t>
            </a: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个项目</a:t>
            </a:r>
            <a:endParaRPr lang="zh-CN" altLang="en-US" sz="24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⑤ 主办单位：土耳其时代教育协会主办</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17838" y="5449880"/>
            <a:ext cx="686725" cy="686725"/>
            <a:chOff x="362669" y="5389779"/>
            <a:chExt cx="1061322" cy="1061322"/>
          </a:xfrm>
        </p:grpSpPr>
        <p:sp>
          <p:nvSpPr>
            <p:cNvPr id="6" name="椭圆 5"/>
            <p:cNvSpPr/>
            <p:nvPr/>
          </p:nvSpPr>
          <p:spPr>
            <a:xfrm>
              <a:off x="362669" y="5389779"/>
              <a:ext cx="1061322" cy="106132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60765" y="5583971"/>
              <a:ext cx="689373" cy="625287"/>
              <a:chOff x="3468688" y="460375"/>
              <a:chExt cx="631825" cy="573088"/>
            </a:xfrm>
            <a:solidFill>
              <a:srgbClr val="282828"/>
            </a:solidFill>
          </p:grpSpPr>
          <p:sp>
            <p:nvSpPr>
              <p:cNvPr id="9" name="Freeform 19"/>
              <p:cNvSpPr/>
              <p:nvPr/>
            </p:nvSpPr>
            <p:spPr bwMode="auto">
              <a:xfrm>
                <a:off x="3468688" y="460375"/>
                <a:ext cx="271463" cy="422275"/>
              </a:xfrm>
              <a:custGeom>
                <a:avLst/>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ah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0" name="Freeform 20"/>
              <p:cNvSpPr/>
              <p:nvPr/>
            </p:nvSpPr>
            <p:spPr bwMode="auto">
              <a:xfrm>
                <a:off x="3829050" y="611188"/>
                <a:ext cx="271463" cy="271463"/>
              </a:xfrm>
              <a:custGeom>
                <a:avLst/>
                <a:gdLst>
                  <a:gd name="T0" fmla="*/ 0 w 171"/>
                  <a:gd name="T1" fmla="*/ 0 h 171"/>
                  <a:gd name="T2" fmla="*/ 0 w 171"/>
                  <a:gd name="T3" fmla="*/ 171 h 171"/>
                  <a:gd name="T4" fmla="*/ 171 w 171"/>
                  <a:gd name="T5" fmla="*/ 171 h 171"/>
                  <a:gd name="T6" fmla="*/ 0 w 171"/>
                  <a:gd name="T7" fmla="*/ 0 h 171"/>
                </a:gdLst>
                <a:ah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sp>
            <p:nvSpPr>
              <p:cNvPr id="11" name="Freeform 21"/>
              <p:cNvSpPr/>
              <p:nvPr/>
            </p:nvSpPr>
            <p:spPr bwMode="auto">
              <a:xfrm>
                <a:off x="3468688" y="460375"/>
                <a:ext cx="631825" cy="573088"/>
              </a:xfrm>
              <a:custGeom>
                <a:avLst/>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p>
            </p:txBody>
          </p:sp>
        </p:grpSp>
      </p:grpSp>
      <p:sp>
        <p:nvSpPr>
          <p:cNvPr id="12" name="TextBox 39"/>
          <p:cNvSpPr txBox="1"/>
          <p:nvPr/>
        </p:nvSpPr>
        <p:spPr>
          <a:xfrm>
            <a:off x="2060113" y="5596651"/>
            <a:ext cx="9480799" cy="499111"/>
          </a:xfrm>
          <a:prstGeom prst="rect">
            <a:avLst/>
          </a:prstGeom>
          <a:solidFill>
            <a:srgbClr val="FFFF00"/>
          </a:solidFill>
        </p:spPr>
        <p:txBody>
          <a:bodyPr wrap="square" rtlCol="0">
            <a:spAutoFit/>
          </a:bodyPr>
          <a:lstStyle/>
          <a:p>
            <a:pPr>
              <a:lnSpc>
                <a:spcPct val="150000"/>
              </a:lnSpc>
            </a:pPr>
            <a:r>
              <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rPr>
              <a:t>代表高校：北京理工大学、厦门大学、中南大学、电子科技大学</a:t>
            </a:r>
            <a:endParaRPr lang="zh-CN" altLang="en-US" sz="2000" dirty="0">
              <a:solidFill>
                <a:srgbClr val="28C7D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高校对部分国际奖项的认可度如下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1172791" y="1312068"/>
          <a:ext cx="10441160" cy="4858992"/>
        </p:xfrm>
        <a:graphic>
          <a:graphicData uri="http://schemas.openxmlformats.org/drawingml/2006/table">
            <a:tbl>
              <a:tblPr/>
              <a:tblGrid>
                <a:gridCol w="3132350"/>
                <a:gridCol w="3634122"/>
                <a:gridCol w="3674688"/>
              </a:tblGrid>
              <a:tr h="404916">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学校</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国际科学与工程大奖赛</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国际环境科研项目奥赛</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厦门大学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武汉大学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中山大学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四川大学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大连理工大学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重庆大学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北京理工大学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哈尔滨工业大学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华东师范大学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江南大学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04916">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南京农业大学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高校对部分国际奖项的认可度如下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1172791" y="1312068"/>
          <a:ext cx="10441160" cy="5444916"/>
        </p:xfrm>
        <a:graphic>
          <a:graphicData uri="http://schemas.openxmlformats.org/drawingml/2006/table">
            <a:tbl>
              <a:tblPr/>
              <a:tblGrid>
                <a:gridCol w="3132350"/>
                <a:gridCol w="3634122"/>
                <a:gridCol w="3674688"/>
              </a:tblGrid>
              <a:tr h="404916">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学校</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国际科学与工程大奖赛</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国际环境科研项目奥赛</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中国海洋大学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西北农林科技大学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华北电力大学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东华大学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长安大学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电子科技大学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中南财经政法大学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西南大学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中南大学</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a:solidFill>
                            <a:schemeClr val="bg1"/>
                          </a:solidFill>
                          <a:effectLst/>
                          <a:latin typeface="微软雅黑" panose="020B0503020204020204" pitchFamily="34" charset="-122"/>
                          <a:ea typeface="微软雅黑" panose="020B0503020204020204" pitchFamily="34" charset="-122"/>
                        </a:rPr>
                        <a:t>√</a:t>
                      </a:r>
                      <a:endParaRPr lang="zh-CN" altLang="en-US" sz="1600"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吉林大学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陕西师范大学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东北师范大学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哈尔滨工程大学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360000">
                <a:tc>
                  <a:txBody>
                    <a:bodyPr/>
                    <a:lstStyle/>
                    <a:p>
                      <a:pPr algn="ctr"/>
                      <a:r>
                        <a:rPr lang="zh-CN" altLang="en-US" sz="1600" b="1" dirty="0">
                          <a:solidFill>
                            <a:schemeClr val="bg1"/>
                          </a:solidFill>
                          <a:effectLst/>
                          <a:latin typeface="微软雅黑" panose="020B0503020204020204" pitchFamily="34" charset="-122"/>
                          <a:ea typeface="微软雅黑" panose="020B0503020204020204" pitchFamily="34" charset="-122"/>
                        </a:rPr>
                        <a:t>北京语言大学</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effectLst/>
                          <a:latin typeface="微软雅黑" panose="020B0503020204020204" pitchFamily="34" charset="-122"/>
                          <a:ea typeface="微软雅黑" panose="020B0503020204020204" pitchFamily="34" charset="-122"/>
                        </a:rPr>
                        <a:t>√</a:t>
                      </a:r>
                      <a:endParaRPr lang="zh-CN" altLang="en-US" sz="16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其他赛事</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628887" y="2176165"/>
            <a:ext cx="9841048" cy="2031325"/>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       除以上列出的</a:t>
            </a:r>
            <a:r>
              <a:rPr lang="en-US" altLang="zh-CN" sz="2800" dirty="0">
                <a:solidFill>
                  <a:schemeClr val="bg1"/>
                </a:solidFill>
                <a:latin typeface="微软雅黑" panose="020B0503020204020204" pitchFamily="34" charset="-122"/>
                <a:ea typeface="微软雅黑" panose="020B0503020204020204" pitchFamily="34" charset="-122"/>
              </a:rPr>
              <a:t>16</a:t>
            </a:r>
            <a:r>
              <a:rPr lang="zh-CN" altLang="en-US" sz="2800" dirty="0">
                <a:solidFill>
                  <a:schemeClr val="bg1"/>
                </a:solidFill>
                <a:latin typeface="微软雅黑" panose="020B0503020204020204" pitchFamily="34" charset="-122"/>
                <a:ea typeface="微软雅黑" panose="020B0503020204020204" pitchFamily="34" charset="-122"/>
              </a:rPr>
              <a:t>项竞赛外，以下奖项也有部分院校认可。如：叶圣陶杯、北大培文杯、楚才杯、中学生英语技能大赛，东润丘成桐科学奖、女子数学奥赛、西部奥赛、东南赛等。</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没有自主招生你怎么考北大？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4" name="椭圆 3"/>
          <p:cNvSpPr/>
          <p:nvPr/>
        </p:nvSpPr>
        <p:spPr>
          <a:xfrm>
            <a:off x="664397" y="2104157"/>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dirty="0">
                <a:latin typeface="微软雅黑" panose="020B0503020204020204" pitchFamily="34" charset="-122"/>
                <a:ea typeface="微软雅黑" panose="020B0503020204020204" pitchFamily="34" charset="-122"/>
              </a:rPr>
              <a:t>2017</a:t>
            </a:r>
            <a:r>
              <a:rPr lang="zh-CN" altLang="zh-CN" sz="2400" dirty="0">
                <a:latin typeface="微软雅黑" panose="020B0503020204020204" pitchFamily="34" charset="-122"/>
                <a:ea typeface="微软雅黑" panose="020B0503020204020204" pitchFamily="34" charset="-122"/>
              </a:rPr>
              <a:t>年北大在浙江共录取</a:t>
            </a:r>
            <a:r>
              <a:rPr lang="en-US" altLang="zh-CN" sz="2400" dirty="0">
                <a:latin typeface="微软雅黑" panose="020B0503020204020204" pitchFamily="34" charset="-122"/>
                <a:ea typeface="微软雅黑" panose="020B0503020204020204" pitchFamily="34" charset="-122"/>
              </a:rPr>
              <a:t>200</a:t>
            </a:r>
            <a:r>
              <a:rPr lang="zh-CN" altLang="zh-CN" sz="2400" dirty="0">
                <a:latin typeface="微软雅黑" panose="020B0503020204020204" pitchFamily="34" charset="-122"/>
                <a:ea typeface="微软雅黑" panose="020B0503020204020204" pitchFamily="34" charset="-122"/>
              </a:rPr>
              <a:t>余人</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5" name="椭圆 4"/>
          <p:cNvSpPr/>
          <p:nvPr/>
        </p:nvSpPr>
        <p:spPr>
          <a:xfrm>
            <a:off x="3688733" y="2104157"/>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CN" altLang="zh-CN" sz="2400" dirty="0">
                <a:latin typeface="微软雅黑" panose="020B0503020204020204" pitchFamily="34" charset="-122"/>
                <a:ea typeface="微软雅黑" panose="020B0503020204020204" pitchFamily="34" charset="-122"/>
              </a:rPr>
              <a:t>保送生</a:t>
            </a:r>
            <a:r>
              <a:rPr lang="en-US" altLang="zh-CN" sz="2400" dirty="0">
                <a:latin typeface="微软雅黑" panose="020B0503020204020204" pitchFamily="34" charset="-122"/>
                <a:ea typeface="微软雅黑" panose="020B0503020204020204" pitchFamily="34" charset="-122"/>
              </a:rPr>
              <a:t>29</a:t>
            </a:r>
            <a:r>
              <a:rPr lang="zh-CN" altLang="zh-CN" sz="2400" dirty="0">
                <a:latin typeface="微软雅黑" panose="020B0503020204020204" pitchFamily="34" charset="-122"/>
                <a:ea typeface="微软雅黑" panose="020B0503020204020204" pitchFamily="34" charset="-122"/>
              </a:rPr>
              <a:t>人，博雅计划</a:t>
            </a:r>
            <a:r>
              <a:rPr lang="en-US" altLang="zh-CN" sz="2400" dirty="0">
                <a:latin typeface="微软雅黑" panose="020B0503020204020204" pitchFamily="34" charset="-122"/>
                <a:ea typeface="微软雅黑" panose="020B0503020204020204" pitchFamily="34" charset="-122"/>
              </a:rPr>
              <a:t>10</a:t>
            </a:r>
            <a:r>
              <a:rPr lang="zh-CN" altLang="zh-CN" sz="2400" dirty="0">
                <a:latin typeface="微软雅黑" panose="020B0503020204020204" pitchFamily="34" charset="-122"/>
                <a:ea typeface="微软雅黑" panose="020B0503020204020204" pitchFamily="34" charset="-122"/>
              </a:rPr>
              <a:t>人</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6" name="椭圆 5"/>
          <p:cNvSpPr/>
          <p:nvPr/>
        </p:nvSpPr>
        <p:spPr>
          <a:xfrm>
            <a:off x="6713069" y="2104157"/>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dirty="0">
                <a:latin typeface="微软雅黑" panose="020B0503020204020204" pitchFamily="34" charset="-122"/>
                <a:ea typeface="微软雅黑" panose="020B0503020204020204" pitchFamily="34" charset="-122"/>
              </a:rPr>
              <a:t>2016</a:t>
            </a:r>
            <a:r>
              <a:rPr lang="zh-CN" altLang="en-US" sz="2400" dirty="0">
                <a:latin typeface="微软雅黑" panose="020B0503020204020204" pitchFamily="34" charset="-122"/>
                <a:ea typeface="微软雅黑" panose="020B0503020204020204" pitchFamily="34" charset="-122"/>
              </a:rPr>
              <a:t>年北大浙江</a:t>
            </a:r>
            <a:r>
              <a:rPr lang="zh-CN" altLang="zh-CN" sz="2400" dirty="0">
                <a:latin typeface="微软雅黑" panose="020B0503020204020204" pitchFamily="34" charset="-122"/>
                <a:ea typeface="微软雅黑" panose="020B0503020204020204" pitchFamily="34" charset="-122"/>
              </a:rPr>
              <a:t>三位一体</a:t>
            </a:r>
            <a:r>
              <a:rPr lang="en-US" altLang="zh-CN" sz="2400" dirty="0">
                <a:latin typeface="微软雅黑" panose="020B0503020204020204" pitchFamily="34" charset="-122"/>
                <a:ea typeface="微软雅黑" panose="020B0503020204020204" pitchFamily="34" charset="-122"/>
              </a:rPr>
              <a:t>65</a:t>
            </a:r>
            <a:r>
              <a:rPr lang="zh-CN" altLang="zh-CN" sz="2400" dirty="0">
                <a:latin typeface="微软雅黑" panose="020B0503020204020204" pitchFamily="34" charset="-122"/>
                <a:ea typeface="微软雅黑" panose="020B0503020204020204" pitchFamily="34" charset="-122"/>
              </a:rPr>
              <a:t>人</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9737405" y="2104157"/>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CN" altLang="zh-CN" sz="2400" dirty="0">
                <a:latin typeface="微软雅黑" panose="020B0503020204020204" pitchFamily="34" charset="-122"/>
                <a:ea typeface="微软雅黑" panose="020B0503020204020204" pitchFamily="34" charset="-122"/>
              </a:rPr>
              <a:t>自主招生、艺术、体育</a:t>
            </a:r>
            <a:r>
              <a:rPr lang="zh-CN" altLang="en-US" sz="2400" dirty="0">
                <a:latin typeface="微软雅黑" panose="020B0503020204020204" pitchFamily="34" charset="-122"/>
                <a:ea typeface="微软雅黑" panose="020B0503020204020204" pitchFamily="34" charset="-122"/>
              </a:rPr>
              <a:t>特长生</a:t>
            </a:r>
            <a:r>
              <a:rPr lang="zh-CN" altLang="zh-CN" sz="2400" dirty="0">
                <a:latin typeface="微软雅黑" panose="020B0503020204020204" pitchFamily="34" charset="-122"/>
                <a:ea typeface="微软雅黑" panose="020B0503020204020204" pitchFamily="34" charset="-122"/>
              </a:rPr>
              <a:t>等共</a:t>
            </a:r>
            <a:r>
              <a:rPr lang="en-US" altLang="zh-CN" sz="2400" dirty="0">
                <a:latin typeface="微软雅黑" panose="020B0503020204020204" pitchFamily="34" charset="-122"/>
                <a:ea typeface="微软雅黑" panose="020B0503020204020204" pitchFamily="34" charset="-122"/>
              </a:rPr>
              <a:t>80</a:t>
            </a:r>
            <a:r>
              <a:rPr lang="zh-CN" altLang="zh-CN" sz="2400" dirty="0">
                <a:latin typeface="微软雅黑" panose="020B0503020204020204" pitchFamily="34" charset="-122"/>
                <a:ea typeface="微软雅黑" panose="020B0503020204020204" pitchFamily="34" charset="-122"/>
              </a:rPr>
              <a:t>余人</a:t>
            </a:r>
            <a:endParaRPr lang="zh-CN" altLang="en-US" sz="2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180903" y="5676933"/>
            <a:ext cx="7918818"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 北大通过高考裸分录取</a:t>
            </a:r>
            <a:r>
              <a:rPr lang="en-US" altLang="zh-CN" sz="2800" b="1" dirty="0">
                <a:solidFill>
                  <a:srgbClr val="28C7D4"/>
                </a:solidFill>
                <a:latin typeface="微软雅黑" panose="020B0503020204020204" pitchFamily="34" charset="-122"/>
                <a:ea typeface="微软雅黑" panose="020B0503020204020204" pitchFamily="34" charset="-122"/>
              </a:rPr>
              <a:t>12</a:t>
            </a:r>
            <a:r>
              <a:rPr lang="zh-CN" altLang="en-US" sz="2800" b="1" dirty="0">
                <a:solidFill>
                  <a:srgbClr val="28C7D4"/>
                </a:solidFill>
                <a:latin typeface="微软雅黑" panose="020B0503020204020204" pitchFamily="34" charset="-122"/>
                <a:ea typeface="微软雅黑" panose="020B0503020204020204" pitchFamily="34" charset="-122"/>
              </a:rPr>
              <a:t>人，裸分占比不足</a:t>
            </a:r>
            <a:r>
              <a:rPr lang="en-US" altLang="zh-CN" sz="2800" b="1" dirty="0">
                <a:solidFill>
                  <a:srgbClr val="28C7D4"/>
                </a:solidFill>
                <a:latin typeface="微软雅黑" panose="020B0503020204020204" pitchFamily="34" charset="-122"/>
                <a:ea typeface="微软雅黑" panose="020B0503020204020204" pitchFamily="34" charset="-122"/>
              </a:rPr>
              <a:t>6%</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此外，优异的在校成绩、海外学习经历等都可以为你通过自主招生加分加码</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1172791" y="1312067"/>
          <a:ext cx="10633136" cy="5622137"/>
        </p:xfrm>
        <a:graphic>
          <a:graphicData uri="http://schemas.openxmlformats.org/drawingml/2006/table">
            <a:tbl>
              <a:tblPr/>
              <a:tblGrid>
                <a:gridCol w="4922315"/>
                <a:gridCol w="5710821"/>
              </a:tblGrid>
              <a:tr h="438137">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学校</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单科在校成绩</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432000">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西安交通大学</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数理化平均排名年级前</a:t>
                      </a:r>
                      <a:r>
                        <a:rPr lang="en-US" altLang="zh-CN" b="1" dirty="0">
                          <a:solidFill>
                            <a:schemeClr val="bg1"/>
                          </a:solidFill>
                          <a:effectLst/>
                          <a:latin typeface="微软雅黑" panose="020B0503020204020204" pitchFamily="34" charset="-122"/>
                          <a:ea typeface="微软雅黑" panose="020B0503020204020204" pitchFamily="34" charset="-122"/>
                        </a:rPr>
                        <a:t>5%</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兰州大学</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单科至少</a:t>
                      </a:r>
                      <a:r>
                        <a:rPr lang="en-US" altLang="zh-CN" b="1" dirty="0">
                          <a:solidFill>
                            <a:schemeClr val="bg1"/>
                          </a:solidFill>
                          <a:effectLst/>
                          <a:latin typeface="微软雅黑" panose="020B0503020204020204" pitchFamily="34" charset="-122"/>
                          <a:ea typeface="微软雅黑" panose="020B0503020204020204" pitchFamily="34" charset="-122"/>
                        </a:rPr>
                        <a:t>3</a:t>
                      </a:r>
                      <a:r>
                        <a:rPr lang="zh-CN" altLang="en-US" b="1" dirty="0">
                          <a:solidFill>
                            <a:schemeClr val="bg1"/>
                          </a:solidFill>
                          <a:effectLst/>
                          <a:latin typeface="微软雅黑" panose="020B0503020204020204" pitchFamily="34" charset="-122"/>
                          <a:ea typeface="微软雅黑" panose="020B0503020204020204" pitchFamily="34" charset="-122"/>
                        </a:rPr>
                        <a:t>次期末排名年级前</a:t>
                      </a:r>
                      <a:r>
                        <a:rPr lang="en-US" altLang="zh-CN" b="1" dirty="0">
                          <a:solidFill>
                            <a:schemeClr val="bg1"/>
                          </a:solidFill>
                          <a:effectLst/>
                          <a:latin typeface="微软雅黑" panose="020B0503020204020204" pitchFamily="34" charset="-122"/>
                          <a:ea typeface="微软雅黑" panose="020B0503020204020204" pitchFamily="34" charset="-122"/>
                        </a:rPr>
                        <a:t>5%</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山东大学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单科历次期末排名年级前</a:t>
                      </a:r>
                      <a:r>
                        <a:rPr lang="en-US" altLang="zh-CN" b="1" dirty="0">
                          <a:solidFill>
                            <a:schemeClr val="bg1"/>
                          </a:solidFill>
                          <a:effectLst/>
                          <a:latin typeface="微软雅黑" panose="020B0503020204020204" pitchFamily="34" charset="-122"/>
                          <a:ea typeface="微软雅黑" panose="020B0503020204020204" pitchFamily="34" charset="-122"/>
                        </a:rPr>
                        <a:t>10%</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四川大学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生物成绩特别优秀</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华南理工大学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数学物理语文至少</a:t>
                      </a:r>
                      <a:r>
                        <a:rPr lang="en-US" altLang="zh-CN" b="1" dirty="0">
                          <a:solidFill>
                            <a:schemeClr val="bg1"/>
                          </a:solidFill>
                          <a:effectLst/>
                          <a:latin typeface="微软雅黑" panose="020B0503020204020204" pitchFamily="34" charset="-122"/>
                          <a:ea typeface="微软雅黑" panose="020B0503020204020204" pitchFamily="34" charset="-122"/>
                        </a:rPr>
                        <a:t>3</a:t>
                      </a:r>
                      <a:r>
                        <a:rPr lang="zh-CN" altLang="en-US" b="1" dirty="0">
                          <a:solidFill>
                            <a:schemeClr val="bg1"/>
                          </a:solidFill>
                          <a:effectLst/>
                          <a:latin typeface="微软雅黑" panose="020B0503020204020204" pitchFamily="34" charset="-122"/>
                          <a:ea typeface="微软雅黑" panose="020B0503020204020204" pitchFamily="34" charset="-122"/>
                        </a:rPr>
                        <a:t>次期末成绩达到满分</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东南大学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数学物理成绩排名年级前</a:t>
                      </a:r>
                      <a:r>
                        <a:rPr lang="en-US" altLang="zh-CN" b="1" dirty="0">
                          <a:solidFill>
                            <a:schemeClr val="bg1"/>
                          </a:solidFill>
                          <a:effectLst/>
                          <a:latin typeface="微软雅黑" panose="020B0503020204020204" pitchFamily="34" charset="-122"/>
                          <a:ea typeface="微软雅黑" panose="020B0503020204020204" pitchFamily="34" charset="-122"/>
                        </a:rPr>
                        <a:t>15%</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哈尔滨工业大学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单科成绩年级排名前</a:t>
                      </a:r>
                      <a:r>
                        <a:rPr lang="en-US" altLang="zh-CN" b="1" dirty="0">
                          <a:solidFill>
                            <a:schemeClr val="bg1"/>
                          </a:solidFill>
                          <a:effectLst/>
                          <a:latin typeface="微软雅黑" panose="020B0503020204020204" pitchFamily="34" charset="-122"/>
                          <a:ea typeface="微软雅黑" panose="020B0503020204020204" pitchFamily="34" charset="-122"/>
                        </a:rPr>
                        <a:t>1%</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东北大学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英语至少</a:t>
                      </a:r>
                      <a:r>
                        <a:rPr lang="en-US" altLang="zh-CN" b="1" dirty="0">
                          <a:solidFill>
                            <a:schemeClr val="bg1"/>
                          </a:solidFill>
                          <a:effectLst/>
                          <a:latin typeface="微软雅黑" panose="020B0503020204020204" pitchFamily="34" charset="-122"/>
                          <a:ea typeface="微软雅黑" panose="020B0503020204020204" pitchFamily="34" charset="-122"/>
                        </a:rPr>
                        <a:t>2</a:t>
                      </a:r>
                      <a:r>
                        <a:rPr lang="zh-CN" altLang="en-US" b="1" dirty="0">
                          <a:solidFill>
                            <a:schemeClr val="bg1"/>
                          </a:solidFill>
                          <a:effectLst/>
                          <a:latin typeface="微软雅黑" panose="020B0503020204020204" pitchFamily="34" charset="-122"/>
                          <a:ea typeface="微软雅黑" panose="020B0503020204020204" pitchFamily="34" charset="-122"/>
                        </a:rPr>
                        <a:t>次期末成绩达到满分的</a:t>
                      </a:r>
                      <a:r>
                        <a:rPr lang="en-US" altLang="zh-CN" b="1" dirty="0">
                          <a:solidFill>
                            <a:schemeClr val="bg1"/>
                          </a:solidFill>
                          <a:effectLst/>
                          <a:latin typeface="微软雅黑" panose="020B0503020204020204" pitchFamily="34" charset="-122"/>
                          <a:ea typeface="微软雅黑" panose="020B0503020204020204" pitchFamily="34" charset="-122"/>
                        </a:rPr>
                        <a:t>90%</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西南交通大学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期中期末英语成绩至少一次满分</a:t>
                      </a:r>
                      <a:endParaRPr lang="zh-CN" altLang="en-US"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电子科技大学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省级重点中学数理化平均排名年级前</a:t>
                      </a:r>
                      <a:r>
                        <a:rPr lang="en-US" altLang="zh-CN" b="1" dirty="0">
                          <a:solidFill>
                            <a:schemeClr val="bg1"/>
                          </a:solidFill>
                          <a:effectLst/>
                          <a:latin typeface="微软雅黑" panose="020B0503020204020204" pitchFamily="34" charset="-122"/>
                          <a:ea typeface="微软雅黑" panose="020B0503020204020204" pitchFamily="34" charset="-122"/>
                        </a:rPr>
                        <a:t>10%</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上海外国语大学</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高三英语成绩平面年级前</a:t>
                      </a:r>
                      <a:r>
                        <a:rPr lang="en-US" altLang="zh-CN" b="1" dirty="0">
                          <a:solidFill>
                            <a:schemeClr val="bg1"/>
                          </a:solidFill>
                          <a:effectLst/>
                          <a:latin typeface="微软雅黑" panose="020B0503020204020204" pitchFamily="34" charset="-122"/>
                          <a:ea typeface="微软雅黑" panose="020B0503020204020204" pitchFamily="34" charset="-122"/>
                        </a:rPr>
                        <a:t>10%</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432000">
                <a:tc>
                  <a:txBody>
                    <a:bodyPr/>
                    <a:lstStyle/>
                    <a:p>
                      <a:pPr algn="ctr"/>
                      <a:r>
                        <a:rPr lang="zh-CN" altLang="en-US" b="1">
                          <a:solidFill>
                            <a:schemeClr val="bg1"/>
                          </a:solidFill>
                          <a:effectLst/>
                          <a:latin typeface="微软雅黑" panose="020B0503020204020204" pitchFamily="34" charset="-122"/>
                          <a:ea typeface="微软雅黑" panose="020B0503020204020204" pitchFamily="34" charset="-122"/>
                        </a:rPr>
                        <a:t>中国石油大学（华东）</a:t>
                      </a:r>
                      <a:endParaRPr lang="zh-CN" altLang="en-US" b="1">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b="1" dirty="0">
                          <a:solidFill>
                            <a:schemeClr val="bg1"/>
                          </a:solidFill>
                          <a:effectLst/>
                          <a:latin typeface="微软雅黑" panose="020B0503020204020204" pitchFamily="34" charset="-122"/>
                          <a:ea typeface="微软雅黑" panose="020B0503020204020204" pitchFamily="34" charset="-122"/>
                        </a:rPr>
                        <a:t>语英数物化期末成绩平均排名年级前</a:t>
                      </a:r>
                      <a:r>
                        <a:rPr lang="en-US" altLang="zh-CN" b="1" dirty="0">
                          <a:solidFill>
                            <a:schemeClr val="bg1"/>
                          </a:solidFill>
                          <a:effectLst/>
                          <a:latin typeface="微软雅黑" panose="020B0503020204020204" pitchFamily="34" charset="-122"/>
                          <a:ea typeface="微软雅黑" panose="020B0503020204020204" pitchFamily="34" charset="-122"/>
                        </a:rPr>
                        <a:t>10%</a:t>
                      </a:r>
                      <a:endParaRPr lang="en-US" altLang="zh-CN" b="1" dirty="0">
                        <a:solidFill>
                          <a:schemeClr val="bg1"/>
                        </a:solidFill>
                        <a:effectLst/>
                        <a:latin typeface="微软雅黑" panose="020B0503020204020204" pitchFamily="34" charset="-122"/>
                        <a:ea typeface="微软雅黑" panose="020B0503020204020204" pitchFamily="34" charset="-122"/>
                      </a:endParaRPr>
                    </a:p>
                  </a:txBody>
                  <a:tcPr marL="28575" marR="28575" marT="9525" marB="9525"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1063313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此外，优异的在校成绩、海外学习经历等都可以为你通过自主招生加分加码</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5" name="表格 4"/>
          <p:cNvGraphicFramePr>
            <a:graphicFrameLocks noGrp="1"/>
          </p:cNvGraphicFramePr>
          <p:nvPr/>
        </p:nvGraphicFramePr>
        <p:xfrm>
          <a:off x="1172791" y="1880093"/>
          <a:ext cx="10633136" cy="3672412"/>
        </p:xfrm>
        <a:graphic>
          <a:graphicData uri="http://schemas.openxmlformats.org/drawingml/2006/table">
            <a:tbl>
              <a:tblPr/>
              <a:tblGrid>
                <a:gridCol w="4922315"/>
                <a:gridCol w="5710821"/>
              </a:tblGrid>
              <a:tr h="619297">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学校</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外语学习经历</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84E4B"/>
                    </a:solidFill>
                  </a:tcPr>
                </a:tc>
              </a:tr>
              <a:tr h="610623">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北京师范大学</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日语∕俄语</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0623">
                <a:tc>
                  <a:txBody>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兰州大学</a:t>
                      </a:r>
                      <a:endParaRPr lang="zh-CN" altLang="en-US" sz="2000" b="1">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连续</a:t>
                      </a:r>
                      <a:r>
                        <a:rPr lang="en-US" altLang="zh-CN" sz="2000" b="1" dirty="0">
                          <a:solidFill>
                            <a:schemeClr val="bg1"/>
                          </a:solidFill>
                          <a:effectLst/>
                          <a:latin typeface="微软雅黑" panose="020B0503020204020204" pitchFamily="34" charset="-122"/>
                          <a:ea typeface="微软雅黑" panose="020B0503020204020204" pitchFamily="34" charset="-122"/>
                        </a:rPr>
                        <a:t>5</a:t>
                      </a:r>
                      <a:r>
                        <a:rPr lang="zh-CN" altLang="en-US" sz="2000" b="1" dirty="0">
                          <a:solidFill>
                            <a:schemeClr val="bg1"/>
                          </a:solidFill>
                          <a:effectLst/>
                          <a:latin typeface="微软雅黑" panose="020B0503020204020204" pitchFamily="34" charset="-122"/>
                          <a:ea typeface="微软雅黑" panose="020B0503020204020204" pitchFamily="34" charset="-122"/>
                        </a:rPr>
                        <a:t>年以上俄日德法语学习经历且外语成绩优异</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0623">
                <a:tc>
                  <a:txBody>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山东大学</a:t>
                      </a:r>
                      <a:endParaRPr lang="zh-CN" altLang="en-US" sz="2000" b="1">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雅思</a:t>
                      </a:r>
                      <a:r>
                        <a:rPr lang="en-US" altLang="zh-CN" sz="2000" b="1" dirty="0">
                          <a:solidFill>
                            <a:schemeClr val="bg1"/>
                          </a:solidFill>
                          <a:effectLst/>
                          <a:latin typeface="微软雅黑" panose="020B0503020204020204" pitchFamily="34" charset="-122"/>
                          <a:ea typeface="微软雅黑" panose="020B0503020204020204" pitchFamily="34" charset="-122"/>
                        </a:rPr>
                        <a:t>6</a:t>
                      </a:r>
                      <a:r>
                        <a:rPr lang="zh-CN" altLang="en-US" sz="2000" b="1" dirty="0">
                          <a:solidFill>
                            <a:schemeClr val="bg1"/>
                          </a:solidFill>
                          <a:effectLst/>
                          <a:latin typeface="微软雅黑" panose="020B0503020204020204" pitchFamily="34" charset="-122"/>
                          <a:ea typeface="微软雅黑" panose="020B0503020204020204" pitchFamily="34" charset="-122"/>
                        </a:rPr>
                        <a:t>分、托福</a:t>
                      </a:r>
                      <a:r>
                        <a:rPr lang="en-US" altLang="zh-CN" sz="2000" b="1" dirty="0">
                          <a:solidFill>
                            <a:schemeClr val="bg1"/>
                          </a:solidFill>
                          <a:effectLst/>
                          <a:latin typeface="微软雅黑" panose="020B0503020204020204" pitchFamily="34" charset="-122"/>
                          <a:ea typeface="微软雅黑" panose="020B0503020204020204" pitchFamily="34" charset="-122"/>
                        </a:rPr>
                        <a:t>85</a:t>
                      </a:r>
                      <a:r>
                        <a:rPr lang="zh-CN" altLang="en-US" sz="2000" b="1" dirty="0">
                          <a:solidFill>
                            <a:schemeClr val="bg1"/>
                          </a:solidFill>
                          <a:effectLst/>
                          <a:latin typeface="微软雅黑" panose="020B0503020204020204" pitchFamily="34" charset="-122"/>
                          <a:ea typeface="微软雅黑" panose="020B0503020204020204" pitchFamily="34" charset="-122"/>
                        </a:rPr>
                        <a:t>分</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0623">
                <a:tc>
                  <a:txBody>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中国传媒大学</a:t>
                      </a:r>
                      <a:endParaRPr lang="zh-CN" altLang="en-US" sz="2000" b="1">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雅思</a:t>
                      </a:r>
                      <a:r>
                        <a:rPr lang="en-US" altLang="zh-CN" sz="2000" b="1" dirty="0">
                          <a:solidFill>
                            <a:schemeClr val="bg1"/>
                          </a:solidFill>
                          <a:effectLst/>
                          <a:latin typeface="微软雅黑" panose="020B0503020204020204" pitchFamily="34" charset="-122"/>
                          <a:ea typeface="微软雅黑" panose="020B0503020204020204" pitchFamily="34" charset="-122"/>
                        </a:rPr>
                        <a:t>6</a:t>
                      </a:r>
                      <a:r>
                        <a:rPr lang="zh-CN" altLang="en-US" sz="2000" b="1" dirty="0">
                          <a:solidFill>
                            <a:schemeClr val="bg1"/>
                          </a:solidFill>
                          <a:effectLst/>
                          <a:latin typeface="微软雅黑" panose="020B0503020204020204" pitchFamily="34" charset="-122"/>
                          <a:ea typeface="微软雅黑" panose="020B0503020204020204" pitchFamily="34" charset="-122"/>
                        </a:rPr>
                        <a:t>分、托福</a:t>
                      </a:r>
                      <a:r>
                        <a:rPr lang="en-US" altLang="zh-CN" sz="2000" b="1" dirty="0">
                          <a:solidFill>
                            <a:schemeClr val="bg1"/>
                          </a:solidFill>
                          <a:effectLst/>
                          <a:latin typeface="微软雅黑" panose="020B0503020204020204" pitchFamily="34" charset="-122"/>
                          <a:ea typeface="微软雅黑" panose="020B0503020204020204" pitchFamily="34" charset="-122"/>
                        </a:rPr>
                        <a:t>80</a:t>
                      </a:r>
                      <a:r>
                        <a:rPr lang="zh-CN" altLang="en-US" sz="2000" b="1" dirty="0">
                          <a:solidFill>
                            <a:schemeClr val="bg1"/>
                          </a:solidFill>
                          <a:effectLst/>
                          <a:latin typeface="微软雅黑" panose="020B0503020204020204" pitchFamily="34" charset="-122"/>
                          <a:ea typeface="微软雅黑" panose="020B0503020204020204" pitchFamily="34" charset="-122"/>
                        </a:rPr>
                        <a:t>分</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610623">
                <a:tc>
                  <a:txBody>
                    <a:bodyPr/>
                    <a:lstStyle/>
                    <a:p>
                      <a:pPr algn="ctr"/>
                      <a:r>
                        <a:rPr lang="zh-CN" altLang="en-US" sz="2000" b="1">
                          <a:solidFill>
                            <a:schemeClr val="bg1"/>
                          </a:solidFill>
                          <a:effectLst/>
                          <a:latin typeface="微软雅黑" panose="020B0503020204020204" pitchFamily="34" charset="-122"/>
                          <a:ea typeface="微软雅黑" panose="020B0503020204020204" pitchFamily="34" charset="-122"/>
                        </a:rPr>
                        <a:t>北京语言大学</a:t>
                      </a:r>
                      <a:endParaRPr lang="zh-CN" altLang="en-US" sz="2000" b="1">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CN" altLang="en-US" sz="2000" b="1" dirty="0">
                          <a:solidFill>
                            <a:schemeClr val="bg1"/>
                          </a:solidFill>
                          <a:effectLst/>
                          <a:latin typeface="微软雅黑" panose="020B0503020204020204" pitchFamily="34" charset="-122"/>
                          <a:ea typeface="微软雅黑" panose="020B0503020204020204" pitchFamily="34" charset="-122"/>
                        </a:rPr>
                        <a:t>雅思、托福成绩优异</a:t>
                      </a:r>
                      <a:endParaRPr lang="zh-CN" altLang="en-US" sz="2000" b="1"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259"/>
          <p:cNvSpPr>
            <a:spLocks noChangeArrowheads="1"/>
          </p:cNvSpPr>
          <p:nvPr/>
        </p:nvSpPr>
        <p:spPr bwMode="auto">
          <a:xfrm>
            <a:off x="3424889" y="2801047"/>
            <a:ext cx="862111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zh-CN" altLang="en-US" b="1" dirty="0">
                <a:solidFill>
                  <a:schemeClr val="bg1"/>
                </a:solidFill>
              </a:rPr>
              <a:t>竞赛省级三等奖，可以申请哪些“</a:t>
            </a:r>
            <a:r>
              <a:rPr lang="en-US" altLang="zh-CN" b="1" dirty="0">
                <a:solidFill>
                  <a:schemeClr val="bg1"/>
                </a:solidFill>
              </a:rPr>
              <a:t>985”</a:t>
            </a:r>
            <a:r>
              <a:rPr lang="zh-CN" altLang="en-US" b="1" dirty="0">
                <a:solidFill>
                  <a:schemeClr val="bg1"/>
                </a:solidFill>
              </a:rPr>
              <a:t>高校？</a:t>
            </a:r>
            <a:endParaRPr lang="en-GB" altLang="zh-CN" sz="2800" dirty="0">
              <a:solidFill>
                <a:schemeClr val="bg1"/>
              </a:solidFill>
              <a:cs typeface="+mn-ea"/>
              <a:sym typeface="+mn-lt"/>
            </a:endParaRPr>
          </a:p>
        </p:txBody>
      </p:sp>
      <p:cxnSp>
        <p:nvCxnSpPr>
          <p:cNvPr id="13" name="直接连接符 12"/>
          <p:cNvCxnSpPr/>
          <p:nvPr/>
        </p:nvCxnSpPr>
        <p:spPr>
          <a:xfrm>
            <a:off x="2207915" y="3533555"/>
            <a:ext cx="96940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180903" y="1933552"/>
            <a:ext cx="1844084" cy="2214880"/>
          </a:xfrm>
          <a:prstGeom prst="rect">
            <a:avLst/>
          </a:prstGeom>
          <a:noFill/>
          <a:ln>
            <a:noFill/>
          </a:ln>
        </p:spPr>
        <p:txBody>
          <a:bodyPr wrap="square" rtlCol="0">
            <a:spAutoFit/>
          </a:bodyPr>
          <a:lstStyle/>
          <a:p>
            <a:pPr defTabSz="963930" fontAlgn="auto">
              <a:spcBef>
                <a:spcPts val="0"/>
              </a:spcBef>
              <a:spcAft>
                <a:spcPts val="0"/>
              </a:spcAft>
              <a:defRPr/>
            </a:pPr>
            <a:r>
              <a:rPr lang="en-US" altLang="zh-CN" sz="13800" dirty="0">
                <a:solidFill>
                  <a:schemeClr val="accent2"/>
                </a:solidFill>
                <a:latin typeface="Freestyle Script" panose="030804020302050B0404" pitchFamily="66" charset="0"/>
                <a:ea typeface="微软雅黑" panose="020B0503020204020204" pitchFamily="34" charset="-122"/>
              </a:rPr>
              <a:t>3</a:t>
            </a:r>
            <a:endParaRPr lang="en-US" altLang="zh-CN" sz="13800" b="1" dirty="0">
              <a:solidFill>
                <a:schemeClr val="accent2"/>
              </a:solidFill>
              <a:latin typeface="Freestyle Script" panose="030804020302050B0404" pitchFamily="66"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14"/>
                                        </p:tgtEl>
                                      </p:cBhvr>
                                    </p:animEffect>
                                    <p:animScale>
                                      <p:cBhvr>
                                        <p:cTn id="13" dur="250" autoRev="1" fill="hold"/>
                                        <p:tgtEl>
                                          <p:spTgt spid="14"/>
                                        </p:tgtEl>
                                      </p:cBhvr>
                                      <p:by x="105000" y="105000"/>
                                    </p:animScale>
                                  </p:childTnLst>
                                </p:cTn>
                              </p:par>
                            </p:childTnLst>
                          </p:cTn>
                        </p:par>
                        <p:par>
                          <p:cTn id="14" fill="hold">
                            <p:stCondLst>
                              <p:cond delay="1000"/>
                            </p:stCondLst>
                            <p:childTnLst>
                              <p:par>
                                <p:cTn id="15" presetID="53" presetClass="entr" presetSubtype="16" fill="hold" grpId="0" nodeType="afterEffect">
                                  <p:stCondLst>
                                    <p:cond delay="0"/>
                                  </p:stCondLst>
                                  <p:iterate type="lt">
                                    <p:tmPct val="0"/>
                                  </p:iterate>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653511" y="1619758"/>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zh-CN" sz="2000" b="1" dirty="0">
                <a:latin typeface="微软雅黑" panose="020B0503020204020204" pitchFamily="34" charset="-122"/>
                <a:ea typeface="微软雅黑" panose="020B0503020204020204" pitchFamily="34" charset="-122"/>
              </a:rPr>
              <a:t>中国人民大学</a:t>
            </a:r>
            <a:endParaRPr lang="en-US" altLang="zh-CN" sz="2000" b="1" dirty="0">
              <a:latin typeface="微软雅黑" panose="020B0503020204020204" pitchFamily="34" charset="-122"/>
              <a:ea typeface="微软雅黑" panose="020B0503020204020204" pitchFamily="34" charset="-122"/>
            </a:endParaRPr>
          </a:p>
          <a:p>
            <a:pPr algn="l"/>
            <a:r>
              <a:rPr lang="zh-CN" altLang="zh-CN" sz="2000" b="1" dirty="0">
                <a:latin typeface="微软雅黑" panose="020B0503020204020204" pitchFamily="34" charset="-122"/>
                <a:ea typeface="微软雅黑" panose="020B0503020204020204" pitchFamily="34" charset="-122"/>
              </a:rPr>
              <a:t>物理学</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材料物理：</a:t>
            </a:r>
            <a:r>
              <a:rPr lang="zh-CN" altLang="zh-CN" sz="2000" dirty="0">
                <a:latin typeface="微软雅黑" panose="020B0503020204020204" pitchFamily="34" charset="-122"/>
                <a:ea typeface="微软雅黑" panose="020B0503020204020204" pitchFamily="34" charset="-122"/>
              </a:rPr>
              <a:t>具有扎实的数理基础和灵活的应变能力；在全国中学生数学、物理、化学奥林匹克竞赛等学科竞赛中获得省级或以上奖项。</a:t>
            </a:r>
            <a:endParaRPr lang="zh-CN" altLang="zh-CN" sz="2000" dirty="0">
              <a:latin typeface="微软雅黑" panose="020B0503020204020204" pitchFamily="34" charset="-122"/>
              <a:ea typeface="微软雅黑" panose="020B0503020204020204" pitchFamily="34" charset="-122"/>
            </a:endParaRPr>
          </a:p>
          <a:p>
            <a:pPr algn="l"/>
            <a:r>
              <a:rPr lang="en-US" altLang="zh-CN" sz="2000" dirty="0">
                <a:latin typeface="微软雅黑" panose="020B0503020204020204" pitchFamily="34" charset="-122"/>
                <a:ea typeface="微软雅黑" panose="020B0503020204020204" pitchFamily="34" charset="-122"/>
              </a:rPr>
              <a:t> </a:t>
            </a:r>
            <a:endParaRPr lang="zh-CN" altLang="zh-CN" sz="2000" dirty="0">
              <a:latin typeface="微软雅黑" panose="020B0503020204020204" pitchFamily="34" charset="-122"/>
              <a:ea typeface="微软雅黑" panose="020B0503020204020204" pitchFamily="34" charset="-122"/>
            </a:endParaRPr>
          </a:p>
          <a:p>
            <a:pPr algn="l"/>
            <a:r>
              <a:rPr lang="zh-CN" altLang="zh-CN" sz="2000" b="1" dirty="0">
                <a:latin typeface="微软雅黑" panose="020B0503020204020204" pitchFamily="34" charset="-122"/>
                <a:ea typeface="微软雅黑" panose="020B0503020204020204" pitchFamily="34" charset="-122"/>
              </a:rPr>
              <a:t>化学：</a:t>
            </a:r>
            <a:r>
              <a:rPr lang="zh-CN" altLang="zh-CN" sz="2000" dirty="0">
                <a:latin typeface="微软雅黑" panose="020B0503020204020204" pitchFamily="34" charset="-122"/>
                <a:ea typeface="微软雅黑" panose="020B0503020204020204" pitchFamily="34" charset="-122"/>
              </a:rPr>
              <a:t>学业成绩优秀，化学学科特长突出，自主学习能力强，对化学专业学习研究具有浓厚兴趣；同等条件下，参加过省级以上化学学科相关竞赛并获奖或有化学创新成果（实验或论文）者优先考虑。</a:t>
            </a:r>
            <a:endParaRPr lang="zh-CN" altLang="zh-CN"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9" name="图片 8" descr="图片包含 建筑物, 户外, 天空, 标牌&#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8775" y="1619758"/>
            <a:ext cx="6426968" cy="4588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北京师范大学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       在省级（含）以上数学、物理竞赛获奖者，以及全国信息类竞赛和科技创新竞赛获奖者，限报教育学、天文学和哲学专业。</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8" name="图片 7" descr="图片包含 户外, 天空, 建筑物, 树&#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2686" r="7063" b="4782"/>
          <a:stretch>
            <a:fillRect/>
          </a:stretch>
        </p:blipFill>
        <p:spPr>
          <a:xfrm>
            <a:off x="1050690" y="1744117"/>
            <a:ext cx="6530813" cy="4346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大连理工大学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       获得数学、物理、化学、生物学、信息学等五大学科省级竞赛三等奖及以上者，可申请</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级条件，即高考文化课成绩达到我校模拟投档线下</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分（江苏省）</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分但不低于当地本科一批录取控制分数线我校即予以录取。</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6" name="图片 5" descr="图片包含 户外, 天空, 建筑物, 道路&#10;&#10;已生成极高可信度的说明"/>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2074" y="1729740"/>
            <a:ext cx="6502286" cy="4334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东北大学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信息类：</a:t>
            </a:r>
            <a:r>
              <a:rPr lang="zh-CN" altLang="en-US" sz="2000" dirty="0">
                <a:latin typeface="微软雅黑" panose="020B0503020204020204" pitchFamily="34" charset="-122"/>
                <a:ea typeface="微软雅黑" panose="020B0503020204020204" pitchFamily="34" charset="-122"/>
              </a:rPr>
              <a:t>高中阶段参加省级以上学科、科技创新等竞赛的获奖考生。</a:t>
            </a:r>
            <a:endParaRPr lang="zh-CN" altLang="en-US" sz="2000" dirty="0">
              <a:latin typeface="微软雅黑" panose="020B0503020204020204" pitchFamily="34" charset="-122"/>
              <a:ea typeface="微软雅黑" panose="020B0503020204020204" pitchFamily="34" charset="-122"/>
            </a:endParaRPr>
          </a:p>
          <a:p>
            <a:pPr algn="l"/>
            <a:endParaRPr lang="en-US" altLang="zh-CN"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人文与社科类：</a:t>
            </a:r>
            <a:r>
              <a:rPr lang="zh-CN" altLang="en-US" sz="2000" dirty="0">
                <a:latin typeface="微软雅黑" panose="020B0503020204020204" pitchFamily="34" charset="-122"/>
                <a:ea typeface="微软雅黑" panose="020B0503020204020204" pitchFamily="34" charset="-122"/>
              </a:rPr>
              <a:t>参加省级以上作文、演讲、辩论等竞赛获奖考生。</a:t>
            </a:r>
            <a:endParaRPr lang="zh-CN" altLang="en-US" sz="2000" dirty="0">
              <a:latin typeface="微软雅黑" panose="020B0503020204020204" pitchFamily="34" charset="-122"/>
              <a:ea typeface="微软雅黑" panose="020B0503020204020204" pitchFamily="34" charset="-122"/>
            </a:endParaRPr>
          </a:p>
          <a:p>
            <a:pPr algn="l"/>
            <a:endParaRPr lang="en-US" altLang="zh-CN"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外语类：</a:t>
            </a:r>
            <a:r>
              <a:rPr lang="zh-CN" altLang="en-US" sz="2000" dirty="0">
                <a:latin typeface="微软雅黑" panose="020B0503020204020204" pitchFamily="34" charset="-122"/>
                <a:ea typeface="微软雅黑" panose="020B0503020204020204" pitchFamily="34" charset="-122"/>
              </a:rPr>
              <a:t>参加省级以上外语类竞赛获奖考生。</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10" name="图片 9" descr="图片包含 天空, 户外, 建筑物, 道路&#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6767" y="1799923"/>
            <a:ext cx="6624736" cy="42646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同济大学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       在全国范围内选拔品质优秀、身心健康、社会责任感强、素质全面，且具有明显专业兴趣、学科特长和创新潜质，参加省级（含）以上各类学科竞赛并获得奖励，积极参加创新性研究工作或研究性学习并取得一定成果的优秀高中毕业生。</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6" name="图片 5" descr="图片包含 户外, 建筑物, 树, 道路&#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7813" r="7813"/>
          <a:stretch>
            <a:fillRect/>
          </a:stretch>
        </p:blipFill>
        <p:spPr>
          <a:xfrm>
            <a:off x="1100783" y="1789861"/>
            <a:ext cx="6520116" cy="4346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厦门大学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       高中阶段获数学、物理、化学、生物学、信息学等五大学科奥林匹克竞赛省级赛区一个二等奖或两个以上不同学科省级赛区三等奖以上（含三等奖）的高中毕业生，可申请</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类资格，即高考原始成绩达到我校在生源所在省份的省级招生部门提供的模拟投档线下</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分以内，但不低于生源所在省份本一批录取控制分数线。</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8" name="图片 7" descr="图片包含 户外, 树, 建筑物, 天空&#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5657" t="3207" r="7618"/>
          <a:stretch>
            <a:fillRect/>
          </a:stretch>
        </p:blipFill>
        <p:spPr>
          <a:xfrm>
            <a:off x="1100782" y="1789861"/>
            <a:ext cx="6478059" cy="4274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山东大学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报考数学类、物理学类、化学类、生物科学类、药学类等理科类专业的考生，高中阶段需获得全国中学生学科奥林匹克竞赛省赛区二等奖及以上奖励；或取得两个学科奥林匹克竞赛省赛区三等奖及以上奖励。</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10" name="图片 9" descr="图片包含 建筑物, 户外, 天空, 时钟&#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12378" r="3248"/>
          <a:stretch>
            <a:fillRect/>
          </a:stretch>
        </p:blipFill>
        <p:spPr>
          <a:xfrm>
            <a:off x="1056613" y="1717853"/>
            <a:ext cx="6520116" cy="4346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没有自主招生你怎么考清华？</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4" name="椭圆 3"/>
          <p:cNvSpPr/>
          <p:nvPr/>
        </p:nvSpPr>
        <p:spPr>
          <a:xfrm>
            <a:off x="1628887" y="2107376"/>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dirty="0">
                <a:latin typeface="微软雅黑" panose="020B0503020204020204" pitchFamily="34" charset="-122"/>
                <a:ea typeface="微软雅黑" panose="020B0503020204020204" pitchFamily="34" charset="-122"/>
              </a:rPr>
              <a:t>2017</a:t>
            </a:r>
            <a:r>
              <a:rPr lang="zh-CN" altLang="zh-CN" sz="2400" dirty="0">
                <a:latin typeface="微软雅黑" panose="020B0503020204020204" pitchFamily="34" charset="-122"/>
                <a:ea typeface="微软雅黑" panose="020B0503020204020204" pitchFamily="34" charset="-122"/>
              </a:rPr>
              <a:t>年</a:t>
            </a:r>
            <a:r>
              <a:rPr lang="zh-CN" altLang="en-US" sz="2400" dirty="0">
                <a:latin typeface="微软雅黑" panose="020B0503020204020204" pitchFamily="34" charset="-122"/>
                <a:ea typeface="微软雅黑" panose="020B0503020204020204" pitchFamily="34" charset="-122"/>
              </a:rPr>
              <a:t>清华</a:t>
            </a:r>
            <a:r>
              <a:rPr lang="zh-CN" altLang="zh-CN" sz="2400" dirty="0">
                <a:latin typeface="微软雅黑" panose="020B0503020204020204" pitchFamily="34" charset="-122"/>
                <a:ea typeface="微软雅黑" panose="020B0503020204020204" pitchFamily="34" charset="-122"/>
              </a:rPr>
              <a:t>在浙江共录取</a:t>
            </a:r>
            <a:r>
              <a:rPr lang="en-US" altLang="zh-CN" sz="2400" dirty="0">
                <a:latin typeface="微软雅黑" panose="020B0503020204020204" pitchFamily="34" charset="-122"/>
                <a:ea typeface="微软雅黑" panose="020B0503020204020204" pitchFamily="34" charset="-122"/>
              </a:rPr>
              <a:t>150</a:t>
            </a:r>
            <a:r>
              <a:rPr lang="zh-CN" altLang="zh-CN" sz="2400" dirty="0">
                <a:latin typeface="微软雅黑" panose="020B0503020204020204" pitchFamily="34" charset="-122"/>
                <a:ea typeface="微软雅黑" panose="020B0503020204020204" pitchFamily="34" charset="-122"/>
              </a:rPr>
              <a:t>人</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6" name="椭圆 5"/>
          <p:cNvSpPr/>
          <p:nvPr/>
        </p:nvSpPr>
        <p:spPr>
          <a:xfrm>
            <a:off x="5167066" y="2107376"/>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400" dirty="0">
                <a:latin typeface="微软雅黑" panose="020B0503020204020204" pitchFamily="34" charset="-122"/>
                <a:ea typeface="微软雅黑" panose="020B0503020204020204" pitchFamily="34" charset="-122"/>
              </a:rPr>
              <a:t>2016</a:t>
            </a:r>
            <a:r>
              <a:rPr lang="zh-CN" altLang="en-US" sz="2400" dirty="0">
                <a:latin typeface="微软雅黑" panose="020B0503020204020204" pitchFamily="34" charset="-122"/>
                <a:ea typeface="微软雅黑" panose="020B0503020204020204" pitchFamily="34" charset="-122"/>
              </a:rPr>
              <a:t>年清华浙江</a:t>
            </a:r>
            <a:r>
              <a:rPr lang="zh-CN" altLang="zh-CN" sz="2400" dirty="0">
                <a:latin typeface="微软雅黑" panose="020B0503020204020204" pitchFamily="34" charset="-122"/>
                <a:ea typeface="微软雅黑" panose="020B0503020204020204" pitchFamily="34" charset="-122"/>
              </a:rPr>
              <a:t>三位一体</a:t>
            </a:r>
            <a:r>
              <a:rPr lang="en-US" altLang="zh-CN" sz="2400" dirty="0">
                <a:latin typeface="微软雅黑" panose="020B0503020204020204" pitchFamily="34" charset="-122"/>
                <a:ea typeface="微软雅黑" panose="020B0503020204020204" pitchFamily="34" charset="-122"/>
              </a:rPr>
              <a:t>105</a:t>
            </a:r>
            <a:r>
              <a:rPr lang="zh-CN" altLang="zh-CN" sz="2400" dirty="0">
                <a:latin typeface="微软雅黑" panose="020B0503020204020204" pitchFamily="34" charset="-122"/>
                <a:ea typeface="微软雅黑" panose="020B0503020204020204" pitchFamily="34" charset="-122"/>
              </a:rPr>
              <a:t>人</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8705245" y="2107376"/>
            <a:ext cx="2524618" cy="252461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CN" altLang="en-US" sz="2400" dirty="0">
                <a:latin typeface="微软雅黑" panose="020B0503020204020204" pitchFamily="34" charset="-122"/>
                <a:ea typeface="微软雅黑" panose="020B0503020204020204" pitchFamily="34" charset="-122"/>
              </a:rPr>
              <a:t>自主招生、领军计划、自强计划、体育、艺术</a:t>
            </a:r>
            <a:r>
              <a:rPr lang="en-US"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人左右</a:t>
            </a:r>
            <a:endParaRPr lang="zh-CN" altLang="en-US" sz="2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253942" y="5676933"/>
            <a:ext cx="7918818"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 清华通过高考裸分录取</a:t>
            </a:r>
            <a:r>
              <a:rPr lang="en-US" altLang="zh-CN" sz="2800" b="1" dirty="0">
                <a:solidFill>
                  <a:srgbClr val="28C7D4"/>
                </a:solidFill>
                <a:latin typeface="微软雅黑" panose="020B0503020204020204" pitchFamily="34" charset="-122"/>
                <a:ea typeface="微软雅黑" panose="020B0503020204020204" pitchFamily="34" charset="-122"/>
              </a:rPr>
              <a:t>15</a:t>
            </a:r>
            <a:r>
              <a:rPr lang="zh-CN" altLang="en-US" sz="2800" b="1" dirty="0">
                <a:solidFill>
                  <a:srgbClr val="28C7D4"/>
                </a:solidFill>
                <a:latin typeface="微软雅黑" panose="020B0503020204020204" pitchFamily="34" charset="-122"/>
                <a:ea typeface="微软雅黑" panose="020B0503020204020204" pitchFamily="34" charset="-122"/>
              </a:rPr>
              <a:t>人，裸分占比</a:t>
            </a:r>
            <a:r>
              <a:rPr lang="en-US" altLang="zh-CN" sz="2800" b="1" dirty="0">
                <a:solidFill>
                  <a:srgbClr val="28C7D4"/>
                </a:solidFill>
                <a:latin typeface="微软雅黑" panose="020B0503020204020204" pitchFamily="34" charset="-122"/>
                <a:ea typeface="微软雅黑" panose="020B0503020204020204" pitchFamily="34" charset="-122"/>
              </a:rPr>
              <a:t>10%</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重庆大学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在高中阶段获得全国中学生学科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数学、物理、化学、生物学、信息学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奥林匹克竞赛省级三等奖及以上奖项（其中：省级一等奖及以上获得者，免笔试）。</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6" name="图片 5" descr="图片包含 户外, 天空, 道路, 树&#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28774" y="1717853"/>
            <a:ext cx="6628129" cy="4418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电子科技大学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高中阶段参加全国数学、物理、化学、生物、信息学、科技创新等竞赛，获得省级赛区二等奖（含二等奖）以上或两个以上不同学科省级赛区三等奖以上（含三等奖）。</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8" name="图片 7" descr="图片包含 天空, 户外, 建筑物, 道路&#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17838" y="1717853"/>
            <a:ext cx="5966478" cy="4490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西北农林科技大学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高中阶段参加全国中学生（数学、物理、化学、生物学、信息学）奥林匹克竞赛全国决赛及省赛区竞赛获一、二、三等奖的学生。</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6" name="图片 5" descr="图片包含 天空, 户外, 道路, 建筑物&#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7287" y="1713515"/>
            <a:ext cx="5897453" cy="4423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6672696"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竞赛省级三等奖，可以申请哪些“</a:t>
            </a:r>
            <a:r>
              <a:rPr lang="en-US" altLang="zh-CN" sz="2400" dirty="0">
                <a:solidFill>
                  <a:schemeClr val="bg1"/>
                </a:solidFill>
                <a:latin typeface="微软雅黑" panose="020B0503020204020204" pitchFamily="34" charset="-122"/>
                <a:ea typeface="微软雅黑" panose="020B0503020204020204" pitchFamily="34" charset="-122"/>
              </a:rPr>
              <a:t>985”</a:t>
            </a:r>
            <a:r>
              <a:rPr lang="zh-CN" altLang="en-US" sz="2400" dirty="0">
                <a:solidFill>
                  <a:schemeClr val="bg1"/>
                </a:solidFill>
                <a:latin typeface="微软雅黑" panose="020B0503020204020204" pitchFamily="34" charset="-122"/>
                <a:ea typeface="微软雅黑" panose="020B0503020204020204" pitchFamily="34" charset="-122"/>
              </a:rPr>
              <a:t>高校？</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5" name="矩形 4"/>
          <p:cNvSpPr/>
          <p:nvPr/>
        </p:nvSpPr>
        <p:spPr>
          <a:xfrm>
            <a:off x="673391" y="1285805"/>
            <a:ext cx="11552149" cy="53340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Content Placeholder 2"/>
          <p:cNvSpPr txBox="1"/>
          <p:nvPr/>
        </p:nvSpPr>
        <p:spPr>
          <a:xfrm>
            <a:off x="7725519" y="1717853"/>
            <a:ext cx="4176464" cy="4346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b="1" dirty="0">
                <a:latin typeface="微软雅黑" panose="020B0503020204020204" pitchFamily="34" charset="-122"/>
                <a:ea typeface="微软雅黑" panose="020B0503020204020204" pitchFamily="34" charset="-122"/>
              </a:rPr>
              <a:t>兰州大学</a:t>
            </a:r>
            <a:endParaRPr lang="zh-CN" altLang="en-US" sz="2000" b="1" dirty="0">
              <a:latin typeface="微软雅黑" panose="020B0503020204020204" pitchFamily="34" charset="-122"/>
              <a:ea typeface="微软雅黑" panose="020B0503020204020204" pitchFamily="34" charset="-122"/>
            </a:endParaRPr>
          </a:p>
          <a:p>
            <a:pPr algn="l"/>
            <a:r>
              <a:rPr lang="zh-CN" altLang="en-US" sz="2000" b="1"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高中阶段获得奥林匹克竞赛（数学、物理、化学、生物、信息学）省级二等奖及以上奖励者，或者同时获得</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项不同学科省级三等奖奖励者。</a:t>
            </a:r>
            <a:endParaRPr lang="zh-CN" altLang="en-US" sz="2000" dirty="0">
              <a:latin typeface="微软雅黑" panose="020B0503020204020204" pitchFamily="34" charset="-122"/>
              <a:ea typeface="微软雅黑" panose="020B0503020204020204" pitchFamily="34" charset="-122"/>
            </a:endParaRPr>
          </a:p>
          <a:p>
            <a:pPr algn="l"/>
            <a:endParaRPr lang="zh-CN" altLang="zh-CN" sz="2000" dirty="0">
              <a:latin typeface="微软雅黑" panose="020B0503020204020204" pitchFamily="34" charset="-122"/>
              <a:ea typeface="微软雅黑" panose="020B0503020204020204" pitchFamily="34" charset="-122"/>
            </a:endParaRPr>
          </a:p>
        </p:txBody>
      </p:sp>
      <p:pic>
        <p:nvPicPr>
          <p:cNvPr id="8" name="图片 7" descr="图片包含 户外, 天空, 建筑物, 道路&#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l="7813" r="7813"/>
          <a:stretch>
            <a:fillRect/>
          </a:stretch>
        </p:blipFill>
        <p:spPr>
          <a:xfrm>
            <a:off x="956767" y="1717853"/>
            <a:ext cx="6552728" cy="4368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473873" y="1492089"/>
            <a:ext cx="10384877" cy="4248472"/>
          </a:xfrm>
          <a:custGeom>
            <a:avLst/>
            <a:gdLst>
              <a:gd name="connsiteX0" fmla="*/ 1112084 w 10384877"/>
              <a:gd name="connsiteY0" fmla="*/ 0 h 4248472"/>
              <a:gd name="connsiteX1" fmla="*/ 10384877 w 10384877"/>
              <a:gd name="connsiteY1" fmla="*/ 0 h 4248472"/>
              <a:gd name="connsiteX2" fmla="*/ 10384877 w 10384877"/>
              <a:gd name="connsiteY2" fmla="*/ 4248472 h 4248472"/>
              <a:gd name="connsiteX3" fmla="*/ 1112084 w 10384877"/>
              <a:gd name="connsiteY3" fmla="*/ 4248472 h 4248472"/>
              <a:gd name="connsiteX4" fmla="*/ 1112084 w 10384877"/>
              <a:gd name="connsiteY4" fmla="*/ 4243379 h 4248472"/>
              <a:gd name="connsiteX5" fmla="*/ 1059571 w 10384877"/>
              <a:gd name="connsiteY5" fmla="*/ 4243379 h 4248472"/>
              <a:gd name="connsiteX6" fmla="*/ 0 w 10384877"/>
              <a:gd name="connsiteY6" fmla="*/ 2124238 h 4248472"/>
              <a:gd name="connsiteX7" fmla="*/ 1059571 w 10384877"/>
              <a:gd name="connsiteY7" fmla="*/ 5097 h 4248472"/>
              <a:gd name="connsiteX8" fmla="*/ 1112084 w 10384877"/>
              <a:gd name="connsiteY8" fmla="*/ 5097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4877" h="4248472">
                <a:moveTo>
                  <a:pt x="1112084" y="0"/>
                </a:moveTo>
                <a:lnTo>
                  <a:pt x="10384877" y="0"/>
                </a:lnTo>
                <a:lnTo>
                  <a:pt x="10384877" y="4248472"/>
                </a:lnTo>
                <a:lnTo>
                  <a:pt x="1112084" y="4248472"/>
                </a:lnTo>
                <a:lnTo>
                  <a:pt x="1112084" y="4243379"/>
                </a:lnTo>
                <a:lnTo>
                  <a:pt x="1059571" y="4243379"/>
                </a:lnTo>
                <a:lnTo>
                  <a:pt x="0" y="2124238"/>
                </a:lnTo>
                <a:lnTo>
                  <a:pt x="1059571" y="5097"/>
                </a:lnTo>
                <a:lnTo>
                  <a:pt x="1112084" y="5097"/>
                </a:lnTo>
                <a:close/>
              </a:path>
            </a:pathLst>
          </a:custGeom>
          <a:solidFill>
            <a:schemeClr val="accent2">
              <a:alpha val="69804"/>
            </a:schemeClr>
          </a:solidFill>
          <a:ln>
            <a:noFill/>
          </a:ln>
          <a:effectLst>
            <a:outerShdw blurRad="381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 y="2402789"/>
            <a:ext cx="4873374" cy="2427072"/>
          </a:xfrm>
          <a:custGeom>
            <a:avLst/>
            <a:gdLst>
              <a:gd name="connsiteX0" fmla="*/ 0 w 4873374"/>
              <a:gd name="connsiteY0" fmla="*/ 0 h 2427072"/>
              <a:gd name="connsiteX1" fmla="*/ 3908311 w 4873374"/>
              <a:gd name="connsiteY1" fmla="*/ 0 h 2427072"/>
              <a:gd name="connsiteX2" fmla="*/ 3908311 w 4873374"/>
              <a:gd name="connsiteY2" fmla="*/ 2911 h 2427072"/>
              <a:gd name="connsiteX3" fmla="*/ 4268061 w 4873374"/>
              <a:gd name="connsiteY3" fmla="*/ 2911 h 2427072"/>
              <a:gd name="connsiteX4" fmla="*/ 4873374 w 4873374"/>
              <a:gd name="connsiteY4" fmla="*/ 1213536 h 2427072"/>
              <a:gd name="connsiteX5" fmla="*/ 4268061 w 4873374"/>
              <a:gd name="connsiteY5" fmla="*/ 2424161 h 2427072"/>
              <a:gd name="connsiteX6" fmla="*/ 3908311 w 4873374"/>
              <a:gd name="connsiteY6" fmla="*/ 2424161 h 2427072"/>
              <a:gd name="connsiteX7" fmla="*/ 3908311 w 4873374"/>
              <a:gd name="connsiteY7" fmla="*/ 2427072 h 2427072"/>
              <a:gd name="connsiteX8" fmla="*/ 0 w 4873374"/>
              <a:gd name="connsiteY8" fmla="*/ 2427072 h 242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3374" h="2427072">
                <a:moveTo>
                  <a:pt x="0" y="0"/>
                </a:moveTo>
                <a:lnTo>
                  <a:pt x="3908311" y="0"/>
                </a:lnTo>
                <a:lnTo>
                  <a:pt x="3908311" y="2911"/>
                </a:lnTo>
                <a:lnTo>
                  <a:pt x="4268061" y="2911"/>
                </a:lnTo>
                <a:lnTo>
                  <a:pt x="4873374" y="1213536"/>
                </a:lnTo>
                <a:lnTo>
                  <a:pt x="4268061" y="2424161"/>
                </a:lnTo>
                <a:lnTo>
                  <a:pt x="3908311" y="2424161"/>
                </a:lnTo>
                <a:lnTo>
                  <a:pt x="3908311" y="2427072"/>
                </a:lnTo>
                <a:lnTo>
                  <a:pt x="0" y="2427072"/>
                </a:lnTo>
                <a:close/>
              </a:path>
            </a:pathLst>
          </a:custGeom>
          <a:solidFill>
            <a:schemeClr val="accent1">
              <a:alpha val="69804"/>
            </a:schemeClr>
          </a:solidFill>
          <a:ln>
            <a:noFill/>
          </a:ln>
          <a:effectLst>
            <a:outerShdw blurRad="254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2296162" y="2622437"/>
            <a:ext cx="2305818" cy="1987776"/>
          </a:xfrm>
          <a:prstGeom prst="hexagon">
            <a:avLst/>
          </a:prstGeom>
          <a:solidFill>
            <a:schemeClr val="bg1"/>
          </a:solidFill>
          <a:ln>
            <a:noFill/>
          </a:ln>
          <a:effectLst>
            <a:outerShdw blurRad="317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56"/>
          <p:cNvSpPr txBox="1"/>
          <p:nvPr/>
        </p:nvSpPr>
        <p:spPr>
          <a:xfrm>
            <a:off x="5709295" y="3106217"/>
            <a:ext cx="6143606" cy="1091565"/>
          </a:xfrm>
          <a:prstGeom prst="rect">
            <a:avLst/>
          </a:prstGeom>
          <a:noFill/>
          <a:effectLst/>
        </p:spPr>
        <p:txBody>
          <a:bodyPr wrap="square" rtlCol="0">
            <a:spAutoFit/>
          </a:bodyPr>
          <a:lstStyle/>
          <a:p>
            <a:pPr>
              <a:lnSpc>
                <a:spcPct val="130000"/>
              </a:lnSpc>
            </a:pPr>
            <a:r>
              <a:rPr lang="zh-CN" altLang="en-US" sz="5000" b="1" dirty="0">
                <a:solidFill>
                  <a:schemeClr val="bg1"/>
                </a:solidFill>
                <a:latin typeface="Impact" panose="020B0806030902050204" pitchFamily="34" charset="0"/>
                <a:ea typeface="微软雅黑" panose="020B0503020204020204" pitchFamily="34" charset="-122"/>
                <a:sym typeface="Arial" panose="020B0604020202020204" pitchFamily="34" charset="0"/>
              </a:rPr>
              <a:t>感谢聆听</a:t>
            </a:r>
            <a:r>
              <a:rPr lang="zh-CN" altLang="en-US" sz="5000" dirty="0">
                <a:solidFill>
                  <a:schemeClr val="bg1"/>
                </a:solidFill>
                <a:latin typeface="Impact" panose="020B0806030902050204" pitchFamily="34" charset="0"/>
                <a:ea typeface="微软雅黑" panose="020B0503020204020204" pitchFamily="34" charset="-122"/>
                <a:sym typeface="Arial" panose="020B0604020202020204" pitchFamily="34" charset="0"/>
              </a:rPr>
              <a:t>！</a:t>
            </a:r>
            <a:endParaRPr lang="en-US" sz="5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4" name="TextBox 56"/>
          <p:cNvSpPr txBox="1"/>
          <p:nvPr/>
        </p:nvSpPr>
        <p:spPr>
          <a:xfrm>
            <a:off x="2381666" y="3025747"/>
            <a:ext cx="2121990" cy="1152239"/>
          </a:xfrm>
          <a:prstGeom prst="rect">
            <a:avLst/>
          </a:prstGeom>
          <a:noFill/>
        </p:spPr>
        <p:txBody>
          <a:bodyPr wrap="square" rtlCol="0">
            <a:spAutoFit/>
          </a:bodyPr>
          <a:lstStyle/>
          <a:p>
            <a:pPr algn="ctr">
              <a:lnSpc>
                <a:spcPct val="130000"/>
              </a:lnSpc>
            </a:pPr>
            <a:r>
              <a:rPr lang="en-US" altLang="zh-CN" sz="6000" dirty="0">
                <a:solidFill>
                  <a:schemeClr val="accent1"/>
                </a:solidFill>
                <a:latin typeface="Impact" panose="020B0806030902050204" pitchFamily="34" charset="0"/>
                <a:ea typeface="Cambria Math" panose="02040503050406030204" pitchFamily="18" charset="0"/>
                <a:sym typeface="Arial" panose="020B0604020202020204" pitchFamily="34" charset="0"/>
              </a:rPr>
              <a:t>2018</a:t>
            </a:r>
            <a:endParaRPr lang="en-US" sz="6000" dirty="0">
              <a:solidFill>
                <a:schemeClr val="accent1"/>
              </a:solidFill>
              <a:latin typeface="Impact" panose="020B0806030902050204" pitchFamily="34" charset="0"/>
              <a:ea typeface="Cambria Math" panose="02040503050406030204" pitchFamily="18" charset="0"/>
              <a:sym typeface="Arial" panose="020B0604020202020204" pitchFamily="34" charset="0"/>
            </a:endParaRPr>
          </a:p>
        </p:txBody>
      </p:sp>
      <p:sp>
        <p:nvSpPr>
          <p:cNvPr id="16" name="TextBox 56"/>
          <p:cNvSpPr txBox="1"/>
          <p:nvPr/>
        </p:nvSpPr>
        <p:spPr>
          <a:xfrm>
            <a:off x="398636" y="741342"/>
            <a:ext cx="2528674" cy="451919"/>
          </a:xfrm>
          <a:prstGeom prst="rect">
            <a:avLst/>
          </a:prstGeom>
          <a:noFill/>
          <a:effectLst/>
        </p:spPr>
        <p:txBody>
          <a:bodyPr wrap="square" rtlCol="0">
            <a:spAutoFit/>
          </a:bodyPr>
          <a:lstStyle/>
          <a:p>
            <a:pPr>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常州市第一中学</a:t>
            </a:r>
            <a:endParaRPr 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500"/>
                            </p:stCondLst>
                            <p:childTnLst>
                              <p:par>
                                <p:cTn id="27" presetID="2" presetClass="entr" presetSubtype="3"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6" presetClass="emph" presetSubtype="0" fill="hold" grpId="1" nodeType="afterEffect">
                                  <p:stCondLst>
                                    <p:cond delay="0"/>
                                  </p:stCondLst>
                                  <p:childTnLst>
                                    <p:animEffect transition="out" filter="fade">
                                      <p:cBhvr>
                                        <p:cTn id="33" dur="500" tmFilter="0, 0; .2, .5; .8, .5; 1, 0"/>
                                        <p:tgtEl>
                                          <p:spTgt spid="14"/>
                                        </p:tgtEl>
                                      </p:cBhvr>
                                    </p:animEffect>
                                    <p:animScale>
                                      <p:cBhvr>
                                        <p:cTn id="34" dur="250" autoRev="1" fill="hold"/>
                                        <p:tgtEl>
                                          <p:spTgt spid="14"/>
                                        </p:tgtEl>
                                      </p:cBhvr>
                                      <p:by x="105000" y="105000"/>
                                    </p:animScale>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0" grpId="0" animBg="1"/>
      <p:bldP spid="11" grpId="0" animBg="1"/>
      <p:bldP spid="12" grpId="0" animBg="1"/>
      <p:bldP spid="13" grpId="0" bldLvl="0" animBg="1"/>
      <p:bldP spid="14" grpId="0"/>
      <p:bldP spid="14" grpId="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为什么现在裸考上清华、北大的学生少了？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8" name="文本框 7"/>
          <p:cNvSpPr txBox="1"/>
          <p:nvPr/>
        </p:nvSpPr>
        <p:spPr>
          <a:xfrm>
            <a:off x="1628887" y="2176165"/>
            <a:ext cx="9841048" cy="2031325"/>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       清华、北大的招生规则已经发生了很大的变化！</a:t>
            </a:r>
            <a:r>
              <a:rPr lang="en-US" altLang="zh-CN" sz="2800" dirty="0">
                <a:solidFill>
                  <a:schemeClr val="bg1"/>
                </a:solidFill>
                <a:latin typeface="微软雅黑" panose="020B0503020204020204" pitchFamily="34" charset="-122"/>
                <a:ea typeface="微软雅黑" panose="020B0503020204020204" pitchFamily="34" charset="-122"/>
              </a:rPr>
              <a:t>2014</a:t>
            </a:r>
            <a:r>
              <a:rPr lang="zh-CN" altLang="en-US" sz="2800" dirty="0">
                <a:solidFill>
                  <a:schemeClr val="bg1"/>
                </a:solidFill>
                <a:latin typeface="微软雅黑" panose="020B0503020204020204" pitchFamily="34" charset="-122"/>
                <a:ea typeface="微软雅黑" panose="020B0503020204020204" pitchFamily="34" charset="-122"/>
              </a:rPr>
              <a:t>年甚至更早之前，清华北大有</a:t>
            </a:r>
            <a:r>
              <a:rPr lang="en-US" altLang="zh-CN" sz="2800" dirty="0">
                <a:solidFill>
                  <a:schemeClr val="bg1"/>
                </a:solidFill>
                <a:latin typeface="微软雅黑" panose="020B0503020204020204" pitchFamily="34" charset="-122"/>
                <a:ea typeface="微软雅黑" panose="020B0503020204020204" pitchFamily="34" charset="-122"/>
              </a:rPr>
              <a:t>70%—80%</a:t>
            </a:r>
            <a:r>
              <a:rPr lang="zh-CN" altLang="en-US" sz="2800" dirty="0">
                <a:solidFill>
                  <a:schemeClr val="bg1"/>
                </a:solidFill>
                <a:latin typeface="微软雅黑" panose="020B0503020204020204" pitchFamily="34" charset="-122"/>
                <a:ea typeface="微软雅黑" panose="020B0503020204020204" pitchFamily="34" charset="-122"/>
              </a:rPr>
              <a:t>的名额都放在裸分里面进行招生，</a:t>
            </a:r>
            <a:r>
              <a:rPr lang="zh-CN" altLang="en-US" sz="2800" b="1" dirty="0">
                <a:solidFill>
                  <a:srgbClr val="28C7D4"/>
                </a:solidFill>
                <a:latin typeface="微软雅黑" panose="020B0503020204020204" pitchFamily="34" charset="-122"/>
                <a:ea typeface="微软雅黑" panose="020B0503020204020204" pitchFamily="34" charset="-122"/>
              </a:rPr>
              <a:t>但现在裸分占比只有</a:t>
            </a:r>
            <a:r>
              <a:rPr lang="en-US" altLang="zh-CN" sz="2800" b="1" dirty="0">
                <a:solidFill>
                  <a:srgbClr val="28C7D4"/>
                </a:solidFill>
                <a:latin typeface="微软雅黑" panose="020B0503020204020204" pitchFamily="34" charset="-122"/>
                <a:ea typeface="微软雅黑" panose="020B0503020204020204" pitchFamily="34" charset="-122"/>
              </a:rPr>
              <a:t>15%—20%</a:t>
            </a:r>
            <a:r>
              <a:rPr lang="zh-CN" altLang="en-US" sz="2800"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从清华北大自主招生初审信息统计中解读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4" name="表格 3"/>
          <p:cNvGraphicFramePr>
            <a:graphicFrameLocks noGrp="1"/>
          </p:cNvGraphicFramePr>
          <p:nvPr/>
        </p:nvGraphicFramePr>
        <p:xfrm>
          <a:off x="1688871" y="1492088"/>
          <a:ext cx="9481008" cy="3276365"/>
        </p:xfrm>
        <a:graphic>
          <a:graphicData uri="http://schemas.openxmlformats.org/drawingml/2006/table">
            <a:tbl>
              <a:tblPr>
                <a:tableStyleId>{8799B23B-EC83-4686-B30A-512413B5E67A}</a:tableStyleId>
              </a:tblPr>
              <a:tblGrid>
                <a:gridCol w="1618989"/>
                <a:gridCol w="2620673"/>
                <a:gridCol w="2620673"/>
                <a:gridCol w="2620673"/>
              </a:tblGrid>
              <a:tr h="825975">
                <a:tc gridSpan="4">
                  <a:txBody>
                    <a:bodyPr/>
                    <a:lstStyle/>
                    <a:p>
                      <a:pPr algn="ctr" latinLnBrk="1">
                        <a:lnSpc>
                          <a:spcPts val="1800"/>
                        </a:lnSpc>
                        <a:spcBef>
                          <a:spcPts val="600"/>
                        </a:spcBef>
                        <a:spcAft>
                          <a:spcPts val="600"/>
                        </a:spcAft>
                      </a:pPr>
                      <a:r>
                        <a:rPr lang="en-US" altLang="zh-CN" sz="2400" b="1" dirty="0">
                          <a:solidFill>
                            <a:schemeClr val="bg1"/>
                          </a:solidFill>
                          <a:effectLst/>
                          <a:latin typeface="微软雅黑" panose="020B0503020204020204" pitchFamily="34" charset="-122"/>
                          <a:ea typeface="微软雅黑" panose="020B0503020204020204" pitchFamily="34" charset="-122"/>
                        </a:rPr>
                        <a:t>2017</a:t>
                      </a:r>
                      <a:r>
                        <a:rPr lang="zh-CN" altLang="en-US" sz="2400" b="1" dirty="0">
                          <a:solidFill>
                            <a:schemeClr val="bg1"/>
                          </a:solidFill>
                          <a:effectLst/>
                          <a:latin typeface="微软雅黑" panose="020B0503020204020204" pitchFamily="34" charset="-122"/>
                          <a:ea typeface="微软雅黑" panose="020B0503020204020204" pitchFamily="34" charset="-122"/>
                        </a:rPr>
                        <a:t>年</a:t>
                      </a:r>
                      <a:r>
                        <a:rPr lang="zh-CN" sz="2400" b="1" dirty="0">
                          <a:solidFill>
                            <a:schemeClr val="bg1"/>
                          </a:solidFill>
                          <a:effectLst/>
                          <a:latin typeface="微软雅黑" panose="020B0503020204020204" pitchFamily="34" charset="-122"/>
                          <a:ea typeface="微软雅黑" panose="020B0503020204020204" pitchFamily="34" charset="-122"/>
                        </a:rPr>
                        <a:t>清华北大自主招生初审信息统计</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cPr/>
                </a:tc>
                <a:tc hMerge="1">
                  <a:tcPr/>
                </a:tc>
                <a:tc hMerge="1">
                  <a:tcPr/>
                </a:tc>
              </a:tr>
              <a:tr h="825975">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学校</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初审总人数</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竞赛获奖人数</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zh-CN" sz="2400" b="1">
                          <a:solidFill>
                            <a:schemeClr val="bg1"/>
                          </a:solidFill>
                          <a:effectLst/>
                          <a:latin typeface="微软雅黑" panose="020B0503020204020204" pitchFamily="34" charset="-122"/>
                          <a:ea typeface="微软雅黑" panose="020B0503020204020204" pitchFamily="34" charset="-122"/>
                        </a:rPr>
                        <a:t>竞赛获奖占比</a:t>
                      </a:r>
                      <a:endParaRPr lang="zh-CN" sz="2400" b="1">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70909">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清华大学</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微软雅黑" panose="020B0503020204020204" pitchFamily="34" charset="-122"/>
                        </a:rPr>
                        <a:t>849</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微软雅黑" panose="020B0503020204020204" pitchFamily="34" charset="-122"/>
                        </a:rPr>
                        <a:t>387</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微软雅黑" panose="020B0503020204020204" pitchFamily="34" charset="-122"/>
                        </a:rPr>
                        <a:t>46%</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53506">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北京大学</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微软雅黑" panose="020B0503020204020204" pitchFamily="34" charset="-122"/>
                        </a:rPr>
                        <a:t>1522</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微软雅黑" panose="020B0503020204020204" pitchFamily="34" charset="-122"/>
                        </a:rPr>
                        <a:t>687</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微软雅黑" panose="020B0503020204020204" pitchFamily="34" charset="-122"/>
                        </a:rPr>
                        <a:t>45%</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6" name="文本框 5"/>
          <p:cNvSpPr txBox="1"/>
          <p:nvPr/>
        </p:nvSpPr>
        <p:spPr>
          <a:xfrm>
            <a:off x="1604839" y="5183658"/>
            <a:ext cx="9769040" cy="1384995"/>
          </a:xfrm>
          <a:prstGeom prst="rect">
            <a:avLst/>
          </a:prstGeom>
          <a:noFill/>
        </p:spPr>
        <p:txBody>
          <a:bodyPr wrap="square" rtlCol="0">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       从以上数据我们可以看出，清华、北大的自主招生初审名额中，</a:t>
            </a:r>
            <a:r>
              <a:rPr lang="zh-CN" altLang="en-US" sz="2800" b="1" dirty="0">
                <a:solidFill>
                  <a:srgbClr val="28C7D4"/>
                </a:solidFill>
                <a:latin typeface="微软雅黑" panose="020B0503020204020204" pitchFamily="34" charset="-122"/>
                <a:ea typeface="微软雅黑" panose="020B0503020204020204" pitchFamily="34" charset="-122"/>
              </a:rPr>
              <a:t>均有</a:t>
            </a:r>
            <a:r>
              <a:rPr lang="en-US" altLang="zh-CN" sz="2800" b="1" dirty="0">
                <a:solidFill>
                  <a:srgbClr val="28C7D4"/>
                </a:solidFill>
                <a:latin typeface="微软雅黑" panose="020B0503020204020204" pitchFamily="34" charset="-122"/>
                <a:ea typeface="微软雅黑" panose="020B0503020204020204" pitchFamily="34" charset="-122"/>
              </a:rPr>
              <a:t>45%</a:t>
            </a:r>
            <a:r>
              <a:rPr lang="zh-CN" altLang="en-US" sz="2800" b="1" dirty="0">
                <a:solidFill>
                  <a:srgbClr val="28C7D4"/>
                </a:solidFill>
                <a:latin typeface="微软雅黑" panose="020B0503020204020204" pitchFamily="34" charset="-122"/>
                <a:ea typeface="微软雅黑" panose="020B0503020204020204" pitchFamily="34" charset="-122"/>
              </a:rPr>
              <a:t>以上学生有获奖记录</a:t>
            </a:r>
            <a:r>
              <a:rPr lang="zh-CN" altLang="en-US" sz="2800" dirty="0">
                <a:solidFill>
                  <a:schemeClr val="bg1"/>
                </a:solidFill>
                <a:latin typeface="微软雅黑" panose="020B0503020204020204" pitchFamily="34" charset="-122"/>
                <a:ea typeface="微软雅黑" panose="020B0503020204020204" pitchFamily="34" charset="-122"/>
              </a:rPr>
              <a:t>（省级一等奖及以上）！竞赛获奖，已经成为许多高校在自主招生中的标配。</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从清华北大自主招生降分信息统计中解读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graphicFrame>
        <p:nvGraphicFramePr>
          <p:cNvPr id="4" name="表格 3"/>
          <p:cNvGraphicFramePr>
            <a:graphicFrameLocks noGrp="1"/>
          </p:cNvGraphicFramePr>
          <p:nvPr/>
        </p:nvGraphicFramePr>
        <p:xfrm>
          <a:off x="1688871" y="1706952"/>
          <a:ext cx="9481008" cy="3276365"/>
        </p:xfrm>
        <a:graphic>
          <a:graphicData uri="http://schemas.openxmlformats.org/drawingml/2006/table">
            <a:tbl>
              <a:tblPr>
                <a:tableStyleId>{8799B23B-EC83-4686-B30A-512413B5E67A}</a:tableStyleId>
              </a:tblPr>
              <a:tblGrid>
                <a:gridCol w="1618989"/>
                <a:gridCol w="2620673"/>
                <a:gridCol w="2620673"/>
                <a:gridCol w="2620673"/>
              </a:tblGrid>
              <a:tr h="825975">
                <a:tc gridSpan="4">
                  <a:txBody>
                    <a:bodyPr/>
                    <a:lstStyle/>
                    <a:p>
                      <a:pPr algn="ctr" latinLnBrk="1">
                        <a:lnSpc>
                          <a:spcPts val="1800"/>
                        </a:lnSpc>
                        <a:spcBef>
                          <a:spcPts val="600"/>
                        </a:spcBef>
                        <a:spcAft>
                          <a:spcPts val="600"/>
                        </a:spcAft>
                      </a:pPr>
                      <a:r>
                        <a:rPr lang="en-US" altLang="zh-CN" sz="2400" b="1" dirty="0">
                          <a:solidFill>
                            <a:schemeClr val="bg1"/>
                          </a:solidFill>
                          <a:effectLst/>
                          <a:latin typeface="微软雅黑" panose="020B0503020204020204" pitchFamily="34" charset="-122"/>
                          <a:ea typeface="微软雅黑" panose="020B0503020204020204" pitchFamily="34" charset="-122"/>
                        </a:rPr>
                        <a:t>2017</a:t>
                      </a:r>
                      <a:r>
                        <a:rPr lang="zh-CN" altLang="en-US" sz="2400" b="1" dirty="0">
                          <a:solidFill>
                            <a:schemeClr val="bg1"/>
                          </a:solidFill>
                          <a:effectLst/>
                          <a:latin typeface="微软雅黑" panose="020B0503020204020204" pitchFamily="34" charset="-122"/>
                          <a:ea typeface="微软雅黑" panose="020B0503020204020204" pitchFamily="34" charset="-122"/>
                        </a:rPr>
                        <a:t>年清华北大自主招生降分信息统计</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cPr/>
                </a:tc>
                <a:tc hMerge="1">
                  <a:tcPr/>
                </a:tc>
                <a:tc hMerge="1">
                  <a:tcPr/>
                </a:tc>
              </a:tr>
              <a:tr h="825975">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学校</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zh-CN" sz="2400" b="1">
                          <a:solidFill>
                            <a:schemeClr val="bg1"/>
                          </a:solidFill>
                          <a:effectLst/>
                          <a:latin typeface="Times New Roman" panose="02020603050405020304" pitchFamily="18" charset="0"/>
                          <a:ea typeface="微软雅黑" panose="020B0503020204020204" pitchFamily="34" charset="-122"/>
                          <a:cs typeface="微软雅黑" panose="020B0503020204020204" pitchFamily="34" charset="-122"/>
                        </a:rPr>
                        <a:t>降分总人数</a:t>
                      </a:r>
                      <a:endParaRPr lang="zh-CN" sz="2400" b="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zh-CN" sz="2400" b="1">
                          <a:solidFill>
                            <a:schemeClr val="bg1"/>
                          </a:solidFill>
                          <a:effectLst/>
                          <a:latin typeface="Times New Roman" panose="02020603050405020304" pitchFamily="18" charset="0"/>
                          <a:ea typeface="微软雅黑" panose="020B0503020204020204" pitchFamily="34" charset="-122"/>
                          <a:cs typeface="微软雅黑" panose="020B0503020204020204" pitchFamily="34" charset="-122"/>
                        </a:rPr>
                        <a:t>竞赛获奖人数</a:t>
                      </a:r>
                      <a:endParaRPr lang="zh-CN" sz="2400" b="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zh-CN" sz="2400" b="1" dirty="0">
                          <a:solidFill>
                            <a:schemeClr val="bg1"/>
                          </a:solidFill>
                          <a:effectLst/>
                          <a:latin typeface="Times New Roman" panose="02020603050405020304" pitchFamily="18" charset="0"/>
                          <a:ea typeface="微软雅黑" panose="020B0503020204020204" pitchFamily="34" charset="-122"/>
                          <a:cs typeface="微软雅黑" panose="020B0503020204020204" pitchFamily="34" charset="-122"/>
                        </a:rPr>
                        <a:t>竞赛获奖占比</a:t>
                      </a:r>
                      <a:endParaRPr lang="zh-CN" sz="2400" b="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70909">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清华大学</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a:solidFill>
                            <a:schemeClr val="bg1"/>
                          </a:solidFill>
                          <a:effectLst/>
                          <a:latin typeface="微软雅黑" panose="020B0503020204020204" pitchFamily="34" charset="-122"/>
                          <a:ea typeface="宋体" panose="02010600030101010101" pitchFamily="2" charset="-122"/>
                          <a:cs typeface="微软雅黑" panose="020B0503020204020204" pitchFamily="34" charset="-122"/>
                        </a:rPr>
                        <a:t>697</a:t>
                      </a:r>
                      <a:endParaRPr lang="zh-CN" sz="2400" b="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a:solidFill>
                            <a:schemeClr val="bg1"/>
                          </a:solidFill>
                          <a:effectLst/>
                          <a:latin typeface="微软雅黑" panose="020B0503020204020204" pitchFamily="34" charset="-122"/>
                          <a:ea typeface="宋体" panose="02010600030101010101" pitchFamily="2" charset="-122"/>
                          <a:cs typeface="微软雅黑" panose="020B0503020204020204" pitchFamily="34" charset="-122"/>
                        </a:rPr>
                        <a:t>360</a:t>
                      </a:r>
                      <a:endParaRPr lang="zh-CN" sz="2400" b="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a:solidFill>
                            <a:schemeClr val="bg1"/>
                          </a:solidFill>
                          <a:effectLst/>
                          <a:latin typeface="微软雅黑" panose="020B0503020204020204" pitchFamily="34" charset="-122"/>
                          <a:ea typeface="宋体" panose="02010600030101010101" pitchFamily="2" charset="-122"/>
                          <a:cs typeface="微软雅黑" panose="020B0503020204020204" pitchFamily="34" charset="-122"/>
                        </a:rPr>
                        <a:t>52%</a:t>
                      </a:r>
                      <a:endParaRPr lang="zh-CN" sz="2400" b="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853506">
                <a:tc>
                  <a:txBody>
                    <a:bodyPr/>
                    <a:lstStyle/>
                    <a:p>
                      <a:pPr algn="ctr" latinLnBrk="1">
                        <a:lnSpc>
                          <a:spcPts val="1800"/>
                        </a:lnSpc>
                        <a:spcBef>
                          <a:spcPts val="600"/>
                        </a:spcBef>
                        <a:spcAft>
                          <a:spcPts val="600"/>
                        </a:spcAft>
                      </a:pPr>
                      <a:r>
                        <a:rPr lang="zh-CN" sz="2400" b="1" dirty="0">
                          <a:solidFill>
                            <a:schemeClr val="bg1"/>
                          </a:solidFill>
                          <a:effectLst/>
                          <a:latin typeface="微软雅黑" panose="020B0503020204020204" pitchFamily="34" charset="-122"/>
                          <a:ea typeface="微软雅黑" panose="020B0503020204020204" pitchFamily="34" charset="-122"/>
                        </a:rPr>
                        <a:t>北京大学</a:t>
                      </a:r>
                      <a:endParaRPr lang="zh-CN" sz="2400" b="1"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a:solidFill>
                            <a:schemeClr val="bg1"/>
                          </a:solidFill>
                          <a:effectLst/>
                          <a:latin typeface="微软雅黑" panose="020B0503020204020204" pitchFamily="34" charset="-122"/>
                          <a:ea typeface="宋体" panose="02010600030101010101" pitchFamily="2" charset="-122"/>
                          <a:cs typeface="微软雅黑" panose="020B0503020204020204" pitchFamily="34" charset="-122"/>
                        </a:rPr>
                        <a:t>765</a:t>
                      </a:r>
                      <a:endParaRPr lang="zh-CN" sz="2400" b="1">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宋体" panose="02010600030101010101" pitchFamily="2" charset="-122"/>
                          <a:cs typeface="微软雅黑" panose="020B0503020204020204" pitchFamily="34" charset="-122"/>
                        </a:rPr>
                        <a:t>532</a:t>
                      </a:r>
                      <a:endParaRPr lang="zh-CN" sz="2400" b="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latinLnBrk="1">
                        <a:lnSpc>
                          <a:spcPts val="1800"/>
                        </a:lnSpc>
                        <a:spcBef>
                          <a:spcPts val="600"/>
                        </a:spcBef>
                        <a:spcAft>
                          <a:spcPts val="600"/>
                        </a:spcAft>
                      </a:pPr>
                      <a:r>
                        <a:rPr lang="en-US" sz="2400" b="1" dirty="0">
                          <a:solidFill>
                            <a:schemeClr val="bg1"/>
                          </a:solidFill>
                          <a:effectLst/>
                          <a:latin typeface="微软雅黑" panose="020B0503020204020204" pitchFamily="34" charset="-122"/>
                          <a:ea typeface="宋体" panose="02010600030101010101" pitchFamily="2" charset="-122"/>
                          <a:cs typeface="微软雅黑" panose="020B0503020204020204" pitchFamily="34" charset="-122"/>
                        </a:rPr>
                        <a:t>70%</a:t>
                      </a:r>
                      <a:endParaRPr lang="zh-CN" sz="2400" b="1"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6675" marR="6667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
        <p:nvSpPr>
          <p:cNvPr id="6" name="文本框 5"/>
          <p:cNvSpPr txBox="1"/>
          <p:nvPr/>
        </p:nvSpPr>
        <p:spPr>
          <a:xfrm>
            <a:off x="1604839" y="5398522"/>
            <a:ext cx="9769040" cy="954107"/>
          </a:xfrm>
          <a:prstGeom prst="rect">
            <a:avLst/>
          </a:prstGeom>
          <a:noFill/>
        </p:spPr>
        <p:txBody>
          <a:bodyPr wrap="square" rtlCol="0">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       获得清华、北大自主招生降分的人数中，</a:t>
            </a:r>
            <a:r>
              <a:rPr lang="zh-CN" altLang="en-US" sz="2800" b="1" dirty="0">
                <a:solidFill>
                  <a:srgbClr val="28C7D4"/>
                </a:solidFill>
                <a:latin typeface="微软雅黑" panose="020B0503020204020204" pitchFamily="34" charset="-122"/>
                <a:ea typeface="微软雅黑" panose="020B0503020204020204" pitchFamily="34" charset="-122"/>
              </a:rPr>
              <a:t>有过省一及以上获奖记录者，平均占比达</a:t>
            </a:r>
            <a:r>
              <a:rPr lang="en-US" altLang="zh-CN" sz="2800" b="1" dirty="0">
                <a:solidFill>
                  <a:srgbClr val="28C7D4"/>
                </a:solidFill>
                <a:latin typeface="微软雅黑" panose="020B0503020204020204" pitchFamily="34" charset="-122"/>
                <a:ea typeface="微软雅黑" panose="020B0503020204020204" pitchFamily="34" charset="-122"/>
              </a:rPr>
              <a:t>61%</a:t>
            </a:r>
            <a:r>
              <a:rPr lang="zh-CN" altLang="en-US" sz="2800"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28887" y="594334"/>
            <a:ext cx="5976664"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从以上两组数据中解读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Freeform 11"/>
          <p:cNvSpPr/>
          <p:nvPr/>
        </p:nvSpPr>
        <p:spPr bwMode="auto">
          <a:xfrm>
            <a:off x="1028775" y="509124"/>
            <a:ext cx="578126" cy="546875"/>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8572" tIns="64286" rIns="128572" bIns="64286" numCol="1" anchor="t" anchorCtr="0" compatLnSpc="1"/>
          <a:lstStyle/>
          <a:p>
            <a:endParaRPr lang="zh-CN" altLang="en-US" sz="2530">
              <a:solidFill>
                <a:prstClr val="black"/>
              </a:solidFill>
            </a:endParaRPr>
          </a:p>
        </p:txBody>
      </p:sp>
      <p:sp>
        <p:nvSpPr>
          <p:cNvPr id="6" name="文本框 5"/>
          <p:cNvSpPr txBox="1"/>
          <p:nvPr/>
        </p:nvSpPr>
        <p:spPr>
          <a:xfrm>
            <a:off x="1544855" y="4552429"/>
            <a:ext cx="9769040" cy="1384995"/>
          </a:xfrm>
          <a:prstGeom prst="rect">
            <a:avLst/>
          </a:prstGeom>
          <a:noFill/>
        </p:spPr>
        <p:txBody>
          <a:bodyPr wrap="square" rtlCol="0">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       也就是说，通过初审后，获得省一竞赛者，最终能获得清华大学降分优惠的概率是</a:t>
            </a:r>
            <a:r>
              <a:rPr lang="en-US" altLang="zh-CN" sz="2800" b="1" dirty="0">
                <a:solidFill>
                  <a:srgbClr val="28C7D4"/>
                </a:solidFill>
                <a:latin typeface="微软雅黑" panose="020B0503020204020204" pitchFamily="34" charset="-122"/>
                <a:ea typeface="微软雅黑" panose="020B0503020204020204" pitchFamily="34" charset="-122"/>
              </a:rPr>
              <a:t>93%</a:t>
            </a:r>
            <a:r>
              <a:rPr lang="zh-CN" altLang="en-US" sz="2800" dirty="0">
                <a:solidFill>
                  <a:schemeClr val="bg1"/>
                </a:solidFill>
                <a:latin typeface="微软雅黑" panose="020B0503020204020204" pitchFamily="34" charset="-122"/>
                <a:ea typeface="微软雅黑" panose="020B0503020204020204" pitchFamily="34" charset="-122"/>
              </a:rPr>
              <a:t>，最终能获得北京大学降分优惠的概率是</a:t>
            </a:r>
            <a:r>
              <a:rPr lang="en-US" altLang="zh-CN" sz="2800" b="1" dirty="0">
                <a:solidFill>
                  <a:srgbClr val="28C7D4"/>
                </a:solidFill>
                <a:latin typeface="微软雅黑" panose="020B0503020204020204" pitchFamily="34" charset="-122"/>
                <a:ea typeface="微软雅黑" panose="020B0503020204020204" pitchFamily="34" charset="-122"/>
              </a:rPr>
              <a:t>77%</a:t>
            </a:r>
            <a:r>
              <a:rPr lang="zh-CN" altLang="en-US" sz="2800" dirty="0">
                <a:solidFill>
                  <a:schemeClr val="bg1"/>
                </a:solidFill>
                <a:latin typeface="微软雅黑" panose="020B0503020204020204" pitchFamily="34" charset="-122"/>
                <a:ea typeface="微软雅黑" panose="020B0503020204020204" pitchFamily="34" charset="-122"/>
              </a:rPr>
              <a:t>！</a:t>
            </a:r>
            <a:endParaRPr lang="zh-CN" altLang="en-US" sz="2800" b="1" dirty="0">
              <a:solidFill>
                <a:srgbClr val="28C7D4"/>
              </a:solidFill>
              <a:latin typeface="微软雅黑" panose="020B0503020204020204" pitchFamily="34" charset="-122"/>
              <a:ea typeface="微软雅黑" panose="020B0503020204020204" pitchFamily="34" charset="-122"/>
            </a:endParaRPr>
          </a:p>
        </p:txBody>
      </p:sp>
      <p:sp>
        <p:nvSpPr>
          <p:cNvPr id="7" name="矩形 6"/>
          <p:cNvSpPr/>
          <p:nvPr/>
        </p:nvSpPr>
        <p:spPr>
          <a:xfrm>
            <a:off x="2396927" y="1974313"/>
            <a:ext cx="7704856" cy="200205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3765079" y="1744117"/>
            <a:ext cx="4942074" cy="460392"/>
          </a:xfrm>
          <a:prstGeom prst="rect">
            <a:avLst/>
          </a:prstGeom>
          <a:solidFill>
            <a:srgbClr val="8F1A12"/>
          </a:solidFill>
          <a:ln>
            <a:noFill/>
          </a:ln>
        </p:spPr>
        <p:style>
          <a:lnRef idx="2">
            <a:schemeClr val="accent1">
              <a:shade val="50000"/>
            </a:schemeClr>
          </a:lnRef>
          <a:fillRef idx="1">
            <a:schemeClr val="accent1"/>
          </a:fillRef>
          <a:effectRef idx="0">
            <a:schemeClr val="accent1"/>
          </a:effectRef>
          <a:fontRef idx="minor">
            <a:schemeClr val="lt1"/>
          </a:fontRef>
        </p:style>
        <p:txBody>
          <a:bodyPr lIns="96423" tIns="48211" rIns="96423" bIns="48211" rtlCol="0" anchor="ctr"/>
          <a:lstStyle/>
          <a:p>
            <a:pPr algn="ctr">
              <a:lnSpc>
                <a:spcPct val="120000"/>
              </a:lnSpc>
            </a:pPr>
            <a:r>
              <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计  算  器</a:t>
            </a:r>
            <a:endParaRPr lang="zh-CN" altLang="en-US" sz="2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文本框 4"/>
          <p:cNvSpPr txBox="1"/>
          <p:nvPr/>
        </p:nvSpPr>
        <p:spPr>
          <a:xfrm>
            <a:off x="4618611" y="2362558"/>
            <a:ext cx="6192688" cy="1384995"/>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360 ÷ 387 = 97%</a:t>
            </a:r>
            <a:endParaRPr lang="en-US" altLang="zh-CN" sz="2800" b="1" dirty="0">
              <a:solidFill>
                <a:schemeClr val="bg1"/>
              </a:solidFill>
              <a:latin typeface="微软雅黑" panose="020B0503020204020204" pitchFamily="34" charset="-122"/>
              <a:ea typeface="微软雅黑" panose="020B0503020204020204" pitchFamily="34" charset="-122"/>
            </a:endParaRPr>
          </a:p>
          <a:p>
            <a:endParaRPr lang="en-US" altLang="zh-CN" sz="2800" b="1" dirty="0">
              <a:solidFill>
                <a:schemeClr val="bg1"/>
              </a:solidFill>
              <a:latin typeface="微软雅黑" panose="020B0503020204020204" pitchFamily="34" charset="-122"/>
              <a:ea typeface="微软雅黑" panose="020B0503020204020204" pitchFamily="34" charset="-122"/>
            </a:endParaRPr>
          </a:p>
          <a:p>
            <a:r>
              <a:rPr lang="en-US" altLang="zh-CN" sz="2800" b="1" dirty="0">
                <a:solidFill>
                  <a:schemeClr val="bg1"/>
                </a:solidFill>
                <a:latin typeface="微软雅黑" panose="020B0503020204020204" pitchFamily="34" charset="-122"/>
                <a:ea typeface="微软雅黑" panose="020B0503020204020204" pitchFamily="34" charset="-122"/>
              </a:rPr>
              <a:t>532 ÷ 687 = 77%</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000"/>
                                </p:stCondLst>
                                <p:childTnLst>
                                  <p:par>
                                    <p:cTn id="15" presetID="2" presetClass="entr" presetSubtype="1" fill="hold" grpId="0" nodeType="afterEffect" p14:presetBounceEnd="5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50000">
                                          <p:cBhvr additive="base">
                                            <p:cTn id="1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mc:Fallback>
  </mc:AlternateContent>
</p:sld>
</file>

<file path=ppt/theme/theme1.xml><?xml version="1.0" encoding="utf-8"?>
<a:theme xmlns:a="http://schemas.openxmlformats.org/drawingml/2006/main" name="第一PPT，www.1ppt.com">
  <a:themeElements>
    <a:clrScheme name="自定义 323">
      <a:dk1>
        <a:sysClr val="windowText" lastClr="000000"/>
      </a:dk1>
      <a:lt1>
        <a:sysClr val="window" lastClr="FFFFFF"/>
      </a:lt1>
      <a:dk2>
        <a:srgbClr val="44546A"/>
      </a:dk2>
      <a:lt2>
        <a:srgbClr val="E7E6E6"/>
      </a:lt2>
      <a:accent1>
        <a:srgbClr val="26C8D2"/>
      </a:accent1>
      <a:accent2>
        <a:srgbClr val="F84E4B"/>
      </a:accent2>
      <a:accent3>
        <a:srgbClr val="FFFFFF"/>
      </a:accent3>
      <a:accent4>
        <a:srgbClr val="26C8D2"/>
      </a:accent4>
      <a:accent5>
        <a:srgbClr val="F84E4B"/>
      </a:accent5>
      <a:accent6>
        <a:srgbClr val="FFFFFF"/>
      </a:accent6>
      <a:hlink>
        <a:srgbClr val="26C8D2"/>
      </a:hlink>
      <a:folHlink>
        <a:srgbClr val="F84E4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8961</Words>
  <Application>WPS 演示</Application>
  <PresentationFormat>自定义</PresentationFormat>
  <Paragraphs>1222</Paragraphs>
  <Slides>54</Slides>
  <Notes>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54</vt:i4>
      </vt:variant>
    </vt:vector>
  </HeadingPairs>
  <TitlesOfParts>
    <vt:vector size="69" baseType="lpstr">
      <vt:lpstr>Arial</vt:lpstr>
      <vt:lpstr>宋体</vt:lpstr>
      <vt:lpstr>Wingdings</vt:lpstr>
      <vt:lpstr>Calibri</vt:lpstr>
      <vt:lpstr>Impact</vt:lpstr>
      <vt:lpstr>Cambria Math</vt:lpstr>
      <vt:lpstr>微软雅黑</vt:lpstr>
      <vt:lpstr>Freestyle Script</vt:lpstr>
      <vt:lpstr>Times New Roman</vt:lpstr>
      <vt:lpstr>Arial Unicode MS</vt:lpstr>
      <vt:lpstr>Calibri Light</vt:lpstr>
      <vt:lpstr>Arial</vt:lpstr>
      <vt:lpstr>Mongolian Baiti</vt:lpstr>
      <vt:lpstr>Cambria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彩色磨砂</dc:title>
  <dc:creator/>
  <cp:keywords>第一PPT模板网：www.1ppt.com</cp:keywords>
  <cp:lastModifiedBy>Administrator</cp:lastModifiedBy>
  <cp:revision>4</cp:revision>
  <dcterms:created xsi:type="dcterms:W3CDTF">2016-10-17T14:00:00Z</dcterms:created>
  <dcterms:modified xsi:type="dcterms:W3CDTF">2017-11-10T10:06:20Z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