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57" r:id="rId4"/>
    <p:sldId id="258" r:id="rId5"/>
    <p:sldId id="259" r:id="rId6"/>
    <p:sldId id="265" r:id="rId7"/>
    <p:sldId id="260" r:id="rId8"/>
    <p:sldId id="261" r:id="rId9"/>
    <p:sldId id="262" r:id="rId10"/>
    <p:sldId id="266" r:id="rId1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5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2018/6/26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2018/6/26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2018/6/26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2018/6/26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2018/6/26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2018/6/26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2018/6/26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2018/6/26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2018/6/26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2018/6/26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2018/6/26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2018/6/26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332656"/>
            <a:ext cx="8229600" cy="3730426"/>
          </a:xfrm>
        </p:spPr>
        <p:txBody>
          <a:bodyPr>
            <a:normAutofit/>
          </a:bodyPr>
          <a:lstStyle/>
          <a:p>
            <a:r>
              <a:rPr lang="zh-CN" altLang="en-US" sz="6000" dirty="0" smtClean="0"/>
              <a:t>预</a:t>
            </a:r>
            <a:r>
              <a:rPr lang="zh-CN" altLang="en-US" sz="6000" dirty="0" smtClean="0"/>
              <a:t>防龋齿 从我做起</a:t>
            </a:r>
            <a:endParaRPr lang="zh-CN" altLang="en-US" sz="6000" dirty="0"/>
          </a:p>
        </p:txBody>
      </p:sp>
      <p:sp>
        <p:nvSpPr>
          <p:cNvPr id="3" name="内容占位符 2"/>
          <p:cNvSpPr>
            <a:spLocks noGrp="1"/>
          </p:cNvSpPr>
          <p:nvPr>
            <p:ph idx="1"/>
          </p:nvPr>
        </p:nvSpPr>
        <p:spPr>
          <a:xfrm>
            <a:off x="395536" y="4005064"/>
            <a:ext cx="8291264" cy="2121099"/>
          </a:xfrm>
        </p:spPr>
        <p:txBody>
          <a:bodyPr/>
          <a:lstStyle/>
          <a:p>
            <a:pPr algn="r">
              <a:buNone/>
            </a:pPr>
            <a:r>
              <a:rPr lang="zh-CN" altLang="en-US" dirty="0" smtClean="0"/>
              <a:t>薛家镇卫生院</a:t>
            </a:r>
            <a:endParaRPr lang="en-US" altLang="zh-CN" dirty="0" smtClean="0"/>
          </a:p>
          <a:p>
            <a:pPr algn="r">
              <a:buNone/>
            </a:pPr>
            <a:r>
              <a:rPr lang="zh-CN" altLang="en-US" dirty="0" smtClean="0"/>
              <a:t>杨帆</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2506290"/>
          </a:xfrm>
        </p:spPr>
        <p:txBody>
          <a:bodyPr/>
          <a:lstStyle/>
          <a:p>
            <a:r>
              <a:rPr lang="zh-CN" altLang="en-US" dirty="0" smtClean="0">
                <a:solidFill>
                  <a:schemeClr val="accent1"/>
                </a:solidFill>
              </a:rPr>
              <a:t>谢谢观看</a:t>
            </a:r>
            <a:endParaRPr lang="zh-CN" altLang="en-US" dirty="0">
              <a:solidFill>
                <a:schemeClr val="accent1"/>
              </a:solidFill>
            </a:endParaRPr>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619672" y="3212976"/>
            <a:ext cx="6336704" cy="1056117"/>
          </a:xfrm>
        </p:spPr>
      </p:pic>
    </p:spTree>
    <p:extLst>
      <p:ext uri="{BB962C8B-B14F-4D97-AF65-F5344CB8AC3E}">
        <p14:creationId xmlns:p14="http://schemas.microsoft.com/office/powerpoint/2010/main" xmlns="" val="1827366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41784" y="35387"/>
            <a:ext cx="7772400" cy="1017349"/>
          </a:xfrm>
        </p:spPr>
        <p:txBody>
          <a:bodyPr/>
          <a:lstStyle/>
          <a:p>
            <a:r>
              <a:rPr lang="zh-CN" altLang="en-US" dirty="0" smtClean="0">
                <a:solidFill>
                  <a:schemeClr val="accent1"/>
                </a:solidFill>
              </a:rPr>
              <a:t>预防龋齿，从我做起</a:t>
            </a:r>
            <a:endParaRPr lang="zh-CN" altLang="en-US" dirty="0">
              <a:solidFill>
                <a:schemeClr val="accent1"/>
              </a:solidFill>
            </a:endParaRPr>
          </a:p>
        </p:txBody>
      </p:sp>
      <p:pic>
        <p:nvPicPr>
          <p:cNvPr id="5" name="图片 4"/>
          <p:cNvPicPr>
            <a:picLocks noChangeAspect="1"/>
          </p:cNvPicPr>
          <p:nvPr/>
        </p:nvPicPr>
        <p:blipFill rotWithShape="1">
          <a:blip r:embed="rId2" cstate="print">
            <a:extLst>
              <a:ext uri="{28A0092B-C50C-407E-A947-70E740481C1C}">
                <a14:useLocalDpi xmlns:a14="http://schemas.microsoft.com/office/drawing/2010/main" xmlns="" val="0"/>
              </a:ext>
            </a:extLst>
          </a:blip>
          <a:srcRect t="7200" b="6433"/>
          <a:stretch/>
        </p:blipFill>
        <p:spPr>
          <a:xfrm>
            <a:off x="971600" y="824915"/>
            <a:ext cx="6976788" cy="5904657"/>
          </a:xfrm>
          <a:prstGeom prst="rect">
            <a:avLst/>
          </a:prstGeom>
        </p:spPr>
      </p:pic>
    </p:spTree>
    <p:extLst>
      <p:ext uri="{BB962C8B-B14F-4D97-AF65-F5344CB8AC3E}">
        <p14:creationId xmlns:p14="http://schemas.microsoft.com/office/powerpoint/2010/main" xmlns="" val="575595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accent1"/>
                </a:solidFill>
              </a:rPr>
              <a:t>蛀牙的形成</a:t>
            </a:r>
            <a:endParaRPr lang="zh-CN" altLang="en-US" dirty="0">
              <a:solidFill>
                <a:schemeClr val="accent1"/>
              </a:solidFill>
            </a:endParaRPr>
          </a:p>
        </p:txBody>
      </p:sp>
      <p:sp>
        <p:nvSpPr>
          <p:cNvPr id="3" name="内容占位符 2"/>
          <p:cNvSpPr>
            <a:spLocks noGrp="1"/>
          </p:cNvSpPr>
          <p:nvPr>
            <p:ph idx="1"/>
          </p:nvPr>
        </p:nvSpPr>
        <p:spPr>
          <a:xfrm>
            <a:off x="457200" y="1412777"/>
            <a:ext cx="8229600" cy="1440160"/>
          </a:xfrm>
        </p:spPr>
        <p:txBody>
          <a:bodyPr>
            <a:normAutofit/>
          </a:bodyPr>
          <a:lstStyle/>
          <a:p>
            <a:r>
              <a:rPr lang="zh-CN" altLang="en-US" sz="2000" dirty="0">
                <a:latin typeface="+mn-ea"/>
              </a:rPr>
              <a:t>龋齿也就是我们常说的蛀牙，其发病率在儿童中是非常高的。导致龋齿出现的因素有很多，像病菌、饮食、唾液等都会导致它的出现。龋齿要是严重的话，还会导致其他牙科疾病的发生，所以，儿童要认真做好口腔护理工作</a:t>
            </a:r>
            <a:r>
              <a:rPr lang="zh-CN" altLang="en-US" sz="2000" dirty="0" smtClean="0">
                <a:latin typeface="+mn-ea"/>
              </a:rPr>
              <a:t>。</a:t>
            </a:r>
            <a:endParaRPr lang="zh-CN" altLang="en-US" sz="2000" dirty="0">
              <a:latin typeface="+mn-ea"/>
            </a:endParaRPr>
          </a:p>
          <a:p>
            <a:endParaRPr lang="zh-CN" altLang="en-US" dirty="0"/>
          </a:p>
        </p:txBody>
      </p:sp>
      <p:sp>
        <p:nvSpPr>
          <p:cNvPr id="8" name="TextBox 7"/>
          <p:cNvSpPr txBox="1"/>
          <p:nvPr/>
        </p:nvSpPr>
        <p:spPr>
          <a:xfrm>
            <a:off x="518746" y="3068960"/>
            <a:ext cx="5184576" cy="2862322"/>
          </a:xfrm>
          <a:prstGeom prst="rect">
            <a:avLst/>
          </a:prstGeom>
          <a:noFill/>
        </p:spPr>
        <p:txBody>
          <a:bodyPr wrap="square" rtlCol="0">
            <a:spAutoFit/>
          </a:bodyPr>
          <a:lstStyle/>
          <a:p>
            <a:r>
              <a:rPr lang="zh-CN" altLang="en-US" b="1" dirty="0">
                <a:latin typeface="+mn-ea"/>
              </a:rPr>
              <a:t>一、儿童蛀牙产生原因 </a:t>
            </a:r>
            <a:endParaRPr lang="zh-CN" altLang="en-US" dirty="0">
              <a:latin typeface="+mn-ea"/>
            </a:endParaRPr>
          </a:p>
          <a:p>
            <a:r>
              <a:rPr lang="zh-CN" altLang="en-US" dirty="0" smtClean="0">
                <a:latin typeface="+mn-ea"/>
              </a:rPr>
              <a:t>    专家</a:t>
            </a:r>
            <a:r>
              <a:rPr lang="zh-CN" altLang="en-US" dirty="0">
                <a:latin typeface="+mn-ea"/>
              </a:rPr>
              <a:t>表示，龋病是含糖食物</a:t>
            </a:r>
            <a:r>
              <a:rPr lang="en-US" altLang="zh-CN" dirty="0">
                <a:latin typeface="+mn-ea"/>
              </a:rPr>
              <a:t>(</a:t>
            </a:r>
            <a:r>
              <a:rPr lang="zh-CN" altLang="en-US" dirty="0">
                <a:latin typeface="+mn-ea"/>
              </a:rPr>
              <a:t>特别是蔗糖</a:t>
            </a:r>
            <a:r>
              <a:rPr lang="en-US" altLang="zh-CN" dirty="0">
                <a:latin typeface="+mn-ea"/>
              </a:rPr>
              <a:t>)</a:t>
            </a:r>
            <a:r>
              <a:rPr lang="zh-CN" altLang="en-US" dirty="0">
                <a:latin typeface="+mn-ea"/>
              </a:rPr>
              <a:t>进入口腔后，在牙菌斑内经致龋菌的作用，发酵产酸，这些酸</a:t>
            </a:r>
            <a:r>
              <a:rPr lang="en-US" altLang="zh-CN" dirty="0">
                <a:latin typeface="+mn-ea"/>
              </a:rPr>
              <a:t>(</a:t>
            </a:r>
            <a:r>
              <a:rPr lang="zh-CN" altLang="en-US" dirty="0">
                <a:latin typeface="+mn-ea"/>
              </a:rPr>
              <a:t>主要是乳酸</a:t>
            </a:r>
            <a:r>
              <a:rPr lang="en-US" altLang="zh-CN" dirty="0">
                <a:latin typeface="+mn-ea"/>
              </a:rPr>
              <a:t>)</a:t>
            </a:r>
            <a:r>
              <a:rPr lang="zh-CN" altLang="en-US" dirty="0">
                <a:latin typeface="+mn-ea"/>
              </a:rPr>
              <a:t>从压面结构薄弱的地方侵入，溶解破坏牙的无机物而产生的。在这个过程中必须具备以下重要条件：</a:t>
            </a:r>
            <a:r>
              <a:rPr lang="en-US" altLang="zh-CN" dirty="0">
                <a:latin typeface="+mn-ea"/>
              </a:rPr>
              <a:t>1</a:t>
            </a:r>
            <a:r>
              <a:rPr lang="zh-CN" altLang="en-US" dirty="0">
                <a:latin typeface="+mn-ea"/>
              </a:rPr>
              <a:t>、致龋菌。</a:t>
            </a:r>
            <a:r>
              <a:rPr lang="en-US" altLang="zh-CN" dirty="0">
                <a:latin typeface="+mn-ea"/>
              </a:rPr>
              <a:t>2</a:t>
            </a:r>
            <a:r>
              <a:rPr lang="zh-CN" altLang="en-US" dirty="0">
                <a:latin typeface="+mn-ea"/>
              </a:rPr>
              <a:t>、细菌进行代谢活动和形成牙菌斑的物质基础</a:t>
            </a:r>
            <a:r>
              <a:rPr lang="en-US" altLang="zh-CN" dirty="0">
                <a:latin typeface="+mn-ea"/>
              </a:rPr>
              <a:t>——</a:t>
            </a:r>
            <a:r>
              <a:rPr lang="zh-CN" altLang="en-US" dirty="0">
                <a:latin typeface="+mn-ea"/>
              </a:rPr>
              <a:t>糖类。</a:t>
            </a:r>
            <a:r>
              <a:rPr lang="en-US" altLang="zh-CN" dirty="0">
                <a:latin typeface="+mn-ea"/>
              </a:rPr>
              <a:t>3</a:t>
            </a:r>
            <a:r>
              <a:rPr lang="zh-CN" altLang="en-US" dirty="0">
                <a:latin typeface="+mn-ea"/>
              </a:rPr>
              <a:t>、细菌在牙面代谢和致病的生态环境</a:t>
            </a:r>
            <a:r>
              <a:rPr lang="en-US" altLang="zh-CN" dirty="0">
                <a:latin typeface="+mn-ea"/>
              </a:rPr>
              <a:t>——</a:t>
            </a:r>
            <a:r>
              <a:rPr lang="zh-CN" altLang="en-US" dirty="0">
                <a:latin typeface="+mn-ea"/>
              </a:rPr>
              <a:t>牙菌斑，牙菌斑使细菌发酵糖产生的酸能在牙面达到一定的浓度。</a:t>
            </a:r>
            <a:r>
              <a:rPr lang="en-US" altLang="zh-CN" dirty="0">
                <a:latin typeface="+mn-ea"/>
              </a:rPr>
              <a:t>4</a:t>
            </a:r>
            <a:r>
              <a:rPr lang="zh-CN" altLang="en-US" dirty="0">
                <a:latin typeface="+mn-ea"/>
              </a:rPr>
              <a:t>、易感的牙</a:t>
            </a:r>
          </a:p>
        </p:txBody>
      </p:sp>
      <p:pic>
        <p:nvPicPr>
          <p:cNvPr id="9" name="图片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724128" y="3140968"/>
            <a:ext cx="3168352" cy="2718306"/>
          </a:xfrm>
          <a:prstGeom prst="rect">
            <a:avLst/>
          </a:prstGeom>
        </p:spPr>
      </p:pic>
    </p:spTree>
    <p:extLst>
      <p:ext uri="{BB962C8B-B14F-4D97-AF65-F5344CB8AC3E}">
        <p14:creationId xmlns:p14="http://schemas.microsoft.com/office/powerpoint/2010/main" xmlns="" val="3402746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332656"/>
            <a:ext cx="8229600" cy="5793507"/>
          </a:xfrm>
        </p:spPr>
        <p:txBody>
          <a:bodyPr>
            <a:normAutofit/>
          </a:bodyPr>
          <a:lstStyle/>
          <a:p>
            <a:r>
              <a:rPr lang="zh-CN" altLang="en-US" sz="2000" b="1" dirty="0"/>
              <a:t>二、儿童蛀牙的危害</a:t>
            </a:r>
            <a:endParaRPr lang="zh-CN" altLang="en-US" sz="2000" dirty="0"/>
          </a:p>
          <a:p>
            <a:r>
              <a:rPr lang="zh-CN" altLang="en-US" sz="2000" dirty="0"/>
              <a:t>当细菌侵入到象牙质的时候，一旦吃了过热或过冷的食物就会感觉到疼痛，而且在吃硬的食物的时候，食物还会卡进牙釉质被腐蚀的洞里。同时还能感觉到牙齿表面十分的粗糙。蛀牙伤及到齿髓的神经时，就会引起各种各样的疼痛了。这时候如果放任不管不去医治的话就很有可能会引起像齿髓炎之类的并发症，让你疼痛难忍。</a:t>
            </a:r>
          </a:p>
          <a:p>
            <a:endParaRPr lang="zh-CN" altLang="en-US" dirty="0"/>
          </a:p>
        </p:txBody>
      </p:sp>
      <p:pic>
        <p:nvPicPr>
          <p:cNvPr id="5" name="图片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325062" y="2492896"/>
            <a:ext cx="4286250" cy="2638425"/>
          </a:xfrm>
          <a:prstGeom prst="rect">
            <a:avLst/>
          </a:prstGeom>
        </p:spPr>
      </p:pic>
    </p:spTree>
    <p:extLst>
      <p:ext uri="{BB962C8B-B14F-4D97-AF65-F5344CB8AC3E}">
        <p14:creationId xmlns:p14="http://schemas.microsoft.com/office/powerpoint/2010/main" xmlns="" val="1166740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16632"/>
            <a:ext cx="8229600" cy="6336704"/>
          </a:xfrm>
        </p:spPr>
        <p:txBody>
          <a:bodyPr>
            <a:normAutofit/>
          </a:bodyPr>
          <a:lstStyle/>
          <a:p>
            <a:r>
              <a:rPr lang="zh-CN" altLang="en-US" sz="2200" b="1" dirty="0">
                <a:latin typeface="+mn-ea"/>
              </a:rPr>
              <a:t>三、儿童蛀牙的预防措施</a:t>
            </a:r>
            <a:endParaRPr lang="zh-CN" altLang="en-US" sz="2200" dirty="0">
              <a:latin typeface="+mn-ea"/>
            </a:endParaRPr>
          </a:p>
          <a:p>
            <a:r>
              <a:rPr lang="zh-CN" altLang="en-US" sz="2200" dirty="0">
                <a:latin typeface="+mn-ea"/>
              </a:rPr>
              <a:t>龋齿是一种多因素的疾病，近年来生活水平不断提高，人们食糖及精细食品日趋增多，龋齿发病率也逐年提高。不论什么疾病，只要我们小心都可以有效预防。</a:t>
            </a:r>
          </a:p>
          <a:p>
            <a:r>
              <a:rPr lang="zh-CN" altLang="en-US" sz="2200" dirty="0">
                <a:latin typeface="+mn-ea"/>
              </a:rPr>
              <a:t>首先，应该注意口腔卫生，学会正确刷牙的方法，养成早晚刷牙、饭后漱口的良好习惯。刷牙可使用保健牙刷和加氟牙膏。微量元素氟可抵抗酸对牙齿的腐蚀</a:t>
            </a:r>
            <a:r>
              <a:rPr lang="zh-CN" altLang="en-US" sz="2200" dirty="0" smtClean="0">
                <a:latin typeface="+mn-ea"/>
              </a:rPr>
              <a:t>。</a:t>
            </a:r>
            <a:endParaRPr lang="en-US" altLang="zh-CN" sz="2200" dirty="0" smtClean="0">
              <a:latin typeface="+mn-ea"/>
            </a:endParaRPr>
          </a:p>
          <a:p>
            <a:r>
              <a:rPr lang="zh-CN" altLang="en-US" sz="2000" dirty="0">
                <a:latin typeface="+mn-ea"/>
              </a:rPr>
              <a:t>其次，不要吃过多的糖，还要注意营养补充和体质锻炼，以增强抗病菌侵袭的能力。</a:t>
            </a:r>
          </a:p>
          <a:p>
            <a:r>
              <a:rPr lang="zh-CN" altLang="en-US" sz="2000" dirty="0">
                <a:latin typeface="+mn-ea"/>
              </a:rPr>
              <a:t>最后，还应该记住平日应定期进行口腔检查，以便及时发现龋齿，及早进行修补治疗。</a:t>
            </a:r>
          </a:p>
          <a:p>
            <a:pPr marL="0" indent="0">
              <a:buNone/>
            </a:pPr>
            <a:endParaRPr lang="en-US" altLang="zh-CN" sz="2000" dirty="0" smtClean="0"/>
          </a:p>
          <a:p>
            <a:endParaRPr lang="zh-CN" altLang="en-US" sz="2000" dirty="0"/>
          </a:p>
        </p:txBody>
      </p:sp>
      <p:pic>
        <p:nvPicPr>
          <p:cNvPr id="4" name="图片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203848" y="3832893"/>
            <a:ext cx="4267200" cy="2857500"/>
          </a:xfrm>
          <a:prstGeom prst="rect">
            <a:avLst/>
          </a:prstGeom>
        </p:spPr>
      </p:pic>
    </p:spTree>
    <p:extLst>
      <p:ext uri="{BB962C8B-B14F-4D97-AF65-F5344CB8AC3E}">
        <p14:creationId xmlns:p14="http://schemas.microsoft.com/office/powerpoint/2010/main" xmlns="" val="4223113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0769"/>
            <a:ext cx="4690864" cy="5112568"/>
          </a:xfrm>
        </p:spPr>
        <p:txBody>
          <a:bodyPr>
            <a:noAutofit/>
          </a:bodyPr>
          <a:lstStyle/>
          <a:p>
            <a:pPr marL="0" indent="0">
              <a:buNone/>
            </a:pPr>
            <a:r>
              <a:rPr lang="zh-CN" altLang="en-US" sz="2000" dirty="0" smtClean="0"/>
              <a:t>         儿童</a:t>
            </a:r>
            <a:r>
              <a:rPr lang="zh-CN" altLang="en-US" sz="2000" dirty="0"/>
              <a:t>蛀牙的有效治疗方法目前针对儿童龋齿的治疗主要是采用窝沟封闭进行有效防治。窝沟封闭就是用一种对人体无害也可自凝的合成有机高分子树脂材料，在牙齿的十字型窝沟内涂上，液态时它可渗入到牙齿表面的窝沟内，经光照后固化。就如同给牙齿穿上了一层保护衣，使牙齿免受食物侵蚀。一般来说，理想的窝沟封闭应做三次：即在</a:t>
            </a:r>
            <a:r>
              <a:rPr lang="en-US" altLang="zh-CN" sz="2000" dirty="0"/>
              <a:t>3—4</a:t>
            </a:r>
            <a:r>
              <a:rPr lang="zh-CN" altLang="en-US" sz="2000" dirty="0"/>
              <a:t>岁时给乳磨牙做一次，在</a:t>
            </a:r>
            <a:r>
              <a:rPr lang="en-US" altLang="zh-CN" sz="2000" dirty="0"/>
              <a:t>6</a:t>
            </a:r>
            <a:r>
              <a:rPr lang="zh-CN" altLang="en-US" sz="2000" dirty="0"/>
              <a:t>岁左右给六龄牙做一次，</a:t>
            </a:r>
            <a:r>
              <a:rPr lang="en-US" altLang="zh-CN" sz="2000" dirty="0"/>
              <a:t>12</a:t>
            </a:r>
            <a:r>
              <a:rPr lang="zh-CN" altLang="en-US" sz="2000" dirty="0"/>
              <a:t>岁左右给双尖牙和第二恒磨牙做一次。当然，这是非常好的护齿模式，如果您觉得麻烦，至少应做六龄牙的封闭。医生会用一种树脂类的材料将牙齿上的窝沟裂隙填平，这样使食物不易残留牙面，孩子也容易刷干净</a:t>
            </a:r>
            <a:r>
              <a:rPr lang="zh-CN" altLang="en-US" sz="2000" dirty="0" smtClean="0"/>
              <a:t>。</a:t>
            </a:r>
            <a:endParaRPr lang="zh-CN" altLang="en-US" sz="2000" dirty="0"/>
          </a:p>
        </p:txBody>
      </p:sp>
      <p:sp>
        <p:nvSpPr>
          <p:cNvPr id="5" name="TextBox 4"/>
          <p:cNvSpPr txBox="1"/>
          <p:nvPr/>
        </p:nvSpPr>
        <p:spPr>
          <a:xfrm>
            <a:off x="2555776" y="365413"/>
            <a:ext cx="3960440" cy="646331"/>
          </a:xfrm>
          <a:prstGeom prst="rect">
            <a:avLst/>
          </a:prstGeom>
          <a:noFill/>
        </p:spPr>
        <p:txBody>
          <a:bodyPr wrap="square" rtlCol="0">
            <a:spAutoFit/>
          </a:bodyPr>
          <a:lstStyle/>
          <a:p>
            <a:pPr algn="ctr"/>
            <a:r>
              <a:rPr lang="zh-CN" altLang="en-US" sz="3600" dirty="0" smtClean="0">
                <a:solidFill>
                  <a:schemeClr val="accent1"/>
                </a:solidFill>
              </a:rPr>
              <a:t>龋齿的治疗</a:t>
            </a:r>
            <a:endParaRPr lang="zh-CN" altLang="en-US" sz="3600" dirty="0">
              <a:solidFill>
                <a:schemeClr val="accent1"/>
              </a:solidFill>
            </a:endParaRPr>
          </a:p>
        </p:txBody>
      </p:sp>
      <p:pic>
        <p:nvPicPr>
          <p:cNvPr id="6" name="图片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220072" y="1700808"/>
            <a:ext cx="3821410" cy="3897838"/>
          </a:xfrm>
          <a:prstGeom prst="rect">
            <a:avLst/>
          </a:prstGeom>
        </p:spPr>
      </p:pic>
    </p:spTree>
    <p:extLst>
      <p:ext uri="{BB962C8B-B14F-4D97-AF65-F5344CB8AC3E}">
        <p14:creationId xmlns:p14="http://schemas.microsoft.com/office/powerpoint/2010/main" xmlns="" val="3320316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accent1"/>
                </a:solidFill>
              </a:rPr>
              <a:t>如何正确的刷牙</a:t>
            </a:r>
            <a:endParaRPr lang="zh-CN" altLang="en-US" dirty="0">
              <a:solidFill>
                <a:schemeClr val="accent1"/>
              </a:solidFill>
            </a:endParaRPr>
          </a:p>
        </p:txBody>
      </p:sp>
      <p:pic>
        <p:nvPicPr>
          <p:cNvPr id="4" name="内容占位符 3"/>
          <p:cNvPicPr>
            <a:picLocks noGrp="1" noChangeAspect="1"/>
          </p:cNvPicPr>
          <p:nvPr>
            <p:ph idx="1"/>
          </p:nvPr>
        </p:nvPicPr>
        <p:blipFill rotWithShape="1">
          <a:blip r:embed="rId2" cstate="print">
            <a:extLst>
              <a:ext uri="{28A0092B-C50C-407E-A947-70E740481C1C}">
                <a14:useLocalDpi xmlns:a14="http://schemas.microsoft.com/office/drawing/2010/main" xmlns="" val="0"/>
              </a:ext>
            </a:extLst>
          </a:blip>
          <a:srcRect t="-13873" b="13873"/>
          <a:stretch/>
        </p:blipFill>
        <p:spPr>
          <a:xfrm>
            <a:off x="539552" y="332656"/>
            <a:ext cx="8388424" cy="6291318"/>
          </a:xfrm>
        </p:spPr>
      </p:pic>
    </p:spTree>
    <p:extLst>
      <p:ext uri="{BB962C8B-B14F-4D97-AF65-F5344CB8AC3E}">
        <p14:creationId xmlns:p14="http://schemas.microsoft.com/office/powerpoint/2010/main" xmlns="" val="2014454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188640"/>
            <a:ext cx="8229600" cy="706090"/>
          </a:xfrm>
        </p:spPr>
        <p:txBody>
          <a:bodyPr>
            <a:normAutofit fontScale="90000"/>
          </a:bodyPr>
          <a:lstStyle/>
          <a:p>
            <a:r>
              <a:rPr lang="zh-CN" altLang="en-US" dirty="0" smtClean="0">
                <a:solidFill>
                  <a:srgbClr val="0070C0"/>
                </a:solidFill>
              </a:rPr>
              <a:t>如何选择牙刷</a:t>
            </a:r>
            <a:endParaRPr lang="zh-CN" altLang="en-US" dirty="0">
              <a:solidFill>
                <a:srgbClr val="0070C0"/>
              </a:solidFill>
            </a:endParaRPr>
          </a:p>
        </p:txBody>
      </p:sp>
      <p:sp>
        <p:nvSpPr>
          <p:cNvPr id="3" name="内容占位符 2"/>
          <p:cNvSpPr>
            <a:spLocks noGrp="1"/>
          </p:cNvSpPr>
          <p:nvPr>
            <p:ph idx="1"/>
          </p:nvPr>
        </p:nvSpPr>
        <p:spPr>
          <a:xfrm>
            <a:off x="457200" y="836712"/>
            <a:ext cx="8229600" cy="2304255"/>
          </a:xfrm>
        </p:spPr>
        <p:txBody>
          <a:bodyPr>
            <a:normAutofit lnSpcReduction="10000"/>
          </a:bodyPr>
          <a:lstStyle/>
          <a:p>
            <a:r>
              <a:rPr lang="zh-CN" altLang="en-US" sz="2000" dirty="0">
                <a:latin typeface="+mn-ea"/>
              </a:rPr>
              <a:t>刷牙的目的是为了清洁牙齿，而清洁牙齿、保持口腔卫生的主要工具是牙刷。刷牙首先要选择合适的牙刷，牙刷选择得好，能够把牙齿刷得周到</a:t>
            </a:r>
            <a:r>
              <a:rPr lang="zh-CN" altLang="en-US" sz="2000" dirty="0" smtClean="0">
                <a:latin typeface="+mn-ea"/>
              </a:rPr>
              <a:t>干净。</a:t>
            </a:r>
            <a:r>
              <a:rPr lang="zh-CN" altLang="en-US" sz="2000" dirty="0">
                <a:latin typeface="+mn-ea"/>
              </a:rPr>
              <a:t>如何正确地选购牙刷也是一门学问，下面就为大家介绍选择牙刷须注意的几个问题</a:t>
            </a:r>
            <a:r>
              <a:rPr lang="zh-CN" altLang="en-US" sz="2000" dirty="0" smtClean="0">
                <a:latin typeface="+mn-ea"/>
              </a:rPr>
              <a:t>。</a:t>
            </a:r>
            <a:endParaRPr lang="en-US" altLang="zh-CN" sz="2000" dirty="0">
              <a:latin typeface="+mn-ea"/>
            </a:endParaRPr>
          </a:p>
          <a:p>
            <a:r>
              <a:rPr lang="zh-CN" altLang="en-US" sz="2000" dirty="0" smtClean="0">
                <a:latin typeface="+mn-ea"/>
              </a:rPr>
              <a:t>宜</a:t>
            </a:r>
            <a:r>
              <a:rPr lang="zh-CN" altLang="en-US" sz="2000" dirty="0">
                <a:latin typeface="+mn-ea"/>
              </a:rPr>
              <a:t>选购小头牙刷 </a:t>
            </a:r>
            <a:endParaRPr lang="en-US" altLang="zh-CN" sz="2000" dirty="0" smtClean="0">
              <a:latin typeface="+mn-ea"/>
            </a:endParaRPr>
          </a:p>
          <a:p>
            <a:r>
              <a:rPr lang="zh-CN" altLang="en-US" sz="2000" dirty="0">
                <a:latin typeface="+mn-ea"/>
              </a:rPr>
              <a:t>使用超过</a:t>
            </a:r>
            <a:r>
              <a:rPr lang="en-US" altLang="zh-CN" sz="2000" dirty="0">
                <a:latin typeface="+mn-ea"/>
              </a:rPr>
              <a:t>3</a:t>
            </a:r>
            <a:r>
              <a:rPr lang="zh-CN" altLang="en-US" sz="2000" dirty="0">
                <a:latin typeface="+mn-ea"/>
              </a:rPr>
              <a:t>个月的牙刷应尽快更换 </a:t>
            </a:r>
            <a:endParaRPr lang="en-US" altLang="zh-CN" sz="2000" dirty="0">
              <a:latin typeface="+mn-ea"/>
            </a:endParaRPr>
          </a:p>
          <a:p>
            <a:r>
              <a:rPr lang="zh-CN" altLang="en-US" sz="2000" dirty="0">
                <a:latin typeface="+mn-ea"/>
              </a:rPr>
              <a:t>可选电动牙刷或保健牙刷</a:t>
            </a:r>
            <a:endParaRPr lang="en-US" altLang="zh-CN" sz="2000" dirty="0">
              <a:latin typeface="+mn-ea"/>
            </a:endParaRPr>
          </a:p>
          <a:p>
            <a:endParaRPr lang="en-US" altLang="zh-CN" sz="2000" dirty="0" smtClean="0">
              <a:latin typeface="+mn-ea"/>
            </a:endParaRPr>
          </a:p>
          <a:p>
            <a:pPr marL="0" indent="0">
              <a:buNone/>
            </a:pPr>
            <a:endParaRPr lang="en-US" altLang="zh-CN" sz="2000" dirty="0" smtClean="0">
              <a:latin typeface="+mn-ea"/>
            </a:endParaRPr>
          </a:p>
        </p:txBody>
      </p:sp>
      <p:pic>
        <p:nvPicPr>
          <p:cNvPr id="5" name="图片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59632" y="3174803"/>
            <a:ext cx="2880320" cy="3589280"/>
          </a:xfrm>
          <a:prstGeom prst="rect">
            <a:avLst/>
          </a:prstGeom>
          <a:ln>
            <a:noFill/>
          </a:ln>
          <a:effectLst>
            <a:softEdge rad="112500"/>
          </a:effectLst>
        </p:spPr>
      </p:pic>
      <p:pic>
        <p:nvPicPr>
          <p:cNvPr id="6" name="图片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292080" y="3174803"/>
            <a:ext cx="2803801" cy="3520534"/>
          </a:xfrm>
          <a:prstGeom prst="rect">
            <a:avLst/>
          </a:prstGeom>
          <a:ln>
            <a:noFill/>
          </a:ln>
          <a:effectLst>
            <a:softEdge rad="112500"/>
          </a:effectLst>
        </p:spPr>
      </p:pic>
      <p:sp>
        <p:nvSpPr>
          <p:cNvPr id="7" name="TextBox 6"/>
          <p:cNvSpPr txBox="1"/>
          <p:nvPr/>
        </p:nvSpPr>
        <p:spPr>
          <a:xfrm>
            <a:off x="4499992" y="3501008"/>
            <a:ext cx="360040" cy="1754326"/>
          </a:xfrm>
          <a:prstGeom prst="rect">
            <a:avLst/>
          </a:prstGeom>
          <a:noFill/>
        </p:spPr>
        <p:txBody>
          <a:bodyPr wrap="square" rtlCol="0">
            <a:spAutoFit/>
          </a:bodyPr>
          <a:lstStyle/>
          <a:p>
            <a:r>
              <a:rPr lang="zh-CN" altLang="en-US" dirty="0" smtClean="0">
                <a:solidFill>
                  <a:schemeClr val="accent6">
                    <a:lumMod val="75000"/>
                  </a:schemeClr>
                </a:solidFill>
              </a:rPr>
              <a:t>可向医生咨询</a:t>
            </a:r>
            <a:endParaRPr lang="zh-CN" altLang="en-US" dirty="0">
              <a:solidFill>
                <a:schemeClr val="accent6">
                  <a:lumMod val="75000"/>
                </a:schemeClr>
              </a:solidFill>
            </a:endParaRPr>
          </a:p>
        </p:txBody>
      </p:sp>
    </p:spTree>
    <p:extLst>
      <p:ext uri="{BB962C8B-B14F-4D97-AF65-F5344CB8AC3E}">
        <p14:creationId xmlns:p14="http://schemas.microsoft.com/office/powerpoint/2010/main" xmlns="" val="3611286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16632"/>
            <a:ext cx="3178696" cy="6048672"/>
          </a:xfrm>
        </p:spPr>
        <p:txBody>
          <a:bodyPr>
            <a:normAutofit/>
          </a:bodyPr>
          <a:lstStyle/>
          <a:p>
            <a:pPr marL="0" indent="0">
              <a:buNone/>
            </a:pPr>
            <a:r>
              <a:rPr lang="zh-CN" altLang="en-US" sz="2000" b="1" dirty="0" smtClean="0">
                <a:latin typeface="+mn-ea"/>
              </a:rPr>
              <a:t>电动</a:t>
            </a:r>
            <a:r>
              <a:rPr lang="zh-CN" altLang="en-US" sz="2000" b="1" dirty="0">
                <a:latin typeface="+mn-ea"/>
              </a:rPr>
              <a:t>牙刷的优点</a:t>
            </a:r>
            <a:endParaRPr lang="en-US" altLang="zh-CN" sz="2000" b="1" dirty="0">
              <a:latin typeface="+mn-ea"/>
            </a:endParaRPr>
          </a:p>
          <a:p>
            <a:pPr marL="0" indent="0">
              <a:buNone/>
            </a:pPr>
            <a:r>
              <a:rPr lang="zh-CN" altLang="en-US" sz="2000" dirty="0">
                <a:latin typeface="+mn-ea"/>
              </a:rPr>
              <a:t>    优点：具有清除牙菌斑、预防龋齿和牙周炎的作用。</a:t>
            </a:r>
            <a:endParaRPr lang="en-US" altLang="zh-CN" sz="2000" dirty="0">
              <a:latin typeface="+mn-ea"/>
            </a:endParaRPr>
          </a:p>
          <a:p>
            <a:pPr marL="0" indent="0">
              <a:buNone/>
            </a:pPr>
            <a:r>
              <a:rPr lang="zh-CN" altLang="en-US" sz="2000" dirty="0">
                <a:latin typeface="+mn-ea"/>
              </a:rPr>
              <a:t>    医生建议：电动牙刷是采用旋转运动的方式，所以需要在每个牙面上停留一段时间，要顾及到</a:t>
            </a:r>
            <a:r>
              <a:rPr lang="en-US" altLang="zh-CN" sz="2000" dirty="0">
                <a:latin typeface="+mn-ea"/>
              </a:rPr>
              <a:t>3</a:t>
            </a:r>
            <a:r>
              <a:rPr lang="zh-CN" altLang="en-US" sz="2000" dirty="0">
                <a:latin typeface="+mn-ea"/>
              </a:rPr>
              <a:t>个牙面，才能达到清洁牙齿的目的，比较费时间。因此，使用电动牙刷时需要有足够的耐心，才能真正地清洁牙齿。如果只是把牙刷放进嘴里，而不同步地进行上下移动，也不能彻底清洁牙齿的窝沟、牙龈沟和齿缝等特殊部位的病菌，同样会引发牙病。</a:t>
            </a:r>
          </a:p>
          <a:p>
            <a:endParaRPr lang="zh-CN" altLang="en-US" sz="1800" dirty="0">
              <a:latin typeface="+mn-ea"/>
            </a:endParaRPr>
          </a:p>
        </p:txBody>
      </p:sp>
      <p:sp>
        <p:nvSpPr>
          <p:cNvPr id="7" name="TextBox 6"/>
          <p:cNvSpPr txBox="1"/>
          <p:nvPr/>
        </p:nvSpPr>
        <p:spPr>
          <a:xfrm>
            <a:off x="3818030" y="1714046"/>
            <a:ext cx="360040" cy="1754326"/>
          </a:xfrm>
          <a:prstGeom prst="rect">
            <a:avLst/>
          </a:prstGeom>
          <a:noFill/>
        </p:spPr>
        <p:txBody>
          <a:bodyPr wrap="square" rtlCol="0">
            <a:spAutoFit/>
          </a:bodyPr>
          <a:lstStyle/>
          <a:p>
            <a:r>
              <a:rPr lang="zh-CN" altLang="en-US" dirty="0" smtClean="0">
                <a:solidFill>
                  <a:schemeClr val="accent6">
                    <a:lumMod val="75000"/>
                  </a:schemeClr>
                </a:solidFill>
              </a:rPr>
              <a:t>可向医生咨询</a:t>
            </a:r>
            <a:endParaRPr lang="zh-CN" altLang="en-US" dirty="0">
              <a:solidFill>
                <a:schemeClr val="accent6">
                  <a:lumMod val="75000"/>
                </a:schemeClr>
              </a:solidFill>
            </a:endParaRPr>
          </a:p>
        </p:txBody>
      </p:sp>
      <p:pic>
        <p:nvPicPr>
          <p:cNvPr id="2" name="图片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644008" y="260648"/>
            <a:ext cx="4183486" cy="6354020"/>
          </a:xfrm>
          <a:prstGeom prst="rect">
            <a:avLst/>
          </a:prstGeom>
        </p:spPr>
      </p:pic>
    </p:spTree>
    <p:extLst>
      <p:ext uri="{BB962C8B-B14F-4D97-AF65-F5344CB8AC3E}">
        <p14:creationId xmlns:p14="http://schemas.microsoft.com/office/powerpoint/2010/main" xmlns="" val="242043449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1300</Words>
  <Application>Microsoft Office PowerPoint</Application>
  <PresentationFormat>全屏显示(4:3)</PresentationFormat>
  <Paragraphs>29</Paragraphs>
  <Slides>10</Slides>
  <Notes>0</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Office 主题</vt:lpstr>
      <vt:lpstr>预防龋齿 从我做起</vt:lpstr>
      <vt:lpstr>预防龋齿，从我做起</vt:lpstr>
      <vt:lpstr>蛀牙的形成</vt:lpstr>
      <vt:lpstr>幻灯片 4</vt:lpstr>
      <vt:lpstr>幻灯片 5</vt:lpstr>
      <vt:lpstr>幻灯片 6</vt:lpstr>
      <vt:lpstr>如何正确的刷牙</vt:lpstr>
      <vt:lpstr>如何选择牙刷</vt:lpstr>
      <vt:lpstr>幻灯片 9</vt:lpstr>
      <vt:lpstr>谢谢观看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整齐牙齿，健康人生</dc:title>
  <dc:creator>BQ328</dc:creator>
  <cp:lastModifiedBy>Administrator</cp:lastModifiedBy>
  <cp:revision>19</cp:revision>
  <dcterms:created xsi:type="dcterms:W3CDTF">2018-05-29T00:50:25Z</dcterms:created>
  <dcterms:modified xsi:type="dcterms:W3CDTF">2018-06-26T06:17:15Z</dcterms:modified>
</cp:coreProperties>
</file>