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</p:sldMasterIdLst>
  <p:notesMasterIdLst>
    <p:notesMasterId r:id="rId9"/>
  </p:notesMasterIdLst>
  <p:handoutMasterIdLst>
    <p:handoutMasterId r:id="rId46"/>
  </p:handoutMasterIdLst>
  <p:sldIdLst>
    <p:sldId id="268" r:id="rId8"/>
    <p:sldId id="851" r:id="rId10"/>
    <p:sldId id="672" r:id="rId11"/>
    <p:sldId id="671" r:id="rId12"/>
    <p:sldId id="670" r:id="rId13"/>
    <p:sldId id="702" r:id="rId14"/>
    <p:sldId id="703" r:id="rId15"/>
    <p:sldId id="742" r:id="rId16"/>
    <p:sldId id="705" r:id="rId17"/>
    <p:sldId id="669" r:id="rId18"/>
    <p:sldId id="644" r:id="rId19"/>
    <p:sldId id="744" r:id="rId20"/>
    <p:sldId id="809" r:id="rId21"/>
    <p:sldId id="780" r:id="rId22"/>
    <p:sldId id="747" r:id="rId23"/>
    <p:sldId id="639" r:id="rId24"/>
    <p:sldId id="778" r:id="rId25"/>
    <p:sldId id="779" r:id="rId26"/>
    <p:sldId id="783" r:id="rId27"/>
    <p:sldId id="751" r:id="rId28"/>
    <p:sldId id="886" r:id="rId29"/>
    <p:sldId id="618" r:id="rId30"/>
    <p:sldId id="749" r:id="rId31"/>
    <p:sldId id="837" r:id="rId32"/>
    <p:sldId id="617" r:id="rId33"/>
    <p:sldId id="748" r:id="rId34"/>
    <p:sldId id="786" r:id="rId35"/>
    <p:sldId id="838" r:id="rId36"/>
    <p:sldId id="839" r:id="rId37"/>
    <p:sldId id="840" r:id="rId38"/>
    <p:sldId id="853" r:id="rId39"/>
    <p:sldId id="624" r:id="rId40"/>
    <p:sldId id="782" r:id="rId41"/>
    <p:sldId id="787" r:id="rId42"/>
    <p:sldId id="785" r:id="rId43"/>
    <p:sldId id="806" r:id="rId44"/>
    <p:sldId id="807" r:id="rId45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3366"/>
    <a:srgbClr val="CC3300"/>
    <a:srgbClr val="993300"/>
    <a:srgbClr val="339966"/>
    <a:srgbClr val="336699"/>
    <a:srgbClr val="6666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379"/>
    <p:restoredTop sz="95007"/>
  </p:normalViewPr>
  <p:slideViewPr>
    <p:cSldViewPr showGuides="1">
      <p:cViewPr>
        <p:scale>
          <a:sx n="50" d="100"/>
          <a:sy n="50" d="100"/>
        </p:scale>
        <p:origin x="-2508" y="-930"/>
      </p:cViewPr>
      <p:guideLst>
        <p:guide orient="horz" pos="2159"/>
        <p:guide pos="2754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handoutMaster" Target="handoutMasters/handoutMaster1.xml"/><Relationship Id="rId45" Type="http://schemas.openxmlformats.org/officeDocument/2006/relationships/slide" Target="slides/slide37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0" Type="http://schemas.openxmlformats.org/officeDocument/2006/relationships/slide" Target="slides/slide32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buFontTx/>
              <a:buNone/>
              <a:defRPr kumimoji="1"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buFontTx/>
              <a:buNone/>
              <a:defRPr kumimoji="1" sz="12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buFontTx/>
              <a:buNone/>
              <a:defRPr kumimoji="1"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en-US" altLang="zh-CN" sz="1200" b="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en-US" altLang="zh-CN" sz="1200" b="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29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buFontTx/>
              <a:buNone/>
              <a:defRPr kumimoji="1"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buFontTx/>
              <a:buNone/>
              <a:defRPr kumimoji="1" sz="12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Rectangle 4"/>
          <p:cNvSpPr>
            <a:spLocks noRo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29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9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buFontTx/>
              <a:buNone/>
              <a:defRPr kumimoji="1"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9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en-US" altLang="zh-CN" sz="1200" b="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en-US" altLang="zh-CN" sz="1200" b="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b="0" dirty="0"/>
            </a:fld>
            <a:endParaRPr lang="en-US" altLang="zh-CN" sz="1200" b="0" dirty="0"/>
          </a:p>
        </p:txBody>
      </p:sp>
      <p:sp>
        <p:nvSpPr>
          <p:cNvPr id="10242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0243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b="0" dirty="0"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en-US" altLang="zh-CN" sz="12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290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2291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31000" y="260350"/>
            <a:ext cx="2090738" cy="586581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121400" cy="586581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31000" y="260350"/>
            <a:ext cx="2090738" cy="586581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121400" cy="586581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31000" y="260350"/>
            <a:ext cx="2090738" cy="586581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121400" cy="586581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31000" y="260350"/>
            <a:ext cx="2090738" cy="586581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121400" cy="586581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31000" y="260350"/>
            <a:ext cx="2090738" cy="586581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121400" cy="586581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31000" y="260350"/>
            <a:ext cx="2090738" cy="586581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121400" cy="586581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jpe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image" Target="../media/image2.jpe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4" Type="http://schemas.openxmlformats.org/officeDocument/2006/relationships/theme" Target="../theme/theme4.xml"/><Relationship Id="rId13" Type="http://schemas.openxmlformats.org/officeDocument/2006/relationships/image" Target="../media/image2.jpe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4" Type="http://schemas.openxmlformats.org/officeDocument/2006/relationships/theme" Target="../theme/theme5.xml"/><Relationship Id="rId13" Type="http://schemas.openxmlformats.org/officeDocument/2006/relationships/image" Target="../media/image2.jpe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4" Type="http://schemas.openxmlformats.org/officeDocument/2006/relationships/theme" Target="../theme/theme6.xml"/><Relationship Id="rId13" Type="http://schemas.openxmlformats.org/officeDocument/2006/relationships/image" Target="../media/image2.jpe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5919788"/>
            <a:ext cx="9144000" cy="938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3975100" y="115888"/>
            <a:ext cx="1841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28" name="Rectangle 22"/>
          <p:cNvSpPr>
            <a:spLocks noGrp="1" noRot="1"/>
          </p:cNvSpPr>
          <p:nvPr>
            <p:ph type="title"/>
          </p:nvPr>
        </p:nvSpPr>
        <p:spPr>
          <a:xfrm>
            <a:off x="6516688" y="260350"/>
            <a:ext cx="2305050" cy="6477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1029" name="Picture 39" descr="新校徽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187450" cy="11445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050" name="Picture 3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5919788"/>
            <a:ext cx="9144000" cy="938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3975100" y="115888"/>
            <a:ext cx="1841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052" name="Rectangle 22"/>
          <p:cNvSpPr>
            <a:spLocks noGrp="1" noRot="1"/>
          </p:cNvSpPr>
          <p:nvPr>
            <p:ph type="title"/>
          </p:nvPr>
        </p:nvSpPr>
        <p:spPr>
          <a:xfrm>
            <a:off x="6516688" y="260350"/>
            <a:ext cx="2305050" cy="6477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2053" name="Picture 39" descr="新校徽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187450" cy="11445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74" name="Picture 3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5919788"/>
            <a:ext cx="9144000" cy="938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3975100" y="115888"/>
            <a:ext cx="1841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076" name="Rectangle 22"/>
          <p:cNvSpPr>
            <a:spLocks noGrp="1" noRot="1"/>
          </p:cNvSpPr>
          <p:nvPr>
            <p:ph type="title"/>
          </p:nvPr>
        </p:nvSpPr>
        <p:spPr>
          <a:xfrm>
            <a:off x="6516688" y="260350"/>
            <a:ext cx="2305050" cy="6477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3077" name="Picture 39" descr="新校徽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187450" cy="11445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098" name="Picture 3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5919788"/>
            <a:ext cx="9144000" cy="938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3975100" y="115888"/>
            <a:ext cx="1841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100" name="Rectangle 22"/>
          <p:cNvSpPr>
            <a:spLocks noGrp="1" noRot="1"/>
          </p:cNvSpPr>
          <p:nvPr>
            <p:ph type="title"/>
          </p:nvPr>
        </p:nvSpPr>
        <p:spPr>
          <a:xfrm>
            <a:off x="6516688" y="260350"/>
            <a:ext cx="2305050" cy="6477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4101" name="Picture 39" descr="新校徽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187450" cy="11445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122" name="Picture 3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5919788"/>
            <a:ext cx="9144000" cy="938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3975100" y="115888"/>
            <a:ext cx="1841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124" name="Rectangle 22"/>
          <p:cNvSpPr>
            <a:spLocks noGrp="1" noRot="1"/>
          </p:cNvSpPr>
          <p:nvPr>
            <p:ph type="title"/>
          </p:nvPr>
        </p:nvSpPr>
        <p:spPr>
          <a:xfrm>
            <a:off x="6516688" y="260350"/>
            <a:ext cx="2305050" cy="6477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5125" name="Picture 39" descr="新校徽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187450" cy="11445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146" name="Picture 3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5919788"/>
            <a:ext cx="9144000" cy="938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3975100" y="115888"/>
            <a:ext cx="1841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148" name="Rectangle 22"/>
          <p:cNvSpPr>
            <a:spLocks noGrp="1" noRot="1"/>
          </p:cNvSpPr>
          <p:nvPr>
            <p:ph type="title"/>
          </p:nvPr>
        </p:nvSpPr>
        <p:spPr>
          <a:xfrm>
            <a:off x="6516688" y="260350"/>
            <a:ext cx="2305050" cy="6477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6149" name="Picture 39" descr="新校徽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187450" cy="11445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0.xml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7" Type="http://schemas.openxmlformats.org/officeDocument/2006/relationships/image" Target="../media/image86.jpeg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image" Target="../media/image88.jpeg"/><Relationship Id="rId1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0.jpeg"/><Relationship Id="rId1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92.jpeg"/><Relationship Id="rId1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94.jpeg"/><Relationship Id="rId1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1.xml"/><Relationship Id="rId4" Type="http://schemas.openxmlformats.org/officeDocument/2006/relationships/hyperlink" Target="http://tv.cctv.com/v/v1/VIDEDxEgVgnpNbDuPocu4CkY190105.html?p1=2_22_222&amp;social_platform=qq_friend#" TargetMode="External"/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7" name="Picture 16" descr="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96938"/>
            <a:ext cx="9144000" cy="4589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8" name="Text Box 5"/>
          <p:cNvSpPr txBox="1"/>
          <p:nvPr/>
        </p:nvSpPr>
        <p:spPr>
          <a:xfrm>
            <a:off x="0" y="4365625"/>
            <a:ext cx="5013325" cy="503238"/>
          </a:xfrm>
          <a:prstGeom prst="rect">
            <a:avLst/>
          </a:prstGeom>
          <a:noFill/>
          <a:ln w="9525">
            <a:noFill/>
          </a:ln>
        </p:spPr>
        <p:txBody>
          <a:bodyPr lIns="83485" tIns="41742" rIns="83485" bIns="41742" anchor="t">
            <a:spAutoFit/>
          </a:bodyPr>
          <a:p>
            <a:pPr defTabSz="835025">
              <a:spcBef>
                <a:spcPct val="50000"/>
              </a:spcBef>
            </a:pPr>
            <a:r>
              <a:rPr lang="zh-CN" altLang="en-US" sz="1100" i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慧聪网（</a:t>
            </a:r>
            <a:r>
              <a:rPr lang="en-US" altLang="zh-CN" sz="1100" i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HK8292)  </a:t>
            </a:r>
            <a:endParaRPr lang="en-US" altLang="zh-CN" sz="1100" i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defTabSz="835025">
              <a:spcBef>
                <a:spcPct val="50000"/>
              </a:spcBef>
            </a:pPr>
            <a:r>
              <a:rPr lang="en-US" altLang="zh-CN" sz="1100" i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http://www.hc360.com</a:t>
            </a:r>
            <a:endParaRPr lang="en-US" altLang="zh-CN" sz="1100" i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19" name="Text Box 18"/>
          <p:cNvSpPr txBox="1"/>
          <p:nvPr/>
        </p:nvSpPr>
        <p:spPr>
          <a:xfrm>
            <a:off x="1720850" y="2601913"/>
            <a:ext cx="5559425" cy="9223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zh-CN" sz="5400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常规成就特色</a:t>
            </a:r>
            <a:endParaRPr lang="zh-CN" altLang="zh-CN" sz="5400" dirty="0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20" name="Text Box 20"/>
          <p:cNvSpPr txBox="1"/>
          <p:nvPr/>
        </p:nvSpPr>
        <p:spPr>
          <a:xfrm>
            <a:off x="1187450" y="1254125"/>
            <a:ext cx="6769100" cy="9223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5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坚持养成常规</a:t>
            </a:r>
            <a:endParaRPr lang="en-US" altLang="zh-CN" sz="5400" dirty="0">
              <a:solidFill>
                <a:srgbClr val="CC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221" name="文本框 1"/>
          <p:cNvSpPr txBox="1"/>
          <p:nvPr/>
        </p:nvSpPr>
        <p:spPr>
          <a:xfrm>
            <a:off x="1789113" y="3933825"/>
            <a:ext cx="5973762" cy="706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zh-CN" sz="4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2018-2019</a:t>
            </a:r>
            <a:r>
              <a:rPr lang="zh-CN" altLang="en-US" sz="4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学年第</a:t>
            </a:r>
            <a:r>
              <a:rPr lang="en-US" altLang="zh-CN" sz="4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15-18</a:t>
            </a:r>
            <a:r>
              <a:rPr lang="zh-CN" altLang="en-US" sz="4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周</a:t>
            </a:r>
            <a:endParaRPr lang="zh-CN" altLang="en-US" sz="40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图片 3" descr="DSC_6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600000">
            <a:off x="1352233" y="670560"/>
            <a:ext cx="2936875" cy="1963738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482" name="图片 4" descr="DSC_6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00">
            <a:off x="5063490" y="721995"/>
            <a:ext cx="2839720" cy="1899285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483" name="图片 1" descr="DSC_60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88" y="2973705"/>
            <a:ext cx="2962275" cy="1981200"/>
          </a:xfrm>
          <a:prstGeom prst="dodecagon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484" name="图片 2" descr="DSC_60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550" y="2944813"/>
            <a:ext cx="3006725" cy="2009775"/>
          </a:xfrm>
          <a:prstGeom prst="dodecagon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0485" name="文本框 1"/>
          <p:cNvSpPr txBox="1"/>
          <p:nvPr/>
        </p:nvSpPr>
        <p:spPr>
          <a:xfrm>
            <a:off x="919480" y="5129530"/>
            <a:ext cx="69964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2018.12.27  省健康促进金牌学校现场验</a:t>
            </a: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收</a:t>
            </a:r>
            <a:endParaRPr lang="zh-CN" altLang="zh-CN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TextBox 2"/>
          <p:cNvSpPr txBox="1"/>
          <p:nvPr/>
        </p:nvSpPr>
        <p:spPr>
          <a:xfrm>
            <a:off x="93663" y="1214438"/>
            <a:ext cx="1044575" cy="37147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ctr"/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坚持教育</a:t>
            </a:r>
            <a:endParaRPr lang="en-US" altLang="zh-CN" sz="28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养成安静早阅读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1506" name="图片 1" descr="四6安静早阅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6205" y="460375"/>
            <a:ext cx="2919730" cy="2021840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619250" y="5507038"/>
            <a:ext cx="6588125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kern="1200" cap="none" spc="0" normalizeH="0" baseline="0" noProof="1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             </a:t>
            </a:r>
            <a:endParaRPr kumimoji="0" lang="zh-CN" altLang="en-US" sz="1800" kern="1200" cap="none" spc="0" normalizeH="0" baseline="0" noProof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508" name="图片 3" descr="四8班小岗位早阅读认真负责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205" y="2916555"/>
            <a:ext cx="2919095" cy="2172970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509" name="图片 1" descr="一10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925" y="460375"/>
            <a:ext cx="3054350" cy="2020888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1510" name="文本框 4"/>
          <p:cNvSpPr txBox="1"/>
          <p:nvPr/>
        </p:nvSpPr>
        <p:spPr>
          <a:xfrm>
            <a:off x="1379538" y="5295900"/>
            <a:ext cx="6735762" cy="400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一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10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、四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、四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8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等班级同学在小岗位的管理下安静早阅读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1511" name="图片 5" descr="本部早阅读2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705" y="2916555"/>
            <a:ext cx="3036570" cy="2172970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29" name="图片 1" descr="六2班早早阅读自觉认真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300000">
            <a:off x="668338" y="1160463"/>
            <a:ext cx="2960687" cy="2530475"/>
          </a:xfrm>
          <a:prstGeom prst="hexagon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530" name="图片 2" descr="四2班自觉安静早阅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40000">
            <a:off x="3092450" y="2514600"/>
            <a:ext cx="2959100" cy="2219325"/>
          </a:xfrm>
          <a:prstGeom prst="hexagon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531" name="图片 3" descr="四13班 早阅读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863" y="3313113"/>
            <a:ext cx="2571750" cy="2170112"/>
          </a:xfrm>
          <a:prstGeom prst="hexagon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2532" name="文本框 4"/>
          <p:cNvSpPr txBox="1"/>
          <p:nvPr/>
        </p:nvSpPr>
        <p:spPr>
          <a:xfrm>
            <a:off x="4125913" y="1350963"/>
            <a:ext cx="3973512" cy="3984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六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、四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、四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13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自觉安静早阅读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图片 1" descr="早阅读读连环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6488" y="1376363"/>
            <a:ext cx="2640012" cy="3522662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554" name="图片 2" descr="看画报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475" y="1528763"/>
            <a:ext cx="4059238" cy="3044825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7" name="图片 1" descr="跑步队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6538" y="565150"/>
            <a:ext cx="4362450" cy="2990850"/>
          </a:xfrm>
          <a:prstGeom prst="dodecagon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4578" name="图片 2" descr="跑步队伍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375" y="3027363"/>
            <a:ext cx="4127500" cy="2617787"/>
          </a:xfrm>
          <a:prstGeom prst="dodecagon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4579" name="TextBox 2"/>
          <p:cNvSpPr txBox="1"/>
          <p:nvPr/>
        </p:nvSpPr>
        <p:spPr>
          <a:xfrm>
            <a:off x="307975" y="1327150"/>
            <a:ext cx="1044575" cy="37147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ctr"/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坚持落实</a:t>
            </a:r>
            <a:endParaRPr lang="en-US" altLang="zh-CN" sz="280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成就丰富大课间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TextBox 2"/>
          <p:cNvSpPr txBox="1"/>
          <p:nvPr/>
        </p:nvSpPr>
        <p:spPr>
          <a:xfrm>
            <a:off x="369570" y="1327150"/>
            <a:ext cx="982980" cy="37147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ctr"/>
            <a:endParaRPr lang="en-US" altLang="zh-CN" sz="280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5602" name="图片 1" descr="青蛙跳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1150" y="876300"/>
            <a:ext cx="3736975" cy="2803525"/>
          </a:xfrm>
          <a:prstGeom prst="flowChartPunchedCard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603" name="图片 4" descr="障碍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2863850"/>
            <a:ext cx="3697288" cy="2773363"/>
          </a:xfrm>
          <a:prstGeom prst="flowChartPunchedCard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5" name="图片 2" descr="胡燕媛老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">
            <a:off x="5019675" y="795338"/>
            <a:ext cx="3092450" cy="2319337"/>
          </a:xfrm>
          <a:prstGeom prst="dodecagon">
            <a:avLst/>
          </a:prstGeom>
          <a:noFill/>
          <a:ln w="2540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6626" name="图片 3" descr="邹佳雾老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80000">
            <a:off x="1487488" y="835025"/>
            <a:ext cx="3073400" cy="2305050"/>
          </a:xfrm>
          <a:prstGeom prst="dodecagon">
            <a:avLst/>
          </a:prstGeom>
          <a:noFill/>
          <a:ln w="2540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6627" name="图片 5" descr="郑玉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585" y="3143250"/>
            <a:ext cx="3073400" cy="2306638"/>
          </a:xfrm>
          <a:prstGeom prst="dodecagon">
            <a:avLst/>
          </a:prstGeom>
          <a:noFill/>
          <a:ln w="2540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6628" name="图片 6" descr="张燕老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0" y="3175000"/>
            <a:ext cx="3032125" cy="2274888"/>
          </a:xfrm>
          <a:prstGeom prst="dodecagon">
            <a:avLst/>
          </a:prstGeom>
          <a:noFill/>
          <a:ln w="2540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49" name="图片 1" descr="本部1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420000">
            <a:off x="1101725" y="757238"/>
            <a:ext cx="3371850" cy="2528887"/>
          </a:xfrm>
          <a:prstGeom prst="plaque">
            <a:avLst/>
          </a:prstGeom>
          <a:noFill/>
          <a:ln w="9525">
            <a:noFill/>
          </a:ln>
        </p:spPr>
      </p:pic>
      <p:pic>
        <p:nvPicPr>
          <p:cNvPr id="27650" name="图片 3" descr="本部3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0000">
            <a:off x="4733925" y="3164523"/>
            <a:ext cx="3194050" cy="2435225"/>
          </a:xfrm>
          <a:prstGeom prst="plaque">
            <a:avLst/>
          </a:prstGeom>
          <a:noFill/>
          <a:ln w="9525">
            <a:noFill/>
          </a:ln>
        </p:spPr>
      </p:pic>
      <p:pic>
        <p:nvPicPr>
          <p:cNvPr id="27651" name="图片 4" descr="本部4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304925" y="3136900"/>
            <a:ext cx="3151188" cy="248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图片 6" descr="本部6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0000">
            <a:off x="4826000" y="728663"/>
            <a:ext cx="3325813" cy="2366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3" name="图片 1" descr="本部2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1088" y="695325"/>
            <a:ext cx="4826000" cy="3619500"/>
          </a:xfrm>
          <a:prstGeom prst="snip2SameRect">
            <a:avLst/>
          </a:prstGeom>
          <a:noFill/>
          <a:ln w="12700"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8674" name="图片 2" descr="本部5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995" y="2516505"/>
            <a:ext cx="4168140" cy="2839720"/>
          </a:xfrm>
          <a:prstGeom prst="teardrop">
            <a:avLst/>
          </a:prstGeom>
          <a:noFill/>
          <a:ln w="25400">
            <a:solidFill>
              <a:schemeClr val="bg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7" name="图片 1" descr="殷峰岩老师认真指导跳长绳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7475" y="625475"/>
            <a:ext cx="6367463" cy="4776788"/>
          </a:xfrm>
          <a:prstGeom prst="dodecagon">
            <a:avLst/>
          </a:prstGeom>
          <a:noFill/>
          <a:ln w="25400">
            <a:solidFill>
              <a:schemeClr val="bg1"/>
            </a:solidFill>
          </a:ln>
        </p:spPr>
      </p:pic>
      <p:sp>
        <p:nvSpPr>
          <p:cNvPr id="29698" name="文本框 2"/>
          <p:cNvSpPr txBox="1"/>
          <p:nvPr/>
        </p:nvSpPr>
        <p:spPr>
          <a:xfrm>
            <a:off x="1673225" y="5402263"/>
            <a:ext cx="5491163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殷峰岩老师认真指导跳长绳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5" name="Picture 16" descr="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96938"/>
            <a:ext cx="9144000" cy="4589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6" name="Text Box 5"/>
          <p:cNvSpPr txBox="1"/>
          <p:nvPr/>
        </p:nvSpPr>
        <p:spPr>
          <a:xfrm>
            <a:off x="0" y="4365625"/>
            <a:ext cx="5013325" cy="503238"/>
          </a:xfrm>
          <a:prstGeom prst="rect">
            <a:avLst/>
          </a:prstGeom>
          <a:noFill/>
          <a:ln w="9525">
            <a:noFill/>
          </a:ln>
        </p:spPr>
        <p:txBody>
          <a:bodyPr lIns="83485" tIns="41742" rIns="83485" bIns="41742" anchor="t">
            <a:spAutoFit/>
          </a:bodyPr>
          <a:p>
            <a:pPr defTabSz="835025">
              <a:spcBef>
                <a:spcPct val="50000"/>
              </a:spcBef>
            </a:pPr>
            <a:r>
              <a:rPr lang="zh-CN" altLang="en-US" sz="1100" i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慧聪网（</a:t>
            </a:r>
            <a:r>
              <a:rPr lang="en-US" altLang="zh-CN" sz="1100" i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HK8292)  </a:t>
            </a:r>
            <a:endParaRPr lang="en-US" altLang="zh-CN" sz="1100" i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defTabSz="835025">
              <a:spcBef>
                <a:spcPct val="50000"/>
              </a:spcBef>
            </a:pPr>
            <a:r>
              <a:rPr lang="en-US" altLang="zh-CN" sz="1100" i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http://www.hc360.com</a:t>
            </a:r>
            <a:endParaRPr lang="en-US" altLang="zh-CN" sz="1100" i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Text Box 18"/>
          <p:cNvSpPr txBox="1"/>
          <p:nvPr/>
        </p:nvSpPr>
        <p:spPr>
          <a:xfrm>
            <a:off x="1504950" y="1454150"/>
            <a:ext cx="6819900" cy="34147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本期重要事件回顾</a:t>
            </a:r>
            <a:endParaRPr lang="zh-CN" altLang="zh-CN" sz="54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本期视点</a:t>
            </a:r>
            <a:endParaRPr lang="zh-CN" altLang="zh-CN" sz="54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本期花絮</a:t>
            </a:r>
            <a:endParaRPr lang="zh-CN" altLang="zh-CN" sz="5400" dirty="0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TextBox 2"/>
          <p:cNvSpPr txBox="1"/>
          <p:nvPr/>
        </p:nvSpPr>
        <p:spPr>
          <a:xfrm>
            <a:off x="420688" y="1643063"/>
            <a:ext cx="920750" cy="37147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ctr"/>
            <a:r>
              <a:rPr lang="zh-CN" altLang="en-US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坚持规则</a:t>
            </a:r>
            <a:endParaRPr lang="en-US" altLang="zh-CN" sz="280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有序安静中午餐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0722" name="图片 3" descr="大食堂安静午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3675" y="914400"/>
            <a:ext cx="4343400" cy="4173538"/>
          </a:xfrm>
          <a:prstGeom prst="dodecagon">
            <a:avLst/>
          </a:prstGeom>
          <a:noFill/>
          <a:ln w="2540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0723" name="图片 4" descr="三个人的安静午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963" y="1882775"/>
            <a:ext cx="2665412" cy="3090863"/>
          </a:xfrm>
          <a:prstGeom prst="flowChartAlternateProcess">
            <a:avLst/>
          </a:prstGeom>
          <a:noFill/>
          <a:ln w="25400">
            <a:solidFill>
              <a:schemeClr val="bg1"/>
            </a:solidFill>
          </a:ln>
          <a:effectLst>
            <a:glow rad="127000">
              <a:schemeClr val="bg1"/>
            </a:glow>
            <a:innerShdw blurRad="63500" dist="50800" dir="81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-2147482605" descr="午餐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216660"/>
            <a:ext cx="3676015" cy="3120390"/>
          </a:xfrm>
          <a:prstGeom prst="dodecagon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-2147482601" name="图片 -2147482602" descr="有序用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840" y="1731645"/>
            <a:ext cx="3735705" cy="3275965"/>
          </a:xfrm>
          <a:prstGeom prst="dodecagon">
            <a:avLst/>
          </a:prstGeom>
          <a:noFill/>
          <a:ln w="254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5" name="图片 1" descr="四9班同学排队领饭，一位同学负责拿盖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950" y="536575"/>
            <a:ext cx="5480050" cy="4110038"/>
          </a:xfrm>
          <a:prstGeom prst="flowChartAlternateProcess">
            <a:avLst/>
          </a:prstGeom>
          <a:noFill/>
          <a:ln w="25400">
            <a:solidFill>
              <a:schemeClr val="bg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746" name="图片 2" descr="四9 全班盒盖专人拿放 整齐有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350" y="2930525"/>
            <a:ext cx="3130550" cy="2427288"/>
          </a:xfrm>
          <a:prstGeom prst="flowChartAlternateProcess">
            <a:avLst/>
          </a:prstGeom>
          <a:noFill/>
          <a:ln w="25400">
            <a:solidFill>
              <a:schemeClr val="bg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TextBox 2"/>
          <p:cNvSpPr txBox="1"/>
          <p:nvPr/>
        </p:nvSpPr>
        <p:spPr>
          <a:xfrm>
            <a:off x="358458" y="1643063"/>
            <a:ext cx="982980" cy="37147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ctr"/>
            <a:endParaRPr lang="en-US" altLang="zh-CN" sz="280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2770" name="图片 3" descr="罗秋琼分汤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4188" y="966788"/>
            <a:ext cx="2735262" cy="221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1" name="图片 5" descr="徐艳老师分汤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525" y="933450"/>
            <a:ext cx="3284538" cy="2246313"/>
          </a:xfrm>
          <a:prstGeom prst="dodecagon">
            <a:avLst/>
          </a:prstGeom>
          <a:noFill/>
          <a:ln w="9525">
            <a:noFill/>
          </a:ln>
        </p:spPr>
      </p:pic>
      <p:pic>
        <p:nvPicPr>
          <p:cNvPr id="32772" name="图片 6" descr="殷峰岩老师分汤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50" y="3397250"/>
            <a:ext cx="2997200" cy="2043113"/>
          </a:xfrm>
          <a:prstGeom prst="dodecagon">
            <a:avLst/>
          </a:prstGeom>
          <a:noFill/>
          <a:ln w="9525">
            <a:noFill/>
          </a:ln>
        </p:spPr>
      </p:pic>
      <p:pic>
        <p:nvPicPr>
          <p:cNvPr id="32773" name="图片 7" descr="王紫艳分汤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650" y="3363913"/>
            <a:ext cx="2809875" cy="210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3" name="图片 1" descr="午餐饭盒擅自放在墙角无人问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9515" y="1540510"/>
            <a:ext cx="3348990" cy="3253740"/>
          </a:xfrm>
          <a:prstGeom prst="chord">
            <a:avLst/>
          </a:prstGeom>
          <a:noFill/>
          <a:ln w="25400">
            <a:solidFill>
              <a:schemeClr val="bg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33794" name="图片 2" descr="五3班学生女学生在阳台午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045" y="1979930"/>
            <a:ext cx="3863975" cy="2897505"/>
          </a:xfrm>
          <a:prstGeom prst="teardrop">
            <a:avLst/>
          </a:prstGeom>
          <a:noFill/>
          <a:ln w="25400">
            <a:solidFill>
              <a:schemeClr val="bg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TextBox 2"/>
          <p:cNvSpPr txBox="1"/>
          <p:nvPr/>
        </p:nvSpPr>
        <p:spPr>
          <a:xfrm>
            <a:off x="358775" y="1428750"/>
            <a:ext cx="1044575" cy="37147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ctr"/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坚持要求</a:t>
            </a:r>
            <a:endParaRPr lang="en-US" altLang="zh-CN" sz="28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保持班级常清洁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4818" name="图片 2" descr="四5班干净的讲台和课桌椅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4900" y="3392488"/>
            <a:ext cx="3481388" cy="1751012"/>
          </a:xfrm>
          <a:prstGeom prst="flowChartAlternateProcess">
            <a:avLst/>
          </a:prstGeom>
          <a:noFill/>
          <a:ln w="9525">
            <a:noFill/>
          </a:ln>
        </p:spPr>
      </p:pic>
      <p:pic>
        <p:nvPicPr>
          <p:cNvPr id="34819" name="图片 4" descr="四6班整齐课桌椅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463" y="669925"/>
            <a:ext cx="4330700" cy="2487613"/>
          </a:xfrm>
          <a:prstGeom prst="flowChartAlternateProcess">
            <a:avLst/>
          </a:prstGeom>
          <a:noFill/>
          <a:ln w="9525">
            <a:noFill/>
          </a:ln>
        </p:spPr>
      </p:pic>
      <p:sp>
        <p:nvSpPr>
          <p:cNvPr id="34820" name="文本框 5"/>
          <p:cNvSpPr txBox="1"/>
          <p:nvPr/>
        </p:nvSpPr>
        <p:spPr>
          <a:xfrm>
            <a:off x="6519863" y="1860550"/>
            <a:ext cx="1757362" cy="706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四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班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整齐课桌椅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4821" name="图片 6" descr="五3整齐干净课桌椅 讲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650" y="3392488"/>
            <a:ext cx="3178175" cy="1751012"/>
          </a:xfrm>
          <a:prstGeom prst="flowChartAlternateProcess">
            <a:avLst/>
          </a:prstGeom>
          <a:noFill/>
          <a:ln w="9525">
            <a:noFill/>
          </a:ln>
        </p:spPr>
      </p:pic>
      <p:sp>
        <p:nvSpPr>
          <p:cNvPr id="34822" name="文本框 7"/>
          <p:cNvSpPr txBox="1"/>
          <p:nvPr/>
        </p:nvSpPr>
        <p:spPr>
          <a:xfrm>
            <a:off x="2400300" y="5270500"/>
            <a:ext cx="4572000" cy="3984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                 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五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 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四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班干净讲台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2" name="图片 1" descr="四7班的柜子里美术袋整齐摆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7863" y="660400"/>
            <a:ext cx="2955925" cy="2106613"/>
          </a:xfrm>
          <a:prstGeom prst="dodecagon">
            <a:avLst/>
          </a:prstGeom>
          <a:noFill/>
          <a:ln w="9525">
            <a:noFill/>
          </a:ln>
        </p:spPr>
      </p:pic>
      <p:pic>
        <p:nvPicPr>
          <p:cNvPr id="35843" name="图片 8" descr="四7班的桌子整齐 贴了黄色脚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40000">
            <a:off x="1527175" y="1068388"/>
            <a:ext cx="2546350" cy="3652837"/>
          </a:xfrm>
          <a:prstGeom prst="flowChartAlternateProcess">
            <a:avLst/>
          </a:prstGeom>
          <a:noFill/>
          <a:ln w="25400">
            <a:solidFill>
              <a:schemeClr val="bg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35844" name="图片 1" descr="本部物品摆放有序照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0000">
            <a:off x="4916488" y="2595563"/>
            <a:ext cx="2098675" cy="2798762"/>
          </a:xfrm>
          <a:prstGeom prst="flowChartAlternateProcess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65" name="图片 1" descr="六4班同学桌肚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480000">
            <a:off x="752475" y="1284288"/>
            <a:ext cx="3257550" cy="3665537"/>
          </a:xfrm>
          <a:prstGeom prst="flowChartAlternateProcess">
            <a:avLst/>
          </a:prstGeom>
          <a:noFill/>
          <a:ln w="25400">
            <a:solidFill>
              <a:srgbClr val="0070C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36866" name="图片 2" descr="六4班同学桌肚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00">
            <a:off x="4341813" y="939800"/>
            <a:ext cx="4105275" cy="4356100"/>
          </a:xfrm>
          <a:prstGeom prst="dodecagon">
            <a:avLst/>
          </a:prstGeom>
          <a:noFill/>
          <a:ln w="25400">
            <a:solidFill>
              <a:srgbClr val="0070C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89" name="图片 1" descr="教师讲台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940000">
            <a:off x="1380490" y="1031875"/>
            <a:ext cx="2922270" cy="3899535"/>
          </a:xfrm>
          <a:prstGeom prst="snip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7890" name="图片 3" descr="凌乱的讲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00">
            <a:off x="5049520" y="907098"/>
            <a:ext cx="2882900" cy="3846512"/>
          </a:xfrm>
          <a:prstGeom prst="snip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7891" name="文本框 6"/>
          <p:cNvSpPr txBox="1"/>
          <p:nvPr/>
        </p:nvSpPr>
        <p:spPr>
          <a:xfrm>
            <a:off x="2843213" y="5259388"/>
            <a:ext cx="3816350" cy="398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     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凌乱的讲台</a:t>
            </a:r>
            <a:endParaRPr lang="zh-CN" altLang="en-US" sz="20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3" name="图片 1" descr="乱七八糟晒太阳的抹布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650" y="1095375"/>
            <a:ext cx="2638425" cy="3521075"/>
          </a:xfrm>
          <a:prstGeom prst="snip1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8914" name="文本框 4"/>
          <p:cNvSpPr txBox="1"/>
          <p:nvPr/>
        </p:nvSpPr>
        <p:spPr>
          <a:xfrm>
            <a:off x="1365250" y="4814888"/>
            <a:ext cx="213518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率性晒太阳的抹布</a:t>
            </a:r>
            <a:endParaRPr lang="zh-CN" altLang="en-US" sz="1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8915" name="图片 6" descr="卫生洁具没有放在小房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213" y="1095375"/>
            <a:ext cx="2657475" cy="3546475"/>
          </a:xfrm>
          <a:prstGeom prst="snip1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8916" name="文本框 7"/>
          <p:cNvSpPr txBox="1"/>
          <p:nvPr/>
        </p:nvSpPr>
        <p:spPr>
          <a:xfrm>
            <a:off x="4451350" y="4835525"/>
            <a:ext cx="3216275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随意放置的卫生洁具</a:t>
            </a:r>
            <a:endParaRPr lang="zh-CN" altLang="en-US" sz="20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5" name="图片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380" y="2851150"/>
            <a:ext cx="3826510" cy="2326640"/>
          </a:xfrm>
          <a:prstGeom prst="snip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317" name="文本框 5"/>
          <p:cNvSpPr txBox="1"/>
          <p:nvPr/>
        </p:nvSpPr>
        <p:spPr>
          <a:xfrm>
            <a:off x="758031" y="5311140"/>
            <a:ext cx="7627938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2018.12.12 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常州市高级班主任沈彩虹老师风采展示活动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3318" name="图片 1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718" y="2851150"/>
            <a:ext cx="3897312" cy="2327275"/>
          </a:xfrm>
          <a:prstGeom prst="snip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319" name="图片 2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325" y="647065"/>
            <a:ext cx="2997200" cy="2000250"/>
          </a:xfrm>
          <a:prstGeom prst="snip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321" name="图片 4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963" y="572135"/>
            <a:ext cx="3111500" cy="2074863"/>
          </a:xfrm>
          <a:prstGeom prst="snip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7" name="图片 1" descr="伞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3313" y="1200150"/>
            <a:ext cx="1768475" cy="132715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938" name="图片 2" descr="伞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025" y="868363"/>
            <a:ext cx="1325563" cy="177006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939" name="图片 4" descr="伞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3289300"/>
            <a:ext cx="1565275" cy="13970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940" name="图片 5" descr="伞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463" y="758825"/>
            <a:ext cx="1492250" cy="1989138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941" name="图片 6" descr="伞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588" y="3268663"/>
            <a:ext cx="1889125" cy="1417637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942" name="图片 7" descr="伞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313" y="2822575"/>
            <a:ext cx="1541462" cy="2055813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9943" name="文本框 8"/>
          <p:cNvSpPr txBox="1"/>
          <p:nvPr/>
        </p:nvSpPr>
        <p:spPr>
          <a:xfrm>
            <a:off x="495300" y="5172075"/>
            <a:ext cx="54721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      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某班到处摆放的雨伞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9944" name="图片 9" descr="伞摆放整齐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9225" y="1666875"/>
            <a:ext cx="1992313" cy="288925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9945" name="文本框 10"/>
          <p:cNvSpPr txBox="1"/>
          <p:nvPr/>
        </p:nvSpPr>
        <p:spPr>
          <a:xfrm>
            <a:off x="6336030" y="4686300"/>
            <a:ext cx="26231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五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9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班 统一放置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TextBox 2"/>
          <p:cNvSpPr txBox="1"/>
          <p:nvPr/>
        </p:nvSpPr>
        <p:spPr>
          <a:xfrm>
            <a:off x="327025" y="1406525"/>
            <a:ext cx="1044575" cy="37147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ctr"/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坚持带队</a:t>
            </a:r>
            <a:endParaRPr lang="en-US" altLang="zh-CN" sz="28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队伍整齐成亮点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0962" name="图片 -2147482618" descr="行走之礼（路队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1470" y="2777490"/>
            <a:ext cx="3525520" cy="2722880"/>
          </a:xfrm>
          <a:prstGeom prst="dodecagon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963" name="图片 -2147482585" descr="IMG_82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695" y="853758"/>
            <a:ext cx="3638550" cy="2728912"/>
          </a:xfrm>
          <a:prstGeom prst="dodecagon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TextBox 2"/>
          <p:cNvSpPr txBox="1"/>
          <p:nvPr/>
        </p:nvSpPr>
        <p:spPr>
          <a:xfrm>
            <a:off x="293688" y="1677988"/>
            <a:ext cx="1044575" cy="37147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ctr"/>
            <a:endParaRPr lang="en-US" altLang="zh-CN" sz="28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/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1986" name="图片 1" descr="六5班体育课学生自觉排队，预备铃没响就可出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7175" y="606425"/>
            <a:ext cx="3063875" cy="453707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1987" name="图片 2" descr="四7班小岗位下课后组织学生排队准备下一节体育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075" y="625475"/>
            <a:ext cx="3275013" cy="449897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0" name="图片 1" descr="曹植晟老师音乐课回教室路队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60000">
            <a:off x="5430520" y="1021080"/>
            <a:ext cx="3097530" cy="4180840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3011" name="图片 2" descr="蔡燕老师午餐路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40000">
            <a:off x="1602740" y="973455"/>
            <a:ext cx="3093085" cy="4180840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TextBox 2"/>
          <p:cNvSpPr txBox="1"/>
          <p:nvPr/>
        </p:nvSpPr>
        <p:spPr>
          <a:xfrm>
            <a:off x="358775" y="1428750"/>
            <a:ext cx="1044575" cy="37147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ctr"/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坚守岗位</a:t>
            </a:r>
            <a:endParaRPr lang="en-US" altLang="zh-CN" sz="28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减少奔跑和喧哗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4034" name="图片 3" descr="洪亚芬值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420000">
            <a:off x="1675765" y="949960"/>
            <a:ext cx="3088005" cy="4286885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4035" name="图片 6" descr="刘元敏值日一个人的值日依然坚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0000">
            <a:off x="5485448" y="985203"/>
            <a:ext cx="2903537" cy="4262437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/>
        </p:nvGraphicFramePr>
        <p:xfrm>
          <a:off x="1865313" y="1507490"/>
          <a:ext cx="5412105" cy="32893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981200"/>
                <a:gridCol w="3430905"/>
              </a:tblGrid>
              <a:tr h="8223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常州市学科带头人</a:t>
                      </a:r>
                      <a:endParaRPr lang="en-US" altLang="en-US" sz="12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曹燕</a:t>
                      </a:r>
                      <a:endParaRPr lang="en-US" altLang="en-US" sz="12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/>
                        <a:t>常州市骨干教师</a:t>
                      </a:r>
                      <a:endParaRPr lang="en-US" altLang="en-US" sz="1200" b="1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/>
                        <a:t>姜博</a:t>
                      </a:r>
                      <a:endParaRPr lang="en-US" altLang="en-US" sz="1200" b="1"/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/>
                        <a:t>新北区学科带头人</a:t>
                      </a:r>
                      <a:endParaRPr lang="en-US" altLang="en-US" sz="1200" b="1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/>
                        <a:t>刘伟、郑颖</a:t>
                      </a:r>
                      <a:endParaRPr lang="en-US" altLang="en-US" sz="1200" b="1"/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/>
                        <a:t>新北区骨干教师</a:t>
                      </a:r>
                      <a:endParaRPr lang="en-US" altLang="en-US" sz="1200" b="1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/>
                        <a:t>黄燕   徐佩  翁婷  邹佳雾  陈红芳</a:t>
                      </a:r>
                      <a:endParaRPr lang="en-US" altLang="en-US" sz="1200" b="1"/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5074" name="文本框 2"/>
          <p:cNvSpPr txBox="1"/>
          <p:nvPr/>
        </p:nvSpPr>
        <p:spPr>
          <a:xfrm>
            <a:off x="1508125" y="401638"/>
            <a:ext cx="3074988" cy="8921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本期花絮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5075" name="文本框 3"/>
          <p:cNvSpPr txBox="1"/>
          <p:nvPr/>
        </p:nvSpPr>
        <p:spPr>
          <a:xfrm>
            <a:off x="974725" y="2097088"/>
            <a:ext cx="615950" cy="23066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一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群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努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力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的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人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文本框 2"/>
          <p:cNvSpPr txBox="1"/>
          <p:nvPr/>
        </p:nvSpPr>
        <p:spPr>
          <a:xfrm>
            <a:off x="1333500" y="565150"/>
            <a:ext cx="3074988" cy="8921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本期花絮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082" name="文本框 3"/>
          <p:cNvSpPr txBox="1"/>
          <p:nvPr/>
        </p:nvSpPr>
        <p:spPr>
          <a:xfrm>
            <a:off x="1008063" y="1684338"/>
            <a:ext cx="619125" cy="30464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一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个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友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爱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的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小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团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队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6083" name="图片 4" descr="韩翠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767715"/>
            <a:ext cx="3261995" cy="504825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5" name="图片 5" descr="档案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3875" y="665163"/>
            <a:ext cx="3941763" cy="2925762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7106" name="文本框 2"/>
          <p:cNvSpPr txBox="1"/>
          <p:nvPr/>
        </p:nvSpPr>
        <p:spPr>
          <a:xfrm>
            <a:off x="1333500" y="565150"/>
            <a:ext cx="3074988" cy="8921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本期花絮 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7107" name="文本框 2"/>
          <p:cNvSpPr txBox="1"/>
          <p:nvPr/>
        </p:nvSpPr>
        <p:spPr>
          <a:xfrm>
            <a:off x="1017588" y="1738313"/>
            <a:ext cx="542925" cy="2860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两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个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负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责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任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的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勤快人</a:t>
            </a:r>
            <a:endParaRPr lang="zh-CN" altLang="zh-CN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7108" name="图片 3" descr="档案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40000">
            <a:off x="1627188" y="1363663"/>
            <a:ext cx="2917825" cy="3892550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7109" name="图片 4" descr="档案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0000">
            <a:off x="4735513" y="1984375"/>
            <a:ext cx="2703512" cy="3605213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7110" name="文本框 1">
            <a:hlinkClick r:id="rId4"/>
          </p:cNvPr>
          <p:cNvSpPr txBox="1"/>
          <p:nvPr/>
        </p:nvSpPr>
        <p:spPr>
          <a:xfrm>
            <a:off x="541338" y="6157913"/>
            <a:ext cx="7734300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</a:rPr>
              <a:t>http://tv.cctv.com/v/v1/VIDEDxEgVgnpNbDuPocu4CkY190105.html?p1=2_22_222&amp;social_platform=qq_friend#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7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100" y="887413"/>
            <a:ext cx="3111500" cy="2074862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338" name="图片 2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325" y="887730"/>
            <a:ext cx="3112770" cy="2074545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339" name="图片 3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705" y="3295015"/>
            <a:ext cx="2741930" cy="1830705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340" name="图片 4" descr="常州市高级班主任（沈彩虹）风采展示活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0" y="3314700"/>
            <a:ext cx="3110865" cy="1801495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4341" name="文本框 5"/>
          <p:cNvSpPr txBox="1"/>
          <p:nvPr/>
        </p:nvSpPr>
        <p:spPr>
          <a:xfrm>
            <a:off x="822325" y="5346700"/>
            <a:ext cx="801687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2018.12.12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常州市高级班主任沈彩虹老师风采展示活动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图片 6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7580" y="711200"/>
            <a:ext cx="3037840" cy="2032000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362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711200"/>
            <a:ext cx="3040063" cy="2032000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363" name="图片 8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3122295"/>
            <a:ext cx="3041015" cy="2033905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364" name="图片 10" descr="12"/>
          <p:cNvPicPr>
            <a:picLocks noChangeAspect="1"/>
          </p:cNvPicPr>
          <p:nvPr/>
        </p:nvPicPr>
        <p:blipFill>
          <a:blip r:embed="rId4"/>
          <a:srcRect t="12683"/>
          <a:stretch>
            <a:fillRect/>
          </a:stretch>
        </p:blipFill>
        <p:spPr>
          <a:xfrm>
            <a:off x="4767580" y="3154045"/>
            <a:ext cx="3057525" cy="2002155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5365" name="文本框 11"/>
          <p:cNvSpPr txBox="1"/>
          <p:nvPr/>
        </p:nvSpPr>
        <p:spPr>
          <a:xfrm>
            <a:off x="320675" y="5307013"/>
            <a:ext cx="85026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文细黑" pitchFamily="2" charset="-122"/>
              </a:rPr>
              <a:t>       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文细黑" pitchFamily="2" charset="-122"/>
              </a:rPr>
              <a:t>2018.12.19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文细黑" pitchFamily="2" charset="-122"/>
              </a:rPr>
              <a:t>常州市特级班主任黄金萍老师风采展示活动</a:t>
            </a:r>
            <a:endParaRPr lang="zh-CN" altLang="en-US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1313" y="2886075"/>
            <a:ext cx="3135312" cy="2097088"/>
          </a:xfrm>
          <a:prstGeom prst="hexagon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386" name="图片 2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838" y="3201988"/>
            <a:ext cx="2663825" cy="1781175"/>
          </a:xfrm>
          <a:prstGeom prst="hexagon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387" name="图片 3" descr="11"/>
          <p:cNvPicPr>
            <a:picLocks noChangeAspect="1"/>
          </p:cNvPicPr>
          <p:nvPr/>
        </p:nvPicPr>
        <p:blipFill>
          <a:blip r:embed="rId3"/>
          <a:srcRect b="11001"/>
          <a:stretch>
            <a:fillRect/>
          </a:stretch>
        </p:blipFill>
        <p:spPr>
          <a:xfrm rot="600000">
            <a:off x="5179695" y="785495"/>
            <a:ext cx="2817495" cy="1880237"/>
          </a:xfrm>
          <a:prstGeom prst="roundRect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388" name="图片 4" descr="常州市特级班主任黄金萍风采展示活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420000">
            <a:off x="1072198" y="750570"/>
            <a:ext cx="3322637" cy="1868488"/>
          </a:xfrm>
          <a:prstGeom prst="flowChartAlternateProcess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389" name="文本框 5"/>
          <p:cNvSpPr txBox="1"/>
          <p:nvPr/>
        </p:nvSpPr>
        <p:spPr>
          <a:xfrm>
            <a:off x="1154430" y="5205413"/>
            <a:ext cx="6873875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文细黑" pitchFamily="2" charset="-122"/>
              </a:rPr>
              <a:t>2018.12.19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文细黑" pitchFamily="2" charset="-122"/>
              </a:rPr>
              <a:t>常州市特级班主任黄金萍老师风采展示活动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文本框 1"/>
          <p:cNvSpPr txBox="1"/>
          <p:nvPr/>
        </p:nvSpPr>
        <p:spPr>
          <a:xfrm>
            <a:off x="947738" y="4933950"/>
            <a:ext cx="7558087" cy="3984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       2018.12.21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新北区《义务教育学校管理标准》考核评估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17410" name="组合 4"/>
          <p:cNvGrpSpPr/>
          <p:nvPr/>
        </p:nvGrpSpPr>
        <p:grpSpPr>
          <a:xfrm>
            <a:off x="947738" y="1250950"/>
            <a:ext cx="7302500" cy="3311525"/>
            <a:chOff x="4567" y="2228"/>
            <a:chExt cx="12362" cy="5720"/>
          </a:xfrm>
        </p:grpSpPr>
        <p:pic>
          <p:nvPicPr>
            <p:cNvPr id="17411" name="图片 2" descr="督查准备照片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304" y="2228"/>
              <a:ext cx="7625" cy="5719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ffectLst>
              <a:glow rad="101600">
                <a:schemeClr val="bg1">
                  <a:lumMod val="6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412" name="图片 3" descr="督查准备照片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7" y="2228"/>
              <a:ext cx="4234" cy="5720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ffectLst>
              <a:glow rad="101600">
                <a:schemeClr val="bg1">
                  <a:lumMod val="6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文本框 1"/>
          <p:cNvSpPr txBox="1"/>
          <p:nvPr/>
        </p:nvSpPr>
        <p:spPr>
          <a:xfrm>
            <a:off x="1420495" y="5328285"/>
            <a:ext cx="66827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   2018.12.21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新北区《义务教育学校管理标准》考核评估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8434" name="图片 1" descr="督查照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480000">
            <a:off x="1360170" y="651193"/>
            <a:ext cx="3082925" cy="2062162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435" name="图片 2" descr="督导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2989580"/>
            <a:ext cx="3016250" cy="2016125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436" name="图片 3" descr="督导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0000">
            <a:off x="4999673" y="625158"/>
            <a:ext cx="3062287" cy="2047875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437" name="图片 4" descr="督导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25" y="2989580"/>
            <a:ext cx="3067050" cy="2051050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图片 1" descr="DSC_59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40000">
            <a:off x="4783455" y="1851025"/>
            <a:ext cx="3496945" cy="2338070"/>
          </a:xfrm>
          <a:prstGeom prst="snip2DiagRect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458" name="图片 2" descr="DSC_60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00000">
            <a:off x="978535" y="1870075"/>
            <a:ext cx="3555365" cy="2378710"/>
          </a:xfrm>
          <a:prstGeom prst="snip2DiagRect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9459" name="文本框 1"/>
          <p:cNvSpPr txBox="1"/>
          <p:nvPr/>
        </p:nvSpPr>
        <p:spPr>
          <a:xfrm>
            <a:off x="727075" y="4933950"/>
            <a:ext cx="763905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2018.12.27  省健康促进金牌学校现场验收</a:t>
            </a:r>
            <a:endParaRPr lang="en-US" altLang="zh-CN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PT模版hc360.com">
  <a:themeElements>
    <a:clrScheme name="PPT模版hc360.c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T模版hc360.com">
      <a:majorFont>
        <a:latin typeface="Tahoma"/>
        <a:ea typeface="华文细黑"/>
        <a:cs typeface=""/>
      </a:majorFont>
      <a:minorFont>
        <a:latin typeface="Tahoma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PPT模版hc360.com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模版hc360.c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PT模版hc360.com">
  <a:themeElements>
    <a:clrScheme name="PPT模版hc360.c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T模版hc360.com">
      <a:majorFont>
        <a:latin typeface="Tahoma"/>
        <a:ea typeface="华文细黑"/>
        <a:cs typeface=""/>
      </a:majorFont>
      <a:minorFont>
        <a:latin typeface="Tahoma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PPT模版hc360.com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模版hc360.c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PT模版hc360.com">
  <a:themeElements>
    <a:clrScheme name="PPT模版hc360.c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T模版hc360.com">
      <a:majorFont>
        <a:latin typeface="Tahoma"/>
        <a:ea typeface="华文细黑"/>
        <a:cs typeface=""/>
      </a:majorFont>
      <a:minorFont>
        <a:latin typeface="Tahoma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PPT模版hc360.com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模版hc360.c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PT模版hc360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PT模版hc360.com">
      <a:majorFont>
        <a:latin typeface="Tahoma"/>
        <a:ea typeface="华文细黑"/>
        <a:cs typeface=""/>
      </a:majorFont>
      <a:minorFont>
        <a:latin typeface="Tahoma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PPT模版hc360.com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模版hc360.c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PPT模版hc360.com">
  <a:themeElements>
    <a:clrScheme name="PPT模版hc360.c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T模版hc360.com">
      <a:majorFont>
        <a:latin typeface="Tahoma"/>
        <a:ea typeface="华文细黑"/>
        <a:cs typeface=""/>
      </a:majorFont>
      <a:minorFont>
        <a:latin typeface="Tahoma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PPT模版hc360.com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模版hc360.c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PPT模版hc360.com">
  <a:themeElements>
    <a:clrScheme name="PPT模版hc360.c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T模版hc360.com">
      <a:majorFont>
        <a:latin typeface="Tahoma"/>
        <a:ea typeface="华文细黑"/>
        <a:cs typeface=""/>
      </a:majorFont>
      <a:minorFont>
        <a:latin typeface="Tahoma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PPT模版hc360.com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模版hc360.c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0</TotalTime>
  <Words>856</Words>
  <Application>WPS 演示</Application>
  <PresentationFormat>全屏显示(4:3)</PresentationFormat>
  <Paragraphs>130</Paragraphs>
  <Slides>37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37</vt:i4>
      </vt:variant>
    </vt:vector>
  </HeadingPairs>
  <TitlesOfParts>
    <vt:vector size="53" baseType="lpstr">
      <vt:lpstr>Arial</vt:lpstr>
      <vt:lpstr>宋体</vt:lpstr>
      <vt:lpstr>Wingdings</vt:lpstr>
      <vt:lpstr>Times New Roman</vt:lpstr>
      <vt:lpstr>黑体</vt:lpstr>
      <vt:lpstr>Tahoma</vt:lpstr>
      <vt:lpstr>华文细黑</vt:lpstr>
      <vt:lpstr>微软雅黑</vt:lpstr>
      <vt:lpstr>Arial Unicode MS</vt:lpstr>
      <vt:lpstr>楷体</vt:lpstr>
      <vt:lpstr>PPT模版hc360.com</vt:lpstr>
      <vt:lpstr>1_PPT模版hc360.com</vt:lpstr>
      <vt:lpstr>2_PPT模版hc360.com</vt:lpstr>
      <vt:lpstr>3_PPT模版hc360.com</vt:lpstr>
      <vt:lpstr>4_PPT模版hc360.com</vt:lpstr>
      <vt:lpstr>5_PPT模版hc360.com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hc360.com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hc360</dc:creator>
  <cp:lastModifiedBy>Administrator</cp:lastModifiedBy>
  <cp:revision>1518</cp:revision>
  <dcterms:created xsi:type="dcterms:W3CDTF">2007-03-05T12:12:00Z</dcterms:created>
  <dcterms:modified xsi:type="dcterms:W3CDTF">2019-01-18T02:12:23Z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