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4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9" r:id="rId15"/>
    <p:sldId id="333" r:id="rId16"/>
    <p:sldId id="331" r:id="rId17"/>
    <p:sldId id="330" r:id="rId18"/>
    <p:sldId id="332" r:id="rId19"/>
    <p:sldId id="299" r:id="rId2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9900"/>
    <a:srgbClr val="4D641E"/>
    <a:srgbClr val="EC5E6F"/>
    <a:srgbClr val="F2DBD3"/>
    <a:srgbClr val="F28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5" autoAdjust="0"/>
    <p:restoredTop sz="94660"/>
  </p:normalViewPr>
  <p:slideViewPr>
    <p:cSldViewPr snapToGrid="0">
      <p:cViewPr varScale="1">
        <p:scale>
          <a:sx n="96" d="100"/>
          <a:sy n="96" d="100"/>
        </p:scale>
        <p:origin x="-558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1C1CB1DF-DDC5-475D-971B-EFD07373D63A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3A25B73-E76B-40AC-A2C0-13BD120BD76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198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更多模板请关注：https://haosc.taobao.com</a:t>
            </a:r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04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041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EFDDE2-9869-42F7-8F50-F5D5547F6298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24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246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74C1D9-F509-478D-94AB-F9207C5DCFD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45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45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AFEA2E-AED7-4862-BE0A-F93930D461C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816FBE-8E03-4AB4-B02F-8C152FD03BD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86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86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F0D884-D09D-42FF-A88C-FB02C56B27F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06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36A1E8-F3AF-43EA-B69A-C5B5551705E8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27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27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682F62-E390-476B-984B-A7430E0CB6B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40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550A64-742E-4742-B3D5-2ACBA42584D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60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E0BCCF-42BD-46A8-9C44-8CA667CBD21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81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2CA0C6-6DC8-46D7-8942-4D2A86BFD07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01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01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E4B6E3-3B31-4EEC-A236-3C52A00B3BD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22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222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BBE2F0-1819-4DE5-B287-9E68AB597E4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42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ACC133-4F93-4EEF-B837-2B2FD718C7B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63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63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6DD116-B1D6-4746-81DC-5601BAADE45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83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83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1B1F54-E923-4E4D-97C0-CBC09BF3A5A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FF369-4166-46F7-BFDE-99D72B403BA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1B61-CFCC-4632-965F-1A045DDB2FE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299A2-124D-476E-8C51-35C681A1AD9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B7C6-5569-49AE-AB91-EFBC7E5E07D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3DE7-D6C1-48B7-BD21-FA4C29477FB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02DE-27ED-4C6B-A2EA-9DF0AA1E6BA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59BA-5F1F-41AA-9C06-59E28028B32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3C51-FB20-4E79-A95C-3A04A593AC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0D050-AED2-4EE7-9351-DCF42E57020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916E8-6B42-4204-BA3C-63FFF18CE41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FFCC-A0F8-4B1B-BA92-904DD8D7554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1E3BE-8E8D-469E-8CCA-107DA4DC5A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9D16B-F080-45E5-A086-19D5FAD13FE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BC2B7-409A-49C7-AA40-665791BEA21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7A785-8E50-476D-8F39-C2CE5644775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4F006-ED8C-4182-B3CA-B2EFF1A41E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2E48C-E2EB-487F-8125-C5F4A0921DC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1CCE9-DE70-4014-9778-3B7B00D0D79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3C5B-E2E6-42A7-B760-BA66AC3393B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0933-210A-4F93-8E73-9ACFE2F4370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C506-3520-40FC-A56E-77A1DC29348B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A02ED-F964-4969-B9A5-FAD9407F9FF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B463-2E99-468D-9139-5CBAC1EC74A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2B1E-BCE8-47BA-930B-D553282AB50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1E0E-E286-4EF6-BA70-E4469582099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DE46-2AE0-45EE-AD1A-E19A4A213AF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38D38-8A70-4D22-9892-3C6D2D46C126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C471-0B19-4EF4-8C3F-C5901C8850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414FC-0424-45E5-AA9F-5200696D038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61C4E-719E-4DB9-ACD9-2A751D3351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45133-98C9-44C6-8F1B-5D6AECCDE6C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B8492-88A2-4EA6-A782-E25D01722A9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5E537-E647-4F45-B6C8-69E53F18C87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3B8E3-B47F-4A39-967C-3C1D4AF86F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F907B-24B8-41EE-8E53-DD29B619439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53CF-6E6C-470E-BBD7-899D15729D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7359-6AEA-4E02-A8C7-30B3CD70611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4ADC7-926F-4EDA-B3ED-66D092ACE2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0ECB5-96E1-49BC-9BD9-6D6D1387A8E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BB0F5-C813-484F-B6E9-39030BD338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DAF1B-0D9A-4607-A897-43BD9492BC4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25DF7-2D07-416D-97C6-7929818C53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C96B4-EC28-443C-B1CD-12B75969C11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7E94-55CD-44F0-869C-57851DB7C5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346E-9FFD-4A62-8233-FBDD6F4CB6A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7E93A-A92D-4DD3-9FD5-F26F81A08C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9F20A-F345-48CC-A464-E191E8C13C9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DC8B-B620-4BB6-885C-E8869044E39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B126A-54D7-4A31-9A93-909A7E80BD41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076DE-9D26-434F-93CD-6E62BE70E8D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E56DA-0D3A-4ADB-96DC-4CBA21C41F06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A1CC9-555E-46ED-A511-6E21E83BD99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3E8C-9948-4F0B-8DDA-86FA46A50F9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03044-8C9A-43FE-8FFD-37DDF19D287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21C4F-7636-41FF-8B2D-5AC50C9FB57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1457E-79BC-4694-83B4-E913088392E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99873-27D9-471B-84E3-F660BD6A828F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ADFC3-DE8E-42E9-B12A-3CDAC2CD8A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D85A7-08A9-4A35-906A-419413EB11A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A2CC-4515-43EE-BD65-282C388AB54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9FBF7-BB8E-4595-8EB2-F1231718497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914E-2BCE-4016-BDBA-9E577BC1A8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ED99D-EE55-4E08-AD9B-D5F6D355A563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0585F-A103-4182-B022-C8116FF29E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 userDrawn="1"/>
        </p:nvSpPr>
        <p:spPr>
          <a:xfrm>
            <a:off x="0" y="868363"/>
            <a:ext cx="12192000" cy="598963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0400" y="227965"/>
            <a:ext cx="4983480" cy="640715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2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55118-9EB9-427C-AFC6-54DDA6447BB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F745-E0B7-44FE-977D-5E44AD778E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2799-ADC4-46B4-809D-F3536863F16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E7E13-BD3D-4742-919C-AB0C29BAA5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CF87B-5123-4A31-92D5-05913EB9C1F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0B18-8BBE-4A26-8E91-E86CE0DDCF2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9" Type="http://schemas.openxmlformats.org/officeDocument/2006/relationships/theme" Target="../theme/theme1.xml"/><Relationship Id="rId38" Type="http://schemas.openxmlformats.org/officeDocument/2006/relationships/image" Target="../media/image3.jpeg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27CF54A-0B51-4D0C-8D96-E8BE27D95FE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A53BB4D-F40F-4D5A-8697-B13E67D0F6D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84188" y="2195513"/>
            <a:ext cx="9859962" cy="958850"/>
          </a:xfrm>
          <a:prstGeom prst="rect">
            <a:avLst/>
          </a:prstGeom>
          <a:noFill/>
          <a:ln>
            <a:noFill/>
          </a:ln>
          <a:effectLst/>
        </p:spPr>
        <p:txBody>
          <a:bodyPr lIns="91404" tIns="45702" rIns="91404" bIns="45702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zh-CN" altLang="en-US" sz="6000" b="1" kern="0">
                <a:sym typeface="+mn-ea"/>
              </a:rPr>
              <a:t>发现美  融入美  创造美</a:t>
            </a:r>
            <a:br>
              <a:rPr lang="zh-CN" altLang="en-US" sz="6000" b="1" kern="0">
                <a:sym typeface="+mn-ea"/>
              </a:rPr>
            </a:br>
            <a:endParaRPr lang="zh-CN" altLang="en-US" sz="6000" b="1" kern="0" dirty="0">
              <a:latin typeface="+mn-ea"/>
              <a:ea typeface="+mn-ea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 bwMode="auto">
          <a:xfrm>
            <a:off x="2422525" y="4167188"/>
            <a:ext cx="2811463" cy="381000"/>
            <a:chOff x="5891775" y="1276400"/>
            <a:chExt cx="2065395" cy="244660"/>
          </a:xfrm>
        </p:grpSpPr>
        <p:sp>
          <p:nvSpPr>
            <p:cNvPr id="6" name="圆角矩形 5"/>
            <p:cNvSpPr/>
            <p:nvPr/>
          </p:nvSpPr>
          <p:spPr>
            <a:xfrm>
              <a:off x="5891776" y="1276400"/>
              <a:ext cx="2065394" cy="244660"/>
            </a:xfrm>
            <a:prstGeom prst="roundRect">
              <a:avLst>
                <a:gd name="adj" fmla="val 50000"/>
              </a:avLst>
            </a:prstGeom>
            <a:solidFill>
              <a:srgbClr val="F2DBD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lIns="91424" tIns="45713" rIns="91424" bIns="45713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Agency FB" panose="020B0503020202020204"/>
                <a:ea typeface="+mn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5891775" y="1276400"/>
              <a:ext cx="955487" cy="24466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12700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41300" dist="63500" dir="5400000" algn="t" rotWithShape="0">
                <a:sysClr val="windowText" lastClr="000000">
                  <a:lumMod val="85000"/>
                  <a:lumOff val="15000"/>
                  <a:alpha val="43000"/>
                </a:sysClr>
              </a:outerShdw>
            </a:effectLst>
          </p:spPr>
          <p:txBody>
            <a:bodyPr lIns="91424" tIns="45713" rIns="91424" bIns="45713"/>
            <a:lstStyle/>
            <a:p>
              <a:pPr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0970" name="TextBox 54"/>
            <p:cNvSpPr txBox="1">
              <a:spLocks noChangeArrowheads="1"/>
            </p:cNvSpPr>
            <p:nvPr/>
          </p:nvSpPr>
          <p:spPr bwMode="auto">
            <a:xfrm>
              <a:off x="6050472" y="1276400"/>
              <a:ext cx="1532424" cy="2159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12" tIns="45706" rIns="91412" bIns="45706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汇报者：       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祝卫其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55"/>
            <p:cNvSpPr txBox="1"/>
            <p:nvPr/>
          </p:nvSpPr>
          <p:spPr>
            <a:xfrm>
              <a:off x="7013689" y="1296788"/>
              <a:ext cx="180766" cy="218155"/>
            </a:xfrm>
            <a:prstGeom prst="rect">
              <a:avLst/>
            </a:prstGeom>
            <a:noFill/>
          </p:spPr>
          <p:txBody>
            <a:bodyPr wrap="none" lIns="91412" tIns="45706" rIns="91412" bIns="45706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4435475" y="2986088"/>
            <a:ext cx="3854450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值周校长汇报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3" dur="1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二、美，让我们融入</a:t>
            </a:r>
            <a:b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5595938" y="3698875"/>
            <a:ext cx="6103937" cy="3746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学校层面的引领为师生发展助力</a:t>
            </a:r>
            <a:endParaRPr lang="zh-CN" altLang="en-US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" name="图片 3" descr="5863015067292865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7740" y="4355465"/>
            <a:ext cx="3589020" cy="2396490"/>
          </a:xfrm>
          <a:prstGeom prst="flowChartOnlineStorag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734361506729287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255" y="1097280"/>
            <a:ext cx="3687445" cy="2463165"/>
          </a:xfrm>
          <a:prstGeom prst="flowChartOnlineStorag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9059615057065524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1923415"/>
            <a:ext cx="3169285" cy="2288540"/>
          </a:xfrm>
          <a:prstGeom prst="flowChartOnlineStorag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7019015057065544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970" y="4212590"/>
            <a:ext cx="3296285" cy="2395855"/>
          </a:xfrm>
          <a:prstGeom prst="flowChartOnlineStorag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9399" name="文本框 12"/>
          <p:cNvSpPr txBox="1">
            <a:spLocks noChangeArrowheads="1"/>
          </p:cNvSpPr>
          <p:nvPr/>
        </p:nvSpPr>
        <p:spPr bwMode="auto">
          <a:xfrm>
            <a:off x="0" y="865188"/>
            <a:ext cx="6735763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融入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奋进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之美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16700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三、美，更需要创造</a:t>
            </a: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4294967295"/>
          </p:nvPr>
        </p:nvSpPr>
        <p:spPr>
          <a:xfrm>
            <a:off x="746125" y="1200150"/>
            <a:ext cx="10515600" cy="4351338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b="1">
                <a:solidFill>
                  <a:srgbClr val="7030A0"/>
                </a:solidFill>
              </a:rPr>
              <a:t>创造智慧的班级管理美</a:t>
            </a:r>
            <a:endParaRPr lang="zh-CN" altLang="en-US" b="1">
              <a:solidFill>
                <a:srgbClr val="7030A0"/>
              </a:solidFill>
            </a:endParaRPr>
          </a:p>
          <a:p>
            <a:pPr marL="0" indent="0" fontAlgn="auto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/>
              <a:t>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一个班级就是学校的一个小细胞，如果每一个班级都能管理好，那么，学校管理就能游刃有余了。一个好班需要一个好班主任的智慧引领。一个好班，应该有很强的规则意识，又有活泼的思维和向上的学风。一个好班主任，应该是懂得学生的心理，尊重学生人格，对学生宽严相济，有N多种办法让学生敬你又畏你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fontAlgn="auto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    请相信一句话，做好班主任，时间花在教育上，成果也一定会体现在教学成绩上。其实，对于任何学科老师都一样，用智慧赢得孩子的心，孩子就会爱上你的课，听你的教导。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16700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三、美，更需要创造</a:t>
            </a: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63490" name="内容占位符 8"/>
          <p:cNvSpPr>
            <a:spLocks noGrp="1"/>
          </p:cNvSpPr>
          <p:nvPr>
            <p:ph idx="4294967295"/>
          </p:nvPr>
        </p:nvSpPr>
        <p:spPr>
          <a:xfrm>
            <a:off x="746125" y="1200150"/>
            <a:ext cx="10515600" cy="71755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b="1" smtClean="0">
                <a:solidFill>
                  <a:srgbClr val="7030A0"/>
                </a:solidFill>
              </a:rPr>
              <a:t>创造智慧的班级管理美</a:t>
            </a:r>
            <a:r>
              <a:rPr lang="zh-CN" altLang="en-US" smtClean="0"/>
              <a:t> </a:t>
            </a:r>
            <a:endParaRPr lang="zh-CN" altLang="en-US" sz="2400" b="1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5685015044902143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05" y="2286000"/>
            <a:ext cx="3729990" cy="279781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6792715044902159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930" y="2842260"/>
            <a:ext cx="3729990" cy="279781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2157315044902180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335" y="2286000"/>
            <a:ext cx="3729990" cy="279781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4954588" y="1374775"/>
            <a:ext cx="688816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会管理的老师，一定不会放弃每一次活动的机会。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008313" y="5946775"/>
            <a:ext cx="6186487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一年级“薛小，我们来了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系列活动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16700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三、美，更需要创造</a:t>
            </a: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4294967295"/>
          </p:nvPr>
        </p:nvSpPr>
        <p:spPr>
          <a:xfrm>
            <a:off x="746125" y="1200150"/>
            <a:ext cx="4197350" cy="71755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b="1" smtClean="0">
                <a:solidFill>
                  <a:srgbClr val="3333FF"/>
                </a:solidFill>
              </a:rPr>
              <a:t>创造和谐的师生关系美</a:t>
            </a:r>
            <a:r>
              <a:rPr lang="zh-CN" altLang="en-US" smtClean="0">
                <a:solidFill>
                  <a:srgbClr val="3333FF"/>
                </a:solidFill>
              </a:rPr>
              <a:t> </a:t>
            </a:r>
            <a:endParaRPr lang="zh-CN" altLang="en-US" sz="2400" b="1" smtClean="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88913" y="1816100"/>
            <a:ext cx="11771312" cy="186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作为老师，我们不仅面对学生，更要面对学生身后一堆家长。良好的师生关系、和谐的家校关系，不仅能促进学生的学习，也能让我们自己的职业生涯更幸福些。这样的幸福感很多时候是掌握在我们自己手中的。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0" name="图片 9" descr="20170918_1422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8903970" y="3234055"/>
            <a:ext cx="3055620" cy="171831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20170918_1438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64505" y="3790950"/>
            <a:ext cx="3174365" cy="178562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20170918_1416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818130" y="4409440"/>
            <a:ext cx="2581910" cy="188087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20170918_1435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52705" y="4108450"/>
            <a:ext cx="2752725" cy="248158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16700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努力做到以下几点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:</a:t>
            </a:r>
            <a:endParaRPr lang="en-US" altLang="zh-CN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1163" y="1417638"/>
            <a:ext cx="11050587" cy="1420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1、当学生在做操、大课间活动或集会时，我们最好和他们保持一致的行动。如果不能，也要保持肃静，站立有姿态，你的一举一动是无声的教育。</a:t>
            </a:r>
            <a:endParaRPr lang="zh-CN" altLang="en-US" sz="24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20170908_0811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662305" y="3228975"/>
            <a:ext cx="4809490" cy="2825115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20170914_0818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68975" y="3228340"/>
            <a:ext cx="5022850" cy="282575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16700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努力做到以下几点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:</a:t>
            </a:r>
            <a:endParaRPr lang="en-US" altLang="zh-CN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1163" y="1417638"/>
            <a:ext cx="11050587" cy="1420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2、请严格按照课表上课，尽量不拖课。如果有特殊情况，一定要跟学生讲明，否则，在学生心里，你就是一个不遵守规则的老师，他也可以像你一样。</a:t>
            </a:r>
            <a:endParaRPr lang="zh-CN" altLang="en-US" sz="24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 descr="20170911_151142"/>
          <p:cNvPicPr>
            <a:picLocks noChangeAspect="1"/>
          </p:cNvPicPr>
          <p:nvPr/>
        </p:nvPicPr>
        <p:blipFill>
          <a:blip r:embed="rId1"/>
          <a:srcRect t="-2078"/>
          <a:stretch>
            <a:fillRect/>
          </a:stretch>
        </p:blipFill>
        <p:spPr>
          <a:xfrm rot="5400000">
            <a:off x="906145" y="3136900"/>
            <a:ext cx="3371215" cy="324358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2aa0dcf40ed639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910" y="3117215"/>
            <a:ext cx="5826125" cy="3283585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16700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努力做到以下几点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:</a:t>
            </a:r>
            <a:endParaRPr lang="en-US" altLang="zh-CN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1163" y="1417638"/>
            <a:ext cx="7192962" cy="4741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>
                <a:latin typeface="+mn-lt"/>
                <a:ea typeface="+mn-ea"/>
                <a:sym typeface="+mn-ea"/>
              </a:rPr>
              <a:t>        </a:t>
            </a:r>
            <a:r>
              <a:rPr lang="zh-CN" altLang="en-US" sz="2400" b="1">
                <a:latin typeface="+mn-lt"/>
                <a:ea typeface="+mn-ea"/>
                <a:sym typeface="+mn-ea"/>
              </a:rPr>
              <a:t>3、请你做好充分准备后进教室上课，而不是随意东拉西扯，当学生不遵守纪律的时候，你没有资格责骂学生，因为你的课实在不能吸引他。</a:t>
            </a:r>
            <a:endParaRPr lang="zh-CN" altLang="en-US" sz="2400" b="1">
              <a:latin typeface="+mn-lt"/>
              <a:ea typeface="+mn-ea"/>
            </a:endParaRPr>
          </a:p>
          <a:p>
            <a:pPr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latin typeface="+mn-lt"/>
                <a:ea typeface="+mn-ea"/>
                <a:sym typeface="+mn-ea"/>
              </a:rPr>
              <a:t>        4、随时关注教室或校园里的卫生情况，在学生面前更要弯腰捡拾垃圾。你的举动告诉学生，环境是大家的，每个人都是薛小的主人。如果你能把整理家庭的技巧教给学生，学生会更起劲。</a:t>
            </a:r>
            <a:endParaRPr lang="zh-CN" altLang="en-US" sz="24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20170914_1710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094220" y="2214880"/>
            <a:ext cx="5596255" cy="3147695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077913" y="2363788"/>
            <a:ext cx="8504237" cy="958850"/>
          </a:xfrm>
          <a:prstGeom prst="rect">
            <a:avLst/>
          </a:prstGeom>
          <a:noFill/>
          <a:ln>
            <a:noFill/>
          </a:ln>
          <a:effectLst/>
        </p:spPr>
        <p:txBody>
          <a:bodyPr lIns="91404" tIns="45702" rIns="91404" bIns="45702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8800" b="1" dirty="0">
                <a:solidFill>
                  <a:srgbClr val="009900"/>
                </a:solidFill>
                <a:latin typeface="+mn-ea"/>
                <a:ea typeface="+mn-ea"/>
              </a:rPr>
              <a:t>    </a:t>
            </a:r>
            <a:r>
              <a:rPr lang="zh-CN" altLang="en-US" sz="8800" b="1" dirty="0">
                <a:solidFill>
                  <a:srgbClr val="009900"/>
                </a:solidFill>
                <a:latin typeface="+mn-ea"/>
                <a:ea typeface="+mn-ea"/>
              </a:rPr>
              <a:t>谢 谢 </a:t>
            </a:r>
            <a:r>
              <a:rPr lang="en-US" altLang="zh-CN" sz="8800" b="1" dirty="0">
                <a:solidFill>
                  <a:srgbClr val="009900"/>
                </a:solidFill>
                <a:latin typeface="+mn-ea"/>
                <a:ea typeface="+mn-ea"/>
              </a:rPr>
              <a:t>!</a:t>
            </a:r>
            <a:endParaRPr lang="en-US" altLang="zh-CN" sz="8800" b="1" dirty="0">
              <a:solidFill>
                <a:srgbClr val="009900"/>
              </a:solidFill>
              <a:latin typeface="+mn-ea"/>
              <a:ea typeface="+mn-ea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2422525" y="4167188"/>
            <a:ext cx="2811463" cy="381000"/>
            <a:chOff x="5891775" y="1276400"/>
            <a:chExt cx="2065395" cy="244660"/>
          </a:xfrm>
        </p:grpSpPr>
        <p:sp>
          <p:nvSpPr>
            <p:cNvPr id="11" name="圆角矩形 10"/>
            <p:cNvSpPr/>
            <p:nvPr/>
          </p:nvSpPr>
          <p:spPr>
            <a:xfrm>
              <a:off x="5891776" y="1276400"/>
              <a:ext cx="2065394" cy="244660"/>
            </a:xfrm>
            <a:prstGeom prst="roundRect">
              <a:avLst>
                <a:gd name="adj" fmla="val 50000"/>
              </a:avLst>
            </a:prstGeom>
            <a:solidFill>
              <a:srgbClr val="F2DBD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lIns="91424" tIns="45713" rIns="91424" bIns="45713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Agency FB" panose="020B0503020202020204"/>
                <a:ea typeface="+mn-ea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891775" y="1276400"/>
              <a:ext cx="955487" cy="24466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12700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41300" dist="63500" dir="5400000" algn="t" rotWithShape="0">
                <a:sysClr val="windowText" lastClr="000000">
                  <a:lumMod val="85000"/>
                  <a:lumOff val="15000"/>
                  <a:alpha val="43000"/>
                </a:sysClr>
              </a:outerShdw>
            </a:effectLst>
          </p:spPr>
          <p:txBody>
            <a:bodyPr lIns="91424" tIns="45713" rIns="91424" bIns="45713"/>
            <a:lstStyle/>
            <a:p>
              <a:pPr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3737" name="TextBox 54"/>
            <p:cNvSpPr txBox="1">
              <a:spLocks noChangeArrowheads="1"/>
            </p:cNvSpPr>
            <p:nvPr/>
          </p:nvSpPr>
          <p:spPr bwMode="auto">
            <a:xfrm>
              <a:off x="6050472" y="1276400"/>
              <a:ext cx="1532424" cy="2159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12" tIns="45706" rIns="91412" bIns="45706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汇报者：       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祝卫其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55"/>
            <p:cNvSpPr txBox="1"/>
            <p:nvPr/>
          </p:nvSpPr>
          <p:spPr>
            <a:xfrm>
              <a:off x="7013689" y="1296788"/>
              <a:ext cx="180766" cy="218155"/>
            </a:xfrm>
            <a:prstGeom prst="rect">
              <a:avLst/>
            </a:prstGeom>
            <a:noFill/>
          </p:spPr>
          <p:txBody>
            <a:bodyPr wrap="none" lIns="91412" tIns="45706" rIns="91412" bIns="45706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99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一、美，需要发现</a:t>
            </a:r>
            <a:b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8" name="图片 7" descr="20171004_1116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665480" y="1318895"/>
            <a:ext cx="4394200" cy="2472055"/>
          </a:xfrm>
          <a:prstGeom prst="round2Diag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20171004_1118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480050" y="1456055"/>
            <a:ext cx="4324985" cy="2532380"/>
          </a:xfrm>
          <a:prstGeom prst="round2Diag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20170814_092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06525" y="4133215"/>
            <a:ext cx="4073525" cy="2237105"/>
          </a:xfrm>
          <a:prstGeom prst="round2Diag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20170814_0923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502400" y="4270375"/>
            <a:ext cx="4328795" cy="2434590"/>
          </a:xfrm>
          <a:prstGeom prst="round2Diag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一、美，需要发现</a:t>
            </a:r>
            <a:br>
              <a:rPr lang="zh-CN" altLang="en-US" sz="4000">
                <a:solidFill>
                  <a:srgbClr val="FF0000"/>
                </a:solidFill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4" name="内容占位符 3" descr="20171004_111629"/>
          <p:cNvPicPr>
            <a:picLocks noChangeAspect="1"/>
          </p:cNvPicPr>
          <p:nvPr>
            <p:ph idx="4294967295"/>
          </p:nvPr>
        </p:nvPicPr>
        <p:blipFill>
          <a:blip r:embed="rId1"/>
          <a:srcRect l="2154" t="6137" r="5538" b="-664"/>
          <a:stretch>
            <a:fillRect/>
          </a:stretch>
        </p:blipFill>
        <p:spPr>
          <a:xfrm rot="10800000">
            <a:off x="1219200" y="1333500"/>
            <a:ext cx="3810000" cy="2621280"/>
          </a:xfrm>
          <a:prstGeom prst="round2Diag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20171004_1117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6125" y="4204335"/>
            <a:ext cx="4182745" cy="2352675"/>
          </a:xfrm>
          <a:prstGeom prst="round2Diag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5257800" y="1112838"/>
            <a:ext cx="6735763" cy="5367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我们的校园是花园。早晨，当第一缕阳光洒进校园的时候，给红白相间的教学楼镀上了一层金色，把露珠照耀得熠熠生辉。徐徐轻风唤醒了青青的竹林，唤醒了池中的睡莲，也唤醒了水中的金鱼……一切都是那么美好。走进校园内部，里面别有洞天，处处都是风景。庭院里，错落有致的绿植、点缀其中的雕塑、潺潺流动的溪水，使得校园美丽又宁静。听，教学楼传来了琅琅的读书声；看，书吧里有同学静心看书的身影。这书香使得校园充溢着醉人的芬芳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（五3  张安琪）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1517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二、美，让我们融入</a:t>
            </a:r>
            <a:endParaRPr lang="en-US" altLang="zh-CN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0" y="853123"/>
            <a:ext cx="6735763" cy="8112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融入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环境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之美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7108" name="Picture 4" descr="IMG_20171009_08083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56343" y="1252855"/>
            <a:ext cx="3214687" cy="2411413"/>
          </a:xfrm>
          <a:prstGeom prst="round2Diag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7109" name="Picture 5" descr="IMG_20171009_0810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1468" y="1222693"/>
            <a:ext cx="3255962" cy="2441575"/>
          </a:xfrm>
          <a:prstGeom prst="round2Diag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7110" name="Picture 6" descr="IMG_20171009_0745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2840" y="3977640"/>
            <a:ext cx="3644900" cy="2733675"/>
          </a:xfrm>
          <a:prstGeom prst="round2Diag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7111" name="Picture 7" descr="QQ图片201710090810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" y="3877628"/>
            <a:ext cx="3778250" cy="2833687"/>
          </a:xfrm>
          <a:prstGeom prst="round2Diag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二、美，让我们融入</a:t>
            </a:r>
            <a:b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-15875" y="868363"/>
            <a:ext cx="6737350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融入</a:t>
            </a:r>
            <a:r>
              <a:rPr lang="zh-CN" altLang="en-US" sz="40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规则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之美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 descr="20170914_081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452370" y="1645285"/>
            <a:ext cx="4542790" cy="2555240"/>
          </a:xfrm>
          <a:prstGeom prst="round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-bef45a810431ad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" y="4302125"/>
            <a:ext cx="4417695" cy="2423160"/>
          </a:xfrm>
          <a:prstGeom prst="round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20170911_1508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40805" y="2132330"/>
            <a:ext cx="5544185" cy="3473450"/>
          </a:xfrm>
          <a:prstGeom prst="roundRect">
            <a:avLst/>
          </a:prstGeo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1244263" y="1195388"/>
            <a:ext cx="674687" cy="31067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让走路成为风景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二、美，让我们融入</a:t>
            </a:r>
            <a:b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4" name="图片 3" descr="20170911_1508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500000">
            <a:off x="97790" y="2206625"/>
            <a:ext cx="4345305" cy="2444750"/>
          </a:xfrm>
          <a:prstGeom prst="flowChartAlternateProcess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20170918_1154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03705" y="4298315"/>
            <a:ext cx="4168140" cy="2344420"/>
          </a:xfrm>
          <a:prstGeom prst="cloud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2L1PH)%498V[D7TNE}TRJCJ"/>
          <p:cNvPicPr>
            <a:picLocks noChangeAspect="1"/>
          </p:cNvPicPr>
          <p:nvPr/>
        </p:nvPicPr>
        <p:blipFill>
          <a:blip r:embed="rId3"/>
          <a:srcRect r="1388" b="11437"/>
          <a:stretch>
            <a:fillRect/>
          </a:stretch>
        </p:blipFill>
        <p:spPr>
          <a:xfrm rot="600000">
            <a:off x="7991475" y="2077085"/>
            <a:ext cx="4014470" cy="2704465"/>
          </a:xfrm>
          <a:prstGeom prst="flowChartAlternateProcess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20170914_0823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152265" y="1262380"/>
            <a:ext cx="4070350" cy="2289175"/>
          </a:xfrm>
          <a:prstGeom prst="flowChartAlternateProcess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20170908_081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0000">
            <a:off x="5983605" y="4288790"/>
            <a:ext cx="4203065" cy="2364105"/>
          </a:xfrm>
          <a:prstGeom prst="cloud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1207" name="文本框 8"/>
          <p:cNvSpPr txBox="1">
            <a:spLocks noChangeArrowheads="1"/>
          </p:cNvSpPr>
          <p:nvPr/>
        </p:nvSpPr>
        <p:spPr bwMode="auto">
          <a:xfrm>
            <a:off x="-15875" y="868363"/>
            <a:ext cx="6737350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融入</a:t>
            </a:r>
            <a:r>
              <a:rPr lang="zh-CN" altLang="en-US" sz="40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规则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之美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二、美，让我们融入</a:t>
            </a:r>
            <a:b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9" name="图片 8" descr="20171004_1117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49885" y="2034540"/>
            <a:ext cx="5504180" cy="309626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20170915_080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19520" y="1304290"/>
            <a:ext cx="5504180" cy="309626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811213" y="5703888"/>
            <a:ext cx="1056957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这样的规则之美与绿树红墙相印成趣，这是学校特有的美。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二、美，让我们融入</a:t>
            </a:r>
            <a:b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0" y="865188"/>
            <a:ext cx="6735763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融入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奋进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之美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3611563" y="942975"/>
            <a:ext cx="8467725" cy="10731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各学科教研活动频次多、效率高</a:t>
            </a:r>
            <a:endParaRPr lang="zh-CN" altLang="en-US" sz="20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整个九月，我校语、数、英、术科、班队共进行了24次研讨活动。</a:t>
            </a:r>
            <a:endParaRPr lang="zh-CN" altLang="en-US" sz="20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其中，语文6次，数学7次，英语4次，术科5次，班队2次。</a:t>
            </a:r>
            <a:endParaRPr lang="zh-CN" altLang="en-US" sz="20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361451506068592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0210" y="4869815"/>
            <a:ext cx="2961640" cy="1943735"/>
          </a:xfrm>
          <a:prstGeom prst="dodecagon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474891505980377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175" y="2347595"/>
            <a:ext cx="2733675" cy="1986915"/>
          </a:xfrm>
          <a:prstGeom prst="dodecagon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448681505204753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210" y="2728595"/>
            <a:ext cx="2880995" cy="1986915"/>
          </a:xfrm>
          <a:prstGeom prst="dodecagon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6182715065574756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0" y="2617470"/>
            <a:ext cx="3194685" cy="1986915"/>
          </a:xfrm>
          <a:prstGeom prst="dodecagon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8065515066698147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4789170"/>
            <a:ext cx="3181985" cy="2025650"/>
          </a:xfrm>
          <a:prstGeom prst="dodecagon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2114515057242342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175" y="4571365"/>
            <a:ext cx="2834640" cy="1921510"/>
          </a:xfrm>
          <a:prstGeom prst="dodecagon">
            <a:avLst/>
          </a:prstGeom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04260" y="456565"/>
            <a:ext cx="4983480" cy="640715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二、美，让我们融入</a:t>
            </a:r>
            <a:br>
              <a:rPr lang="zh-CN" altLang="en-US" sz="4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</a:br>
            <a:endParaRPr lang="zh-CN" altLang="en-US" sz="4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5851525" y="2109788"/>
            <a:ext cx="6102350" cy="3730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老师们尽心尽责，无怨无悔</a:t>
            </a:r>
            <a:endParaRPr lang="zh-CN" altLang="en-US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9" name="图片 8" descr="SelfieCity_20170913071618_sav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3105" y="2163445"/>
            <a:ext cx="3368040" cy="2531110"/>
          </a:xfrm>
          <a:prstGeom prst="hear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SelfieCity_20170913071151_sa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260" y="4202430"/>
            <a:ext cx="3776345" cy="2536190"/>
          </a:xfrm>
          <a:prstGeom prst="hear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SelfieCity_20170913071235_sa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0000" flipH="1">
            <a:off x="9469120" y="2874645"/>
            <a:ext cx="2480310" cy="3597910"/>
          </a:xfrm>
          <a:prstGeom prst="chord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SelfieCity_20170913071126_sa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" y="4202430"/>
            <a:ext cx="3435985" cy="2375535"/>
          </a:xfrm>
          <a:prstGeom prst="hear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SelfieCity_20170913071442_sa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">
            <a:off x="7595870" y="2894965"/>
            <a:ext cx="2663190" cy="3541395"/>
          </a:xfrm>
          <a:prstGeom prst="chord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7352" name="文本框 15"/>
          <p:cNvSpPr txBox="1">
            <a:spLocks noChangeArrowheads="1"/>
          </p:cNvSpPr>
          <p:nvPr/>
        </p:nvSpPr>
        <p:spPr bwMode="auto">
          <a:xfrm>
            <a:off x="0" y="865188"/>
            <a:ext cx="6735763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融入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奋进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之美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自定义 1129">
      <a:dk1>
        <a:sysClr val="windowText" lastClr="000000"/>
      </a:dk1>
      <a:lt1>
        <a:sysClr val="window" lastClr="FFFFFF"/>
      </a:lt1>
      <a:dk2>
        <a:srgbClr val="4D641E"/>
      </a:dk2>
      <a:lt2>
        <a:srgbClr val="F28F9A"/>
      </a:lt2>
      <a:accent1>
        <a:srgbClr val="F28F9A"/>
      </a:accent1>
      <a:accent2>
        <a:srgbClr val="4D641E"/>
      </a:accent2>
      <a:accent3>
        <a:srgbClr val="F28F9A"/>
      </a:accent3>
      <a:accent4>
        <a:srgbClr val="4D641E"/>
      </a:accent4>
      <a:accent5>
        <a:srgbClr val="F28F9A"/>
      </a:accent5>
      <a:accent6>
        <a:srgbClr val="4D641E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1298</Words>
  <Application>WPS 演示</Application>
  <PresentationFormat>自定义</PresentationFormat>
  <Paragraphs>92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Arial Black</vt:lpstr>
      <vt:lpstr>微软雅黑</vt:lpstr>
      <vt:lpstr>Agency FB</vt:lpstr>
      <vt:lpstr>楷体</vt:lpstr>
      <vt:lpstr>Malgun Gothic</vt:lpstr>
      <vt:lpstr>Arial Unicode MS</vt:lpstr>
      <vt:lpstr>Calibri</vt:lpstr>
      <vt:lpstr>Office 主题</vt:lpstr>
      <vt:lpstr>PowerPoint 演示文稿</vt:lpstr>
      <vt:lpstr>一、美，需要发现 </vt:lpstr>
      <vt:lpstr>一、美，需要发现 </vt:lpstr>
      <vt:lpstr>二、美，让我们融入</vt:lpstr>
      <vt:lpstr>二、美，让我们融入 </vt:lpstr>
      <vt:lpstr>二、美，让我们融入 </vt:lpstr>
      <vt:lpstr>二、美，让我们融入 </vt:lpstr>
      <vt:lpstr>二、美，让我们融入 </vt:lpstr>
      <vt:lpstr>二、美，让我们融入 </vt:lpstr>
      <vt:lpstr>二、美，让我们融入 </vt:lpstr>
      <vt:lpstr>三、美，更需要创造</vt:lpstr>
      <vt:lpstr>三、美，更需要创造</vt:lpstr>
      <vt:lpstr>三、美，更需要创造</vt:lpstr>
      <vt:lpstr>努力做到以下几点:</vt:lpstr>
      <vt:lpstr>努力做到以下几点:</vt:lpstr>
      <vt:lpstr>努力做到以下几点: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27</cp:revision>
  <dcterms:created xsi:type="dcterms:W3CDTF">2015-05-05T08:02:00Z</dcterms:created>
  <dcterms:modified xsi:type="dcterms:W3CDTF">2017-10-09T00:50:52Z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2052-10.1.0.6750</vt:lpwstr>
  </property>
</Properties>
</file>