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83" r:id="rId5"/>
    <p:sldId id="284" r:id="rId6"/>
    <p:sldId id="260" r:id="rId7"/>
    <p:sldId id="263" r:id="rId8"/>
    <p:sldId id="257" r:id="rId9"/>
    <p:sldId id="277" r:id="rId10"/>
    <p:sldId id="261" r:id="rId11"/>
    <p:sldId id="273" r:id="rId12"/>
    <p:sldId id="274" r:id="rId13"/>
    <p:sldId id="275" r:id="rId14"/>
    <p:sldId id="276" r:id="rId15"/>
    <p:sldId id="265" r:id="rId16"/>
    <p:sldId id="272" r:id="rId17"/>
    <p:sldId id="264" r:id="rId18"/>
    <p:sldId id="266" r:id="rId19"/>
    <p:sldId id="267" r:id="rId20"/>
    <p:sldId id="270" r:id="rId21"/>
    <p:sldId id="271" r:id="rId22"/>
    <p:sldId id="279" r:id="rId23"/>
    <p:sldId id="26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2843808" cy="864095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常州市备案课题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27584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提高小学生数学语言表达能力的策略研究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6531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汇报人：彭建国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" name="图片 5" descr="无标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47"/>
            <a:ext cx="9144000" cy="683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（二）实践成效</a:t>
            </a:r>
            <a:endParaRPr lang="zh-CN" altLang="en-US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132856"/>
            <a:ext cx="5725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hlinkClick r:id="rId3" action="ppaction://hlinksldjump"/>
              </a:rPr>
              <a:t>1.</a:t>
            </a:r>
            <a:r>
              <a:rPr lang="zh-CN" altLang="zh-CN" sz="3200" b="1" dirty="0" smtClean="0">
                <a:hlinkClick r:id="rId3" action="ppaction://hlinksldjump"/>
              </a:rPr>
              <a:t>已发表的文章</a:t>
            </a:r>
            <a:endParaRPr lang="zh-CN" altLang="zh-CN" sz="3200" dirty="0" smtClean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07704" y="4221088"/>
            <a:ext cx="3797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hlinkClick r:id="rId4" action="ppaction://hlinksldjump"/>
              </a:rPr>
              <a:t>3.</a:t>
            </a:r>
            <a:r>
              <a:rPr lang="zh-CN" altLang="en-US" sz="3200" b="1" dirty="0" smtClean="0">
                <a:hlinkClick r:id="rId4" action="ppaction://hlinksldjump"/>
              </a:rPr>
              <a:t>取得的实践成效应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1979712" y="3140968"/>
            <a:ext cx="214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hlinkClick r:id="rId5" action="ppaction://hlinksldjump"/>
              </a:rPr>
              <a:t>2.</a:t>
            </a:r>
            <a:r>
              <a:rPr lang="zh-CN" altLang="en-US" sz="3200" b="1" dirty="0" smtClean="0">
                <a:hlinkClick r:id="rId5" action="ppaction://hlinksldjump"/>
              </a:rPr>
              <a:t>老师获奖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 smtClean="0"/>
              <a:t>1.</a:t>
            </a:r>
            <a:r>
              <a:rPr lang="zh-CN" altLang="zh-CN" sz="3600" b="1" dirty="0" smtClean="0"/>
              <a:t>通过文献研究进一步深化了对数学语言表达能力的认识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124944"/>
          </a:xfrm>
        </p:spPr>
        <p:txBody>
          <a:bodyPr/>
          <a:lstStyle/>
          <a:p>
            <a:r>
              <a:rPr lang="zh-CN" altLang="zh-CN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）初步了解了本领域的研究动态，知道了本研究领域已经做了哪些研究。</a:t>
            </a:r>
          </a:p>
          <a:p>
            <a:r>
              <a:rPr lang="zh-CN" altLang="zh-CN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）初步形成了关于研究对象的一般印象</a:t>
            </a:r>
            <a:r>
              <a:rPr lang="en-US" altLang="zh-CN" sz="2800" dirty="0" smtClean="0">
                <a:latin typeface="+mn-ea"/>
              </a:rPr>
              <a:t>,</a:t>
            </a:r>
            <a:r>
              <a:rPr lang="zh-CN" altLang="zh-CN" sz="2800" dirty="0" smtClean="0">
                <a:latin typeface="+mn-ea"/>
              </a:rPr>
              <a:t>有助于观察和访问研究对象</a:t>
            </a:r>
            <a:r>
              <a:rPr lang="zh-CN" altLang="en-US" sz="2800" dirty="0" smtClean="0">
                <a:latin typeface="+mn-ea"/>
              </a:rPr>
              <a:t>。</a:t>
            </a:r>
            <a:endParaRPr lang="zh-CN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3</a:t>
            </a:r>
            <a:r>
              <a:rPr lang="zh-CN" altLang="zh-CN" sz="2800" dirty="0" smtClean="0">
                <a:latin typeface="+mn-ea"/>
              </a:rPr>
              <a:t>）得到了现实资料的比较资料，这样就有助于我们了解研究的这一事物的全貌。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8864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初步成果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dirty="0" smtClean="0"/>
              <a:t>2.</a:t>
            </a:r>
            <a:r>
              <a:rPr lang="zh-CN" altLang="zh-CN" sz="3200" b="1" dirty="0" smtClean="0"/>
              <a:t>通过调查研究初步了解了学生数学语言表达能力的现状</a:t>
            </a:r>
            <a:r>
              <a:rPr lang="zh-CN" altLang="zh-CN" sz="3200" dirty="0" smtClean="0"/>
              <a:t> </a:t>
            </a:r>
            <a:br>
              <a:rPr lang="zh-CN" altLang="zh-CN" sz="3200" dirty="0" smtClean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260848"/>
          </a:xfrm>
        </p:spPr>
        <p:txBody>
          <a:bodyPr/>
          <a:lstStyle/>
          <a:p>
            <a:r>
              <a:rPr lang="zh-CN" altLang="zh-CN" sz="2800" dirty="0" smtClean="0"/>
              <a:t>①小论文</a:t>
            </a:r>
          </a:p>
          <a:p>
            <a:r>
              <a:rPr lang="zh-CN" altLang="zh-CN" sz="2800" dirty="0" smtClean="0"/>
              <a:t>②问卷调查</a:t>
            </a:r>
          </a:p>
          <a:p>
            <a:r>
              <a:rPr lang="zh-CN" altLang="zh-CN" sz="2800" dirty="0" smtClean="0"/>
              <a:t>③座谈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dirty="0" smtClean="0"/>
              <a:t>3.</a:t>
            </a:r>
            <a:r>
              <a:rPr lang="zh-CN" altLang="zh-CN" sz="3200" b="1" dirty="0" smtClean="0"/>
              <a:t>通过这一系列的研究，</a:t>
            </a:r>
            <a:r>
              <a:rPr lang="zh-CN" altLang="en-US" sz="3200" b="1" dirty="0" smtClean="0"/>
              <a:t>初步</a:t>
            </a:r>
            <a:r>
              <a:rPr lang="zh-CN" altLang="zh-CN" sz="3200" b="1" dirty="0" smtClean="0"/>
              <a:t>找出了影响我校学生数学语言表达能力偏弱的主要因素</a:t>
            </a:r>
            <a:r>
              <a:rPr lang="zh-CN" altLang="zh-CN" sz="3200" dirty="0" smtClean="0"/>
              <a:t/>
            </a:r>
            <a:br>
              <a:rPr lang="zh-CN" altLang="zh-CN" sz="3200" dirty="0" smtClean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324744"/>
          </a:xfrm>
        </p:spPr>
        <p:txBody>
          <a:bodyPr/>
          <a:lstStyle/>
          <a:p>
            <a:r>
              <a:rPr lang="zh-CN" altLang="zh-CN" dirty="0" smtClean="0"/>
              <a:t>①教师方面</a:t>
            </a:r>
          </a:p>
          <a:p>
            <a:r>
              <a:rPr lang="zh-CN" altLang="zh-CN" dirty="0" smtClean="0"/>
              <a:t>②学生方面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dirty="0" smtClean="0"/>
              <a:t>4.</a:t>
            </a:r>
            <a:r>
              <a:rPr lang="zh-CN" altLang="zh-CN" sz="3200" b="1" dirty="0" smtClean="0"/>
              <a:t>针对影响我校学生数学语言表达能力偏弱的主要因素，初步制定了如下的策略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zh-CN" sz="2800" dirty="0" smtClean="0"/>
              <a:t>）</a:t>
            </a:r>
            <a:r>
              <a:rPr lang="zh-CN" altLang="en-US" sz="2800" dirty="0" smtClean="0"/>
              <a:t>加强</a:t>
            </a:r>
            <a:r>
              <a:rPr lang="zh-CN" altLang="zh-CN" sz="2800" dirty="0" smtClean="0"/>
              <a:t>对数学文本阅读的指导，使学生感悟准确的数学语言。</a:t>
            </a:r>
          </a:p>
          <a:p>
            <a:r>
              <a:rPr lang="zh-CN" altLang="zh-CN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zh-CN" sz="2800" dirty="0" smtClean="0"/>
              <a:t>）教师的潜移默化使学生形成准确的数学语言。</a:t>
            </a:r>
          </a:p>
          <a:p>
            <a:r>
              <a:rPr lang="zh-CN" altLang="zh-CN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zh-CN" sz="2800" dirty="0" smtClean="0"/>
              <a:t>）学生年龄、语言发展特点以及数学语言的特点，有针对性进行数学语言的训练。</a:t>
            </a:r>
          </a:p>
          <a:p>
            <a:r>
              <a:rPr lang="zh-CN" altLang="zh-CN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zh-CN" sz="2800" dirty="0" smtClean="0"/>
              <a:t>）从生活经验引导，促进学生由生活语言转化为数学语言。</a:t>
            </a:r>
          </a:p>
          <a:p>
            <a:r>
              <a:rPr lang="zh-CN" altLang="zh-CN" sz="2800" dirty="0" smtClean="0"/>
              <a:t>（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）采取各种形式，发展学生的数学语言。</a:t>
            </a:r>
          </a:p>
          <a:p>
            <a:endParaRPr lang="zh-CN" altLang="en-US" dirty="0"/>
          </a:p>
        </p:txBody>
      </p:sp>
      <p:sp>
        <p:nvSpPr>
          <p:cNvPr id="4" name="直角上箭头 3">
            <a:hlinkClick r:id="rId3" action="ppaction://hlinksldjump"/>
          </p:cNvPr>
          <p:cNvSpPr/>
          <p:nvPr/>
        </p:nvSpPr>
        <p:spPr>
          <a:xfrm>
            <a:off x="7956376" y="6237312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CN" altLang="zh-CN" sz="2800" dirty="0" smtClean="0"/>
              <a:t>①</a:t>
            </a:r>
            <a:r>
              <a:rPr lang="en-US" altLang="zh-CN" sz="2800" dirty="0" smtClean="0"/>
              <a:t>2017.3</a:t>
            </a:r>
            <a:r>
              <a:rPr lang="zh-CN" altLang="zh-CN" sz="2800" dirty="0" smtClean="0"/>
              <a:t>彭建国老师撰写的《语言碰撞，智慧飞扬》发表于省级刊物《数学大世界》</a:t>
            </a:r>
            <a:endParaRPr lang="en-US" altLang="zh-CN" sz="2800" dirty="0" smtClean="0"/>
          </a:p>
          <a:p>
            <a:endParaRPr lang="zh-CN" altLang="zh-CN" sz="2800" dirty="0" smtClean="0"/>
          </a:p>
          <a:p>
            <a:r>
              <a:rPr lang="zh-CN" altLang="zh-CN" sz="2800" dirty="0" smtClean="0"/>
              <a:t>②</a:t>
            </a:r>
            <a:r>
              <a:rPr lang="en-US" altLang="zh-CN" sz="2800" dirty="0" smtClean="0"/>
              <a:t>2017.6</a:t>
            </a:r>
            <a:r>
              <a:rPr lang="zh-CN" altLang="zh-CN" sz="2800" dirty="0" smtClean="0"/>
              <a:t>诸琰琳老师撰写的《然后培养小学生的数学语言表达能力》发表于省级刊物《启迪与智慧》</a:t>
            </a:r>
            <a:endParaRPr lang="en-US" altLang="zh-CN" sz="2800" dirty="0" smtClean="0"/>
          </a:p>
          <a:p>
            <a:endParaRPr lang="zh-CN" altLang="zh-CN" sz="2800" dirty="0" smtClean="0"/>
          </a:p>
          <a:p>
            <a:r>
              <a:rPr lang="zh-CN" altLang="zh-CN" sz="2800" dirty="0" smtClean="0"/>
              <a:t>③</a:t>
            </a:r>
            <a:r>
              <a:rPr lang="en-US" altLang="zh-CN" sz="2800" dirty="0" smtClean="0"/>
              <a:t>2017.4</a:t>
            </a:r>
            <a:r>
              <a:rPr lang="zh-CN" altLang="zh-CN" sz="2800" dirty="0" smtClean="0"/>
              <a:t>平金华老师撰写的《对新课改下小学生数学语言表达能力培养的浅析》发表于省级刊物《考试周刊》</a:t>
            </a:r>
          </a:p>
          <a:p>
            <a:endParaRPr lang="zh-CN" altLang="en-US" dirty="0"/>
          </a:p>
        </p:txBody>
      </p:sp>
      <p:sp>
        <p:nvSpPr>
          <p:cNvPr id="4" name="直角上箭头 3">
            <a:hlinkClick r:id="rId3" action="ppaction://hlinksldjump"/>
          </p:cNvPr>
          <p:cNvSpPr/>
          <p:nvPr/>
        </p:nvSpPr>
        <p:spPr>
          <a:xfrm>
            <a:off x="7956376" y="6237312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）</a:t>
            </a:r>
            <a:r>
              <a:rPr lang="en-US" altLang="zh-CN" sz="2800" dirty="0" smtClean="0">
                <a:latin typeface="+mn-ea"/>
              </a:rPr>
              <a:t>2016.12 </a:t>
            </a:r>
            <a:r>
              <a:rPr lang="zh-CN" altLang="zh-CN" sz="2800" dirty="0" smtClean="0">
                <a:latin typeface="+mn-ea"/>
              </a:rPr>
              <a:t>彭建国老师撰写的《异分母分数加减法》获江苏省“蓝天杯”教学设计三等奖</a:t>
            </a:r>
          </a:p>
          <a:p>
            <a:r>
              <a:rPr lang="zh-CN" altLang="zh-CN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）</a:t>
            </a:r>
            <a:r>
              <a:rPr lang="en-US" altLang="zh-CN" sz="2800" dirty="0" smtClean="0">
                <a:latin typeface="+mn-ea"/>
              </a:rPr>
              <a:t>2017.9 </a:t>
            </a:r>
            <a:r>
              <a:rPr lang="zh-CN" altLang="zh-CN" sz="2800" dirty="0" smtClean="0">
                <a:latin typeface="+mn-ea"/>
              </a:rPr>
              <a:t>彭建国老师撰写的论文《基于珠峰平台的一次翻转课堂尝试》获江苏省“蓝天杯”教学论文三等奖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en-US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3</a:t>
            </a:r>
            <a:r>
              <a:rPr lang="zh-CN" altLang="en-US" sz="2800" dirty="0" smtClean="0">
                <a:latin typeface="+mn-ea"/>
              </a:rPr>
              <a:t>）</a:t>
            </a:r>
            <a:r>
              <a:rPr lang="en-US" altLang="zh-CN" sz="2800" dirty="0" smtClean="0">
                <a:latin typeface="+mn-ea"/>
              </a:rPr>
              <a:t> 2017.9 </a:t>
            </a:r>
            <a:r>
              <a:rPr lang="zh-CN" altLang="en-US" sz="2800" dirty="0" smtClean="0">
                <a:latin typeface="+mn-ea"/>
              </a:rPr>
              <a:t>吴婷</a:t>
            </a:r>
            <a:r>
              <a:rPr lang="zh-CN" altLang="zh-CN" sz="2800" dirty="0" smtClean="0">
                <a:latin typeface="+mn-ea"/>
              </a:rPr>
              <a:t>老师撰写的论文《</a:t>
            </a:r>
            <a:r>
              <a:rPr lang="zh-CN" altLang="en-US" sz="2800" dirty="0" smtClean="0">
                <a:latin typeface="+mn-ea"/>
              </a:rPr>
              <a:t>小学数学“探索规律”教材分析及教学内容设计的研究</a:t>
            </a:r>
            <a:r>
              <a:rPr lang="zh-CN" altLang="zh-CN" sz="2800" dirty="0" smtClean="0">
                <a:latin typeface="+mn-ea"/>
              </a:rPr>
              <a:t>》获江苏省“蓝天杯”教学论文三等奖</a:t>
            </a:r>
          </a:p>
          <a:p>
            <a:r>
              <a:rPr lang="zh-CN" altLang="zh-CN" sz="2800" dirty="0" smtClean="0">
                <a:latin typeface="+mn-ea"/>
              </a:rPr>
              <a:t>（</a:t>
            </a:r>
            <a:r>
              <a:rPr lang="en-US" altLang="zh-CN" sz="2800" dirty="0" smtClean="0">
                <a:latin typeface="+mn-ea"/>
              </a:rPr>
              <a:t>4</a:t>
            </a:r>
            <a:r>
              <a:rPr lang="zh-CN" altLang="zh-CN" sz="2800" dirty="0" smtClean="0">
                <a:latin typeface="+mn-ea"/>
              </a:rPr>
              <a:t>）</a:t>
            </a:r>
            <a:r>
              <a:rPr lang="en-US" altLang="zh-CN" sz="2800" dirty="0" smtClean="0">
                <a:latin typeface="+mn-ea"/>
              </a:rPr>
              <a:t>2017.5 </a:t>
            </a:r>
            <a:r>
              <a:rPr lang="zh-CN" altLang="zh-CN" sz="2800" dirty="0" smtClean="0">
                <a:latin typeface="+mn-ea"/>
              </a:rPr>
              <a:t>董晓华老师被评为江苏省小学数学报优秀指导老师</a:t>
            </a:r>
          </a:p>
          <a:p>
            <a:endParaRPr lang="zh-CN" altLang="en-US" dirty="0"/>
          </a:p>
        </p:txBody>
      </p:sp>
      <p:sp>
        <p:nvSpPr>
          <p:cNvPr id="4" name="直角上箭头 3">
            <a:hlinkClick r:id="rId3" action="ppaction://hlinksldjump"/>
          </p:cNvPr>
          <p:cNvSpPr/>
          <p:nvPr/>
        </p:nvSpPr>
        <p:spPr>
          <a:xfrm>
            <a:off x="7956376" y="6237312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304256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）教师观念得到了改变，从旧的教学思想中解放了出来，强化了教改意识，真正体现</a:t>
            </a:r>
            <a:r>
              <a:rPr lang="en-US" altLang="zh-CN" dirty="0" smtClean="0"/>
              <a:t>“</a:t>
            </a:r>
            <a:r>
              <a:rPr lang="zh-CN" altLang="zh-CN" dirty="0" smtClean="0"/>
              <a:t>新课程标准</a:t>
            </a:r>
            <a:r>
              <a:rPr lang="en-US" altLang="zh-CN" dirty="0" smtClean="0"/>
              <a:t>”</a:t>
            </a:r>
            <a:r>
              <a:rPr lang="zh-CN" altLang="zh-CN" dirty="0" smtClean="0"/>
              <a:t>的精神，不断提高了课堂教学质量。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(2)</a:t>
            </a:r>
            <a:r>
              <a:rPr lang="zh-CN" altLang="zh-CN" dirty="0" smtClean="0"/>
              <a:t>部分学生在课堂上能积极举手且有条理的汇报自己的想法，课上经常能听到这样的句子：“我是这样想的</a:t>
            </a:r>
            <a:r>
              <a:rPr lang="en-US" altLang="zh-CN" dirty="0" smtClean="0"/>
              <a:t>……</a:t>
            </a:r>
            <a:r>
              <a:rPr lang="zh-CN" altLang="zh-CN" dirty="0" smtClean="0"/>
              <a:t>”、“我的方法（思路）是</a:t>
            </a:r>
            <a:r>
              <a:rPr lang="en-US" altLang="zh-CN" dirty="0" smtClean="0"/>
              <a:t>……</a:t>
            </a:r>
            <a:r>
              <a:rPr lang="zh-CN" altLang="zh-CN" dirty="0" smtClean="0"/>
              <a:t>”、我不同意</a:t>
            </a:r>
            <a:r>
              <a:rPr lang="en-US" altLang="zh-CN" dirty="0" smtClean="0"/>
              <a:t>xx</a:t>
            </a:r>
            <a:r>
              <a:rPr lang="zh-CN" altLang="zh-CN" dirty="0" smtClean="0"/>
              <a:t>的观点，我认为</a:t>
            </a:r>
            <a:r>
              <a:rPr lang="en-US" altLang="zh-CN" dirty="0" smtClean="0"/>
              <a:t>……”</a:t>
            </a:r>
            <a:r>
              <a:rPr lang="zh-CN" altLang="zh-CN" dirty="0" smtClean="0"/>
              <a:t>、“我说完了，你们听懂了吗？还有什么要问的吗？”</a:t>
            </a:r>
            <a:r>
              <a:rPr lang="en-US" altLang="zh-CN" dirty="0" smtClean="0"/>
              <a:t> 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900808"/>
          </a:xfrm>
        </p:spPr>
        <p:txBody>
          <a:bodyPr/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）最近开展的课题研讨课，听课老师一致认为“你们班的孩子好会讲”，“思路很清晰、语言表达能力真强”</a:t>
            </a:r>
            <a:r>
              <a:rPr lang="en-US" altLang="zh-CN" dirty="0" smtClean="0"/>
              <a:t>……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7744" y="1772816"/>
            <a:ext cx="3538736" cy="396044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研究背景</a:t>
            </a:r>
            <a:endParaRPr lang="en-US" altLang="zh-CN" dirty="0" smtClean="0"/>
          </a:p>
          <a:p>
            <a:r>
              <a:rPr lang="zh-CN" altLang="en-US" dirty="0" smtClean="0"/>
              <a:t>研究目标 </a:t>
            </a:r>
            <a:endParaRPr lang="en-US" altLang="zh-CN" dirty="0" smtClean="0"/>
          </a:p>
          <a:p>
            <a:r>
              <a:rPr lang="zh-CN" altLang="en-US" dirty="0" smtClean="0"/>
              <a:t>研究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r>
              <a:rPr lang="zh-CN" altLang="en-US" dirty="0" smtClean="0"/>
              <a:t>研究进展</a:t>
            </a:r>
            <a:endParaRPr lang="en-US" altLang="zh-CN" dirty="0" smtClean="0"/>
          </a:p>
          <a:p>
            <a:r>
              <a:rPr lang="zh-CN" altLang="en-US" dirty="0" smtClean="0"/>
              <a:t>阶段成果</a:t>
            </a:r>
            <a:endParaRPr lang="en-US" altLang="zh-CN" dirty="0" smtClean="0"/>
          </a:p>
          <a:p>
            <a:r>
              <a:rPr lang="zh-CN" altLang="en-US" dirty="0" smtClean="0"/>
              <a:t>存在问题</a:t>
            </a:r>
            <a:endParaRPr lang="en-US" altLang="zh-CN" dirty="0" smtClean="0"/>
          </a:p>
          <a:p>
            <a:r>
              <a:rPr lang="zh-CN" altLang="en-US" dirty="0" smtClean="0"/>
              <a:t>后续计划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六</a:t>
            </a:r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存在的问题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204864"/>
            <a:ext cx="7776864" cy="218883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1. </a:t>
            </a:r>
            <a:r>
              <a:rPr lang="zh-CN" altLang="zh-CN" dirty="0" smtClean="0"/>
              <a:t>未能建立完整体系。</a:t>
            </a:r>
          </a:p>
          <a:p>
            <a:r>
              <a:rPr lang="en-US" altLang="zh-CN" dirty="0" smtClean="0"/>
              <a:t>2. </a:t>
            </a:r>
            <a:r>
              <a:rPr lang="zh-CN" altLang="zh-CN" dirty="0" smtClean="0"/>
              <a:t>研究成果提升低。</a:t>
            </a:r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“</a:t>
            </a:r>
            <a:r>
              <a:rPr lang="zh-CN" altLang="zh-CN" dirty="0" smtClean="0"/>
              <a:t>请进来</a:t>
            </a:r>
            <a:r>
              <a:rPr lang="zh-CN" altLang="en-US" dirty="0" smtClean="0"/>
              <a:t>”</a:t>
            </a:r>
            <a:r>
              <a:rPr lang="zh-CN" altLang="zh-CN" dirty="0" smtClean="0"/>
              <a:t>和</a:t>
            </a:r>
            <a:r>
              <a:rPr lang="zh-CN" altLang="en-US" dirty="0" smtClean="0"/>
              <a:t>“</a:t>
            </a:r>
            <a:r>
              <a:rPr lang="zh-CN" altLang="zh-CN" dirty="0" smtClean="0"/>
              <a:t>走出去</a:t>
            </a:r>
            <a:r>
              <a:rPr lang="zh-CN" altLang="en-US" dirty="0" smtClean="0"/>
              <a:t>”</a:t>
            </a:r>
            <a:r>
              <a:rPr lang="zh-CN" altLang="zh-CN" dirty="0" smtClean="0"/>
              <a:t>的</a:t>
            </a:r>
            <a:r>
              <a:rPr lang="zh-CN" altLang="en-US" dirty="0" smtClean="0"/>
              <a:t>机会</a:t>
            </a:r>
            <a:r>
              <a:rPr lang="zh-CN" altLang="zh-CN" dirty="0" smtClean="0"/>
              <a:t>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研究内容尚未完全覆盖。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七</a:t>
            </a:r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后续安排及计划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664" y="2708920"/>
            <a:ext cx="7067128" cy="2592288"/>
          </a:xfrm>
        </p:spPr>
        <p:txBody>
          <a:bodyPr/>
          <a:lstStyle/>
          <a:p>
            <a:r>
              <a:rPr lang="en-US" altLang="zh-CN" dirty="0" smtClean="0"/>
              <a:t> 1.</a:t>
            </a:r>
            <a:r>
              <a:rPr lang="zh-CN" altLang="zh-CN" dirty="0" smtClean="0"/>
              <a:t>对照研究预设查漏补缺。</a:t>
            </a:r>
          </a:p>
          <a:p>
            <a:r>
              <a:rPr lang="en-US" altLang="zh-CN" dirty="0" smtClean="0"/>
              <a:t> 2.</a:t>
            </a:r>
            <a:r>
              <a:rPr lang="zh-CN" altLang="zh-CN" dirty="0" smtClean="0"/>
              <a:t>聚焦研究重点提炼策略。</a:t>
            </a:r>
            <a:endParaRPr lang="en-US" altLang="zh-CN" dirty="0" smtClean="0"/>
          </a:p>
          <a:p>
            <a:r>
              <a:rPr lang="en-US" altLang="zh-CN" dirty="0" smtClean="0"/>
              <a:t> 3.</a:t>
            </a:r>
            <a:r>
              <a:rPr lang="zh-CN" altLang="zh-CN" dirty="0" smtClean="0"/>
              <a:t>关注实践提升研究成果。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五</a:t>
            </a:r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后续安排及计划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396044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1.</a:t>
            </a:r>
            <a:r>
              <a:rPr lang="en-US" altLang="zh-CN" sz="2400" b="1" dirty="0" smtClean="0"/>
              <a:t>2017</a:t>
            </a:r>
            <a:r>
              <a:rPr lang="zh-CN" altLang="zh-CN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zh-CN" sz="2400" b="1" dirty="0" smtClean="0"/>
              <a:t>月一</a:t>
            </a:r>
            <a:r>
              <a:rPr lang="en-US" altLang="zh-CN" sz="2400" b="1" dirty="0" smtClean="0"/>
              <a:t>2018</a:t>
            </a:r>
            <a:r>
              <a:rPr lang="zh-CN" altLang="zh-CN" sz="2400" b="1" dirty="0" smtClean="0"/>
              <a:t>年</a:t>
            </a:r>
            <a:r>
              <a:rPr lang="en-US" altLang="zh-CN" sz="2400" b="1" dirty="0" smtClean="0"/>
              <a:t>10</a:t>
            </a:r>
            <a:r>
              <a:rPr lang="zh-CN" altLang="zh-CN" sz="2400" b="1" dirty="0" smtClean="0"/>
              <a:t>月</a:t>
            </a:r>
            <a:r>
              <a:rPr lang="zh-CN" altLang="zh-CN" sz="2400" dirty="0" smtClean="0"/>
              <a:t>，继续深人开展理论研究，对实施过程中产生的经验进行理性思辨、总结提炼，根据中期评估意见，分析总结课题进展情况，进一步完善研究方案，进行阶段研究成果的展示。</a:t>
            </a:r>
            <a:endParaRPr lang="en-US" altLang="zh-CN" sz="2400" dirty="0" smtClean="0"/>
          </a:p>
          <a:p>
            <a:endParaRPr lang="zh-CN" altLang="zh-CN" sz="2400" dirty="0" smtClean="0"/>
          </a:p>
          <a:p>
            <a:r>
              <a:rPr lang="en-US" altLang="zh-CN" sz="2400" dirty="0" smtClean="0"/>
              <a:t> 2.</a:t>
            </a:r>
            <a:r>
              <a:rPr lang="en-US" altLang="zh-CN" sz="2400" b="1" dirty="0" smtClean="0"/>
              <a:t>2018</a:t>
            </a:r>
            <a:r>
              <a:rPr lang="zh-CN" altLang="zh-CN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zh-CN" sz="2400" b="1" dirty="0" smtClean="0"/>
              <a:t>月一</a:t>
            </a:r>
            <a:r>
              <a:rPr lang="en-US" altLang="zh-CN" sz="2400" b="1" dirty="0" smtClean="0"/>
              <a:t>2018</a:t>
            </a:r>
            <a:r>
              <a:rPr lang="zh-CN" altLang="zh-CN" sz="2400" b="1" dirty="0" smtClean="0"/>
              <a:t>年</a:t>
            </a:r>
            <a:r>
              <a:rPr lang="en-US" altLang="zh-CN" sz="2400" b="1" dirty="0" smtClean="0"/>
              <a:t>12</a:t>
            </a:r>
            <a:r>
              <a:rPr lang="zh-CN" altLang="zh-CN" sz="2400" b="1" dirty="0" smtClean="0"/>
              <a:t>月</a:t>
            </a:r>
            <a:r>
              <a:rPr lang="zh-CN" altLang="zh-CN" sz="2400" dirty="0" smtClean="0"/>
              <a:t>，全面反思研究过程、全面分析和系统整理研究成果，在此基础上形成有一定质量的研究报告，全体成员完成研究案例、论文等收集整理工作，做好结题鉴定各项准备，同时在本区域宣传推广课题研究成果。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4111967085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995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一</a:t>
            </a:r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研究背景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1988840"/>
            <a:ext cx="3970784" cy="3052936"/>
          </a:xfr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新课程标准</a:t>
            </a:r>
            <a:r>
              <a:rPr lang="en-US" altLang="zh-CN" dirty="0" smtClean="0"/>
              <a:t>》</a:t>
            </a:r>
          </a:p>
          <a:p>
            <a:r>
              <a:rPr lang="zh-CN" altLang="en-US" dirty="0" smtClean="0"/>
              <a:t>学校</a:t>
            </a:r>
            <a:r>
              <a:rPr lang="zh-CN" altLang="en-US" dirty="0" smtClean="0"/>
              <a:t>办学理念</a:t>
            </a:r>
            <a:endParaRPr lang="en-US" altLang="zh-CN" dirty="0" smtClean="0"/>
          </a:p>
          <a:p>
            <a:r>
              <a:rPr lang="zh-CN" altLang="en-US" dirty="0" smtClean="0"/>
              <a:t>教育现状</a:t>
            </a:r>
            <a:endParaRPr lang="en-US" altLang="zh-CN" dirty="0" smtClean="0"/>
          </a:p>
          <a:p>
            <a:r>
              <a:rPr lang="zh-CN" altLang="en-US" dirty="0" smtClean="0"/>
              <a:t>学校实际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二</a:t>
            </a:r>
            <a:r>
              <a:rPr lang="en-US" altLang="zh-CN" b="1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研究目标</a:t>
            </a:r>
            <a:endParaRPr lang="zh-CN" altLang="en-US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94509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2.</a:t>
            </a:r>
            <a:r>
              <a:rPr lang="zh-CN" altLang="zh-CN" sz="3200" dirty="0" smtClean="0"/>
              <a:t>通过调查和研究，找出影响我校学生数学语言表达能力普遍偏弱的主要原因，并做出相应的对策。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811087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3.</a:t>
            </a:r>
            <a:r>
              <a:rPr lang="zh-CN" altLang="zh-CN" sz="3200" dirty="0" smtClean="0"/>
              <a:t>经过培养和探索，使学生的数学语言说得准确、简练而有</a:t>
            </a:r>
            <a:r>
              <a:rPr lang="zh-CN" altLang="zh-CN" sz="3200" dirty="0" smtClean="0"/>
              <a:t>条理</a:t>
            </a:r>
            <a:endParaRPr lang="zh-CN" altLang="zh-CN" sz="3200" dirty="0" smtClean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177571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1.</a:t>
            </a:r>
            <a:r>
              <a:rPr lang="zh-CN" altLang="zh-CN" sz="3200" dirty="0" smtClean="0"/>
              <a:t>通过</a:t>
            </a:r>
            <a:r>
              <a:rPr lang="zh-CN" altLang="zh-CN" sz="3200" dirty="0" smtClean="0"/>
              <a:t>课题研究，获得关于提高学生数学语言表达能力的策略和经验。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80728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4. </a:t>
            </a:r>
            <a:r>
              <a:rPr lang="zh-CN" altLang="zh-CN" sz="2800" dirty="0" smtClean="0"/>
              <a:t>使教师形成正确的教学观，从旧的教学思想中解脱出来，强化教改意识，真正体现</a:t>
            </a:r>
            <a:r>
              <a:rPr lang="en-US" altLang="zh-CN" sz="2800" dirty="0" smtClean="0"/>
              <a:t>“</a:t>
            </a:r>
            <a:r>
              <a:rPr lang="zh-CN" altLang="zh-CN" sz="2800" dirty="0" smtClean="0"/>
              <a:t>新课程标准</a:t>
            </a:r>
            <a:r>
              <a:rPr lang="en-US" altLang="zh-CN" sz="2800" dirty="0" smtClean="0"/>
              <a:t>”</a:t>
            </a:r>
            <a:r>
              <a:rPr lang="zh-CN" altLang="zh-CN" sz="2800" dirty="0" smtClean="0"/>
              <a:t>的精神，不断提高课堂教学质量。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996952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5.</a:t>
            </a:r>
            <a:r>
              <a:rPr lang="zh-CN" altLang="zh-CN" sz="2800" dirty="0" smtClean="0"/>
              <a:t>通过培养学生数学语言，使课堂教学模式得到</a:t>
            </a:r>
            <a:r>
              <a:rPr lang="zh-CN" altLang="zh-CN" sz="2800" dirty="0" smtClean="0"/>
              <a:t>优化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提高</a:t>
            </a:r>
            <a:r>
              <a:rPr lang="zh-CN" altLang="zh-CN" sz="2800" dirty="0" smtClean="0"/>
              <a:t>课堂教学效率。</a:t>
            </a:r>
          </a:p>
          <a:p>
            <a:endParaRPr lang="zh-CN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570675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6.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使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生活教育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理念深刻渗透到数学学科教学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之中，为学校创造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生活教育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的品牌。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三</a:t>
            </a:r>
            <a:r>
              <a:rPr lang="en-US" altLang="zh-CN" b="1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研究内容</a:t>
            </a:r>
            <a:endParaRPr lang="zh-CN" altLang="en-US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zh-CN" sz="3200" dirty="0" smtClean="0">
                <a:latin typeface="华文新魏" pitchFamily="2" charset="-122"/>
                <a:ea typeface="华文新魏" pitchFamily="2" charset="-122"/>
              </a:rPr>
              <a:t>对数学语言表达能力的含义、要素、意义等的文献研究。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429000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zh-CN" sz="3200" dirty="0" smtClean="0">
                <a:latin typeface="华文新魏" pitchFamily="2" charset="-122"/>
                <a:ea typeface="华文新魏" pitchFamily="2" charset="-122"/>
              </a:rPr>
              <a:t>小学生数学语言表达能力现实状况的调查研究。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4208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4.</a:t>
            </a:r>
            <a:r>
              <a:rPr lang="zh-CN" altLang="zh-CN" sz="3200" dirty="0" smtClean="0">
                <a:latin typeface="华文新魏" pitchFamily="2" charset="-122"/>
                <a:ea typeface="华文新魏" pitchFamily="2" charset="-122"/>
              </a:rPr>
              <a:t>提高小学生数学语言表达能力的策略与应用研究。</a:t>
            </a:r>
          </a:p>
          <a:p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8610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5.</a:t>
            </a:r>
            <a:r>
              <a:rPr lang="zh-CN" altLang="zh-CN" sz="3200" dirty="0" smtClean="0">
                <a:latin typeface="华文新魏" pitchFamily="2" charset="-122"/>
                <a:ea typeface="华文新魏" pitchFamily="2" charset="-122"/>
              </a:rPr>
              <a:t>对小学生数学语言表达能力评价的研究。</a:t>
            </a:r>
          </a:p>
          <a:p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zh-CN" sz="3200" dirty="0" smtClean="0">
                <a:latin typeface="华文新魏" pitchFamily="2" charset="-122"/>
                <a:ea typeface="华文新魏" pitchFamily="2" charset="-122"/>
              </a:rPr>
              <a:t>研究建构小学生数学表达能力的目标体系。</a:t>
            </a:r>
          </a:p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四</a:t>
            </a:r>
            <a:r>
              <a:rPr lang="en-US" altLang="zh-CN" b="1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研究进展</a:t>
            </a:r>
            <a:endParaRPr lang="zh-CN" altLang="en-US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2204864"/>
            <a:ext cx="6203032" cy="254888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1.</a:t>
            </a:r>
            <a:r>
              <a:rPr lang="zh-CN" altLang="zh-CN" dirty="0" smtClean="0"/>
              <a:t>精心准备，开题论证</a:t>
            </a:r>
          </a:p>
          <a:p>
            <a:r>
              <a:rPr lang="en-US" altLang="zh-CN" dirty="0" smtClean="0"/>
              <a:t>2.</a:t>
            </a:r>
            <a:r>
              <a:rPr lang="zh-CN" altLang="zh-CN" dirty="0" smtClean="0"/>
              <a:t>在查阅文献中明晰课题研究</a:t>
            </a:r>
          </a:p>
          <a:p>
            <a:r>
              <a:rPr lang="en-US" altLang="zh-CN" dirty="0" smtClean="0"/>
              <a:t>3.</a:t>
            </a:r>
            <a:r>
              <a:rPr lang="zh-CN" altLang="zh-CN" dirty="0" smtClean="0"/>
              <a:t>在教研活动中夯实课题研究</a:t>
            </a:r>
          </a:p>
          <a:p>
            <a:r>
              <a:rPr lang="en-US" altLang="zh-CN" dirty="0" smtClean="0"/>
              <a:t>4.</a:t>
            </a:r>
            <a:r>
              <a:rPr lang="zh-CN" altLang="zh-CN" dirty="0" smtClean="0"/>
              <a:t>在抽样调查中落实课题研究</a:t>
            </a:r>
          </a:p>
          <a:p>
            <a:r>
              <a:rPr lang="en-US" altLang="zh-CN" dirty="0" smtClean="0"/>
              <a:t>5.</a:t>
            </a:r>
            <a:r>
              <a:rPr lang="zh-CN" altLang="zh-CN" dirty="0" smtClean="0"/>
              <a:t>加强学习，自我提升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五</a:t>
            </a:r>
            <a:r>
              <a:rPr lang="en-US" altLang="zh-CN" b="1" dirty="0" smtClean="0"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en-US" b="1" dirty="0" smtClean="0">
                <a:latin typeface="华文隶书" pitchFamily="2" charset="-122"/>
                <a:ea typeface="华文隶书" pitchFamily="2" charset="-122"/>
              </a:rPr>
              <a:t>阶段成果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924944"/>
            <a:ext cx="468052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/>
              <a:t>（一）</a:t>
            </a:r>
            <a:r>
              <a:rPr lang="zh-CN" altLang="en-US" b="1" dirty="0" smtClean="0">
                <a:hlinkClick r:id="rId2" action="ppaction://hlinksldjump"/>
              </a:rPr>
              <a:t>初步成果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（二）</a:t>
            </a:r>
            <a:r>
              <a:rPr lang="zh-CN" altLang="en-US" b="1" dirty="0" smtClean="0">
                <a:hlinkClick r:id="rId3" action="ppaction://hlinksldjump"/>
              </a:rPr>
              <a:t>实践成效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1038</Words>
  <Application>Microsoft Office PowerPoint</Application>
  <PresentationFormat>全屏显示(4:3)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常州市备案课题</vt:lpstr>
      <vt:lpstr>幻灯片 2</vt:lpstr>
      <vt:lpstr>一.研究背景</vt:lpstr>
      <vt:lpstr>二.研究目标</vt:lpstr>
      <vt:lpstr>幻灯片 5</vt:lpstr>
      <vt:lpstr>三.研究内容</vt:lpstr>
      <vt:lpstr>幻灯片 7</vt:lpstr>
      <vt:lpstr>四.研究进展</vt:lpstr>
      <vt:lpstr>五.阶段成果</vt:lpstr>
      <vt:lpstr>（二）实践成效</vt:lpstr>
      <vt:lpstr>1.通过文献研究进一步深化了对数学语言表达能力的认识</vt:lpstr>
      <vt:lpstr>2.通过调查研究初步了解了学生数学语言表达能力的现状  </vt:lpstr>
      <vt:lpstr>3.通过这一系列的研究，初步找出了影响我校学生数学语言表达能力偏弱的主要因素 </vt:lpstr>
      <vt:lpstr>4.针对影响我校学生数学语言表达能力偏弱的主要因素，初步制定了如下的策略</vt:lpstr>
      <vt:lpstr>幻灯片 15</vt:lpstr>
      <vt:lpstr>幻灯片 16</vt:lpstr>
      <vt:lpstr>幻灯片 17</vt:lpstr>
      <vt:lpstr>幻灯片 18</vt:lpstr>
      <vt:lpstr>幻灯片 19</vt:lpstr>
      <vt:lpstr>六.存在的问题</vt:lpstr>
      <vt:lpstr>七.后续安排及计划</vt:lpstr>
      <vt:lpstr>五.后续安排及计划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常州市备案课题</dc:title>
  <dc:creator>Administrator</dc:creator>
  <cp:lastModifiedBy>彭建国</cp:lastModifiedBy>
  <cp:revision>32</cp:revision>
  <dcterms:created xsi:type="dcterms:W3CDTF">2017-11-01T10:04:52Z</dcterms:created>
  <dcterms:modified xsi:type="dcterms:W3CDTF">2017-11-27T02:42:39Z</dcterms:modified>
</cp:coreProperties>
</file>