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76" r:id="rId7"/>
    <p:sldId id="275" r:id="rId8"/>
    <p:sldId id="274" r:id="rId9"/>
    <p:sldId id="279" r:id="rId10"/>
    <p:sldId id="278" r:id="rId11"/>
    <p:sldId id="282" r:id="rId12"/>
    <p:sldId id="260" r:id="rId13"/>
    <p:sldId id="263" r:id="rId14"/>
    <p:sldId id="261" r:id="rId15"/>
    <p:sldId id="262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>
      <p:cViewPr varScale="1">
        <p:scale>
          <a:sx n="84" d="100"/>
          <a:sy n="84" d="100"/>
        </p:scale>
        <p:origin x="-11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69594-3654-478E-AE1A-8A6DF8C49606}" type="datetimeFigureOut">
              <a:rPr lang="zh-CN" altLang="en-US" smtClean="0"/>
              <a:t>2018/6/6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66B-B93D-45AA-A2F9-36F6D65888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科学防控近视，关爱孩子眼健康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215408" y="4149080"/>
            <a:ext cx="4928592" cy="1752600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常州市新北薛家人民医院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zh-CN" altLang="en-US" dirty="0"/>
              <a:t>视网膜就是读取信息的平台，如果成像没有成在视网膜上，那么我们就看不清楚了，成像在视频网膜前面为近视眼，成像在后面为远视眼。</a:t>
            </a:r>
          </a:p>
        </p:txBody>
      </p:sp>
      <p:pic>
        <p:nvPicPr>
          <p:cNvPr id="4" name="图片 3" descr="b25d9901a18b87d638b04e170f0828381e30fd8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564904"/>
            <a:ext cx="5400600" cy="413625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zh-CN" altLang="en-US" dirty="0"/>
              <a:t>近视眼，就是近事物看太长时间了。所以用电脑手机书本，不要太近，至少不要近这么长时间哦，记住那个小肌肉也会累</a:t>
            </a:r>
            <a:r>
              <a:rPr lang="zh-CN" altLang="en-US" dirty="0" smtClean="0"/>
              <a:t>的。</a:t>
            </a:r>
            <a:endParaRPr lang="zh-CN" altLang="en-US" dirty="0"/>
          </a:p>
        </p:txBody>
      </p:sp>
      <p:pic>
        <p:nvPicPr>
          <p:cNvPr id="6" name="图片 5" descr="a6efce1b9d16fdfa18f623e6bc8f8c5494ee7b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44824"/>
            <a:ext cx="6096000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那么，我们应该怎么做来</a:t>
            </a:r>
            <a:r>
              <a:rPr lang="zh-CN" altLang="en-US" dirty="0" smtClean="0"/>
              <a:t>预防近视</a:t>
            </a:r>
            <a:r>
              <a:rPr lang="zh-CN" altLang="en-US" dirty="0" smtClean="0"/>
              <a:t>呢？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sz="4200" b="1" dirty="0"/>
              <a:t>一、保</a:t>
            </a:r>
            <a:r>
              <a:rPr lang="zh-CN" altLang="en-US" sz="4200" b="1" dirty="0" smtClean="0"/>
              <a:t>持</a:t>
            </a:r>
            <a:r>
              <a:rPr lang="zh-CN" altLang="en-US" sz="4200" b="1" dirty="0" smtClean="0"/>
              <a:t>正确读写姿势</a:t>
            </a:r>
            <a:endParaRPr lang="en-US" altLang="zh-CN" sz="4200" b="1" dirty="0" smtClean="0"/>
          </a:p>
          <a:p>
            <a:r>
              <a:rPr lang="en-US" altLang="zh-CN" sz="3100" dirty="0"/>
              <a:t>1. </a:t>
            </a:r>
            <a:r>
              <a:rPr lang="zh-CN" altLang="en-US" sz="3100" dirty="0"/>
              <a:t>读书写字身体要坐正，保持眼睛与书本距离为</a:t>
            </a:r>
            <a:r>
              <a:rPr lang="en-US" altLang="zh-CN" sz="3100" dirty="0"/>
              <a:t>33-35</a:t>
            </a:r>
            <a:r>
              <a:rPr lang="zh-CN" altLang="en-US" sz="3100" dirty="0"/>
              <a:t>厘米左右（一尺）、胸前与桌子距离应约一拳、握笔的手指与笔尖距离应</a:t>
            </a:r>
            <a:r>
              <a:rPr lang="en-US" altLang="zh-CN" sz="3100" dirty="0"/>
              <a:t>3</a:t>
            </a:r>
            <a:r>
              <a:rPr lang="zh-CN" altLang="en-US" sz="3100" dirty="0"/>
              <a:t>厘米左右（一寸）；</a:t>
            </a:r>
          </a:p>
          <a:p>
            <a:endParaRPr lang="en-US" altLang="zh-CN" sz="3100" dirty="0" smtClean="0"/>
          </a:p>
          <a:p>
            <a:r>
              <a:rPr lang="en-US" altLang="zh-CN" sz="3100" dirty="0" smtClean="0"/>
              <a:t>2</a:t>
            </a:r>
            <a:r>
              <a:rPr lang="en-US" altLang="zh-CN" sz="3100" dirty="0"/>
              <a:t>. </a:t>
            </a:r>
            <a:r>
              <a:rPr lang="zh-CN" altLang="en-US" sz="3100" dirty="0"/>
              <a:t>写字时执笔角度要合适，用铅笔、钢笔写字时笔杆与纸面的角度在</a:t>
            </a:r>
            <a:r>
              <a:rPr lang="en-US" altLang="zh-CN" sz="3100" dirty="0"/>
              <a:t>40-50</a:t>
            </a:r>
            <a:r>
              <a:rPr lang="zh-CN" altLang="en-US" sz="3100" dirty="0"/>
              <a:t>度之间，用毛笔写字时力求笔杆直立；</a:t>
            </a:r>
          </a:p>
          <a:p>
            <a:r>
              <a:rPr lang="zh-CN" altLang="en-US" sz="3100" dirty="0"/>
              <a:t/>
            </a:r>
            <a:br>
              <a:rPr lang="zh-CN" altLang="en-US" sz="3100" dirty="0"/>
            </a:br>
            <a:endParaRPr lang="zh-CN" altLang="en-US" sz="3100" dirty="0"/>
          </a:p>
          <a:p>
            <a:r>
              <a:rPr lang="en-US" altLang="zh-CN" sz="3100" dirty="0"/>
              <a:t>3. </a:t>
            </a:r>
            <a:r>
              <a:rPr lang="zh-CN" altLang="en-US" sz="3100" dirty="0"/>
              <a:t>不歪头或躺着看书，不走路看书，不在晃动的车船上看书</a:t>
            </a:r>
            <a:r>
              <a:rPr lang="zh-CN" altLang="en-US" sz="3100" dirty="0" smtClean="0"/>
              <a:t>。</a:t>
            </a:r>
            <a:endParaRPr lang="zh-CN" alt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1806060814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0"/>
            <a:ext cx="6617709" cy="6597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25000" lnSpcReduction="20000"/>
          </a:bodyPr>
          <a:lstStyle/>
          <a:p>
            <a:r>
              <a:rPr lang="zh-CN" altLang="en-US" sz="16000" b="1" dirty="0"/>
              <a:t>二</a:t>
            </a:r>
            <a:r>
              <a:rPr lang="zh-CN" altLang="en-US" sz="16000" b="1" dirty="0" smtClean="0"/>
              <a:t>、选</a:t>
            </a:r>
            <a:r>
              <a:rPr lang="zh-CN" altLang="en-US" sz="16000" b="1" dirty="0"/>
              <a:t>择良好的用眼视觉环</a:t>
            </a:r>
            <a:r>
              <a:rPr lang="zh-CN" altLang="en-US" sz="16000" b="1" dirty="0" smtClean="0"/>
              <a:t>境</a:t>
            </a:r>
            <a:endParaRPr lang="en-US" altLang="zh-CN" sz="16000" b="1" dirty="0" smtClean="0"/>
          </a:p>
          <a:p>
            <a:r>
              <a:rPr lang="zh-CN" altLang="en-US" sz="9600" dirty="0"/>
              <a:t>（一）读书写字视觉环境要求</a:t>
            </a:r>
          </a:p>
          <a:p>
            <a:r>
              <a:rPr lang="en-US" altLang="zh-CN" sz="9600" dirty="0"/>
              <a:t>1. </a:t>
            </a:r>
            <a:r>
              <a:rPr lang="zh-CN" altLang="en-US" sz="9600" dirty="0"/>
              <a:t>读书写字时要有充足的光线，窗户光线及台灯灯光要从左前方射来。不要在过亮、过暗的光线下读写；</a:t>
            </a:r>
          </a:p>
          <a:p>
            <a:r>
              <a:rPr lang="en-US" altLang="zh-CN" sz="9600" dirty="0"/>
              <a:t>2. </a:t>
            </a:r>
            <a:r>
              <a:rPr lang="zh-CN" altLang="en-US" sz="9600" dirty="0"/>
              <a:t>选择适宜的桌椅读书写字，书桌高度以到上腹部附近为宜。</a:t>
            </a:r>
          </a:p>
          <a:p>
            <a:r>
              <a:rPr lang="zh-CN" altLang="en-US" sz="9600" dirty="0" smtClean="0"/>
              <a:t>（</a:t>
            </a:r>
            <a:r>
              <a:rPr lang="zh-CN" altLang="en-US" sz="9600" dirty="0"/>
              <a:t>二）看电视的视觉环境要求</a:t>
            </a:r>
          </a:p>
          <a:p>
            <a:r>
              <a:rPr lang="en-US" altLang="zh-CN" sz="9600" dirty="0"/>
              <a:t>1.  </a:t>
            </a:r>
            <a:r>
              <a:rPr lang="zh-CN" altLang="en-US" sz="9600" dirty="0"/>
              <a:t>看电视时，人与电视机应保持三米以上水平距离（或保持电视画面对角线</a:t>
            </a:r>
            <a:r>
              <a:rPr lang="en-US" altLang="zh-CN" sz="9600" dirty="0"/>
              <a:t>5</a:t>
            </a:r>
            <a:r>
              <a:rPr lang="zh-CN" altLang="en-US" sz="9600" dirty="0"/>
              <a:t>倍以上距离），电视屏幕的高度应与看电视人的视线平行或稍低一些；</a:t>
            </a:r>
          </a:p>
          <a:p>
            <a:r>
              <a:rPr lang="en-US" altLang="zh-CN" sz="9600" dirty="0"/>
              <a:t>2.  </a:t>
            </a:r>
            <a:r>
              <a:rPr lang="zh-CN" altLang="en-US" sz="9600" dirty="0"/>
              <a:t>电视机要放在背光的地方，电视的光亮度要合适，不能过亮或过暗。</a:t>
            </a:r>
          </a:p>
          <a:p>
            <a:r>
              <a:rPr lang="zh-CN" altLang="en-US" sz="9600" dirty="0" smtClean="0"/>
              <a:t>（</a:t>
            </a:r>
            <a:r>
              <a:rPr lang="zh-CN" altLang="en-US" sz="9600" dirty="0"/>
              <a:t>三）操作电脑视觉环境要求</a:t>
            </a:r>
          </a:p>
          <a:p>
            <a:r>
              <a:rPr lang="en-US" altLang="zh-CN" sz="9600" dirty="0"/>
              <a:t>1. </a:t>
            </a:r>
            <a:r>
              <a:rPr lang="zh-CN" altLang="en-US" sz="9600" dirty="0"/>
              <a:t>电脑操作台应低于一般课桌的高度，座椅最好高低可调；电脑屏幕与眼睛之间距离应不低于</a:t>
            </a:r>
            <a:r>
              <a:rPr lang="en-US" altLang="zh-CN" sz="9600" dirty="0"/>
              <a:t>50</a:t>
            </a:r>
            <a:r>
              <a:rPr lang="zh-CN" altLang="en-US" sz="9600" dirty="0"/>
              <a:t>厘米，视线应略低于平视线</a:t>
            </a:r>
            <a:r>
              <a:rPr lang="en-US" altLang="zh-CN" sz="9600" dirty="0"/>
              <a:t>10-20</a:t>
            </a:r>
            <a:r>
              <a:rPr lang="zh-CN" altLang="en-US" sz="9600" dirty="0"/>
              <a:t>度，电脑屏幕中心应与胸部在同一水平线上；</a:t>
            </a:r>
          </a:p>
          <a:p>
            <a:r>
              <a:rPr lang="en-US" altLang="zh-CN" sz="9600" dirty="0"/>
              <a:t>2. </a:t>
            </a:r>
            <a:r>
              <a:rPr lang="zh-CN" altLang="en-US" sz="9600" dirty="0"/>
              <a:t>电脑屏幕应背光放置，避免出现反光现象；</a:t>
            </a:r>
          </a:p>
          <a:p>
            <a:r>
              <a:rPr lang="en-US" altLang="zh-CN" sz="9600" dirty="0"/>
              <a:t>3. </a:t>
            </a:r>
            <a:r>
              <a:rPr lang="zh-CN" altLang="en-US" sz="9600" dirty="0"/>
              <a:t>电脑操作间的光线不应太弱或太强（</a:t>
            </a:r>
            <a:r>
              <a:rPr lang="en-US" altLang="zh-CN" sz="9600" dirty="0"/>
              <a:t>12</a:t>
            </a:r>
            <a:r>
              <a:rPr lang="zh-CN" altLang="en-US" sz="9600" dirty="0"/>
              <a:t>平方米的房间安装一盏</a:t>
            </a:r>
            <a:r>
              <a:rPr lang="en-US" altLang="zh-CN" sz="9600" dirty="0"/>
              <a:t>40</a:t>
            </a:r>
            <a:r>
              <a:rPr lang="zh-CN" altLang="en-US" sz="9600" dirty="0"/>
              <a:t>瓦日光灯即可达到所需的照度）。</a:t>
            </a:r>
          </a:p>
          <a:p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zh-CN" altLang="en-US" sz="4000" b="1" dirty="0"/>
              <a:t>三、养成</a:t>
            </a:r>
            <a:r>
              <a:rPr lang="zh-CN" altLang="en-US" sz="4000" b="1" dirty="0" smtClean="0"/>
              <a:t>良好</a:t>
            </a:r>
            <a:r>
              <a:rPr lang="zh-CN" altLang="en-US" sz="4000" b="1" dirty="0"/>
              <a:t>的用眼卫生习</a:t>
            </a:r>
            <a:r>
              <a:rPr lang="zh-CN" altLang="en-US" sz="4000" b="1" dirty="0" smtClean="0"/>
              <a:t>惯</a:t>
            </a:r>
            <a:endParaRPr lang="en-US" altLang="zh-CN" sz="4000" b="1" dirty="0" smtClean="0"/>
          </a:p>
          <a:p>
            <a:r>
              <a:rPr lang="en-US" altLang="zh-CN" dirty="0"/>
              <a:t>1. </a:t>
            </a:r>
            <a:r>
              <a:rPr lang="zh-CN" altLang="en-US" dirty="0"/>
              <a:t>连续近距离用眼、看电视、操作电脑时间不能过长，应控制在</a:t>
            </a:r>
            <a:r>
              <a:rPr lang="en-US" altLang="zh-CN" dirty="0"/>
              <a:t>40-50</a:t>
            </a:r>
            <a:r>
              <a:rPr lang="zh-CN" altLang="en-US" dirty="0"/>
              <a:t>分钟；不玩或少玩游戏机，玩游戏时眼睛与游戏机的距离不能太近，持续时间不要超过半小时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en-US" altLang="zh-CN" dirty="0"/>
              <a:t>. </a:t>
            </a:r>
            <a:r>
              <a:rPr lang="zh-CN" altLang="en-US" dirty="0"/>
              <a:t>课间休息时要注意放松眼睛，应到室外活动或凭窗远眺或闭目养神。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zh-CN" altLang="en-US" b="1" dirty="0"/>
              <a:t>四、坚持做眼保健</a:t>
            </a:r>
            <a:r>
              <a:rPr lang="zh-CN" altLang="en-US" b="1" dirty="0" smtClean="0"/>
              <a:t>操</a:t>
            </a:r>
            <a:endParaRPr lang="en-US" altLang="zh-CN" b="1" dirty="0" smtClean="0"/>
          </a:p>
          <a:p>
            <a:r>
              <a:rPr lang="en-US" altLang="zh-CN" dirty="0"/>
              <a:t>1. </a:t>
            </a:r>
            <a:r>
              <a:rPr lang="zh-CN" altLang="en-US" dirty="0"/>
              <a:t>每天上下午要做一次眼保健操；</a:t>
            </a:r>
          </a:p>
          <a:p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  <a:p>
            <a:r>
              <a:rPr lang="en-US" altLang="zh-CN" dirty="0"/>
              <a:t>2. </a:t>
            </a:r>
            <a:r>
              <a:rPr lang="zh-CN" altLang="en-US" dirty="0"/>
              <a:t>做眼保健操应注意双手干净，做到穴位准确、手法正确、力度适当。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18060608213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7848872" cy="60486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zh-CN" altLang="en-US" b="1" dirty="0"/>
              <a:t>五、保证睡眠、均衡营养</a:t>
            </a:r>
            <a:r>
              <a:rPr lang="zh-CN" altLang="en-US" b="1" dirty="0" smtClean="0"/>
              <a:t>、增</a:t>
            </a:r>
            <a:r>
              <a:rPr lang="zh-CN" altLang="en-US" b="1" dirty="0"/>
              <a:t>加户外活动时</a:t>
            </a:r>
            <a:r>
              <a:rPr lang="zh-CN" altLang="en-US" b="1" dirty="0" smtClean="0"/>
              <a:t>间</a:t>
            </a:r>
            <a:endParaRPr lang="en-US" altLang="zh-CN" b="1" dirty="0" smtClean="0"/>
          </a:p>
          <a:p>
            <a:r>
              <a:rPr lang="en-US" altLang="zh-CN" sz="2400" dirty="0"/>
              <a:t>1. </a:t>
            </a:r>
            <a:r>
              <a:rPr lang="zh-CN" altLang="en-US" sz="2400" dirty="0"/>
              <a:t>睡眠要充足，保证眼睛得到充分休息。小学生每天睡眠</a:t>
            </a:r>
            <a:r>
              <a:rPr lang="en-US" altLang="zh-CN" sz="2400" dirty="0"/>
              <a:t>10</a:t>
            </a:r>
            <a:r>
              <a:rPr lang="zh-CN" altLang="en-US" sz="2400" dirty="0"/>
              <a:t>小时，初中学生</a:t>
            </a:r>
            <a:r>
              <a:rPr lang="en-US" altLang="zh-CN" sz="2400" dirty="0"/>
              <a:t>9</a:t>
            </a:r>
            <a:r>
              <a:rPr lang="zh-CN" altLang="en-US" sz="2400" dirty="0"/>
              <a:t>小时，高中学生</a:t>
            </a:r>
            <a:r>
              <a:rPr lang="en-US" altLang="zh-CN" sz="2400" dirty="0"/>
              <a:t>8</a:t>
            </a:r>
            <a:r>
              <a:rPr lang="zh-CN" altLang="en-US" sz="2400" dirty="0"/>
              <a:t>小时；</a:t>
            </a:r>
          </a:p>
          <a:p>
            <a:r>
              <a:rPr lang="en-US" altLang="zh-CN" sz="2400" dirty="0" smtClean="0"/>
              <a:t>2</a:t>
            </a:r>
            <a:r>
              <a:rPr lang="en-US" altLang="zh-CN" sz="2400" dirty="0"/>
              <a:t>. </a:t>
            </a:r>
            <a:r>
              <a:rPr lang="zh-CN" altLang="en-US" sz="2400" dirty="0"/>
              <a:t>均衡饮食，保证营养全面。多吃蔬菜瓜果，常吃富含维生素</a:t>
            </a:r>
            <a:r>
              <a:rPr lang="en-US" altLang="zh-CN" sz="2400" dirty="0"/>
              <a:t>A</a:t>
            </a:r>
            <a:r>
              <a:rPr lang="zh-CN" altLang="en-US" sz="2400" dirty="0"/>
              <a:t>食品（如胡萝卜、菠菜、动物肝脏、杏、枇杷等）；</a:t>
            </a:r>
          </a:p>
          <a:p>
            <a:r>
              <a:rPr lang="en-US" altLang="zh-CN" sz="2400" dirty="0" smtClean="0"/>
              <a:t>3</a:t>
            </a:r>
            <a:r>
              <a:rPr lang="en-US" altLang="zh-CN" sz="2400" dirty="0"/>
              <a:t>. </a:t>
            </a:r>
            <a:r>
              <a:rPr lang="zh-CN" altLang="en-US" sz="2400" dirty="0"/>
              <a:t>保证充足户外活动时间。学习日至少半小时，休息日及节假日至少</a:t>
            </a:r>
            <a:r>
              <a:rPr lang="en-US" altLang="zh-CN" sz="2400" dirty="0"/>
              <a:t>2</a:t>
            </a:r>
            <a:r>
              <a:rPr lang="zh-CN" altLang="en-US" sz="2400" dirty="0"/>
              <a:t>小时，建议将室内阅读及娱乐活动改为户外方式。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1806060830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476672"/>
            <a:ext cx="7080448" cy="55446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zh-CN" altLang="en-US" dirty="0"/>
              <a:t>近年来，儿童青少年近视发生率呈上升和低龄化趋势，近视已经成为影响儿童青少年健康素质的重要问题。据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</a:t>
            </a:r>
            <a:r>
              <a:rPr lang="zh-CN" altLang="en-US" dirty="0"/>
              <a:t>江苏省学生体质健康监测结果显示，我省</a:t>
            </a:r>
            <a:r>
              <a:rPr lang="en-US" altLang="zh-CN" dirty="0"/>
              <a:t>7-11</a:t>
            </a:r>
            <a:r>
              <a:rPr lang="zh-CN" altLang="en-US" dirty="0"/>
              <a:t>岁学生的视力不良率约</a:t>
            </a:r>
            <a:r>
              <a:rPr lang="en-US" altLang="zh-CN" dirty="0"/>
              <a:t>50%</a:t>
            </a:r>
            <a:r>
              <a:rPr lang="zh-CN" altLang="en-US" dirty="0"/>
              <a:t>， </a:t>
            </a:r>
            <a:r>
              <a:rPr lang="en-US" altLang="zh-CN" dirty="0"/>
              <a:t>15-17</a:t>
            </a:r>
            <a:r>
              <a:rPr lang="zh-CN" altLang="en-US" dirty="0"/>
              <a:t>岁高于</a:t>
            </a:r>
            <a:r>
              <a:rPr lang="en-US" altLang="zh-CN" dirty="0"/>
              <a:t>90%</a:t>
            </a:r>
            <a:r>
              <a:rPr lang="zh-CN" altLang="en-US" dirty="0"/>
              <a:t>，已成为全国学生视力不良检出率最高的省份。</a:t>
            </a:r>
          </a:p>
        </p:txBody>
      </p:sp>
      <p:pic>
        <p:nvPicPr>
          <p:cNvPr id="4" name="图片 3" descr="微信图片_201806060809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501008"/>
            <a:ext cx="5904656" cy="302433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 fontScale="97500"/>
          </a:bodyPr>
          <a:lstStyle/>
          <a:p>
            <a:r>
              <a:rPr lang="zh-CN" altLang="en-US" b="1" dirty="0"/>
              <a:t>六、定期检查视力，配戴合适的眼</a:t>
            </a:r>
            <a:r>
              <a:rPr lang="zh-CN" altLang="en-US" b="1" dirty="0" smtClean="0"/>
              <a:t>镜</a:t>
            </a:r>
            <a:endParaRPr lang="en-US" altLang="zh-CN" b="1" dirty="0" smtClean="0"/>
          </a:p>
          <a:p>
            <a:r>
              <a:rPr lang="en-US" altLang="zh-CN" dirty="0"/>
              <a:t>1. </a:t>
            </a:r>
            <a:r>
              <a:rPr lang="zh-CN" altLang="en-US" dirty="0"/>
              <a:t>每学期要检查两次视力，出现视力下降时，要尽快到医院眼科做进一步的检查；</a:t>
            </a:r>
          </a:p>
          <a:p>
            <a:r>
              <a:rPr lang="en-US" altLang="zh-CN" dirty="0" smtClean="0"/>
              <a:t>2</a:t>
            </a:r>
            <a:r>
              <a:rPr lang="en-US" altLang="zh-CN" dirty="0"/>
              <a:t>. </a:t>
            </a:r>
            <a:r>
              <a:rPr lang="zh-CN" altLang="en-US" dirty="0"/>
              <a:t>如果确认已患近视，要及时到正规机构验光配镜。不追求过高的矫正视力，矫正视力达到</a:t>
            </a:r>
            <a:r>
              <a:rPr lang="en-US" altLang="zh-CN" dirty="0"/>
              <a:t>5.0</a:t>
            </a:r>
            <a:r>
              <a:rPr lang="zh-CN" altLang="en-US" dirty="0"/>
              <a:t>即可；</a:t>
            </a:r>
          </a:p>
          <a:p>
            <a:r>
              <a:rPr lang="en-US" altLang="zh-CN" dirty="0" smtClean="0"/>
              <a:t>3</a:t>
            </a:r>
            <a:r>
              <a:rPr lang="en-US" altLang="zh-CN" dirty="0"/>
              <a:t>. </a:t>
            </a:r>
            <a:r>
              <a:rPr lang="zh-CN" altLang="en-US" dirty="0"/>
              <a:t>不要互相借戴眼镜。每个人的屈光度数、瞳孔距离不相同，互相借戴眼镜会出现眼疲劳等症状，影响视力，有害无益；</a:t>
            </a:r>
          </a:p>
          <a:p>
            <a:r>
              <a:rPr lang="en-US" altLang="zh-CN" dirty="0" smtClean="0"/>
              <a:t>4</a:t>
            </a:r>
            <a:r>
              <a:rPr lang="en-US" altLang="zh-CN" dirty="0"/>
              <a:t>. 16</a:t>
            </a:r>
            <a:r>
              <a:rPr lang="zh-CN" altLang="en-US" dirty="0"/>
              <a:t>岁以下的儿童少年配戴隐形眼镜要慎重。</a:t>
            </a:r>
          </a:p>
          <a:p>
            <a:endParaRPr lang="en-US" altLang="zh-CN" b="1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微信图片_201806060832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620688"/>
            <a:ext cx="6720408" cy="5472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 fontScale="97500"/>
          </a:bodyPr>
          <a:lstStyle/>
          <a:p>
            <a:r>
              <a:rPr lang="zh-CN" altLang="en-US" dirty="0"/>
              <a:t>眼睛是心灵的窗户，家长们可不希望自己心爱的宝贝从小眼镜不离身，即使是佩戴隐形眼镜，对眼睛也存在一定的损伤风险。因此，树立爱眼、护眼意识，学习掌握预防近视的基本知识，养成良好的用眼卫生习惯，才是当下预防近视的重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altLang="zh-CN" sz="9600" dirty="0" smtClean="0"/>
              <a:t>       End</a:t>
            </a:r>
          </a:p>
          <a:p>
            <a:r>
              <a:rPr lang="en-US" altLang="zh-CN" dirty="0" smtClean="0"/>
              <a:t>                                                                      </a:t>
            </a:r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US" altLang="zh-CN" dirty="0"/>
              <a:t>2018</a:t>
            </a:r>
            <a:r>
              <a:rPr lang="zh-CN" altLang="en-US" dirty="0"/>
              <a:t>年</a:t>
            </a:r>
            <a:r>
              <a:rPr lang="en-US" altLang="zh-CN" dirty="0"/>
              <a:t>6</a:t>
            </a:r>
            <a:r>
              <a:rPr lang="zh-CN" altLang="en-US" dirty="0"/>
              <a:t>月</a:t>
            </a:r>
            <a:r>
              <a:rPr lang="en-US" altLang="zh-CN" dirty="0"/>
              <a:t>6</a:t>
            </a:r>
            <a:r>
              <a:rPr lang="zh-CN" altLang="en-US" dirty="0"/>
              <a:t>日是第</a:t>
            </a:r>
            <a:r>
              <a:rPr lang="en-US" altLang="zh-CN" dirty="0"/>
              <a:t>23</a:t>
            </a:r>
            <a:r>
              <a:rPr lang="zh-CN" altLang="en-US" dirty="0"/>
              <a:t>个“全国爱眼日”，主题为“科学防控近视，关爱孩子眼健康”。眼睛是我们认识世界、学习知识、相互交流的重要窗口，近视对儿童青少年身心健康和社会家庭带来严重影响，尤其是高度近视经常并发视网膜脱离、黄斑病变等致盲性眼病。预防近视是学校、家庭和社会的共同责任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微信图片_201806060812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7560839" cy="640871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r>
              <a:rPr lang="zh-CN" altLang="en-US" dirty="0" smtClean="0"/>
              <a:t>近视是什么？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调节放松的状态下，平行光线经眼球屈光系统后聚焦在视网膜之前，称为近视。因为这种眼只能看近不能看远。这种眼在休息时，从无限远处来的平行光经过眼的屈光系折光之后，在视网膜之前集合成焦点，在视网膜上则结成不清楚的象，远视力明显降低，但近视力尚正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zh-CN" altLang="en-US" dirty="0" smtClean="0"/>
              <a:t>在</a:t>
            </a:r>
            <a:r>
              <a:rPr lang="zh-CN" altLang="en-US" dirty="0" smtClean="0"/>
              <a:t>屈光系统中，</a:t>
            </a:r>
            <a:r>
              <a:rPr lang="zh-CN" altLang="en-US" dirty="0" smtClean="0"/>
              <a:t>我</a:t>
            </a:r>
            <a:r>
              <a:rPr lang="zh-CN" altLang="en-US" dirty="0"/>
              <a:t>们常常听到睫状肌这个词，还有晶状体，还有成像的视网膜。那我们要了解近视眼的形成，对他们的理解是必须的。</a:t>
            </a:r>
          </a:p>
        </p:txBody>
      </p:sp>
      <p:pic>
        <p:nvPicPr>
          <p:cNvPr id="4" name="图片 3" descr="42a98226cffc1e17a3ff69394290f603738de9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2636912"/>
            <a:ext cx="5328592" cy="4032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zh-CN" altLang="en-US" dirty="0"/>
              <a:t>那么让我们先来了解一下。晶状体，它就像我们生活中的凸透镜，它的成像原理。由凸透镜厚薄来控制成像在不同的焦距。如果刚好在视网膜上，我们就可以看到东西。</a:t>
            </a:r>
          </a:p>
          <a:p>
            <a:r>
              <a:rPr lang="zh-CN" altLang="en-US" dirty="0"/>
              <a:t>当看近物的时候晶状体要变厚。当看远物的时候晶状体要变薄。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zh-CN" altLang="en-US" dirty="0"/>
              <a:t>那么睫状肌，就像一个拉力的小人，在拉着晶状体改变它的厚薄。来调节远近的景物，成像在视网膜上。</a:t>
            </a:r>
          </a:p>
        </p:txBody>
      </p:sp>
      <p:pic>
        <p:nvPicPr>
          <p:cNvPr id="4" name="图片 3" descr="aec379310a55b319f6fb617d4ba98226cffc17b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708920"/>
            <a:ext cx="6096000" cy="357338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，睫状肌放松的时候，晶状体被拉平，变薄。这时我们可以看到远处的景物。当然我们休息的时候，它也是放松的哦。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，当睫状肌收缩的时候，晶状体变厚，这时就是我们要看近处景物的时候。当然如果这个状态保持了太长时间，就容易肌痉挛。我们就容易发生近视眼了。所以我们要注意休息，放松这个地方的肌肉。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1712</Words>
  <Application>Microsoft Office PowerPoint</Application>
  <PresentationFormat>全屏显示(4:3)</PresentationFormat>
  <Paragraphs>51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Office 主题</vt:lpstr>
      <vt:lpstr>科学防控近视，关爱孩子眼健康 </vt:lpstr>
      <vt:lpstr>幻灯片 2</vt:lpstr>
      <vt:lpstr>幻灯片 3</vt:lpstr>
      <vt:lpstr>幻灯片 4</vt:lpstr>
      <vt:lpstr>近视是什么？</vt:lpstr>
      <vt:lpstr>幻灯片 6</vt:lpstr>
      <vt:lpstr>幻灯片 7</vt:lpstr>
      <vt:lpstr>幻灯片 8</vt:lpstr>
      <vt:lpstr>幻灯片 9</vt:lpstr>
      <vt:lpstr>幻灯片 10</vt:lpstr>
      <vt:lpstr>幻灯片 11</vt:lpstr>
      <vt:lpstr>那么，我们应该怎么做来预防近视呢？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科学防控近视，关爱孩子眼健康</dc:title>
  <dc:creator>Administrator</dc:creator>
  <cp:lastModifiedBy>Administrator</cp:lastModifiedBy>
  <cp:revision>7</cp:revision>
  <dcterms:created xsi:type="dcterms:W3CDTF">2018-06-06T00:04:54Z</dcterms:created>
  <dcterms:modified xsi:type="dcterms:W3CDTF">2018-06-06T01:08:57Z</dcterms:modified>
</cp:coreProperties>
</file>