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3"/>
  </p:notesMasterIdLst>
  <p:sldIdLst>
    <p:sldId id="333" r:id="rId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00"/>
    <a:srgbClr val="F70800"/>
    <a:srgbClr val="C21326"/>
    <a:srgbClr val="DE1C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14" y="-634"/>
      </p:cViewPr>
      <p:guideLst>
        <p:guide orient="horz" pos="1546"/>
        <p:guide pos="26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528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EE004-28CE-4F8A-B64A-03C050209E4F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CD653-8907-4317-88F4-7866E67EDF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D653-8907-4317-88F4-7866E67EDFA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8" descr="角2"/>
          <p:cNvPicPr>
            <a:picLocks noChangeAspect="1" noChangeArrowheads="1"/>
          </p:cNvPicPr>
          <p:nvPr/>
        </p:nvPicPr>
        <p:blipFill>
          <a:blip r:embed="rId3" cstate="print">
            <a:lum brigh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4"/>
          <a:stretch>
            <a:fillRect/>
          </a:stretch>
        </p:blipFill>
        <p:spPr bwMode="auto">
          <a:xfrm>
            <a:off x="0" y="30163"/>
            <a:ext cx="16779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9" descr="角2"/>
          <p:cNvPicPr>
            <a:picLocks noChangeAspect="1" noChangeArrowheads="1"/>
          </p:cNvPicPr>
          <p:nvPr/>
        </p:nvPicPr>
        <p:blipFill>
          <a:blip r:embed="rId4" cstate="print">
            <a:lum brigh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52"/>
          <a:stretch>
            <a:fillRect/>
          </a:stretch>
        </p:blipFill>
        <p:spPr bwMode="auto">
          <a:xfrm>
            <a:off x="7470775" y="33338"/>
            <a:ext cx="167481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0" y="0"/>
            <a:ext cx="9145588" cy="74613"/>
          </a:xfrm>
          <a:prstGeom prst="rect">
            <a:avLst/>
          </a:prstGeom>
          <a:solidFill>
            <a:srgbClr val="C4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4" name="Picture 31" descr="灯笼剪纸"/>
          <p:cNvPicPr>
            <a:picLocks noChangeAspect="1" noChangeArrowheads="1"/>
          </p:cNvPicPr>
          <p:nvPr/>
        </p:nvPicPr>
        <p:blipFill>
          <a:blip r:embed="rId5" cstate="print">
            <a:lum bright="-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>
            <a:fillRect/>
          </a:stretch>
        </p:blipFill>
        <p:spPr bwMode="auto">
          <a:xfrm>
            <a:off x="1449388" y="-19050"/>
            <a:ext cx="8382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2" descr="灯笼剪纸"/>
          <p:cNvPicPr>
            <a:picLocks noChangeAspect="1" noChangeArrowheads="1"/>
          </p:cNvPicPr>
          <p:nvPr/>
        </p:nvPicPr>
        <p:blipFill>
          <a:blip r:embed="rId6" cstate="print">
            <a:lum bright="-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46"/>
          <a:stretch>
            <a:fillRect/>
          </a:stretch>
        </p:blipFill>
        <p:spPr bwMode="auto">
          <a:xfrm>
            <a:off x="6935788" y="-19050"/>
            <a:ext cx="7620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259"/>
          <a:stretch>
            <a:fillRect/>
          </a:stretch>
        </p:blipFill>
        <p:spPr>
          <a:xfrm>
            <a:off x="107156" y="3986213"/>
            <a:ext cx="9178918" cy="115728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428860" y="42861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黄金萍班主任工作室成长共同体</a:t>
            </a:r>
            <a:endParaRPr lang="zh-CN" alt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14282" y="714362"/>
            <a:ext cx="89297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一、 宗旨</a:t>
            </a:r>
            <a:r>
              <a:rPr lang="en-US" altLang="zh-CN" sz="1400" b="1" dirty="0" smtClean="0"/>
              <a:t>:</a:t>
            </a:r>
          </a:p>
          <a:p>
            <a:r>
              <a:rPr lang="zh-CN" altLang="en-US" sz="1400" dirty="0" smtClean="0"/>
              <a:t>        以团队之力</a:t>
            </a:r>
            <a:r>
              <a:rPr lang="en-US" altLang="zh-CN" sz="1400" dirty="0" smtClean="0"/>
              <a:t>, </a:t>
            </a:r>
            <a:r>
              <a:rPr lang="zh-CN" altLang="en-US" sz="1400" dirty="0" smtClean="0"/>
              <a:t>促进班主任专业发展</a:t>
            </a:r>
            <a:r>
              <a:rPr lang="en-US" altLang="zh-CN" sz="1400" dirty="0" smtClean="0"/>
              <a:t>, </a:t>
            </a:r>
            <a:r>
              <a:rPr lang="zh-CN" altLang="en-US" sz="1400" dirty="0" smtClean="0"/>
              <a:t>打造市区有影响力的名班主任</a:t>
            </a:r>
            <a:r>
              <a:rPr lang="en-US" altLang="zh-CN" sz="1400" dirty="0" smtClean="0"/>
              <a:t>. </a:t>
            </a:r>
            <a:r>
              <a:rPr lang="zh-CN" altLang="en-US" sz="1400" dirty="0" smtClean="0"/>
              <a:t>树德育品牌</a:t>
            </a:r>
            <a:r>
              <a:rPr lang="en-US" altLang="zh-CN" sz="1400" dirty="0" smtClean="0"/>
              <a:t>, </a:t>
            </a:r>
            <a:r>
              <a:rPr lang="zh-CN" altLang="en-US" sz="1400" dirty="0" smtClean="0"/>
              <a:t>创德育特色</a:t>
            </a:r>
            <a:r>
              <a:rPr lang="en-US" altLang="zh-CN" sz="1400" dirty="0" smtClean="0"/>
              <a:t>, </a:t>
            </a:r>
            <a:r>
              <a:rPr lang="zh-CN" altLang="en-US" sz="1400" dirty="0" smtClean="0"/>
              <a:t>创建 “有温度、 有深度</a:t>
            </a:r>
            <a:r>
              <a:rPr lang="en-US" altLang="zh-CN" sz="1400" dirty="0" smtClean="0"/>
              <a:t>, </a:t>
            </a:r>
            <a:r>
              <a:rPr lang="zh-CN" altLang="en-US" sz="1400" dirty="0" smtClean="0"/>
              <a:t>有美度” 的教育</a:t>
            </a:r>
            <a:r>
              <a:rPr lang="en-US" altLang="zh-CN" sz="1400" dirty="0" smtClean="0"/>
              <a:t>!</a:t>
            </a:r>
          </a:p>
          <a:p>
            <a:r>
              <a:rPr lang="zh-CN" altLang="en-US" sz="1400" b="1" dirty="0" smtClean="0"/>
              <a:t>二、理念</a:t>
            </a:r>
          </a:p>
          <a:p>
            <a:r>
              <a:rPr lang="en-US" altLang="zh-CN" sz="1400" dirty="0" smtClean="0"/>
              <a:t>1.</a:t>
            </a:r>
            <a:r>
              <a:rPr lang="zh-CN" altLang="en-US" sz="1400" dirty="0" smtClean="0"/>
              <a:t>做一名有温度的班主任</a:t>
            </a:r>
            <a:r>
              <a:rPr lang="en-US" altLang="zh-CN" sz="1400" dirty="0" smtClean="0"/>
              <a:t>, </a:t>
            </a:r>
            <a:r>
              <a:rPr lang="zh-CN" altLang="en-US" sz="1400" dirty="0" smtClean="0"/>
              <a:t>与学生共成长</a:t>
            </a:r>
            <a:r>
              <a:rPr lang="en-US" altLang="zh-CN" sz="1400" dirty="0" smtClean="0"/>
              <a:t>;</a:t>
            </a:r>
          </a:p>
          <a:p>
            <a:r>
              <a:rPr lang="en-US" altLang="zh-CN" sz="1400" dirty="0" smtClean="0"/>
              <a:t>2.</a:t>
            </a:r>
            <a:r>
              <a:rPr lang="zh-CN" altLang="en-US" sz="1400" dirty="0" smtClean="0"/>
              <a:t>做一名有深度的班主任</a:t>
            </a:r>
            <a:r>
              <a:rPr lang="en-US" altLang="zh-CN" sz="1400" dirty="0" smtClean="0"/>
              <a:t>, </a:t>
            </a:r>
            <a:r>
              <a:rPr lang="zh-CN" altLang="en-US" sz="1400" dirty="0" smtClean="0"/>
              <a:t>与同伴共追求</a:t>
            </a:r>
            <a:r>
              <a:rPr lang="en-US" altLang="zh-CN" sz="1400" dirty="0" smtClean="0"/>
              <a:t>;</a:t>
            </a:r>
          </a:p>
          <a:p>
            <a:r>
              <a:rPr lang="en-US" altLang="zh-CN" sz="1400" dirty="0" smtClean="0"/>
              <a:t>3.</a:t>
            </a:r>
            <a:r>
              <a:rPr lang="zh-CN" altLang="en-US" sz="1400" dirty="0" smtClean="0"/>
              <a:t>做一名有美度的班主任</a:t>
            </a:r>
            <a:r>
              <a:rPr lang="en-US" altLang="zh-CN" sz="1400" dirty="0" smtClean="0"/>
              <a:t>, </a:t>
            </a:r>
            <a:r>
              <a:rPr lang="zh-CN" altLang="en-US" sz="1400" dirty="0" smtClean="0"/>
              <a:t>与事业同发展</a:t>
            </a:r>
            <a:r>
              <a:rPr lang="en-US" altLang="zh-CN" sz="1400" dirty="0" smtClean="0"/>
              <a:t>!</a:t>
            </a:r>
          </a:p>
          <a:p>
            <a:r>
              <a:rPr lang="zh-CN" altLang="en-US" sz="1400" b="1" dirty="0" smtClean="0"/>
              <a:t>三、口号</a:t>
            </a:r>
          </a:p>
          <a:p>
            <a:r>
              <a:rPr lang="zh-CN" altLang="en-US" sz="1400" dirty="0" smtClean="0"/>
              <a:t>合力合作  同心同行 共进共赢</a:t>
            </a:r>
          </a:p>
          <a:p>
            <a:r>
              <a:rPr lang="zh-CN" altLang="en-US" sz="1400" b="1" dirty="0" smtClean="0"/>
              <a:t>四、 目标</a:t>
            </a:r>
          </a:p>
          <a:p>
            <a:r>
              <a:rPr lang="zh-CN" altLang="en-US" sz="1400" dirty="0" smtClean="0"/>
              <a:t>每月一聚会</a:t>
            </a:r>
            <a:r>
              <a:rPr lang="en-US" altLang="zh-CN" sz="1400" dirty="0" smtClean="0"/>
              <a:t>, </a:t>
            </a:r>
            <a:r>
              <a:rPr lang="zh-CN" altLang="en-US" sz="1400" dirty="0" smtClean="0"/>
              <a:t>每年一进步</a:t>
            </a:r>
            <a:r>
              <a:rPr lang="en-US" altLang="zh-CN" sz="1400" dirty="0" smtClean="0"/>
              <a:t>!</a:t>
            </a:r>
          </a:p>
          <a:p>
            <a:r>
              <a:rPr lang="zh-CN" altLang="en-US" sz="1400" b="1" dirty="0" smtClean="0"/>
              <a:t>五、 要求</a:t>
            </a:r>
          </a:p>
          <a:p>
            <a:r>
              <a:rPr lang="en-US" altLang="zh-CN" sz="1400" dirty="0" smtClean="0"/>
              <a:t>1.</a:t>
            </a:r>
            <a:r>
              <a:rPr lang="zh-CN" altLang="en-US" sz="1400" dirty="0" smtClean="0"/>
              <a:t>有目标</a:t>
            </a:r>
            <a:r>
              <a:rPr lang="en-US" altLang="zh-CN" sz="1400" dirty="0" smtClean="0"/>
              <a:t>: </a:t>
            </a:r>
            <a:r>
              <a:rPr lang="zh-CN" altLang="en-US" sz="1400" dirty="0" smtClean="0"/>
              <a:t>做薛小班主任的领头雁</a:t>
            </a:r>
            <a:r>
              <a:rPr lang="en-US" altLang="zh-CN" sz="1400" dirty="0" smtClean="0"/>
              <a:t>,</a:t>
            </a:r>
            <a:r>
              <a:rPr lang="zh-CN" altLang="en-US" sz="1400" dirty="0" smtClean="0"/>
              <a:t>争做常州名班主任</a:t>
            </a:r>
            <a:r>
              <a:rPr lang="en-US" altLang="zh-CN" sz="1400" dirty="0" smtClean="0"/>
              <a:t>,</a:t>
            </a:r>
            <a:r>
              <a:rPr lang="zh-CN" altLang="en-US" sz="1400" dirty="0" smtClean="0"/>
              <a:t>学生管理高手</a:t>
            </a:r>
            <a:r>
              <a:rPr lang="en-US" altLang="zh-CN" sz="1400" dirty="0" smtClean="0"/>
              <a:t>, </a:t>
            </a:r>
            <a:r>
              <a:rPr lang="zh-CN" altLang="en-US" sz="1400" dirty="0" smtClean="0"/>
              <a:t>德育工作标杆</a:t>
            </a:r>
            <a:r>
              <a:rPr lang="en-US" altLang="zh-CN" sz="1400" dirty="0" smtClean="0"/>
              <a:t>!</a:t>
            </a:r>
          </a:p>
          <a:p>
            <a:r>
              <a:rPr lang="en-US" altLang="zh-CN" sz="1400" dirty="0" smtClean="0"/>
              <a:t>2.</a:t>
            </a:r>
            <a:r>
              <a:rPr lang="zh-CN" altLang="en-US" sz="1400" dirty="0" smtClean="0"/>
              <a:t>有行动</a:t>
            </a:r>
            <a:r>
              <a:rPr lang="en-US" altLang="zh-CN" sz="1400" dirty="0" smtClean="0"/>
              <a:t>:</a:t>
            </a:r>
            <a:r>
              <a:rPr lang="zh-CN" altLang="en-US" sz="1400" dirty="0" smtClean="0"/>
              <a:t>做到每年六个一</a:t>
            </a:r>
            <a:r>
              <a:rPr lang="en-US" altLang="zh-CN" sz="1400" dirty="0" smtClean="0"/>
              <a:t>:</a:t>
            </a:r>
            <a:r>
              <a:rPr lang="zh-CN" altLang="en-US" sz="1400" dirty="0" smtClean="0"/>
              <a:t>精读一本班主任理论书籍</a:t>
            </a:r>
            <a:r>
              <a:rPr lang="en-US" altLang="zh-CN" sz="1400" dirty="0" smtClean="0"/>
              <a:t>,</a:t>
            </a:r>
            <a:r>
              <a:rPr lang="zh-CN" altLang="en-US" sz="1400" dirty="0" smtClean="0"/>
              <a:t>设计或开展一个创意班会</a:t>
            </a:r>
            <a:r>
              <a:rPr lang="en-US" altLang="zh-CN" sz="1400" dirty="0" smtClean="0"/>
              <a:t>,</a:t>
            </a:r>
            <a:r>
              <a:rPr lang="zh-CN" altLang="en-US" sz="1400" dirty="0" smtClean="0"/>
              <a:t>提炼一个智慧的管理策略</a:t>
            </a:r>
            <a:r>
              <a:rPr lang="en-US" altLang="zh-CN" sz="1400" dirty="0" smtClean="0"/>
              <a:t>,</a:t>
            </a:r>
            <a:r>
              <a:rPr lang="zh-CN" altLang="en-US" sz="1400" dirty="0" smtClean="0"/>
              <a:t>写出一篇优秀的案例或论文、参加一次区级的比赛或活动。</a:t>
            </a:r>
            <a:endParaRPr lang="en-US" altLang="zh-CN" sz="1400" dirty="0" smtClean="0"/>
          </a:p>
          <a:p>
            <a:r>
              <a:rPr lang="en-US" altLang="zh-CN" sz="1400" dirty="0" smtClean="0"/>
              <a:t>3.</a:t>
            </a:r>
            <a:r>
              <a:rPr lang="zh-CN" altLang="en-US" sz="1400" dirty="0" smtClean="0"/>
              <a:t>有合作</a:t>
            </a:r>
            <a:r>
              <a:rPr lang="en-US" altLang="zh-CN" sz="1400" dirty="0" smtClean="0"/>
              <a:t>: </a:t>
            </a:r>
            <a:r>
              <a:rPr lang="zh-CN" altLang="en-US" sz="1400" dirty="0" smtClean="0"/>
              <a:t>积极发掘、 提炼日常工作中的好经检</a:t>
            </a:r>
            <a:r>
              <a:rPr lang="en-US" altLang="zh-CN" sz="1400" dirty="0" smtClean="0"/>
              <a:t>,</a:t>
            </a:r>
            <a:r>
              <a:rPr lang="zh-CN" altLang="en-US" sz="1400" dirty="0" smtClean="0"/>
              <a:t>好方法</a:t>
            </a:r>
            <a:r>
              <a:rPr lang="en-US" altLang="zh-CN" sz="1400" dirty="0" smtClean="0"/>
              <a:t>, </a:t>
            </a:r>
            <a:r>
              <a:rPr lang="zh-CN" altLang="en-US" sz="1400" dirty="0" smtClean="0"/>
              <a:t>通过经验交流的形式，将新知识、 新理论、新观念 、新体验及时传递，形经验共享、 资源共享 、互助合作。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252</Words>
  <Application>Microsoft Office PowerPoint</Application>
  <PresentationFormat>全屏显示(16:9)</PresentationFormat>
  <Paragraphs>16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Manager>风云办公</Manager>
  <Company>上海剑姬网络科技有限公司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14188</cp:lastModifiedBy>
  <cp:revision>68</cp:revision>
  <dcterms:created xsi:type="dcterms:W3CDTF">2016-01-07T03:12:00Z</dcterms:created>
  <dcterms:modified xsi:type="dcterms:W3CDTF">2019-04-13T13:22:12Z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  <property fmtid="{D5CDD505-2E9C-101B-9397-08002B2CF9AE}" pid="3" name="KSORubyTemplateID">
    <vt:lpwstr>13</vt:lpwstr>
  </property>
</Properties>
</file>