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6"/>
  </p:handoutMasterIdLst>
  <p:sldIdLst>
    <p:sldId id="268" r:id="rId3"/>
    <p:sldId id="640" r:id="rId5"/>
    <p:sldId id="578" r:id="rId6"/>
    <p:sldId id="648" r:id="rId7"/>
    <p:sldId id="677" r:id="rId8"/>
    <p:sldId id="678" r:id="rId9"/>
    <p:sldId id="679" r:id="rId10"/>
    <p:sldId id="680" r:id="rId11"/>
    <p:sldId id="681" r:id="rId12"/>
    <p:sldId id="682" r:id="rId13"/>
    <p:sldId id="683" r:id="rId14"/>
    <p:sldId id="684" r:id="rId15"/>
    <p:sldId id="685" r:id="rId16"/>
    <p:sldId id="687" r:id="rId17"/>
    <p:sldId id="686" r:id="rId18"/>
    <p:sldId id="688" r:id="rId19"/>
    <p:sldId id="689" r:id="rId20"/>
    <p:sldId id="690" r:id="rId21"/>
    <p:sldId id="692" r:id="rId22"/>
    <p:sldId id="693" r:id="rId23"/>
    <p:sldId id="694" r:id="rId24"/>
    <p:sldId id="695" r:id="rId25"/>
    <p:sldId id="696" r:id="rId26"/>
    <p:sldId id="707" r:id="rId27"/>
    <p:sldId id="698" r:id="rId28"/>
    <p:sldId id="706" r:id="rId29"/>
    <p:sldId id="697" r:id="rId30"/>
    <p:sldId id="699" r:id="rId31"/>
    <p:sldId id="700" r:id="rId32"/>
    <p:sldId id="701" r:id="rId33"/>
    <p:sldId id="702" r:id="rId34"/>
    <p:sldId id="577" r:id="rId35"/>
  </p:sldIdLst>
  <p:sldSz cx="9144000" cy="51435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4000" b="1" i="0" u="none" kern="1200" baseline="0">
        <a:solidFill>
          <a:schemeClr val="tx1"/>
        </a:solidFill>
        <a:latin typeface="Times New Roman" panose="02020603050405020304" pitchFamily="18" charset="0"/>
        <a:ea typeface="黑体" panose="02010609060101010101" pitchFamily="49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4000" b="1" i="0" u="none" kern="1200" baseline="0">
        <a:solidFill>
          <a:schemeClr val="tx1"/>
        </a:solidFill>
        <a:latin typeface="Times New Roman" panose="02020603050405020304" pitchFamily="18" charset="0"/>
        <a:ea typeface="黑体" panose="02010609060101010101" pitchFamily="49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4000" b="1" i="0" u="none" kern="1200" baseline="0">
        <a:solidFill>
          <a:schemeClr val="tx1"/>
        </a:solidFill>
        <a:latin typeface="Times New Roman" panose="02020603050405020304" pitchFamily="18" charset="0"/>
        <a:ea typeface="黑体" panose="02010609060101010101" pitchFamily="49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4000" b="1" i="0" u="none" kern="1200" baseline="0">
        <a:solidFill>
          <a:schemeClr val="tx1"/>
        </a:solidFill>
        <a:latin typeface="Times New Roman" panose="02020603050405020304" pitchFamily="18" charset="0"/>
        <a:ea typeface="黑体" panose="02010609060101010101" pitchFamily="49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4000" b="1" i="0" u="none" kern="1200" baseline="0">
        <a:solidFill>
          <a:schemeClr val="tx1"/>
        </a:solidFill>
        <a:latin typeface="Times New Roman" panose="02020603050405020304" pitchFamily="18" charset="0"/>
        <a:ea typeface="黑体" panose="02010609060101010101" pitchFamily="49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4000" b="1" i="0" u="none" kern="1200" baseline="0">
        <a:solidFill>
          <a:schemeClr val="tx1"/>
        </a:solidFill>
        <a:latin typeface="Times New Roman" panose="02020603050405020304" pitchFamily="18" charset="0"/>
        <a:ea typeface="黑体" panose="02010609060101010101" pitchFamily="49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4000" b="1" i="0" u="none" kern="1200" baseline="0">
        <a:solidFill>
          <a:schemeClr val="tx1"/>
        </a:solidFill>
        <a:latin typeface="Times New Roman" panose="02020603050405020304" pitchFamily="18" charset="0"/>
        <a:ea typeface="黑体" panose="02010609060101010101" pitchFamily="49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4000" b="1" i="0" u="none" kern="1200" baseline="0">
        <a:solidFill>
          <a:schemeClr val="tx1"/>
        </a:solidFill>
        <a:latin typeface="Times New Roman" panose="02020603050405020304" pitchFamily="18" charset="0"/>
        <a:ea typeface="黑体" panose="02010609060101010101" pitchFamily="49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4000" b="1" i="0" u="none" kern="1200" baseline="0">
        <a:solidFill>
          <a:schemeClr val="tx1"/>
        </a:solidFill>
        <a:latin typeface="Times New Roman" panose="02020603050405020304" pitchFamily="18" charset="0"/>
        <a:ea typeface="黑体" panose="02010609060101010101" pitchFamily="49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3366"/>
    <a:srgbClr val="CC3300"/>
    <a:srgbClr val="993300"/>
    <a:srgbClr val="339966"/>
    <a:srgbClr val="336699"/>
    <a:srgbClr val="6666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755"/>
    <p:restoredTop sz="95007"/>
  </p:normalViewPr>
  <p:slideViewPr>
    <p:cSldViewPr showGuides="1">
      <p:cViewPr>
        <p:scale>
          <a:sx n="75" d="100"/>
          <a:sy n="75" d="100"/>
        </p:scale>
        <p:origin x="-1308" y="-402"/>
      </p:cViewPr>
      <p:guideLst>
        <p:guide orient="horz" pos="1632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buFontTx/>
              <a:buNone/>
              <a:defRPr kumimoji="1" sz="1200" b="0"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buFontTx/>
              <a:buNone/>
              <a:defRPr kumimoji="1" sz="1200" b="0"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buFontTx/>
              <a:buNone/>
              <a:defRPr kumimoji="1" sz="1200" b="0"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/>
            <a:fld id="{9A0DB2DC-4C9A-4742-B13C-FB6460FD3503}" type="slidenum">
              <a:rPr lang="en-US" altLang="zh-CN" sz="1200" b="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en-US" altLang="zh-CN" sz="1200" b="0" strike="noStrike" noProof="1" dirty="0"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29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buFontTx/>
              <a:buNone/>
              <a:defRPr kumimoji="1" sz="1200" b="0"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buFontTx/>
              <a:buNone/>
              <a:defRPr kumimoji="1" sz="1200" b="0"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6" name="Rectangle 4"/>
          <p:cNvSpPr>
            <a:spLocks noRo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29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9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buFontTx/>
              <a:buNone/>
              <a:defRPr kumimoji="1" sz="1200" b="0"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9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/>
            <a:fld id="{9A0DB2DC-4C9A-4742-B13C-FB6460FD3503}" type="slidenum">
              <a:rPr lang="en-US" altLang="zh-CN" sz="1200" b="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en-US" altLang="zh-CN" sz="1200" b="0" strike="noStrike" noProof="1" dirty="0"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indent="0" algn="r"/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  <p:sp>
        <p:nvSpPr>
          <p:cNvPr id="5122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098"/>
            <a:ext cx="7772400" cy="1102712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160"/>
            <a:ext cx="6400800" cy="13146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8035" indent="0" algn="ctr">
              <a:buNone/>
              <a:defRPr/>
            </a:lvl7pPr>
            <a:lvl8pPr marL="2400935" indent="0" algn="ctr">
              <a:buNone/>
              <a:defRPr/>
            </a:lvl8pPr>
            <a:lvl9pPr marL="2743835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</a:fld>
            <a:r>
              <a:rPr lang="en-US" altLang="zh-CN" sz="1600" strike="noStrike" noProof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 </a:t>
            </a:r>
            <a:endParaRPr lang="zh-CN" altLang="zh-CN" sz="1600" strike="noStrike" noProof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360"/>
            <a:ext cx="8229600" cy="3395066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</a:fld>
            <a:r>
              <a:rPr lang="en-US" altLang="zh-CN" sz="1600" strike="noStrike" noProof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 </a:t>
            </a:r>
            <a:endParaRPr lang="zh-CN" altLang="zh-CN" sz="1600" strike="noStrike" noProof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31000" y="195297"/>
            <a:ext cx="2090738" cy="4400129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95297"/>
            <a:ext cx="6121400" cy="4400129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</a:fld>
            <a:r>
              <a:rPr lang="en-US" altLang="zh-CN" sz="1600" strike="noStrike" noProof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 </a:t>
            </a:r>
            <a:endParaRPr lang="zh-CN" altLang="zh-CN" sz="1600" strike="noStrike" noProof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16688" y="195297"/>
            <a:ext cx="2305050" cy="48586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200360"/>
            <a:ext cx="4038600" cy="3395066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360"/>
            <a:ext cx="4038600" cy="3395066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</a:fld>
            <a:r>
              <a:rPr lang="en-US" altLang="zh-CN" sz="1600" strike="noStrike" noProof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 </a:t>
            </a:r>
            <a:endParaRPr lang="zh-CN" altLang="zh-CN" sz="1600" strike="noStrike" noProof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360"/>
            <a:ext cx="8229600" cy="3395066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</a:fld>
            <a:r>
              <a:rPr lang="en-US" altLang="zh-CN" sz="1600" strike="noStrike" noProof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 </a:t>
            </a:r>
            <a:endParaRPr lang="zh-CN" altLang="zh-CN" sz="1600" strike="noStrike" noProof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753"/>
            <a:ext cx="7772400" cy="102173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416"/>
            <a:ext cx="7772400" cy="11253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</a:fld>
            <a:r>
              <a:rPr lang="en-US" altLang="zh-CN" sz="1600" strike="noStrike" noProof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 </a:t>
            </a:r>
            <a:endParaRPr lang="zh-CN" altLang="zh-CN" sz="1600" strike="noStrike" noProof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360"/>
            <a:ext cx="4038600" cy="339506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360"/>
            <a:ext cx="4038600" cy="339506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</a:fld>
            <a:r>
              <a:rPr lang="en-US" altLang="zh-CN" sz="1600" strike="noStrike" noProof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 </a:t>
            </a:r>
            <a:endParaRPr lang="zh-CN" altLang="zh-CN" sz="1600" strike="noStrike" noProof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15"/>
            <a:ext cx="8229600" cy="8574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536"/>
            <a:ext cx="4040188" cy="4799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442"/>
            <a:ext cx="4040188" cy="296398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1536"/>
            <a:ext cx="4041775" cy="47990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442"/>
            <a:ext cx="4041775" cy="296398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</a:fld>
            <a:r>
              <a:rPr lang="en-US" altLang="zh-CN" sz="1600" strike="noStrike" noProof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 </a:t>
            </a:r>
            <a:endParaRPr lang="zh-CN" altLang="zh-CN" sz="1600" strike="noStrike" noProof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</a:fld>
            <a:r>
              <a:rPr lang="en-US" altLang="zh-CN" sz="1600" strike="noStrike" noProof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 </a:t>
            </a:r>
            <a:endParaRPr lang="zh-CN" altLang="zh-CN" sz="1600" strike="noStrike" noProof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</a:fld>
            <a:r>
              <a:rPr lang="en-US" altLang="zh-CN" sz="1600" strike="noStrike" noProof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 </a:t>
            </a:r>
            <a:endParaRPr lang="zh-CN" altLang="zh-CN" sz="1600" strike="noStrike" noProof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823"/>
            <a:ext cx="3008313" cy="871690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23"/>
            <a:ext cx="5111750" cy="439060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513"/>
            <a:ext cx="3008313" cy="3518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8035" indent="0">
              <a:buNone/>
              <a:defRPr sz="675"/>
            </a:lvl7pPr>
            <a:lvl8pPr marL="2400935" indent="0">
              <a:buNone/>
              <a:defRPr sz="675"/>
            </a:lvl8pPr>
            <a:lvl9pPr marL="2743835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</a:fld>
            <a:r>
              <a:rPr lang="en-US" altLang="zh-CN" sz="1600" strike="noStrike" noProof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 </a:t>
            </a:r>
            <a:endParaRPr lang="zh-CN" altLang="zh-CN" sz="1600" strike="noStrike" noProof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080"/>
            <a:ext cx="5486400" cy="425128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662"/>
            <a:ext cx="5486400" cy="3086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208"/>
            <a:ext cx="5486400" cy="6037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8035" indent="0">
              <a:buNone/>
              <a:defRPr sz="675"/>
            </a:lvl7pPr>
            <a:lvl8pPr marL="2400935" indent="0">
              <a:buNone/>
              <a:defRPr sz="675"/>
            </a:lvl8pPr>
            <a:lvl9pPr marL="2743835" indent="0">
              <a:buNone/>
              <a:defRPr sz="675"/>
            </a:lvl9pPr>
          </a:lstStyle>
          <a:p>
            <a:pPr lvl="0" fontAlgn="base"/>
            <a:r>
              <a:rPr lang="zh-CN" altLang="en-US" sz="10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</a:fld>
            <a:r>
              <a:rPr lang="en-US" altLang="zh-CN" sz="1600" strike="noStrike" noProof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 </a:t>
            </a:r>
            <a:endParaRPr lang="zh-CN" altLang="zh-CN" sz="1600" strike="noStrike" noProof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jpeg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3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4440238"/>
            <a:ext cx="9144000" cy="704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Text Box 10"/>
          <p:cNvSpPr txBox="1">
            <a:spLocks noChangeArrowheads="1"/>
          </p:cNvSpPr>
          <p:nvPr/>
        </p:nvSpPr>
        <p:spPr bwMode="auto">
          <a:xfrm>
            <a:off x="0" y="4678363"/>
            <a:ext cx="3182938" cy="269875"/>
          </a:xfrm>
          <a:prstGeom prst="rect">
            <a:avLst/>
          </a:prstGeom>
          <a:noFill/>
          <a:ln>
            <a:noFill/>
          </a:ln>
        </p:spPr>
        <p:txBody>
          <a:bodyPr lIns="62624" tIns="31311" rIns="62624" bIns="31311">
            <a:spAutoFit/>
          </a:bodyPr>
          <a:lstStyle>
            <a:lvl1pPr defTabSz="835025" eaLnBrk="0" hangingPunct="0"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 defTabSz="835025" eaLnBrk="0" hangingPunct="0"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 defTabSz="835025" eaLnBrk="0" hangingPunct="0"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 defTabSz="835025" eaLnBrk="0" hangingPunct="0"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 defTabSz="835025" eaLnBrk="0" hangingPunct="0"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835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350" b="1" i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+mn-cs"/>
              </a:rPr>
              <a:t>常州市新北区薛家中心小学</a:t>
            </a:r>
            <a:endParaRPr kumimoji="1" lang="zh-CN" altLang="en-US" sz="1350" b="1" i="1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1028" name="Rectangle 11"/>
          <p:cNvSpPr/>
          <p:nvPr/>
        </p:nvSpPr>
        <p:spPr>
          <a:xfrm>
            <a:off x="3059113" y="4678363"/>
            <a:ext cx="2952750" cy="269875"/>
          </a:xfrm>
          <a:prstGeom prst="rect">
            <a:avLst/>
          </a:prstGeom>
          <a:noFill/>
          <a:ln w="9525">
            <a:noFill/>
          </a:ln>
        </p:spPr>
        <p:txBody>
          <a:bodyPr lIns="62624" tIns="31311" rIns="62624" bIns="31311">
            <a:spAutoFit/>
          </a:bodyPr>
          <a:lstStyle/>
          <a:p>
            <a:pPr marL="0" marR="0" lvl="0" indent="0" algn="l" defTabSz="835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350" b="1" i="1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http://www.xjxxedu.cn</a:t>
            </a:r>
            <a:endParaRPr kumimoji="0" lang="en-US" altLang="zh-CN" sz="1350" b="1" i="1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1029" name="Text Box 20"/>
          <p:cNvSpPr txBox="1">
            <a:spLocks noChangeArrowheads="1"/>
          </p:cNvSpPr>
          <p:nvPr/>
        </p:nvSpPr>
        <p:spPr bwMode="auto">
          <a:xfrm>
            <a:off x="3975100" y="87313"/>
            <a:ext cx="309563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 eaLnBrk="0" hangingPunct="0"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zh-CN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0" name="Rectangle 22"/>
          <p:cNvSpPr>
            <a:spLocks noGrp="1" noRot="1"/>
          </p:cNvSpPr>
          <p:nvPr>
            <p:ph type="title"/>
          </p:nvPr>
        </p:nvSpPr>
        <p:spPr>
          <a:xfrm>
            <a:off x="6516688" y="195263"/>
            <a:ext cx="2305050" cy="485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5113" y="4732338"/>
            <a:ext cx="882650" cy="265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</a:fld>
            <a:r>
              <a:rPr lang="en-US" altLang="zh-CN" sz="1600" strike="noStrike" noProof="1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rPr>
              <a:t> </a:t>
            </a:r>
            <a:endParaRPr lang="zh-CN" altLang="zh-CN" sz="1600" strike="noStrike" noProof="1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1032" name="Picture 39" descr="新校徽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187450" cy="8588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Tahoma" panose="020B0604030504040204" pitchFamily="34" charset="0"/>
          <a:ea typeface="华文细黑" panose="0201060004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Tahoma" panose="020B0604030504040204" pitchFamily="34" charset="0"/>
          <a:ea typeface="华文细黑" panose="0201060004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Tahoma" panose="020B0604030504040204" pitchFamily="34" charset="0"/>
          <a:ea typeface="华文细黑" panose="0201060004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Tahoma" panose="020B0604030504040204" pitchFamily="34" charset="0"/>
          <a:ea typeface="华文细黑" panose="0201060004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anose="0201060004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anose="0201060004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anose="0201060004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anose="020B0604030504040204" pitchFamily="34" charset="0"/>
          <a:ea typeface="华文细黑" panose="02010600040101010101" pitchFamily="2" charset="-122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Font typeface="Wingdings" panose="05000000000000000000" pitchFamily="2" charset="2"/>
        <a:buChar char="Ø"/>
        <a:defRPr sz="15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Font typeface="Wingdings" panose="05000000000000000000" pitchFamily="2" charset="2"/>
        <a:buChar char="ü"/>
        <a:defRPr sz="12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5pPr>
      <a:lvl6pPr marL="1886585" indent="-171450" algn="l" rtl="0" fontAlgn="base">
        <a:spcBef>
          <a:spcPct val="15000"/>
        </a:spcBef>
        <a:spcAft>
          <a:spcPct val="0"/>
        </a:spcAft>
        <a:buChar char="»"/>
        <a:defRPr kumimoji="1" sz="1050">
          <a:solidFill>
            <a:schemeClr val="tx1"/>
          </a:solidFill>
          <a:latin typeface="+mn-lt"/>
          <a:ea typeface="+mn-ea"/>
        </a:defRPr>
      </a:lvl6pPr>
      <a:lvl7pPr marL="2229485" indent="-171450" algn="l" rtl="0" fontAlgn="base">
        <a:spcBef>
          <a:spcPct val="15000"/>
        </a:spcBef>
        <a:spcAft>
          <a:spcPct val="0"/>
        </a:spcAft>
        <a:buChar char="»"/>
        <a:defRPr kumimoji="1" sz="1050">
          <a:solidFill>
            <a:schemeClr val="tx1"/>
          </a:solidFill>
          <a:latin typeface="+mn-lt"/>
          <a:ea typeface="+mn-ea"/>
        </a:defRPr>
      </a:lvl7pPr>
      <a:lvl8pPr marL="2572385" indent="-171450" algn="l" rtl="0" fontAlgn="base">
        <a:spcBef>
          <a:spcPct val="15000"/>
        </a:spcBef>
        <a:spcAft>
          <a:spcPct val="0"/>
        </a:spcAft>
        <a:buChar char="»"/>
        <a:defRPr kumimoji="1" sz="1050">
          <a:solidFill>
            <a:schemeClr val="tx1"/>
          </a:solidFill>
          <a:latin typeface="+mn-lt"/>
          <a:ea typeface="+mn-ea"/>
        </a:defRPr>
      </a:lvl8pPr>
      <a:lvl9pPr marL="2915285" indent="-171450" algn="l" rtl="0" fontAlgn="base">
        <a:spcBef>
          <a:spcPct val="15000"/>
        </a:spcBef>
        <a:spcAft>
          <a:spcPct val="0"/>
        </a:spcAft>
        <a:buChar char="»"/>
        <a:defRPr kumimoji="1" sz="105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12.png"/><Relationship Id="rId3" Type="http://schemas.openxmlformats.org/officeDocument/2006/relationships/image" Target="../media/image11.png"/><Relationship Id="rId2" Type="http://schemas.microsoft.com/office/2007/relationships/hdphoto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4098" name="Picture 40" descr="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9350" y="636588"/>
            <a:ext cx="6859588" cy="3441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1643063" y="3857625"/>
            <a:ext cx="6064250" cy="385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2624" tIns="31311" rIns="62624" bIns="31311">
            <a:spAutoFit/>
          </a:bodyPr>
          <a:lstStyle/>
          <a:p>
            <a:pPr marR="0" algn="ctr" defTabSz="835025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2100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常州市新北区</a:t>
            </a:r>
            <a:r>
              <a:rPr kumimoji="0" lang="zh-CN" altLang="en-US" sz="2100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薛家中心</a:t>
            </a:r>
            <a:r>
              <a:rPr kumimoji="0" lang="zh-CN" altLang="en-US" sz="2100" kern="1200" cap="none" spc="0" normalizeH="0" baseline="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小学  </a:t>
            </a:r>
            <a:r>
              <a:rPr kumimoji="0" lang="en-US" altLang="zh-CN" sz="2100" kern="1200" cap="none" spc="0" normalizeH="0" baseline="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2018.11.12</a:t>
            </a:r>
            <a:endParaRPr kumimoji="1" lang="zh-CN" altLang="en-US" sz="2100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100" name="Text Box 19"/>
          <p:cNvSpPr txBox="1"/>
          <p:nvPr/>
        </p:nvSpPr>
        <p:spPr>
          <a:xfrm>
            <a:off x="1979613" y="1168400"/>
            <a:ext cx="53975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endParaRPr lang="zh-CN" altLang="zh-CN" sz="18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4101" name="Text Box 30"/>
          <p:cNvSpPr txBox="1"/>
          <p:nvPr/>
        </p:nvSpPr>
        <p:spPr>
          <a:xfrm>
            <a:off x="3013075" y="1166813"/>
            <a:ext cx="309563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endParaRPr lang="zh-CN" altLang="zh-CN" sz="18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4102" name="WordArt 39"/>
          <p:cNvSpPr>
            <a:spLocks noTextEdit="1"/>
          </p:cNvSpPr>
          <p:nvPr/>
        </p:nvSpPr>
        <p:spPr>
          <a:xfrm>
            <a:off x="1655763" y="627063"/>
            <a:ext cx="5508625" cy="12430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endParaRPr lang="zh-CN" altLang="en-US" sz="2700" b="1">
              <a:ln w="12700" cap="flat" cmpd="sng">
                <a:solidFill>
                  <a:srgbClr val="EAEAEA"/>
                </a:solidFill>
                <a:prstDash val="solid"/>
                <a:round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56" name="Text Box 41"/>
          <p:cNvSpPr txBox="1"/>
          <p:nvPr/>
        </p:nvSpPr>
        <p:spPr>
          <a:xfrm>
            <a:off x="3915092" y="2318559"/>
            <a:ext cx="4590662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algn="r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700" kern="1200" cap="none" spc="0" normalizeH="0" baseline="0" noProof="1" smtClean="0">
                <a:solidFill>
                  <a:schemeClr val="accent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——7~9</a:t>
            </a:r>
            <a:r>
              <a:rPr kumimoji="0" lang="zh-CN" altLang="en-US" sz="2700" kern="1200" cap="none" spc="0" normalizeH="0" baseline="0" noProof="1" smtClean="0">
                <a:solidFill>
                  <a:schemeClr val="accent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周值</a:t>
            </a:r>
            <a:r>
              <a:rPr kumimoji="0" lang="zh-CN" altLang="en-US" sz="2700" kern="1200" cap="none" spc="0" normalizeH="0" baseline="0" noProof="1">
                <a:solidFill>
                  <a:schemeClr val="accent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周汇报</a:t>
            </a:r>
            <a:endParaRPr kumimoji="0" lang="zh-CN" altLang="en-US" sz="2700" kern="1200" cap="none" spc="0" normalizeH="0" baseline="0" noProof="1">
              <a:solidFill>
                <a:schemeClr val="accent4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83540" y="1195069"/>
            <a:ext cx="8383904" cy="807085"/>
          </a:xfrm>
          <a:prstGeom prst="rect">
            <a:avLst/>
          </a:prstGeom>
          <a:noFill/>
        </p:spPr>
        <p:txBody>
          <a:bodyPr lIns="68591" tIns="34295" rIns="68591" bIns="3429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夯实常规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 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让校园更有序</a:t>
            </a:r>
            <a:endParaRPr kumimoji="1" lang="zh-CN" altLang="en-US" sz="48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Text Box 14"/>
          <p:cNvSpPr txBox="1"/>
          <p:nvPr/>
        </p:nvSpPr>
        <p:spPr>
          <a:xfrm>
            <a:off x="1127125" y="733425"/>
            <a:ext cx="7553325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、大课间：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338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-12288" y="20280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一、各项常规井然有序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14340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14341" name="图片 3" descr="IMG_48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1695" y="1299845"/>
            <a:ext cx="5040313" cy="2994025"/>
          </a:xfrm>
          <a:prstGeom prst="horizontalScroll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Text Box 14"/>
          <p:cNvSpPr txBox="1"/>
          <p:nvPr/>
        </p:nvSpPr>
        <p:spPr>
          <a:xfrm>
            <a:off x="1127125" y="733425"/>
            <a:ext cx="7553325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、午餐：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362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-12288" y="20280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一、各项常规井然有序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15364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15365" name="图片 4" descr="IMG_489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975" y="1524000"/>
            <a:ext cx="3635375" cy="2508250"/>
          </a:xfrm>
          <a:prstGeom prst="foldedCorner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5366" name="图片 6" descr="IMG_49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663" y="1416050"/>
            <a:ext cx="3633787" cy="2724150"/>
          </a:xfrm>
          <a:prstGeom prst="foldedCorner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Text Box 14"/>
          <p:cNvSpPr txBox="1"/>
          <p:nvPr/>
        </p:nvSpPr>
        <p:spPr>
          <a:xfrm>
            <a:off x="1127125" y="733425"/>
            <a:ext cx="7553325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、午餐：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386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-12288" y="20280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一、各项常规井然有序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16388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16389" name="图片 6" descr="IMG_488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1350" y="1414463"/>
            <a:ext cx="3635375" cy="2725737"/>
          </a:xfrm>
          <a:prstGeom prst="star7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</p:pic>
      <p:pic>
        <p:nvPicPr>
          <p:cNvPr id="16390" name="图片 7" descr="IMG_49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975" y="1416050"/>
            <a:ext cx="3633788" cy="2724150"/>
          </a:xfrm>
          <a:prstGeom prst="star7">
            <a:avLst/>
          </a:prstGeom>
          <a:noFill/>
          <a:ln w="38100" cmpd="sng">
            <a:solidFill>
              <a:srgbClr val="FF0000"/>
            </a:solidFill>
            <a:prstDash val="sysDot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Text Box 14"/>
          <p:cNvSpPr txBox="1"/>
          <p:nvPr/>
        </p:nvSpPr>
        <p:spPr>
          <a:xfrm>
            <a:off x="1127125" y="733425"/>
            <a:ext cx="7553325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、卫生及公物：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410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-12288" y="20280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一、各项常规井然有序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17412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17413" name="图片 29" descr="四6班书柜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8788" y="1593850"/>
            <a:ext cx="2054225" cy="2740025"/>
          </a:xfrm>
          <a:prstGeom prst="verticalScroll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7414" name="图片 31" descr="五8班书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1593850"/>
            <a:ext cx="2054225" cy="2740025"/>
          </a:xfrm>
          <a:prstGeom prst="verticalScroll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7415" name="图片 33" descr="五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650" y="1593850"/>
            <a:ext cx="2008188" cy="2678113"/>
          </a:xfrm>
          <a:prstGeom prst="verticalScroll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Text Box 14"/>
          <p:cNvSpPr txBox="1"/>
          <p:nvPr/>
        </p:nvSpPr>
        <p:spPr>
          <a:xfrm>
            <a:off x="1127125" y="733425"/>
            <a:ext cx="7553325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、卫生及公物：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43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-12288" y="20280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一、各项常规井然有序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18436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18437" name="图片 3" descr="TIM图片201810221625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113" y="1460500"/>
            <a:ext cx="3525837" cy="2644775"/>
          </a:xfrm>
          <a:prstGeom prst="flowChartMagneticTape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</p:pic>
      <p:pic>
        <p:nvPicPr>
          <p:cNvPr id="18438" name="图片 4" descr="TIM图片201810221626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738" y="1460500"/>
            <a:ext cx="3525837" cy="2644775"/>
          </a:xfrm>
          <a:prstGeom prst="flowChartDisplay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Text Box 14"/>
          <p:cNvSpPr txBox="1"/>
          <p:nvPr/>
        </p:nvSpPr>
        <p:spPr>
          <a:xfrm>
            <a:off x="1127125" y="733425"/>
            <a:ext cx="7553325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、卫生及公物：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458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-12288" y="20280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一、各项常规井然有序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19460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19461" name="图片 30" descr="495523c64da794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650" y="1660525"/>
            <a:ext cx="2428875" cy="1822450"/>
          </a:xfrm>
          <a:prstGeom prst="wave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9462" name="图片 35" descr="四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588" y="1660525"/>
            <a:ext cx="2536825" cy="1903413"/>
          </a:xfrm>
          <a:prstGeom prst="wave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</p:pic>
      <p:pic>
        <p:nvPicPr>
          <p:cNvPr id="19463" name="图片 49" descr="OS56R0HBXA_IR{TF@CYI7Z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088" y="790575"/>
            <a:ext cx="2533650" cy="3384550"/>
          </a:xfrm>
          <a:prstGeom prst="wave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Text Box 14"/>
          <p:cNvSpPr txBox="1"/>
          <p:nvPr/>
        </p:nvSpPr>
        <p:spPr>
          <a:xfrm>
            <a:off x="1127125" y="733425"/>
            <a:ext cx="7553325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、早阅读及早读：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482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993552" y="21423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二、不和谐音符及改进建议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20484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20485" name="图片 9" descr="选择有营养的书籍（看的是豌豆外传）"/>
          <p:cNvPicPr>
            <a:picLocks noChangeAspect="1"/>
          </p:cNvPicPr>
          <p:nvPr/>
        </p:nvPicPr>
        <p:blipFill>
          <a:blip r:embed="rId1"/>
          <a:srcRect l="8479" t="9183" r="-8479" b="-9183"/>
          <a:stretch>
            <a:fillRect/>
          </a:stretch>
        </p:blipFill>
        <p:spPr>
          <a:xfrm>
            <a:off x="314325" y="1658938"/>
            <a:ext cx="2433638" cy="1825625"/>
          </a:xfrm>
          <a:prstGeom prst="cloud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  <p:pic>
        <p:nvPicPr>
          <p:cNvPr id="20486" name="图片 2" descr="IMG_20181029_0709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450" y="1628775"/>
            <a:ext cx="2516188" cy="1887538"/>
          </a:xfrm>
          <a:prstGeom prst="cloud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  <p:pic>
        <p:nvPicPr>
          <p:cNvPr id="20487" name="图片 4" descr="IMG_49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125" y="1644650"/>
            <a:ext cx="2473325" cy="1854200"/>
          </a:xfrm>
          <a:prstGeom prst="cloud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Text Box 14"/>
          <p:cNvSpPr txBox="1"/>
          <p:nvPr/>
        </p:nvSpPr>
        <p:spPr>
          <a:xfrm>
            <a:off x="1127125" y="733425"/>
            <a:ext cx="7553325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、侯课：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506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993552" y="21423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二、不和谐音符及改进建议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21508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21509" name="图片 11" descr="IMG_20181029_0757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28913" y="950913"/>
            <a:ext cx="2428875" cy="324167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  <p:pic>
        <p:nvPicPr>
          <p:cNvPr id="21510" name="图片 14" descr="侯课不自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150" y="1416050"/>
            <a:ext cx="3133725" cy="234950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Text Box 14"/>
          <p:cNvSpPr txBox="1"/>
          <p:nvPr/>
        </p:nvSpPr>
        <p:spPr>
          <a:xfrm>
            <a:off x="1127125" y="733425"/>
            <a:ext cx="7553325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、路队：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55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993552" y="21423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二、不和谐音符及改进建议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23556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23557" name="图片 28" descr="五12饭后排队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0738" y="1416050"/>
            <a:ext cx="3979862" cy="2984500"/>
          </a:xfrm>
          <a:prstGeom prst="teardrop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Text Box 14"/>
          <p:cNvSpPr txBox="1"/>
          <p:nvPr/>
        </p:nvSpPr>
        <p:spPr>
          <a:xfrm>
            <a:off x="1127125" y="733425"/>
            <a:ext cx="7553325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、大课间活动：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578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993552" y="21423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二、不和谐音符及改进建议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24580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4581" name="文本框 99"/>
          <p:cNvSpPr txBox="1"/>
          <p:nvPr/>
        </p:nvSpPr>
        <p:spPr>
          <a:xfrm>
            <a:off x="464820" y="1617980"/>
            <a:ext cx="8215313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1200" b="0">
                <a:latin typeface="楷体_GB2312" panose="02010609030101010101" charset="-122"/>
                <a:ea typeface="楷体_GB2312" panose="02010609030101010101" charset="-122"/>
              </a:rPr>
              <a:t>        </a:t>
            </a:r>
            <a:r>
              <a:rPr lang="zh-CN" altLang="zh-CN" sz="2400" b="0">
                <a:latin typeface="楷体_GB2312" panose="02010609030101010101" charset="-122"/>
                <a:ea typeface="楷体_GB2312" panose="02010609030101010101" charset="-122"/>
              </a:rPr>
              <a:t>做操时总有同学总喜欢边做变讲话，个别班级的大课间活动由学生自己活动，缺乏老师的辅导及监督，总有那么几个孩子在队伍后面“自由活动”。</a:t>
            </a:r>
            <a:endParaRPr lang="zh-CN" altLang="en-US" sz="2400" b="0">
              <a:latin typeface="楷体_GB2312" panose="02010609030101010101" charset="-122"/>
              <a:ea typeface="楷体_GB2312" panose="02010609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  <p:bldP spid="245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146" name="Text Box 18"/>
          <p:cNvSpPr txBox="1"/>
          <p:nvPr/>
        </p:nvSpPr>
        <p:spPr>
          <a:xfrm>
            <a:off x="2098675" y="4192588"/>
            <a:ext cx="3608388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endParaRPr lang="zh-CN" altLang="zh-CN" sz="18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079" name="Text Box 21"/>
          <p:cNvSpPr txBox="1"/>
          <p:nvPr/>
        </p:nvSpPr>
        <p:spPr>
          <a:xfrm>
            <a:off x="473075" y="1000125"/>
            <a:ext cx="8197850" cy="28892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>
              <a:lnSpc>
                <a:spcPct val="130000"/>
              </a:lnSpc>
            </a:pP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常规，就是一所学校“养成的良好习惯”。加强常规管理是常理，落实教学常规是常态，执行教学常规是常事，形成教学常规靠常心。然而，有了常规，不执行、不落实，常规无法有序。有了常规，不指导、不反思，常规难以有序！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Text Box 14"/>
          <p:cNvSpPr txBox="1"/>
          <p:nvPr/>
        </p:nvSpPr>
        <p:spPr>
          <a:xfrm>
            <a:off x="1127125" y="733425"/>
            <a:ext cx="7553325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、午餐：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602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993552" y="21423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二、不和谐音符及改进建议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25604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25605" name="图片 3" descr="IMG_49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025" y="1441450"/>
            <a:ext cx="3013075" cy="2260600"/>
          </a:xfrm>
          <a:prstGeom prst="cloud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  <p:pic>
        <p:nvPicPr>
          <p:cNvPr id="25606" name="图片 4" descr="IMG_5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1441450"/>
            <a:ext cx="2819400" cy="2260600"/>
          </a:xfrm>
          <a:prstGeom prst="cloud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  <p:pic>
        <p:nvPicPr>
          <p:cNvPr id="25607" name="图片 5" descr="IMG_49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498600"/>
            <a:ext cx="2914650" cy="2270125"/>
          </a:xfrm>
          <a:prstGeom prst="cloud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Text Box 14"/>
          <p:cNvSpPr txBox="1"/>
          <p:nvPr/>
        </p:nvSpPr>
        <p:spPr>
          <a:xfrm>
            <a:off x="1127125" y="733425"/>
            <a:ext cx="7553325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、午餐：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626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993552" y="21423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二、不和谐音符及改进建议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pic>
        <p:nvPicPr>
          <p:cNvPr id="26628" name="图片 6" descr="IMG_4908"/>
          <p:cNvPicPr>
            <a:picLocks noChangeAspect="1"/>
          </p:cNvPicPr>
          <p:nvPr/>
        </p:nvPicPr>
        <p:blipFill>
          <a:blip r:embed="rId1"/>
          <a:srcRect l="-324" t="-4374" r="324" b="4374"/>
          <a:stretch>
            <a:fillRect/>
          </a:stretch>
        </p:blipFill>
        <p:spPr>
          <a:xfrm>
            <a:off x="98425" y="1611313"/>
            <a:ext cx="2943225" cy="2206625"/>
          </a:xfrm>
          <a:prstGeom prst="cloud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  <p:pic>
        <p:nvPicPr>
          <p:cNvPr id="26629" name="图片 7" descr="IMG_49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975" y="1611313"/>
            <a:ext cx="2941638" cy="2206625"/>
          </a:xfrm>
          <a:prstGeom prst="cloud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  <p:pic>
        <p:nvPicPr>
          <p:cNvPr id="26630" name="图片 9" descr="IMG_50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038" y="1611313"/>
            <a:ext cx="2941637" cy="2206625"/>
          </a:xfrm>
          <a:prstGeom prst="cloud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Text Box 14"/>
          <p:cNvSpPr txBox="1"/>
          <p:nvPr/>
        </p:nvSpPr>
        <p:spPr>
          <a:xfrm>
            <a:off x="1127125" y="733425"/>
            <a:ext cx="7553325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、卫生、公物：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650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993552" y="21423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二、不和谐音符及改进建议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pic>
        <p:nvPicPr>
          <p:cNvPr id="27652" name="图片 43" descr="IMG_20181029_0920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7030" y="1416050"/>
            <a:ext cx="2206625" cy="2941638"/>
          </a:xfrm>
          <a:prstGeom prst="verticalScroll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  <p:pic>
        <p:nvPicPr>
          <p:cNvPr id="27653" name="图片 40" descr="四10班学生桌肚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855" y="2016125"/>
            <a:ext cx="2426970" cy="1741805"/>
          </a:xfrm>
          <a:prstGeom prst="horizontalScroll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  <p:pic>
        <p:nvPicPr>
          <p:cNvPr id="27654" name="图片 41" descr="IMG_20181017_1318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788" y="1416050"/>
            <a:ext cx="2182812" cy="2911475"/>
          </a:xfrm>
          <a:prstGeom prst="verticalScroll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Text Box 14"/>
          <p:cNvSpPr txBox="1"/>
          <p:nvPr/>
        </p:nvSpPr>
        <p:spPr>
          <a:xfrm>
            <a:off x="1127125" y="733425"/>
            <a:ext cx="7553325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、卫生、公物：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67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993552" y="21423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二、不和谐音符及改进建议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pic>
        <p:nvPicPr>
          <p:cNvPr id="28676" name="图片 20" descr="IMG_20181029_1352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825" y="1416050"/>
            <a:ext cx="2125663" cy="2835275"/>
          </a:xfrm>
          <a:prstGeom prst="verticalScroll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  <p:pic>
        <p:nvPicPr>
          <p:cNvPr id="28677" name="图片 52" descr="IMG_20181101_0646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0" y="1416050"/>
            <a:ext cx="2125663" cy="2835275"/>
          </a:xfrm>
          <a:prstGeom prst="verticalScroll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  <p:pic>
        <p:nvPicPr>
          <p:cNvPr id="28678" name="图片 53" descr="IMG_20181026_1319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668" y="1636395"/>
            <a:ext cx="2493962" cy="1870075"/>
          </a:xfrm>
          <a:prstGeom prst="horizontalScroll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Text Box 14"/>
          <p:cNvSpPr txBox="1"/>
          <p:nvPr/>
        </p:nvSpPr>
        <p:spPr>
          <a:xfrm>
            <a:off x="1127125" y="733425"/>
            <a:ext cx="7553325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、卫生、公物：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698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993552" y="21423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二、不和谐音符及改进建议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pic>
        <p:nvPicPr>
          <p:cNvPr id="4" name="图片 3" descr="IMG_49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350" y="1668145"/>
            <a:ext cx="3418840" cy="2564130"/>
          </a:xfrm>
          <a:prstGeom prst="foldedCorner">
            <a:avLst/>
          </a:prstGeom>
          <a:ln w="28575" cmpd="sng">
            <a:solidFill>
              <a:srgbClr val="FF0000"/>
            </a:solidFill>
            <a:prstDash val="solid"/>
          </a:ln>
        </p:spPr>
      </p:pic>
      <p:pic>
        <p:nvPicPr>
          <p:cNvPr id="5" name="图片 4" descr="IMG_48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605" y="1668145"/>
            <a:ext cx="3418205" cy="2563495"/>
          </a:xfrm>
          <a:prstGeom prst="foldedCorner">
            <a:avLst/>
          </a:prstGeom>
          <a:ln w="28575" cmpd="sng">
            <a:solidFill>
              <a:srgbClr val="FF0000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Text Box 14"/>
          <p:cNvSpPr txBox="1"/>
          <p:nvPr/>
        </p:nvSpPr>
        <p:spPr>
          <a:xfrm>
            <a:off x="1127125" y="733425"/>
            <a:ext cx="7553325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、卫生、公物：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698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993552" y="21423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二、不和谐音符及改进建议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pic>
        <p:nvPicPr>
          <p:cNvPr id="3" name="图片 2" descr="IMG_4977"/>
          <p:cNvPicPr>
            <a:picLocks noChangeAspect="1"/>
          </p:cNvPicPr>
          <p:nvPr/>
        </p:nvPicPr>
        <p:blipFill>
          <a:blip r:embed="rId1"/>
          <a:srcRect t="15015" r="3379" b="25292"/>
          <a:stretch>
            <a:fillRect/>
          </a:stretch>
        </p:blipFill>
        <p:spPr>
          <a:xfrm>
            <a:off x="1303020" y="1416050"/>
            <a:ext cx="2671445" cy="2934335"/>
          </a:xfrm>
          <a:prstGeom prst="cloud">
            <a:avLst/>
          </a:prstGeom>
          <a:ln w="28575" cmpd="sng">
            <a:solidFill>
              <a:srgbClr val="FF0000"/>
            </a:solidFill>
            <a:prstDash val="solid"/>
          </a:ln>
        </p:spPr>
      </p:pic>
      <p:pic>
        <p:nvPicPr>
          <p:cNvPr id="29701" name="图片 3" descr="IMG_4978"/>
          <p:cNvPicPr>
            <a:picLocks noChangeAspect="1"/>
          </p:cNvPicPr>
          <p:nvPr/>
        </p:nvPicPr>
        <p:blipFill>
          <a:blip r:embed="rId2"/>
          <a:srcRect l="-3526" t="3983" r="935" b="36322"/>
          <a:stretch>
            <a:fillRect/>
          </a:stretch>
        </p:blipFill>
        <p:spPr>
          <a:xfrm>
            <a:off x="5306695" y="1416050"/>
            <a:ext cx="2578735" cy="2669540"/>
          </a:xfrm>
          <a:prstGeom prst="cloud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Text Box 14"/>
          <p:cNvSpPr txBox="1"/>
          <p:nvPr/>
        </p:nvSpPr>
        <p:spPr>
          <a:xfrm>
            <a:off x="1127125" y="733425"/>
            <a:ext cx="7553325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、卫生、公物：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698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993552" y="21423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二、不和谐音符及改进建议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pic>
        <p:nvPicPr>
          <p:cNvPr id="4" name="图片 3" descr="IMG_48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1345" y="1628140"/>
            <a:ext cx="2736850" cy="2052955"/>
          </a:xfrm>
          <a:prstGeom prst="heptagon">
            <a:avLst/>
          </a:prstGeom>
          <a:ln w="28575" cmpd="sng">
            <a:solidFill>
              <a:srgbClr val="FF0000"/>
            </a:solidFill>
            <a:prstDash val="solid"/>
          </a:ln>
        </p:spPr>
      </p:pic>
      <p:pic>
        <p:nvPicPr>
          <p:cNvPr id="5" name="图片 4" descr="IMG_50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" y="1628140"/>
            <a:ext cx="2737485" cy="2052955"/>
          </a:xfrm>
          <a:prstGeom prst="foldedCorner">
            <a:avLst/>
          </a:prstGeom>
          <a:ln w="28575" cmpd="sng">
            <a:solidFill>
              <a:srgbClr val="FF0000"/>
            </a:solidFill>
            <a:prstDash val="solid"/>
          </a:ln>
        </p:spPr>
      </p:pic>
      <p:pic>
        <p:nvPicPr>
          <p:cNvPr id="6" name="图片 5" descr="IMG_50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005" y="1628140"/>
            <a:ext cx="2736850" cy="2052955"/>
          </a:xfrm>
          <a:prstGeom prst="foldedCorner">
            <a:avLst/>
          </a:prstGeom>
          <a:ln w="28575" cmpd="sng">
            <a:solidFill>
              <a:srgbClr val="FF0000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Text Box 14"/>
          <p:cNvSpPr txBox="1"/>
          <p:nvPr/>
        </p:nvSpPr>
        <p:spPr>
          <a:xfrm>
            <a:off x="1127125" y="733425"/>
            <a:ext cx="7553325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、改进建议：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722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993552" y="21423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二、不和谐音符及改进建议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30724" name="文本框 99"/>
          <p:cNvSpPr txBox="1"/>
          <p:nvPr/>
        </p:nvSpPr>
        <p:spPr>
          <a:xfrm>
            <a:off x="1127125" y="1656715"/>
            <a:ext cx="6889750" cy="1476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zh-CN" sz="2000">
                <a:latin typeface="楷体_GB2312" panose="02010609030101010101" charset="-122"/>
                <a:ea typeface="楷体_GB2312" panose="02010609030101010101" charset="-122"/>
              </a:rPr>
              <a:t>（</a:t>
            </a:r>
            <a:r>
              <a:rPr lang="en-US" altLang="zh-CN" sz="2000"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zh-CN" sz="2000">
                <a:latin typeface="楷体_GB2312" panose="02010609030101010101" charset="-122"/>
                <a:ea typeface="楷体_GB2312" panose="02010609030101010101" charset="-122"/>
              </a:rPr>
              <a:t>）</a:t>
            </a:r>
            <a:endParaRPr lang="zh-CN" altLang="zh-CN" sz="2000">
              <a:latin typeface="楷体_GB2312" panose="02010609030101010101" charset="-122"/>
              <a:ea typeface="楷体_GB2312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000">
                <a:latin typeface="楷体_GB2312" panose="02010609030101010101" charset="-122"/>
                <a:ea typeface="楷体_GB2312" panose="02010609030101010101" charset="-122"/>
              </a:rPr>
              <a:t>     </a:t>
            </a:r>
            <a:r>
              <a:rPr lang="zh-CN" altLang="zh-CN" sz="2000" b="0">
                <a:solidFill>
                  <a:srgbClr val="000000"/>
                </a:solidFill>
                <a:latin typeface="楷体_GB2312" panose="02010609030101010101" charset="-122"/>
                <a:ea typeface="楷体_GB2312" panose="02010609030101010101" charset="-122"/>
              </a:rPr>
              <a:t>任务驱动（选择好书、明确阅读任务）是良策。</a:t>
            </a:r>
            <a:endParaRPr lang="en-US" altLang="zh-CN" sz="2000" b="0">
              <a:solidFill>
                <a:srgbClr val="000000"/>
              </a:solidFill>
              <a:latin typeface="楷体_GB2312" panose="02010609030101010101" charset="-122"/>
              <a:ea typeface="楷体_GB2312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0">
                <a:solidFill>
                  <a:srgbClr val="000000"/>
                </a:solidFill>
                <a:latin typeface="楷体_GB2312" panose="02010609030101010101" charset="-122"/>
                <a:ea typeface="楷体_GB2312" panose="02010609030101010101" charset="-122"/>
              </a:rPr>
              <a:t>     </a:t>
            </a:r>
            <a:r>
              <a:rPr lang="zh-CN" altLang="zh-CN" sz="2000" b="0">
                <a:solidFill>
                  <a:srgbClr val="000000"/>
                </a:solidFill>
                <a:latin typeface="楷体_GB2312" panose="02010609030101010101" charset="-122"/>
                <a:ea typeface="楷体_GB2312" panose="02010609030101010101" charset="-122"/>
              </a:rPr>
              <a:t>检测评价（读书分享会、阅读小检测等）有保障。</a:t>
            </a:r>
            <a:endParaRPr lang="zh-CN" altLang="en-US" sz="2000" b="0">
              <a:solidFill>
                <a:srgbClr val="000000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  <p:bldP spid="307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Text Box 14"/>
          <p:cNvSpPr txBox="1"/>
          <p:nvPr/>
        </p:nvSpPr>
        <p:spPr>
          <a:xfrm>
            <a:off x="1127125" y="733425"/>
            <a:ext cx="7553325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、改进建议：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746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993552" y="21423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二、不和谐音符及改进建议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31748" name="文本框 2"/>
          <p:cNvSpPr txBox="1"/>
          <p:nvPr/>
        </p:nvSpPr>
        <p:spPr>
          <a:xfrm>
            <a:off x="374650" y="1325563"/>
            <a:ext cx="8645525" cy="2800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indent="306705"/>
            <a:r>
              <a:rPr lang="zh-CN" altLang="zh-CN" sz="1600">
                <a:latin typeface="楷体_GB2312" panose="02010609030101010101" charset="-122"/>
                <a:ea typeface="楷体_GB2312" panose="02010609030101010101" charset="-122"/>
              </a:rPr>
              <a:t>（</a:t>
            </a:r>
            <a:r>
              <a:rPr lang="en-US" altLang="zh-CN" sz="1600">
                <a:latin typeface="楷体_GB2312" panose="02010609030101010101" charset="-122"/>
                <a:ea typeface="楷体_GB2312" panose="02010609030101010101" charset="-122"/>
              </a:rPr>
              <a:t>2</a:t>
            </a:r>
            <a:r>
              <a:rPr lang="zh-CN" altLang="zh-CN" sz="1600">
                <a:latin typeface="楷体_GB2312" panose="02010609030101010101" charset="-122"/>
                <a:ea typeface="楷体_GB2312" panose="02010609030101010101" charset="-122"/>
              </a:rPr>
              <a:t>）</a:t>
            </a:r>
            <a:r>
              <a:rPr lang="zh-CN" altLang="zh-CN" sz="1600" b="0">
                <a:solidFill>
                  <a:srgbClr val="000000"/>
                </a:solidFill>
                <a:latin typeface="楷体_GB2312" panose="02010609030101010101" charset="-122"/>
                <a:ea typeface="楷体_GB2312" panose="02010609030101010101" charset="-122"/>
              </a:rPr>
              <a:t>明确标准——外出课，早排队，快静齐。</a:t>
            </a:r>
            <a:endParaRPr lang="zh-CN" altLang="zh-CN" sz="1600" b="0">
              <a:solidFill>
                <a:srgbClr val="000000"/>
              </a:solidFill>
              <a:latin typeface="楷体_GB2312" panose="02010609030101010101" charset="-122"/>
              <a:ea typeface="楷体_GB2312" panose="02010609030101010101" charset="-122"/>
            </a:endParaRPr>
          </a:p>
          <a:p>
            <a:pPr indent="306705"/>
            <a:r>
              <a:rPr lang="zh-CN" altLang="zh-CN" sz="1600" b="0">
                <a:solidFill>
                  <a:srgbClr val="000000"/>
                </a:solidFill>
                <a:latin typeface="楷体_GB2312" panose="02010609030101010101" charset="-122"/>
                <a:ea typeface="楷体_GB2312" panose="02010609030101010101" charset="-122"/>
              </a:rPr>
              <a:t> 在教室，语数英，做积累；其他课，脸朝外，趴桌上。</a:t>
            </a:r>
            <a:endParaRPr lang="zh-CN" altLang="zh-CN" sz="1600">
              <a:solidFill>
                <a:srgbClr val="000000"/>
              </a:solidFill>
              <a:latin typeface="楷体_GB2312" panose="02010609030101010101" charset="-122"/>
              <a:ea typeface="楷体_GB2312" panose="02010609030101010101" charset="-122"/>
            </a:endParaRPr>
          </a:p>
          <a:p>
            <a:pPr indent="306705"/>
            <a:r>
              <a:rPr lang="zh-CN" altLang="zh-CN" sz="1600">
                <a:solidFill>
                  <a:srgbClr val="000000"/>
                </a:solidFill>
                <a:latin typeface="楷体_GB2312" panose="02010609030101010101" charset="-122"/>
                <a:ea typeface="楷体_GB2312" panose="02010609030101010101" charset="-122"/>
              </a:rPr>
              <a:t>    齐抓共管</a:t>
            </a:r>
            <a:r>
              <a:rPr lang="en-US" altLang="zh-CN" sz="1600">
                <a:solidFill>
                  <a:srgbClr val="000000"/>
                </a:solidFill>
                <a:latin typeface="楷体_GB2312" panose="02010609030101010101" charset="-122"/>
                <a:ea typeface="楷体_GB2312" panose="02010609030101010101" charset="-122"/>
              </a:rPr>
              <a:t>——</a:t>
            </a:r>
            <a:r>
              <a:rPr lang="zh-CN" altLang="zh-CN" sz="1600" b="0">
                <a:solidFill>
                  <a:srgbClr val="000000"/>
                </a:solidFill>
                <a:latin typeface="楷体_GB2312" panose="02010609030101010101" charset="-122"/>
                <a:ea typeface="楷体_GB2312" panose="02010609030101010101" charset="-122"/>
              </a:rPr>
              <a:t>人人都是育人者，人人都要来关注。每位老师首先要养成提前侯课的习惯。</a:t>
            </a:r>
            <a:r>
              <a:rPr lang="zh-CN" altLang="zh-CN" sz="1600" b="0">
                <a:solidFill>
                  <a:srgbClr val="333333"/>
                </a:solidFill>
                <a:latin typeface="楷体_GB2312" panose="02010609030101010101" charset="-122"/>
                <a:ea typeface="楷体_GB2312" panose="02010609030101010101" charset="-122"/>
              </a:rPr>
              <a:t>如果老师们都能够提前几分钟进课堂，就能够使学生迅速安静下来，从杂乱无章的状态回归到井然有序的状态。这样，老师通过候课督促学生作好充分的上课准备，为上好一堂有效率的课创造了有利的条件。</a:t>
            </a:r>
            <a:r>
              <a:rPr lang="zh-CN" altLang="zh-CN" sz="1600" b="0">
                <a:solidFill>
                  <a:srgbClr val="000000"/>
                </a:solidFill>
                <a:latin typeface="楷体_GB2312" panose="02010609030101010101" charset="-122"/>
                <a:ea typeface="楷体_GB2312" panose="02010609030101010101" charset="-122"/>
              </a:rPr>
              <a:t>身教重于言传，常态化的候课，使老师在无声中给学生们起了示范作用，有利于培养学生严谨的学风。</a:t>
            </a:r>
            <a:endParaRPr lang="zh-CN" altLang="zh-CN" sz="1600">
              <a:solidFill>
                <a:srgbClr val="000000"/>
              </a:solidFill>
              <a:latin typeface="楷体_GB2312" panose="02010609030101010101" charset="-122"/>
              <a:ea typeface="楷体_GB2312" panose="02010609030101010101" charset="-122"/>
            </a:endParaRPr>
          </a:p>
          <a:p>
            <a:pPr indent="306705"/>
            <a:r>
              <a:rPr lang="zh-CN" altLang="zh-CN" sz="1600">
                <a:solidFill>
                  <a:srgbClr val="000000"/>
                </a:solidFill>
                <a:latin typeface="楷体_GB2312" panose="02010609030101010101" charset="-122"/>
                <a:ea typeface="楷体_GB2312" panose="02010609030101010101" charset="-122"/>
              </a:rPr>
              <a:t>    岗位评价</a:t>
            </a:r>
            <a:r>
              <a:rPr lang="en-US" altLang="zh-CN" sz="1600">
                <a:solidFill>
                  <a:srgbClr val="000000"/>
                </a:solidFill>
                <a:latin typeface="楷体_GB2312" panose="02010609030101010101" charset="-122"/>
                <a:ea typeface="楷体_GB2312" panose="02010609030101010101" charset="-122"/>
              </a:rPr>
              <a:t>——</a:t>
            </a:r>
            <a:r>
              <a:rPr lang="zh-CN" altLang="zh-CN" sz="1600" b="0">
                <a:latin typeface="楷体_GB2312" panose="02010609030101010101" charset="-122"/>
                <a:ea typeface="楷体_GB2312" panose="02010609030101010101" charset="-122"/>
              </a:rPr>
              <a:t>设立课间监督岗（可以男女生各一人），采用生生对口令的方式，让每位同学明确课间活动休息流程：一下课先准备下节课的学习用品，整理好桌面，拉起桌椅关注卫生，再轻步走出教室上厕所或休息。并充分利用善真币的评选，促使每位同学从知规行规到自然而然。</a:t>
            </a:r>
            <a:endParaRPr lang="zh-CN" altLang="en-US" sz="1600" b="0">
              <a:latin typeface="楷体_GB2312" panose="02010609030101010101" charset="-122"/>
              <a:ea typeface="楷体_GB2312" panose="02010609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Text Box 14"/>
          <p:cNvSpPr txBox="1"/>
          <p:nvPr/>
        </p:nvSpPr>
        <p:spPr>
          <a:xfrm>
            <a:off x="1127125" y="733425"/>
            <a:ext cx="7553325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、改进建议：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770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993552" y="21423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二、不和谐音符及改进建议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32772" name="文本框 2"/>
          <p:cNvSpPr txBox="1"/>
          <p:nvPr/>
        </p:nvSpPr>
        <p:spPr>
          <a:xfrm>
            <a:off x="317500" y="1565275"/>
            <a:ext cx="864552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indent="306705">
              <a:lnSpc>
                <a:spcPct val="150000"/>
              </a:lnSpc>
            </a:pPr>
            <a:r>
              <a:rPr lang="zh-CN" sz="1600" b="0">
                <a:latin typeface="楷体_GB2312" panose="02010609030101010101" charset="-122"/>
                <a:ea typeface="楷体_GB2312" panose="02010609030101010101" charset="-122"/>
              </a:rPr>
              <a:t>（3）</a:t>
            </a:r>
            <a:r>
              <a:rPr lang="zh-CN" sz="1600">
                <a:latin typeface="楷体_GB2312" panose="02010609030101010101" charset="-122"/>
                <a:ea typeface="楷体_GB2312" panose="02010609030101010101" charset="-122"/>
              </a:rPr>
              <a:t>口令要求：快静齐，站直线；上下楼，靠右行；轻步走，不跑跳</a:t>
            </a:r>
            <a:endParaRPr lang="zh-CN" sz="1600">
              <a:latin typeface="楷体_GB2312" panose="02010609030101010101" charset="-122"/>
              <a:ea typeface="楷体_GB2312" panose="02010609030101010101" charset="-122"/>
            </a:endParaRPr>
          </a:p>
          <a:p>
            <a:pPr indent="306705">
              <a:lnSpc>
                <a:spcPct val="150000"/>
              </a:lnSpc>
            </a:pPr>
            <a:r>
              <a:rPr lang="zh-CN" sz="1600">
                <a:latin typeface="楷体_GB2312" panose="02010609030101010101" charset="-122"/>
                <a:ea typeface="楷体_GB2312" panose="02010609030101010101" charset="-122"/>
              </a:rPr>
              <a:t>学生管理</a:t>
            </a:r>
            <a:r>
              <a:rPr lang="zh-CN" sz="1600" b="0">
                <a:latin typeface="楷体_GB2312" panose="02010609030101010101" charset="-122"/>
                <a:ea typeface="楷体_GB2312" panose="02010609030101010101" charset="-122"/>
              </a:rPr>
              <a:t>——设立路队长，负责路队的集合与秩序，并利用善真币积分榜，采用个体与团队相结合的奖惩办法，放大善真之星的过程价值。</a:t>
            </a:r>
            <a:endParaRPr lang="zh-CN" sz="1600" b="0">
              <a:latin typeface="楷体_GB2312" panose="02010609030101010101" charset="-122"/>
              <a:ea typeface="楷体_GB2312" panose="02010609030101010101" charset="-122"/>
            </a:endParaRPr>
          </a:p>
          <a:p>
            <a:pPr indent="306705">
              <a:lnSpc>
                <a:spcPct val="150000"/>
              </a:lnSpc>
            </a:pPr>
            <a:r>
              <a:rPr lang="zh-CN" sz="1600">
                <a:latin typeface="楷体_GB2312" panose="02010609030101010101" charset="-122"/>
                <a:ea typeface="楷体_GB2312" panose="02010609030101010101" charset="-122"/>
              </a:rPr>
              <a:t>老师管理</a:t>
            </a:r>
            <a:r>
              <a:rPr lang="zh-CN" sz="1600" b="0">
                <a:latin typeface="楷体_GB2312" panose="02010609030101010101" charset="-122"/>
                <a:ea typeface="楷体_GB2312" panose="02010609030101010101" charset="-122"/>
              </a:rPr>
              <a:t>——两人带队走前后，一人带队走中间，行进中要时刻关注，多提醒，点到人。</a:t>
            </a:r>
            <a:endParaRPr lang="zh-CN" sz="1600" b="0">
              <a:latin typeface="楷体_GB2312" panose="02010609030101010101" charset="-122"/>
              <a:ea typeface="楷体_GB2312" panose="02010609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165315" name="Rectangle 3"/>
          <p:cNvSpPr>
            <a:spLocks noGrp="1"/>
          </p:cNvSpPr>
          <p:nvPr>
            <p:ph idx="1"/>
          </p:nvPr>
        </p:nvSpPr>
        <p:spPr>
          <a:xfrm>
            <a:off x="3275930" y="576493"/>
            <a:ext cx="2592444" cy="485860"/>
          </a:xfrm>
          <a:noFill/>
          <a:ln>
            <a:noFill/>
          </a:ln>
          <a:effectLst/>
          <a:sp3d prstMaterial="plastic"/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257175" marR="0" lvl="0" indent="-257175" algn="ctr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+mn-lt"/>
                <a:ea typeface="隶书" panose="02010509060101010101" pitchFamily="49" charset="-122"/>
                <a:cs typeface="+mn-cs"/>
              </a:rPr>
              <a:t>汇报板块</a:t>
            </a:r>
            <a:endParaRPr kumimoji="0" lang="zh-CN" altLang="en-US" sz="4000" b="1" i="0" u="none" strike="noStrike" kern="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+mn-lt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3076" name="Text Box 4"/>
          <p:cNvSpPr txBox="1"/>
          <p:nvPr/>
        </p:nvSpPr>
        <p:spPr>
          <a:xfrm>
            <a:off x="1327150" y="1514475"/>
            <a:ext cx="5024438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一、	各项常规井然有序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7" name="Text Box 15"/>
          <p:cNvSpPr txBox="1"/>
          <p:nvPr/>
        </p:nvSpPr>
        <p:spPr>
          <a:xfrm>
            <a:off x="1327150" y="2151063"/>
            <a:ext cx="5834063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二、	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不和谐音符及改进建议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73" name="Text Box 18"/>
          <p:cNvSpPr txBox="1"/>
          <p:nvPr/>
        </p:nvSpPr>
        <p:spPr>
          <a:xfrm>
            <a:off x="2098675" y="4192588"/>
            <a:ext cx="3608388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endParaRPr lang="zh-CN" altLang="zh-CN" sz="1800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079" name="Text Box 21"/>
          <p:cNvSpPr txBox="1"/>
          <p:nvPr/>
        </p:nvSpPr>
        <p:spPr>
          <a:xfrm>
            <a:off x="1327150" y="2863850"/>
            <a:ext cx="6265863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三、 “五勤”——打造高效执行力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3077" grpId="0"/>
      <p:bldP spid="307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Text Box 14"/>
          <p:cNvSpPr txBox="1"/>
          <p:nvPr/>
        </p:nvSpPr>
        <p:spPr>
          <a:xfrm>
            <a:off x="1127125" y="733425"/>
            <a:ext cx="7553325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、改进建议：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79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993552" y="21423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二、不和谐音符及改进建议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33796" name="文本框 99"/>
          <p:cNvSpPr txBox="1"/>
          <p:nvPr/>
        </p:nvSpPr>
        <p:spPr>
          <a:xfrm>
            <a:off x="673100" y="1549400"/>
            <a:ext cx="8094663" cy="2584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indent="459105">
              <a:lnSpc>
                <a:spcPct val="150000"/>
              </a:lnSpc>
            </a:pPr>
            <a:r>
              <a:rPr lang="zh-CN" altLang="zh-CN" sz="1800">
                <a:latin typeface="楷体_GB2312" panose="02010609030101010101" charset="-122"/>
                <a:ea typeface="楷体_GB2312" panose="02010609030101010101" charset="-122"/>
              </a:rPr>
              <a:t>（</a:t>
            </a:r>
            <a:r>
              <a:rPr lang="en-US" altLang="zh-CN" sz="1800">
                <a:latin typeface="楷体_GB2312" panose="02010609030101010101" charset="-122"/>
                <a:ea typeface="楷体_GB2312" panose="02010609030101010101" charset="-122"/>
              </a:rPr>
              <a:t>4</a:t>
            </a:r>
            <a:r>
              <a:rPr lang="zh-CN" altLang="zh-CN" sz="1800">
                <a:latin typeface="楷体_GB2312" panose="02010609030101010101" charset="-122"/>
                <a:ea typeface="楷体_GB2312" panose="02010609030101010101" charset="-122"/>
              </a:rPr>
              <a:t>）明确标准：</a:t>
            </a:r>
            <a:r>
              <a:rPr lang="zh-CN" altLang="zh-CN" sz="1800" b="0" u="sng">
                <a:latin typeface="楷体_GB2312" panose="02010609030101010101" charset="-122"/>
                <a:ea typeface="楷体_GB2312" panose="02010609030101010101" charset="-122"/>
              </a:rPr>
              <a:t>物品摆放，定位定标；洁净桌面，理好抽屉；对线排齐，塞好板凳。</a:t>
            </a:r>
            <a:endParaRPr lang="zh-CN" altLang="zh-CN" sz="1800">
              <a:latin typeface="楷体_GB2312" panose="02010609030101010101" charset="-122"/>
              <a:ea typeface="楷体_GB2312" panose="02010609030101010101" charset="-122"/>
            </a:endParaRPr>
          </a:p>
          <a:p>
            <a:pPr indent="459105">
              <a:lnSpc>
                <a:spcPct val="150000"/>
              </a:lnSpc>
            </a:pPr>
            <a:r>
              <a:rPr lang="zh-CN" altLang="zh-CN" sz="1800">
                <a:latin typeface="楷体_GB2312" panose="02010609030101010101" charset="-122"/>
                <a:ea typeface="楷体_GB2312" panose="02010609030101010101" charset="-122"/>
              </a:rPr>
              <a:t>    设岗评岗：</a:t>
            </a:r>
            <a:r>
              <a:rPr lang="zh-CN" altLang="zh-CN" sz="1800" b="0">
                <a:latin typeface="楷体_GB2312" panose="02010609030101010101" charset="-122"/>
                <a:ea typeface="楷体_GB2312" panose="02010609030101010101" charset="-122"/>
              </a:rPr>
              <a:t>设立卫生保洁岗，负责督促每位学生做好自己桌椅区域的卫生保洁工作，提倡人人都是保洁员，小岗位负责观察记录与监督评价。</a:t>
            </a:r>
            <a:endParaRPr lang="zh-CN" altLang="zh-CN" sz="1800">
              <a:latin typeface="楷体_GB2312" panose="02010609030101010101" charset="-122"/>
              <a:ea typeface="楷体_GB2312" panose="02010609030101010101" charset="-122"/>
            </a:endParaRPr>
          </a:p>
          <a:p>
            <a:pPr indent="459105">
              <a:lnSpc>
                <a:spcPct val="150000"/>
              </a:lnSpc>
            </a:pPr>
            <a:r>
              <a:rPr lang="zh-CN" altLang="zh-CN" sz="1800">
                <a:latin typeface="楷体_GB2312" panose="02010609030101010101" charset="-122"/>
                <a:ea typeface="楷体_GB2312" panose="02010609030101010101" charset="-122"/>
              </a:rPr>
              <a:t>    常规培养久久为功。</a:t>
            </a:r>
            <a:r>
              <a:rPr lang="zh-CN" altLang="zh-CN" sz="1800" b="0">
                <a:latin typeface="楷体_GB2312" panose="02010609030101010101" charset="-122"/>
                <a:ea typeface="楷体_GB2312" panose="02010609030101010101" charset="-122"/>
              </a:rPr>
              <a:t>要让“知规——明确标准；行规——行为训练；懂规——内化过程；成规——自觉行为”贯穿于每一个常规培养中。</a:t>
            </a:r>
            <a:endParaRPr lang="zh-CN" altLang="en-US" sz="1800" b="0">
              <a:latin typeface="楷体_GB2312" panose="02010609030101010101" charset="-122"/>
              <a:ea typeface="楷体_GB2312" panose="02010609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993552" y="21423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三、“五勤”——打造高效执行力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34819" name="文本框 2"/>
          <p:cNvSpPr txBox="1"/>
          <p:nvPr/>
        </p:nvSpPr>
        <p:spPr>
          <a:xfrm>
            <a:off x="352425" y="1627823"/>
            <a:ext cx="8439150" cy="1476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indent="304800">
              <a:lnSpc>
                <a:spcPct val="150000"/>
              </a:lnSpc>
            </a:pPr>
            <a:r>
              <a:rPr lang="zh-CN" altLang="zh-CN" sz="2000">
                <a:solidFill>
                  <a:srgbClr val="000000"/>
                </a:solidFill>
                <a:latin typeface="楷体_GB2312" panose="02010609030101010101" charset="-122"/>
                <a:ea typeface="楷体_GB2312" panose="02010609030101010101" charset="-122"/>
              </a:rPr>
              <a:t>“五勤”，即：眼勤、口勤、手勤、身勤及心勤，这“五勤”是从提升自身的素质和习惯出发，能够做到这五点，才能够真正有执行力，否则，执行力只能是一时的，不能长久坚持下来</a:t>
            </a:r>
            <a:r>
              <a:rPr lang="zh-CN" altLang="zh-CN" sz="1800">
                <a:solidFill>
                  <a:srgbClr val="000000"/>
                </a:solidFill>
                <a:latin typeface="楷体_GB2312" panose="02010609030101010101" charset="-122"/>
                <a:ea typeface="楷体_GB2312" panose="02010609030101010101" charset="-122"/>
              </a:rPr>
              <a:t>。</a:t>
            </a:r>
            <a:endParaRPr lang="zh-CN" altLang="en-US" sz="1800">
              <a:solidFill>
                <a:srgbClr val="000000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8435" name="WordArt 11"/>
          <p:cNvSpPr>
            <a:spLocks noTextEdit="1"/>
          </p:cNvSpPr>
          <p:nvPr/>
        </p:nvSpPr>
        <p:spPr>
          <a:xfrm>
            <a:off x="3059113" y="1816100"/>
            <a:ext cx="2809875" cy="1089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2700" b="1">
                <a:ln w="12700" cap="flat" cmpd="sng">
                  <a:solidFill>
                    <a:srgbClr val="EAEAEA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谢谢！</a:t>
            </a:r>
            <a:endParaRPr lang="zh-CN" altLang="en-US" sz="2700" b="1">
              <a:ln w="12700" cap="flat" cmpd="sng">
                <a:solidFill>
                  <a:srgbClr val="EAEAEA"/>
                </a:solidFill>
                <a:prstDash val="solid"/>
                <a:round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Text Box 14"/>
          <p:cNvSpPr txBox="1"/>
          <p:nvPr/>
        </p:nvSpPr>
        <p:spPr>
          <a:xfrm>
            <a:off x="1127125" y="733425"/>
            <a:ext cx="7553325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、早阅读及早读：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19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-12288" y="202805"/>
            <a:ext cx="6173279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一、各项常规井然有序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8196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8197" name="图片 7" descr="四2班"/>
          <p:cNvSpPr/>
          <p:nvPr/>
        </p:nvSpPr>
        <p:spPr>
          <a:xfrm>
            <a:off x="3879850" y="2084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8198" name="图片 4" descr="TIM图片201810231205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5563" y="1376363"/>
            <a:ext cx="2279650" cy="3041650"/>
          </a:xfrm>
          <a:prstGeom prst="round2Same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8199" name="图片 7" descr="TIM图片201810310724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150" y="474663"/>
            <a:ext cx="3182938" cy="17907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8200" name="图片 9" descr="TIM图片201810310724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263" y="2417763"/>
            <a:ext cx="3182937" cy="18970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Text Box 14"/>
          <p:cNvSpPr txBox="1"/>
          <p:nvPr/>
        </p:nvSpPr>
        <p:spPr>
          <a:xfrm>
            <a:off x="1127125" y="733425"/>
            <a:ext cx="7553325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、早阅读及早读：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218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-12288" y="20280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一、各项常规井然有序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9220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9221" name="图片 7" descr="四2班"/>
          <p:cNvSpPr/>
          <p:nvPr/>
        </p:nvSpPr>
        <p:spPr>
          <a:xfrm>
            <a:off x="3879850" y="2084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9222" name="图片 7" descr="四2班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975" y="1385888"/>
            <a:ext cx="3498850" cy="26257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9223" name="图片 5" descr="五2班边读书边摘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088" y="1389063"/>
            <a:ext cx="3535362" cy="26511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Text Box 14"/>
          <p:cNvSpPr txBox="1"/>
          <p:nvPr/>
        </p:nvSpPr>
        <p:spPr>
          <a:xfrm>
            <a:off x="1127125" y="733425"/>
            <a:ext cx="7553325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、侯课：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242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-12288" y="20280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一、各项常规井然有序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10244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0245" name="图片 7" descr="四2班"/>
          <p:cNvSpPr/>
          <p:nvPr/>
        </p:nvSpPr>
        <p:spPr>
          <a:xfrm>
            <a:off x="3879850" y="2084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10246" name="图片 12" descr="四5班体活课提前排队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>
            <a:off x="1127125" y="1416050"/>
            <a:ext cx="2136775" cy="2849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图片 13" descr="五4班侯课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>
          <a:xfrm>
            <a:off x="4143375" y="1196975"/>
            <a:ext cx="4005263" cy="3003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Text Box 14"/>
          <p:cNvSpPr txBox="1"/>
          <p:nvPr/>
        </p:nvSpPr>
        <p:spPr>
          <a:xfrm>
            <a:off x="1127125" y="733425"/>
            <a:ext cx="7553325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、路队：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266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-12288" y="20280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一、各项常规井然有序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11268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1269" name="图片 7" descr="四2班"/>
          <p:cNvSpPr/>
          <p:nvPr/>
        </p:nvSpPr>
        <p:spPr>
          <a:xfrm>
            <a:off x="3879850" y="2084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11270" name="图片 4" descr="IMG_4953"/>
          <p:cNvPicPr>
            <a:picLocks noChangeAspect="1"/>
          </p:cNvPicPr>
          <p:nvPr/>
        </p:nvPicPr>
        <p:blipFill>
          <a:blip r:embed="rId1"/>
          <a:srcRect l="17322" t="34651"/>
          <a:stretch>
            <a:fillRect/>
          </a:stretch>
        </p:blipFill>
        <p:spPr>
          <a:xfrm>
            <a:off x="924878" y="1583690"/>
            <a:ext cx="3760787" cy="2230438"/>
          </a:xfrm>
          <a:prstGeom prst="round1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1271" name="图片 5" descr="IMG_49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150" y="133350"/>
            <a:ext cx="2765425" cy="2074863"/>
          </a:xfrm>
          <a:prstGeom prst="round2Same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1272" name="图片 7" descr="IMG_49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150" y="2319338"/>
            <a:ext cx="2765425" cy="2073275"/>
          </a:xfrm>
          <a:prstGeom prst="round2Same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Text Box 14"/>
          <p:cNvSpPr txBox="1"/>
          <p:nvPr/>
        </p:nvSpPr>
        <p:spPr>
          <a:xfrm>
            <a:off x="1127125" y="733425"/>
            <a:ext cx="7553325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、路队：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290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-12288" y="20280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一、各项常规井然有序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12292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2293" name="图片 7" descr="四2班"/>
          <p:cNvSpPr/>
          <p:nvPr/>
        </p:nvSpPr>
        <p:spPr>
          <a:xfrm>
            <a:off x="3879850" y="2084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12294" name="图片 25" descr="四6班大课间路队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215" y="1523365"/>
            <a:ext cx="3135313" cy="2351088"/>
          </a:xfrm>
          <a:prstGeom prst="parallelogram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2295" name="图片 6" descr="IMG_49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0" y="1041400"/>
            <a:ext cx="4083050" cy="3060700"/>
          </a:xfrm>
          <a:prstGeom prst="parallelogram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3" name="单圆角矩形 2"/>
          <p:cNvSpPr/>
          <p:nvPr/>
        </p:nvSpPr>
        <p:spPr>
          <a:xfrm>
            <a:off x="2843530" y="2428240"/>
            <a:ext cx="914400" cy="914400"/>
          </a:xfrm>
          <a:prstGeom prst="round1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Text Box 14"/>
          <p:cNvSpPr txBox="1"/>
          <p:nvPr/>
        </p:nvSpPr>
        <p:spPr>
          <a:xfrm>
            <a:off x="1127125" y="733425"/>
            <a:ext cx="7553325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lnSpc>
                <a:spcPct val="16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、路队：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31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885113" y="4732338"/>
            <a:ext cx="882650" cy="265112"/>
          </a:xfrm>
          <a:ln/>
        </p:spPr>
        <p:txBody>
          <a:bodyPr wrap="square" lIns="68591" tIns="34295" rIns="68591" bIns="34295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1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</a:fld>
            <a:r>
              <a:rPr lang="en-US" altLang="zh-CN" sz="12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zh-CN" altLang="zh-CN" sz="12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-12288" y="202805"/>
            <a:ext cx="6173280" cy="838346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ahoma" panose="020B0604030504040204" pitchFamily="34" charset="0"/>
                <a:ea typeface="华文细黑" panose="02010600040101010101" pitchFamily="2" charset="-122"/>
                <a:cs typeface="+mn-cs"/>
              </a:rPr>
              <a:t>一、各项常规井然有序</a:t>
            </a:r>
            <a:endParaRPr kumimoji="0" lang="zh-CN" altLang="en-US" sz="3000" b="1" i="0" u="none" strike="noStrike" kern="1200" cap="none" spc="0" normalizeH="0" baseline="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ahoma" panose="020B0604030504040204" pitchFamily="34" charset="0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13316" name="图片 7" descr="四2班"/>
          <p:cNvSpPr/>
          <p:nvPr/>
        </p:nvSpPr>
        <p:spPr>
          <a:xfrm>
            <a:off x="3752850" y="1957388"/>
            <a:ext cx="1638300" cy="12287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13317" name="图片 4" descr="TIM图片20181031072423"/>
          <p:cNvPicPr>
            <a:picLocks noChangeAspect="1"/>
          </p:cNvPicPr>
          <p:nvPr/>
        </p:nvPicPr>
        <p:blipFill>
          <a:blip r:embed="rId1"/>
          <a:srcRect t="7457" r="-922" b="39836"/>
          <a:stretch>
            <a:fillRect/>
          </a:stretch>
        </p:blipFill>
        <p:spPr>
          <a:xfrm>
            <a:off x="690563" y="1509713"/>
            <a:ext cx="3659187" cy="2547937"/>
          </a:xfrm>
          <a:prstGeom prst="flowChartPunchedTape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3318" name="图片 51" descr="五1放学路队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 flipH="1" flipV="1">
            <a:off x="5503863" y="981075"/>
            <a:ext cx="2549525" cy="3606800"/>
          </a:xfrm>
          <a:prstGeom prst="flowChartPunchedTape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PPT模版hc360.com">
  <a:themeElements>
    <a:clrScheme name="PPT模版hc360.c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T模版hc360.com">
      <a:majorFont>
        <a:latin typeface="Tahoma"/>
        <a:ea typeface="华文细黑"/>
        <a:cs typeface=""/>
      </a:majorFont>
      <a:minorFont>
        <a:latin typeface="Tahoma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PPT模版hc360.com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模版hc360.com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模版hc360.co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0</TotalTime>
  <Words>1633</Words>
  <Application>WPS 演示</Application>
  <PresentationFormat>全屏显示(16:9)</PresentationFormat>
  <Paragraphs>213</Paragraphs>
  <Slides>32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52" baseType="lpstr">
      <vt:lpstr>Arial</vt:lpstr>
      <vt:lpstr>宋体</vt:lpstr>
      <vt:lpstr>Wingdings</vt:lpstr>
      <vt:lpstr>Times New Roman</vt:lpstr>
      <vt:lpstr>黑体</vt:lpstr>
      <vt:lpstr>Tahoma</vt:lpstr>
      <vt:lpstr>华文细黑</vt:lpstr>
      <vt:lpstr>华文中宋</vt:lpstr>
      <vt:lpstr>楷体</vt:lpstr>
      <vt:lpstr>微软雅黑</vt:lpstr>
      <vt:lpstr>隶书</vt:lpstr>
      <vt:lpstr>Arial Unicode MS</vt:lpstr>
      <vt:lpstr>Calibri</vt:lpstr>
      <vt:lpstr>华文宋体</vt:lpstr>
      <vt:lpstr>华文隶书</vt:lpstr>
      <vt:lpstr>幼圆</vt:lpstr>
      <vt:lpstr>新宋体</vt:lpstr>
      <vt:lpstr>方正舒体</vt:lpstr>
      <vt:lpstr>楷体_GB2312</vt:lpstr>
      <vt:lpstr>PPT模版hc360.com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hc360.com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hc360</dc:creator>
  <cp:lastModifiedBy>刘刚</cp:lastModifiedBy>
  <cp:revision>1704</cp:revision>
  <dcterms:created xsi:type="dcterms:W3CDTF">2007-03-05T12:12:11Z</dcterms:created>
  <dcterms:modified xsi:type="dcterms:W3CDTF">2018-11-12T03:20:01Z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2052-10.1.0.7566</vt:lpwstr>
  </property>
  <property fmtid="{D5CDD505-2E9C-101B-9397-08002B2CF9AE}" pid="3" name="KSORubyTemplateID">
    <vt:lpwstr>2</vt:lpwstr>
  </property>
</Properties>
</file>