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63" r:id="rId7"/>
    <p:sldId id="262" r:id="rId8"/>
    <p:sldId id="260" r:id="rId9"/>
    <p:sldId id="296" r:id="rId10"/>
    <p:sldId id="289" r:id="rId11"/>
    <p:sldId id="286" r:id="rId12"/>
    <p:sldId id="265" r:id="rId13"/>
    <p:sldId id="268" r:id="rId14"/>
    <p:sldId id="269" r:id="rId15"/>
    <p:sldId id="283" r:id="rId16"/>
    <p:sldId id="27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504" y="-84"/>
      </p:cViewPr>
      <p:guideLst>
        <p:guide orient="horz" pos="2160"/>
        <p:guide pos="37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30FFE-F9CE-46B4-98DA-3327F46A3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BB02C-D524-4994-9EAC-38FFE56BFF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今天，我为大家带来了这些物品，我请一位同学来给大家介绍一下。</a:t>
            </a:r>
            <a:endParaRPr lang="en-US" altLang="zh-CN" dirty="0"/>
          </a:p>
          <a:p>
            <a:r>
              <a:rPr lang="zh-CN" altLang="en-US" dirty="0"/>
              <a:t>同学们，这些物品分别由不同的材料制成，我们一起来看看他们的构成材料。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BB02C-D524-4994-9EAC-38FFE56BFF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D7928-C902-45AB-9CB6-6AD93BADEC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65B61-0252-4CCB-89FF-8082C944D6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57731" y="2560247"/>
            <a:ext cx="6276535" cy="89337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磁  铁 的 吸 力</a:t>
            </a:r>
            <a:endParaRPr lang="zh-CN" alt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50609" y="4574041"/>
            <a:ext cx="9144000" cy="1655762"/>
          </a:xfrm>
        </p:spPr>
        <p:txBody>
          <a:bodyPr/>
          <a:lstStyle/>
          <a:p>
            <a:pPr algn="r"/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新北区孟河中心小学 朱洋</a:t>
            </a:r>
            <a:endParaRPr lang="zh-CN" altLang="en-US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6436" y="383828"/>
            <a:ext cx="61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苏教版小学科学二年级下册第二单元</a:t>
            </a:r>
            <a:endParaRPr lang="zh-CN" alt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445433" y="1392578"/>
            <a:ext cx="7301133" cy="11676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cí</a:t>
            </a:r>
            <a:r>
              <a:rPr lang="en-US" altLang="zh-C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tiě</a:t>
            </a:r>
            <a:r>
              <a:rPr lang="en-US" altLang="zh-C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de </a:t>
            </a:r>
            <a:r>
              <a:rPr lang="en-US" altLang="zh-CN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xī</a:t>
            </a:r>
            <a:r>
              <a:rPr lang="en-US" altLang="zh-C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lì</a:t>
            </a:r>
            <a:endParaRPr lang="en-US" altLang="zh-CN" sz="6600" b="1" dirty="0" err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2786"/>
          <a:stretch>
            <a:fillRect/>
          </a:stretch>
        </p:blipFill>
        <p:spPr>
          <a:xfrm>
            <a:off x="393661" y="1340266"/>
            <a:ext cx="11344275" cy="5322056"/>
          </a:xfrm>
          <a:prstGeom prst="round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272" y="508474"/>
            <a:ext cx="638365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zh-CN" altLang="en-US" sz="5400" b="1" cap="none" spc="0" dirty="0">
                <a:solidFill>
                  <a:srgbClr val="FF0000"/>
                </a:solidFill>
                <a:effectLst/>
              </a:rPr>
              <a:t>游戏</a:t>
            </a:r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：用钉子夺铁珠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22300" y="189230"/>
            <a:ext cx="7336790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85B1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回形针掉进水里了，</a:t>
            </a:r>
            <a:endParaRPr lang="en-US" altLang="zh-CN" sz="5400" b="1" dirty="0">
              <a:ln w="13462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85B1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zh-CN" altLang="en-US" sz="5400" b="1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85B1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谁能帮老师拿出来呢？</a:t>
            </a:r>
            <a:endParaRPr lang="en-US" altLang="zh-CN" sz="5400" b="1" dirty="0">
              <a:ln w="13462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85B1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zh-CN" altLang="en-US" sz="5400" b="1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85B1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不可以碰到水哦！</a:t>
            </a:r>
            <a:endParaRPr lang="zh-CN" altLang="en-US" sz="5400" b="1" cap="none" spc="0" dirty="0">
              <a:ln w="13462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85B1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图片 1" descr="IMG_43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5375" y="-3810"/>
            <a:ext cx="5149215" cy="4218305"/>
          </a:xfrm>
          <a:prstGeom prst="rect">
            <a:avLst/>
          </a:prstGeom>
        </p:spPr>
      </p:pic>
      <p:pic>
        <p:nvPicPr>
          <p:cNvPr id="3" name="图片 2" descr="IMG_43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2865755"/>
            <a:ext cx="5232400" cy="3924300"/>
          </a:xfrm>
          <a:prstGeom prst="rect">
            <a:avLst/>
          </a:prstGeom>
        </p:spPr>
      </p:pic>
      <p:pic>
        <p:nvPicPr>
          <p:cNvPr id="16397" name="图片 9" descr="捕获fsg.PNG"/>
          <p:cNvPicPr>
            <a:picLocks noChangeAspect="1"/>
          </p:cNvPicPr>
          <p:nvPr/>
        </p:nvPicPr>
        <p:blipFill>
          <a:blip r:embed="rId3"/>
          <a:srcRect l="11716" t="18668" r="67648" b="49716"/>
          <a:stretch>
            <a:fillRect/>
          </a:stretch>
        </p:blipFill>
        <p:spPr>
          <a:xfrm>
            <a:off x="6193155" y="4360545"/>
            <a:ext cx="1765935" cy="2598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云形标注 7"/>
          <p:cNvSpPr/>
          <p:nvPr/>
        </p:nvSpPr>
        <p:spPr>
          <a:xfrm>
            <a:off x="8869045" y="4360545"/>
            <a:ext cx="3188970" cy="1705610"/>
          </a:xfrm>
          <a:prstGeom prst="cloudCallout">
            <a:avLst>
              <a:gd name="adj1" fmla="val -72919"/>
              <a:gd name="adj2" fmla="val -1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300"/>
              <a:t>这可怎么办呢？</a:t>
            </a:r>
            <a:endParaRPr lang="zh-CN" altLang="en-US" sz="33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3985" y="88900"/>
            <a:ext cx="12194000" cy="6858000"/>
          </a:xfrm>
          <a:prstGeom prst="rect">
            <a:avLst/>
          </a:prstGeom>
        </p:spPr>
      </p:pic>
      <p:sp>
        <p:nvSpPr>
          <p:cNvPr id="5" name="椭圆形标注 4"/>
          <p:cNvSpPr/>
          <p:nvPr/>
        </p:nvSpPr>
        <p:spPr>
          <a:xfrm>
            <a:off x="6228715" y="1271270"/>
            <a:ext cx="4657090" cy="20612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rgbClr val="FFFF00"/>
                </a:solidFill>
              </a:rPr>
              <a:t>生活中处处是科学，磁铁让我们的生活更加便利！</a:t>
            </a:r>
            <a:endParaRPr lang="zh-CN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磁铁的妙用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0865" y="365125"/>
            <a:ext cx="11494770" cy="648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455" y="343594"/>
            <a:ext cx="4392930" cy="1106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拓展延伸：</a:t>
            </a:r>
            <a:endParaRPr lang="zh-CN" alt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3744" y="1795552"/>
            <a:ext cx="99245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85B1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给生活中的一个物体装上磁铁，</a:t>
            </a:r>
            <a:endParaRPr lang="en-US" altLang="zh-CN" sz="5400" b="1" dirty="0">
              <a:ln w="13462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85B1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5400" b="1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85B1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使它使用的时候更方便。</a:t>
            </a:r>
            <a:endParaRPr lang="zh-CN" altLang="en-US" sz="5400" b="1" cap="none" spc="0" dirty="0">
              <a:ln w="13462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85B1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15527" y="568880"/>
            <a:ext cx="7560945" cy="6299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用  磁  铁 吸 一 吸  下  列 物 品</a:t>
            </a:r>
            <a:endParaRPr lang="zh-CN" altLang="en-US" sz="3500" b="1" cap="none" spc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81848" y="-133460"/>
            <a:ext cx="8028305" cy="6299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yòng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cí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tiě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xī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yì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xī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xià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liè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wù</a:t>
            </a:r>
            <a:r>
              <a:rPr lang="en-US" altLang="zh-CN" sz="35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5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pǐn</a:t>
            </a:r>
            <a:endParaRPr lang="zh-CN" altLang="en-US" sz="3500" b="1" cap="none" spc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365" y="1198880"/>
            <a:ext cx="9144000" cy="5883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对话气泡: 椭圆形 5"/>
          <p:cNvSpPr/>
          <p:nvPr/>
        </p:nvSpPr>
        <p:spPr>
          <a:xfrm>
            <a:off x="6096000" y="0"/>
            <a:ext cx="5486400" cy="16801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我认为</a:t>
            </a: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可以被吸引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80" y="1680210"/>
            <a:ext cx="11880215" cy="423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4548" y="1671429"/>
            <a:ext cx="5539105" cy="3784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六人一组好伙伴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动手操作按顺序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轻声讨论不争吵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老师拍手我坐正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5005" y="363930"/>
            <a:ext cx="44326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合作要求：</a:t>
            </a:r>
            <a:endParaRPr lang="zh-CN" alt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爆炸形 2 1"/>
          <p:cNvSpPr/>
          <p:nvPr/>
        </p:nvSpPr>
        <p:spPr>
          <a:xfrm>
            <a:off x="6363335" y="1038860"/>
            <a:ext cx="5669915" cy="594931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rgbClr val="C00000"/>
                </a:solidFill>
              </a:rPr>
              <a:t>一定要及时的记录在结果一栏哦！</a:t>
            </a:r>
            <a:endParaRPr lang="zh-CN" altLang="en-US" sz="4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爆炸形: 14 pt  4"/>
          <p:cNvSpPr/>
          <p:nvPr/>
        </p:nvSpPr>
        <p:spPr>
          <a:xfrm>
            <a:off x="8456135" y="4369433"/>
            <a:ext cx="3651644" cy="2386013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跟你的预测一样吗？</a:t>
            </a:r>
            <a:endParaRPr lang="zh-CN" altLang="en-US" sz="3600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卷形: 水平 1"/>
          <p:cNvSpPr/>
          <p:nvPr/>
        </p:nvSpPr>
        <p:spPr>
          <a:xfrm>
            <a:off x="1617785" y="4501662"/>
            <a:ext cx="5387926" cy="1913206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能被磁铁吸引的是：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651510"/>
            <a:ext cx="12214860" cy="3850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295189" y="1114043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solidFill>
                  <a:schemeClr val="accent4"/>
                </a:solidFill>
              </a:rPr>
              <a:t>镍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66664" y="120009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铝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66487" y="570621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铜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96111" y="540995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铁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46721" y="3129257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solidFill>
                  <a:schemeClr val="accent4"/>
                </a:solidFill>
              </a:rPr>
              <a:t>铜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164034" y="475117"/>
            <a:ext cx="113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cap="none" spc="0" dirty="0" err="1">
                <a:solidFill>
                  <a:schemeClr val="accent4"/>
                </a:solidFill>
                <a:effectLst/>
              </a:rPr>
              <a:t>niè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50596" y="2478336"/>
            <a:ext cx="1669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chemeClr val="accent4"/>
                </a:solidFill>
              </a:rPr>
              <a:t>tóng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66137" y="4782670"/>
            <a:ext cx="1669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chemeClr val="accent4"/>
                </a:solidFill>
              </a:rPr>
              <a:t>tóng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366754" y="475022"/>
            <a:ext cx="769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chemeClr val="accent4"/>
                </a:solidFill>
              </a:rPr>
              <a:t>lǔ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842409" y="4782708"/>
            <a:ext cx="984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chemeClr val="accent4"/>
                </a:solidFill>
              </a:rPr>
              <a:t>tiě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t="11430" r="24116" b="5058"/>
          <a:stretch>
            <a:fillRect/>
          </a:stretch>
        </p:blipFill>
        <p:spPr>
          <a:xfrm>
            <a:off x="4970059" y="2123645"/>
            <a:ext cx="2769542" cy="2422393"/>
          </a:xfrm>
          <a:prstGeom prst="ellipse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7510265" y="3294995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solidFill>
                  <a:schemeClr val="accent4"/>
                </a:solidFill>
              </a:rPr>
              <a:t>磁铁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454159" y="2708347"/>
            <a:ext cx="1681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cap="none" spc="0" dirty="0" err="1">
                <a:solidFill>
                  <a:schemeClr val="accent4"/>
                </a:solidFill>
                <a:effectLst/>
              </a:rPr>
              <a:t>cí</a:t>
            </a:r>
            <a:r>
              <a:rPr lang="en-US" altLang="zh-CN" sz="5400" b="1" cap="none" spc="0" dirty="0"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5400" b="1" cap="none" spc="0" dirty="0" err="1">
                <a:solidFill>
                  <a:schemeClr val="accent4"/>
                </a:solidFill>
                <a:effectLst/>
              </a:rPr>
              <a:t>tiě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cxnSp>
        <p:nvCxnSpPr>
          <p:cNvPr id="5" name="直接箭头连接符 4"/>
          <p:cNvCxnSpPr>
            <a:stCxn id="3" idx="1"/>
          </p:cNvCxnSpPr>
          <p:nvPr/>
        </p:nvCxnSpPr>
        <p:spPr>
          <a:xfrm flipH="1" flipV="1">
            <a:off x="3188335" y="1779270"/>
            <a:ext cx="2187575" cy="699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3" idx="2"/>
          </p:cNvCxnSpPr>
          <p:nvPr/>
        </p:nvCxnSpPr>
        <p:spPr>
          <a:xfrm flipH="1">
            <a:off x="1631315" y="3335020"/>
            <a:ext cx="3338830" cy="135128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3" idx="4"/>
          </p:cNvCxnSpPr>
          <p:nvPr/>
        </p:nvCxnSpPr>
        <p:spPr>
          <a:xfrm flipH="1">
            <a:off x="5561330" y="4545965"/>
            <a:ext cx="793115" cy="4629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945084" y="4748667"/>
            <a:ext cx="113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5400" b="1" cap="none" spc="0" dirty="0" err="1">
                <a:solidFill>
                  <a:schemeClr val="accent4"/>
                </a:solidFill>
                <a:effectLst/>
              </a:rPr>
              <a:t>niè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6239" y="5491733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5400" b="1" dirty="0">
                <a:solidFill>
                  <a:schemeClr val="accent4"/>
                </a:solidFill>
              </a:rPr>
              <a:t>镍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34315"/>
            <a:ext cx="1503680" cy="1638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2123440"/>
            <a:ext cx="1457325" cy="19570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5" y="4748530"/>
            <a:ext cx="1532890" cy="22459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685" y="5008880"/>
            <a:ext cx="2072005" cy="19888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495" y="5048885"/>
            <a:ext cx="1692910" cy="18084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170" y="381000"/>
            <a:ext cx="2014220" cy="174244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1100" y="381000"/>
            <a:ext cx="1917700" cy="17424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2775" y="381000"/>
            <a:ext cx="1451610" cy="18834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86900" y="511175"/>
            <a:ext cx="1463040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5400" b="1" cap="none" spc="0" dirty="0">
                <a:solidFill>
                  <a:schemeClr val="accent4"/>
                </a:solidFill>
                <a:effectLst/>
              </a:rPr>
              <a:t>zhi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  <a:p>
            <a:pPr algn="ctr"/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纸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7225" y="2581275"/>
            <a:ext cx="1362075" cy="16954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620250" y="2581275"/>
            <a:ext cx="1463040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木头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  <a:p>
            <a:pPr algn="ctr"/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2775" y="4748530"/>
            <a:ext cx="1406525" cy="178181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9620250" y="4875530"/>
            <a:ext cx="1463040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5400" b="1" cap="none" spc="0" dirty="0">
                <a:solidFill>
                  <a:schemeClr val="accent4"/>
                </a:solidFill>
                <a:effectLst/>
              </a:rPr>
              <a:t>塑料</a:t>
            </a:r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  <a:p>
            <a:pPr algn="ctr"/>
            <a:endParaRPr lang="zh-CN" altLang="en-US" sz="5400" b="1" cap="none" spc="0" dirty="0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55" y="38735"/>
            <a:ext cx="10515600" cy="1325563"/>
          </a:xfrm>
        </p:spPr>
        <p:txBody>
          <a:bodyPr/>
          <a:p>
            <a:r>
              <a:rPr lang="zh-CN" altLang="zh-CN"/>
              <a:t>磁铁的本领可不止这些哦，玩一玩以下材料，你有哪些发现？</a:t>
            </a:r>
            <a:endParaRPr lang="zh-CN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5735" y="1231265"/>
            <a:ext cx="7689850" cy="5791835"/>
          </a:xfrm>
          <a:prstGeom prst="rect">
            <a:avLst/>
          </a:prstGeom>
        </p:spPr>
      </p:pic>
      <p:sp>
        <p:nvSpPr>
          <p:cNvPr id="5" name="流程图: 过程 4"/>
          <p:cNvSpPr/>
          <p:nvPr/>
        </p:nvSpPr>
        <p:spPr>
          <a:xfrm>
            <a:off x="8134985" y="1231265"/>
            <a:ext cx="4079240" cy="5521325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小铁珠、回形针若干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磁铁两块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直尺一把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小铁钉一根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轨迹图两张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647825" y="4632325"/>
            <a:ext cx="871855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000" b="1"/>
              <a:t>3</a:t>
            </a:r>
            <a:endParaRPr lang="en-US" altLang="zh-CN" sz="3000" b="1"/>
          </a:p>
        </p:txBody>
      </p:sp>
      <p:sp>
        <p:nvSpPr>
          <p:cNvPr id="3" name="矩形 2"/>
          <p:cNvSpPr/>
          <p:nvPr/>
        </p:nvSpPr>
        <p:spPr>
          <a:xfrm>
            <a:off x="5973445" y="4632325"/>
            <a:ext cx="878840" cy="786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500" b="1"/>
              <a:t>2</a:t>
            </a:r>
            <a:endParaRPr lang="en-US" altLang="zh-CN" sz="3500" b="1"/>
          </a:p>
        </p:txBody>
      </p:sp>
      <p:sp>
        <p:nvSpPr>
          <p:cNvPr id="6" name="矩形 5"/>
          <p:cNvSpPr/>
          <p:nvPr/>
        </p:nvSpPr>
        <p:spPr>
          <a:xfrm>
            <a:off x="9749155" y="4632325"/>
            <a:ext cx="901700" cy="8394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500" b="1"/>
              <a:t>1</a:t>
            </a:r>
            <a:endParaRPr lang="en-US" altLang="zh-CN" sz="3500" b="1"/>
          </a:p>
        </p:txBody>
      </p:sp>
      <p:pic>
        <p:nvPicPr>
          <p:cNvPr id="9" name="图片 8" descr="手机QQ视频_201904100950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6590" y="1093470"/>
            <a:ext cx="3627755" cy="3538855"/>
          </a:xfrm>
          <a:prstGeom prst="rect">
            <a:avLst/>
          </a:prstGeom>
        </p:spPr>
      </p:pic>
      <p:pic>
        <p:nvPicPr>
          <p:cNvPr id="10" name="图片 9" descr="手机QQ视频_20190410095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05" y="1418590"/>
            <a:ext cx="3225165" cy="3213735"/>
          </a:xfrm>
          <a:prstGeom prst="rect">
            <a:avLst/>
          </a:prstGeom>
        </p:spPr>
      </p:pic>
      <p:pic>
        <p:nvPicPr>
          <p:cNvPr id="11" name="图片 10" descr="手机QQ视频_20190410095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" y="1094105"/>
            <a:ext cx="4110355" cy="3538220"/>
          </a:xfrm>
          <a:prstGeom prst="rect">
            <a:avLst/>
          </a:prstGeom>
        </p:spPr>
      </p:pic>
      <p:sp>
        <p:nvSpPr>
          <p:cNvPr id="14" name="流程图: 可选过程 13"/>
          <p:cNvSpPr/>
          <p:nvPr/>
        </p:nvSpPr>
        <p:spPr>
          <a:xfrm>
            <a:off x="4614545" y="-47625"/>
            <a:ext cx="3148330" cy="120078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挑战</a:t>
            </a:r>
            <a:r>
              <a:rPr lang="zh-CN" altLang="en-US" sz="2400"/>
              <a:t>：隔着白纸，你能把回形针从圆圈送到方块里吗？</a:t>
            </a:r>
            <a:endParaRPr lang="zh-CN" altLang="en-US" sz="2400"/>
          </a:p>
        </p:txBody>
      </p:sp>
      <p:sp>
        <p:nvSpPr>
          <p:cNvPr id="15" name="流程图: 可选过程 14"/>
          <p:cNvSpPr/>
          <p:nvPr/>
        </p:nvSpPr>
        <p:spPr>
          <a:xfrm>
            <a:off x="8587105" y="-47625"/>
            <a:ext cx="3279140" cy="146621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/>
              <a:t>小铁球放在直尺的0处，把磁铁慢慢靠近，在几厘处小铁球会被吸过来？</a:t>
            </a:r>
            <a:endParaRPr lang="zh-CN" altLang="en-US" sz="2400"/>
          </a:p>
        </p:txBody>
      </p:sp>
      <p:sp>
        <p:nvSpPr>
          <p:cNvPr id="13" name="流程图: 可选过程 12"/>
          <p:cNvSpPr/>
          <p:nvPr/>
        </p:nvSpPr>
        <p:spPr>
          <a:xfrm>
            <a:off x="603250" y="11430"/>
            <a:ext cx="3159760" cy="108267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比一比</a:t>
            </a:r>
            <a:r>
              <a:rPr lang="zh-CN" altLang="en-US" sz="2400"/>
              <a:t>：哪一组用磁铁吸起的小铁球最多。</a:t>
            </a:r>
            <a:endParaRPr lang="zh-CN" altLang="en-US" sz="240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" y="5786755"/>
            <a:ext cx="3365500" cy="9055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590" y="5786755"/>
            <a:ext cx="3651885" cy="9055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805" y="5786755"/>
            <a:ext cx="2998470" cy="905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抢钢珠规则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5425" y="105410"/>
            <a:ext cx="11932920" cy="6560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</Words>
  <Application>WPS 演示</Application>
  <PresentationFormat>自定义</PresentationFormat>
  <Paragraphs>103</Paragraphs>
  <Slides>14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宋体</vt:lpstr>
      <vt:lpstr>Wingdings</vt:lpstr>
      <vt:lpstr>黑体</vt:lpstr>
      <vt:lpstr>楷体</vt:lpstr>
      <vt:lpstr>等线</vt:lpstr>
      <vt:lpstr>微软雅黑</vt:lpstr>
      <vt:lpstr>Arial Unicode MS</vt:lpstr>
      <vt:lpstr>等线 Light</vt:lpstr>
      <vt:lpstr>Office 主题​​</vt:lpstr>
      <vt:lpstr>磁  铁 的 吸 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磁铁的本领可不止这些哦，玩一玩以下材料，你有哪些发现？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 妍</dc:creator>
  <cp:lastModifiedBy>科学豆</cp:lastModifiedBy>
  <cp:revision>91</cp:revision>
  <dcterms:created xsi:type="dcterms:W3CDTF">2018-12-05T09:14:00Z</dcterms:created>
  <dcterms:modified xsi:type="dcterms:W3CDTF">2019-04-11T07:43:14Z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2052-11.1.0.8567</vt:lpwstr>
  </property>
</Properties>
</file>