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05" r:id="rId2"/>
    <p:sldId id="258" r:id="rId3"/>
    <p:sldId id="343" r:id="rId4"/>
    <p:sldId id="353" r:id="rId5"/>
    <p:sldId id="344" r:id="rId6"/>
    <p:sldId id="354" r:id="rId7"/>
    <p:sldId id="345" r:id="rId8"/>
    <p:sldId id="355" r:id="rId9"/>
    <p:sldId id="346" r:id="rId10"/>
    <p:sldId id="356" r:id="rId11"/>
    <p:sldId id="347" r:id="rId12"/>
    <p:sldId id="357" r:id="rId13"/>
    <p:sldId id="348" r:id="rId14"/>
    <p:sldId id="358" r:id="rId15"/>
    <p:sldId id="349" r:id="rId16"/>
    <p:sldId id="359" r:id="rId17"/>
    <p:sldId id="350" r:id="rId18"/>
    <p:sldId id="360" r:id="rId19"/>
    <p:sldId id="351" r:id="rId20"/>
    <p:sldId id="361" r:id="rId21"/>
    <p:sldId id="352" r:id="rId22"/>
    <p:sldId id="362" r:id="rId23"/>
    <p:sldId id="363" r:id="rId24"/>
    <p:sldId id="306" r:id="rId2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6915"/>
    <a:srgbClr val="D06514"/>
    <a:srgbClr val="D06715"/>
    <a:srgbClr val="F0B928"/>
    <a:srgbClr val="FFC1C1"/>
    <a:srgbClr val="FF858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3" d="100"/>
          <a:sy n="53" d="100"/>
        </p:scale>
        <p:origin x="-1926" y="-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F32A5-15C3-4404-B1B6-7F12CE86B187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95624-16D6-4936-865A-0FA42C39D1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2019-1-22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15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microsoft.com/office/2007/relationships/hdphoto" Target="../media/hdphoto1.wdp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14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microsoft.com/office/2007/relationships/hdphoto" Target="../media/hdphoto1.wdp"/><Relationship Id="rId10" Type="http://schemas.openxmlformats.org/officeDocument/2006/relationships/image" Target="../media/image48.jpeg"/><Relationship Id="rId4" Type="http://schemas.openxmlformats.org/officeDocument/2006/relationships/image" Target="../media/image15.pn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4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1.wdp"/><Relationship Id="rId10" Type="http://schemas.openxmlformats.org/officeDocument/2006/relationships/image" Target="../media/image56.jpeg"/><Relationship Id="rId4" Type="http://schemas.openxmlformats.org/officeDocument/2006/relationships/image" Target="../media/image15.pn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15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microsoft.com/office/2007/relationships/hdphoto" Target="../media/hdphoto1.wdp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14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microsoft.com/office/2007/relationships/hdphoto" Target="../media/hdphoto1.wdp"/><Relationship Id="rId10" Type="http://schemas.openxmlformats.org/officeDocument/2006/relationships/image" Target="../media/image70.jpeg"/><Relationship Id="rId4" Type="http://schemas.openxmlformats.org/officeDocument/2006/relationships/image" Target="../media/image15.pn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14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microsoft.com/office/2007/relationships/hdphoto" Target="../media/hdphoto1.wdp"/><Relationship Id="rId10" Type="http://schemas.openxmlformats.org/officeDocument/2006/relationships/image" Target="../media/image78.jpeg"/><Relationship Id="rId4" Type="http://schemas.openxmlformats.org/officeDocument/2006/relationships/image" Target="../media/image15.png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5.png"/><Relationship Id="rId7" Type="http://schemas.openxmlformats.org/officeDocument/2006/relationships/image" Target="../media/image8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microsoft.com/office/2007/relationships/hdphoto" Target="../media/hdphoto1.wdp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88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pn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4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microsoft.com/office/2007/relationships/hdphoto" Target="../media/hdphoto1.wdp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15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工作\稻壳儿\ppt\20180103-01\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33" y="4799636"/>
            <a:ext cx="3584792" cy="205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工作\稻壳儿\ppt\20180103-01\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937444">
            <a:off x="4168699" y="-937378"/>
            <a:ext cx="3032125" cy="56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工作\稻壳儿\ppt\20180103-01\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" y="2230215"/>
            <a:ext cx="12201878" cy="24186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工作\稻壳儿\ppt\20180103-01\0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56643">
            <a:off x="-3718138" y="-2728471"/>
            <a:ext cx="8392231" cy="5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工作\稻壳儿\ppt\20180103-01\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56643" flipH="1" flipV="1">
            <a:off x="7142736" y="3640503"/>
            <a:ext cx="8392231" cy="59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工作\稻壳儿\ppt\20180103-01\988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7226" y="4499901"/>
            <a:ext cx="2883662" cy="265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工作\稻壳儿\ppt\20180103-01\65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0095452" y="2563030"/>
            <a:ext cx="1682126" cy="8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A_矩形 142"/>
          <p:cNvSpPr/>
          <p:nvPr>
            <p:custDataLst>
              <p:tags r:id="rId1"/>
            </p:custDataLst>
          </p:nvPr>
        </p:nvSpPr>
        <p:spPr>
          <a:xfrm>
            <a:off x="9157614" y="576272"/>
            <a:ext cx="2181237" cy="852805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ctr"/>
            <a:r>
              <a:rPr lang="en-US" altLang="zh-CN" sz="4800" b="1" dirty="0" smtClean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2018</a:t>
            </a:r>
            <a:endParaRPr lang="en-US" altLang="zh-CN" sz="4800" b="1" dirty="0" smtClean="0">
              <a:blipFill dpi="0" rotWithShape="1">
                <a:blip r:embed="rId1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3" name="PA_矩形 142"/>
          <p:cNvSpPr/>
          <p:nvPr>
            <p:custDataLst>
              <p:tags r:id="rId2"/>
            </p:custDataLst>
          </p:nvPr>
        </p:nvSpPr>
        <p:spPr>
          <a:xfrm>
            <a:off x="262255" y="2818130"/>
            <a:ext cx="11667490" cy="15913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ctr"/>
            <a:r>
              <a:rPr lang="zh-CN" altLang="en-US" sz="96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薛家小学</a:t>
            </a:r>
            <a:r>
              <a:rPr lang="en-US" altLang="zh-CN" sz="96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·</a:t>
            </a:r>
            <a:r>
              <a:rPr lang="zh-CN" altLang="en-US" sz="96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十件大事</a:t>
            </a:r>
            <a:endParaRPr lang="zh-CN" altLang="en-US" sz="9600" b="1" dirty="0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0" dur="2750" fill="hold"/>
                                        <p:tgtEl>
                                          <p:spTgt spid="23"/>
                                        </p:tgtEl>
                                      </p:cBhvr>
                                      <p:by x="86000" y="86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2" bldLvl="0" animBg="1"/>
      <p:bldP spid="14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628140" y="939800"/>
            <a:ext cx="8671560" cy="4979035"/>
            <a:chOff x="2564" y="1480"/>
            <a:chExt cx="13656" cy="7841"/>
          </a:xfrm>
        </p:grpSpPr>
        <p:sp>
          <p:nvSpPr>
            <p:cNvPr id="100" name="文本框 99"/>
            <p:cNvSpPr txBox="1"/>
            <p:nvPr/>
          </p:nvSpPr>
          <p:spPr>
            <a:xfrm>
              <a:off x="2564" y="2562"/>
              <a:ext cx="13656" cy="5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4800">
                <a:lnSpc>
                  <a:spcPct val="140000"/>
                </a:lnSpc>
              </a:pPr>
              <a:r>
                <a:rPr lang="en-US"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2018年，</a:t>
              </a:r>
              <a:r>
                <a:rPr sz="2000" b="1" dirty="0" smtClean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薛小的仪式教育是一道靓丽风景</a:t>
              </a: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——精心策划、精心组织、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精心实施，注重细节，注重创新，悄然落地。当2018年的六月伴着阳光款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款走来的时候，三年级十岁成长仪式，六年级毕业典礼如期举行。</a:t>
              </a:r>
              <a:r>
                <a:rPr sz="2000" b="1" dirty="0" smtClean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典礼上</a:t>
              </a:r>
              <a:r>
                <a:rPr lang="en-US" sz="2000" b="1" dirty="0" smtClean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sz="2000" b="1" dirty="0" smtClean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2000" b="1" dirty="0" smtClean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一帧帧照片</a:t>
              </a: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，展示了成长的足迹；一张张笑脸，抒发着收获的欣喜。动听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的歌声，美妙的舞姿，生动的表演，既再现了多彩的学习生活，又彰显了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勃发的生机；整齐的着装、鲜艳的领巾、鲜红的毕业证书，庄严的宣誓，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既见证了成长，又开启了崭新征程。薛小的孩子们在充满仪式感的教育中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焕发生命新活力，享受成长路上的新幸福！</a:t>
              </a:r>
            </a:p>
          </p:txBody>
        </p:sp>
        <p:sp>
          <p:nvSpPr>
            <p:cNvPr id="2050" name=" 2050"/>
            <p:cNvSpPr/>
            <p:nvPr/>
          </p:nvSpPr>
          <p:spPr bwMode="auto">
            <a:xfrm>
              <a:off x="2982" y="1480"/>
              <a:ext cx="13237" cy="7841"/>
            </a:xfrm>
            <a:custGeom>
              <a:avLst/>
              <a:gdLst>
                <a:gd name="T0" fmla="*/ 913166 w 4940"/>
                <a:gd name="T1" fmla="*/ 216832 h 3973"/>
                <a:gd name="T2" fmla="*/ 832184 w 4940"/>
                <a:gd name="T3" fmla="*/ 139667 h 3973"/>
                <a:gd name="T4" fmla="*/ 750431 w 4940"/>
                <a:gd name="T5" fmla="*/ 81408 h 3973"/>
                <a:gd name="T6" fmla="*/ 668293 w 4940"/>
                <a:gd name="T7" fmla="*/ 40897 h 3973"/>
                <a:gd name="T8" fmla="*/ 586925 w 4940"/>
                <a:gd name="T9" fmla="*/ 14661 h 3973"/>
                <a:gd name="T10" fmla="*/ 506715 w 4940"/>
                <a:gd name="T11" fmla="*/ 2315 h 3973"/>
                <a:gd name="T12" fmla="*/ 429203 w 4940"/>
                <a:gd name="T13" fmla="*/ 772 h 3973"/>
                <a:gd name="T14" fmla="*/ 354777 w 4940"/>
                <a:gd name="T15" fmla="*/ 8102 h 3973"/>
                <a:gd name="T16" fmla="*/ 285364 w 4940"/>
                <a:gd name="T17" fmla="*/ 22763 h 3973"/>
                <a:gd name="T18" fmla="*/ 220965 w 4940"/>
                <a:gd name="T19" fmla="*/ 42826 h 3973"/>
                <a:gd name="T20" fmla="*/ 136898 w 4940"/>
                <a:gd name="T21" fmla="*/ 77164 h 3973"/>
                <a:gd name="T22" fmla="*/ 52060 w 4940"/>
                <a:gd name="T23" fmla="*/ 123077 h 3973"/>
                <a:gd name="T24" fmla="*/ 0 w 4940"/>
                <a:gd name="T25" fmla="*/ 158573 h 3973"/>
                <a:gd name="T26" fmla="*/ 23523 w 4940"/>
                <a:gd name="T27" fmla="*/ 1411336 h 3973"/>
                <a:gd name="T28" fmla="*/ 90237 w 4940"/>
                <a:gd name="T29" fmla="*/ 1371211 h 3973"/>
                <a:gd name="T30" fmla="*/ 191271 w 4940"/>
                <a:gd name="T31" fmla="*/ 1323755 h 3973"/>
                <a:gd name="T32" fmla="*/ 252200 w 4940"/>
                <a:gd name="T33" fmla="*/ 1302149 h 3973"/>
                <a:gd name="T34" fmla="*/ 319300 w 4940"/>
                <a:gd name="T35" fmla="*/ 1284787 h 3973"/>
                <a:gd name="T36" fmla="*/ 391798 w 4940"/>
                <a:gd name="T37" fmla="*/ 1273212 h 3973"/>
                <a:gd name="T38" fmla="*/ 467381 w 4940"/>
                <a:gd name="T39" fmla="*/ 1270511 h 3973"/>
                <a:gd name="T40" fmla="*/ 546434 w 4940"/>
                <a:gd name="T41" fmla="*/ 1277070 h 3973"/>
                <a:gd name="T42" fmla="*/ 627802 w 4940"/>
                <a:gd name="T43" fmla="*/ 1295975 h 3973"/>
                <a:gd name="T44" fmla="*/ 709555 w 4940"/>
                <a:gd name="T45" fmla="*/ 1329156 h 3973"/>
                <a:gd name="T46" fmla="*/ 791693 w 4940"/>
                <a:gd name="T47" fmla="*/ 1378155 h 3973"/>
                <a:gd name="T48" fmla="*/ 873061 w 4940"/>
                <a:gd name="T49" fmla="*/ 1445288 h 3973"/>
                <a:gd name="T50" fmla="*/ 952500 w 4940"/>
                <a:gd name="T51" fmla="*/ 1532870 h 3973"/>
                <a:gd name="T52" fmla="*/ 1011887 w 4940"/>
                <a:gd name="T53" fmla="*/ 1465351 h 3973"/>
                <a:gd name="T54" fmla="*/ 1092868 w 4940"/>
                <a:gd name="T55" fmla="*/ 1393588 h 3973"/>
                <a:gd name="T56" fmla="*/ 1175007 w 4940"/>
                <a:gd name="T57" fmla="*/ 1339959 h 3973"/>
                <a:gd name="T58" fmla="*/ 1256760 w 4940"/>
                <a:gd name="T59" fmla="*/ 1302920 h 3973"/>
                <a:gd name="T60" fmla="*/ 1338128 w 4940"/>
                <a:gd name="T61" fmla="*/ 1280928 h 3973"/>
                <a:gd name="T62" fmla="*/ 1417952 w 4940"/>
                <a:gd name="T63" fmla="*/ 1270897 h 3973"/>
                <a:gd name="T64" fmla="*/ 1494692 w 4940"/>
                <a:gd name="T65" fmla="*/ 1271669 h 3973"/>
                <a:gd name="T66" fmla="*/ 1567962 w 4940"/>
                <a:gd name="T67" fmla="*/ 1281314 h 3973"/>
                <a:gd name="T68" fmla="*/ 1635832 w 4940"/>
                <a:gd name="T69" fmla="*/ 1297519 h 3973"/>
                <a:gd name="T70" fmla="*/ 1698689 w 4940"/>
                <a:gd name="T71" fmla="*/ 1318353 h 3973"/>
                <a:gd name="T72" fmla="*/ 1792397 w 4940"/>
                <a:gd name="T73" fmla="*/ 1359250 h 3973"/>
                <a:gd name="T74" fmla="*/ 1868365 w 4940"/>
                <a:gd name="T75" fmla="*/ 1402848 h 3973"/>
                <a:gd name="T76" fmla="*/ 1905000 w 4940"/>
                <a:gd name="T77" fmla="*/ 158573 h 3973"/>
                <a:gd name="T78" fmla="*/ 1868365 w 4940"/>
                <a:gd name="T79" fmla="*/ 133109 h 3973"/>
                <a:gd name="T80" fmla="*/ 1792397 w 4940"/>
                <a:gd name="T81" fmla="*/ 89511 h 3973"/>
                <a:gd name="T82" fmla="*/ 1698689 w 4940"/>
                <a:gd name="T83" fmla="*/ 47842 h 3973"/>
                <a:gd name="T84" fmla="*/ 1635832 w 4940"/>
                <a:gd name="T85" fmla="*/ 27393 h 3973"/>
                <a:gd name="T86" fmla="*/ 1567962 w 4940"/>
                <a:gd name="T87" fmla="*/ 11575 h 3973"/>
                <a:gd name="T88" fmla="*/ 1494692 w 4940"/>
                <a:gd name="T89" fmla="*/ 1929 h 3973"/>
                <a:gd name="T90" fmla="*/ 1417952 w 4940"/>
                <a:gd name="T91" fmla="*/ 1157 h 3973"/>
                <a:gd name="T92" fmla="*/ 1338128 w 4940"/>
                <a:gd name="T93" fmla="*/ 10417 h 3973"/>
                <a:gd name="T94" fmla="*/ 1256760 w 4940"/>
                <a:gd name="T95" fmla="*/ 33181 h 3973"/>
                <a:gd name="T96" fmla="*/ 1175007 w 4940"/>
                <a:gd name="T97" fmla="*/ 70220 h 3973"/>
                <a:gd name="T98" fmla="*/ 1092868 w 4940"/>
                <a:gd name="T99" fmla="*/ 123463 h 3973"/>
                <a:gd name="T100" fmla="*/ 1011887 w 4940"/>
                <a:gd name="T101" fmla="*/ 195612 h 3973"/>
                <a:gd name="T102" fmla="*/ 952500 w 4940"/>
                <a:gd name="T103" fmla="*/ 262745 h 397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40" h="3973">
                  <a:moveTo>
                    <a:pt x="2470" y="681"/>
                  </a:moveTo>
                  <a:lnTo>
                    <a:pt x="2470" y="681"/>
                  </a:lnTo>
                  <a:lnTo>
                    <a:pt x="2419" y="619"/>
                  </a:lnTo>
                  <a:lnTo>
                    <a:pt x="2368" y="562"/>
                  </a:lnTo>
                  <a:lnTo>
                    <a:pt x="2315" y="507"/>
                  </a:lnTo>
                  <a:lnTo>
                    <a:pt x="2264" y="455"/>
                  </a:lnTo>
                  <a:lnTo>
                    <a:pt x="2211" y="407"/>
                  </a:lnTo>
                  <a:lnTo>
                    <a:pt x="2158" y="362"/>
                  </a:lnTo>
                  <a:lnTo>
                    <a:pt x="2106" y="320"/>
                  </a:lnTo>
                  <a:lnTo>
                    <a:pt x="2053" y="281"/>
                  </a:lnTo>
                  <a:lnTo>
                    <a:pt x="2000" y="244"/>
                  </a:lnTo>
                  <a:lnTo>
                    <a:pt x="1946" y="211"/>
                  </a:lnTo>
                  <a:lnTo>
                    <a:pt x="1894" y="182"/>
                  </a:lnTo>
                  <a:lnTo>
                    <a:pt x="1840" y="154"/>
                  </a:lnTo>
                  <a:lnTo>
                    <a:pt x="1787" y="128"/>
                  </a:lnTo>
                  <a:lnTo>
                    <a:pt x="1733" y="106"/>
                  </a:lnTo>
                  <a:lnTo>
                    <a:pt x="1680" y="86"/>
                  </a:lnTo>
                  <a:lnTo>
                    <a:pt x="1628" y="68"/>
                  </a:lnTo>
                  <a:lnTo>
                    <a:pt x="1575" y="52"/>
                  </a:lnTo>
                  <a:lnTo>
                    <a:pt x="1522" y="38"/>
                  </a:lnTo>
                  <a:lnTo>
                    <a:pt x="1469" y="27"/>
                  </a:lnTo>
                  <a:lnTo>
                    <a:pt x="1417" y="19"/>
                  </a:lnTo>
                  <a:lnTo>
                    <a:pt x="1365" y="11"/>
                  </a:lnTo>
                  <a:lnTo>
                    <a:pt x="1314" y="6"/>
                  </a:lnTo>
                  <a:lnTo>
                    <a:pt x="1264" y="3"/>
                  </a:lnTo>
                  <a:lnTo>
                    <a:pt x="1212" y="0"/>
                  </a:lnTo>
                  <a:lnTo>
                    <a:pt x="1163" y="0"/>
                  </a:lnTo>
                  <a:lnTo>
                    <a:pt x="1113" y="2"/>
                  </a:lnTo>
                  <a:lnTo>
                    <a:pt x="1064" y="5"/>
                  </a:lnTo>
                  <a:lnTo>
                    <a:pt x="1016" y="9"/>
                  </a:lnTo>
                  <a:lnTo>
                    <a:pt x="968" y="15"/>
                  </a:lnTo>
                  <a:lnTo>
                    <a:pt x="920" y="21"/>
                  </a:lnTo>
                  <a:lnTo>
                    <a:pt x="875" y="30"/>
                  </a:lnTo>
                  <a:lnTo>
                    <a:pt x="828" y="38"/>
                  </a:lnTo>
                  <a:lnTo>
                    <a:pt x="784" y="48"/>
                  </a:lnTo>
                  <a:lnTo>
                    <a:pt x="740" y="59"/>
                  </a:lnTo>
                  <a:lnTo>
                    <a:pt x="697" y="71"/>
                  </a:lnTo>
                  <a:lnTo>
                    <a:pt x="654" y="84"/>
                  </a:lnTo>
                  <a:lnTo>
                    <a:pt x="614" y="96"/>
                  </a:lnTo>
                  <a:lnTo>
                    <a:pt x="573" y="111"/>
                  </a:lnTo>
                  <a:lnTo>
                    <a:pt x="534" y="124"/>
                  </a:lnTo>
                  <a:lnTo>
                    <a:pt x="496" y="139"/>
                  </a:lnTo>
                  <a:lnTo>
                    <a:pt x="423" y="169"/>
                  </a:lnTo>
                  <a:lnTo>
                    <a:pt x="355" y="200"/>
                  </a:lnTo>
                  <a:lnTo>
                    <a:pt x="292" y="232"/>
                  </a:lnTo>
                  <a:lnTo>
                    <a:pt x="234" y="263"/>
                  </a:lnTo>
                  <a:lnTo>
                    <a:pt x="181" y="292"/>
                  </a:lnTo>
                  <a:lnTo>
                    <a:pt x="135" y="319"/>
                  </a:lnTo>
                  <a:lnTo>
                    <a:pt x="95" y="345"/>
                  </a:lnTo>
                  <a:lnTo>
                    <a:pt x="61" y="367"/>
                  </a:lnTo>
                  <a:lnTo>
                    <a:pt x="16" y="399"/>
                  </a:lnTo>
                  <a:lnTo>
                    <a:pt x="0" y="411"/>
                  </a:lnTo>
                  <a:lnTo>
                    <a:pt x="0" y="3702"/>
                  </a:lnTo>
                  <a:lnTo>
                    <a:pt x="16" y="3690"/>
                  </a:lnTo>
                  <a:lnTo>
                    <a:pt x="61" y="3658"/>
                  </a:lnTo>
                  <a:lnTo>
                    <a:pt x="95" y="3636"/>
                  </a:lnTo>
                  <a:lnTo>
                    <a:pt x="135" y="3612"/>
                  </a:lnTo>
                  <a:lnTo>
                    <a:pt x="181" y="3583"/>
                  </a:lnTo>
                  <a:lnTo>
                    <a:pt x="234" y="3554"/>
                  </a:lnTo>
                  <a:lnTo>
                    <a:pt x="292" y="3523"/>
                  </a:lnTo>
                  <a:lnTo>
                    <a:pt x="355" y="3493"/>
                  </a:lnTo>
                  <a:lnTo>
                    <a:pt x="423" y="3461"/>
                  </a:lnTo>
                  <a:lnTo>
                    <a:pt x="496" y="3431"/>
                  </a:lnTo>
                  <a:lnTo>
                    <a:pt x="534" y="3417"/>
                  </a:lnTo>
                  <a:lnTo>
                    <a:pt x="573" y="3402"/>
                  </a:lnTo>
                  <a:lnTo>
                    <a:pt x="614" y="3388"/>
                  </a:lnTo>
                  <a:lnTo>
                    <a:pt x="654" y="3375"/>
                  </a:lnTo>
                  <a:lnTo>
                    <a:pt x="697" y="3363"/>
                  </a:lnTo>
                  <a:lnTo>
                    <a:pt x="740" y="3350"/>
                  </a:lnTo>
                  <a:lnTo>
                    <a:pt x="784" y="3339"/>
                  </a:lnTo>
                  <a:lnTo>
                    <a:pt x="828" y="3330"/>
                  </a:lnTo>
                  <a:lnTo>
                    <a:pt x="875" y="3321"/>
                  </a:lnTo>
                  <a:lnTo>
                    <a:pt x="920" y="3312"/>
                  </a:lnTo>
                  <a:lnTo>
                    <a:pt x="968" y="3306"/>
                  </a:lnTo>
                  <a:lnTo>
                    <a:pt x="1016" y="3300"/>
                  </a:lnTo>
                  <a:lnTo>
                    <a:pt x="1064" y="3296"/>
                  </a:lnTo>
                  <a:lnTo>
                    <a:pt x="1113" y="3294"/>
                  </a:lnTo>
                  <a:lnTo>
                    <a:pt x="1163" y="3292"/>
                  </a:lnTo>
                  <a:lnTo>
                    <a:pt x="1212" y="3293"/>
                  </a:lnTo>
                  <a:lnTo>
                    <a:pt x="1264" y="3294"/>
                  </a:lnTo>
                  <a:lnTo>
                    <a:pt x="1314" y="3298"/>
                  </a:lnTo>
                  <a:lnTo>
                    <a:pt x="1365" y="3303"/>
                  </a:lnTo>
                  <a:lnTo>
                    <a:pt x="1417" y="3310"/>
                  </a:lnTo>
                  <a:lnTo>
                    <a:pt x="1469" y="3320"/>
                  </a:lnTo>
                  <a:lnTo>
                    <a:pt x="1522" y="3331"/>
                  </a:lnTo>
                  <a:lnTo>
                    <a:pt x="1575" y="3344"/>
                  </a:lnTo>
                  <a:lnTo>
                    <a:pt x="1628" y="3359"/>
                  </a:lnTo>
                  <a:lnTo>
                    <a:pt x="1680" y="3377"/>
                  </a:lnTo>
                  <a:lnTo>
                    <a:pt x="1733" y="3397"/>
                  </a:lnTo>
                  <a:lnTo>
                    <a:pt x="1787" y="3420"/>
                  </a:lnTo>
                  <a:lnTo>
                    <a:pt x="1840" y="3445"/>
                  </a:lnTo>
                  <a:lnTo>
                    <a:pt x="1894" y="3473"/>
                  </a:lnTo>
                  <a:lnTo>
                    <a:pt x="1946" y="3504"/>
                  </a:lnTo>
                  <a:lnTo>
                    <a:pt x="2000" y="3537"/>
                  </a:lnTo>
                  <a:lnTo>
                    <a:pt x="2053" y="3572"/>
                  </a:lnTo>
                  <a:lnTo>
                    <a:pt x="2106" y="3612"/>
                  </a:lnTo>
                  <a:lnTo>
                    <a:pt x="2158" y="3653"/>
                  </a:lnTo>
                  <a:lnTo>
                    <a:pt x="2211" y="3699"/>
                  </a:lnTo>
                  <a:lnTo>
                    <a:pt x="2264" y="3746"/>
                  </a:lnTo>
                  <a:lnTo>
                    <a:pt x="2315" y="3798"/>
                  </a:lnTo>
                  <a:lnTo>
                    <a:pt x="2368" y="3853"/>
                  </a:lnTo>
                  <a:lnTo>
                    <a:pt x="2419" y="3911"/>
                  </a:lnTo>
                  <a:lnTo>
                    <a:pt x="2470" y="3973"/>
                  </a:lnTo>
                  <a:lnTo>
                    <a:pt x="2521" y="3911"/>
                  </a:lnTo>
                  <a:lnTo>
                    <a:pt x="2573" y="3853"/>
                  </a:lnTo>
                  <a:lnTo>
                    <a:pt x="2624" y="3798"/>
                  </a:lnTo>
                  <a:lnTo>
                    <a:pt x="2676" y="3746"/>
                  </a:lnTo>
                  <a:lnTo>
                    <a:pt x="2728" y="3699"/>
                  </a:lnTo>
                  <a:lnTo>
                    <a:pt x="2781" y="3653"/>
                  </a:lnTo>
                  <a:lnTo>
                    <a:pt x="2834" y="3612"/>
                  </a:lnTo>
                  <a:lnTo>
                    <a:pt x="2886" y="3572"/>
                  </a:lnTo>
                  <a:lnTo>
                    <a:pt x="2940" y="3537"/>
                  </a:lnTo>
                  <a:lnTo>
                    <a:pt x="2993" y="3504"/>
                  </a:lnTo>
                  <a:lnTo>
                    <a:pt x="3047" y="3473"/>
                  </a:lnTo>
                  <a:lnTo>
                    <a:pt x="3100" y="3445"/>
                  </a:lnTo>
                  <a:lnTo>
                    <a:pt x="3154" y="3420"/>
                  </a:lnTo>
                  <a:lnTo>
                    <a:pt x="3206" y="3397"/>
                  </a:lnTo>
                  <a:lnTo>
                    <a:pt x="3259" y="3377"/>
                  </a:lnTo>
                  <a:lnTo>
                    <a:pt x="3313" y="3359"/>
                  </a:lnTo>
                  <a:lnTo>
                    <a:pt x="3366" y="3344"/>
                  </a:lnTo>
                  <a:lnTo>
                    <a:pt x="3418" y="3331"/>
                  </a:lnTo>
                  <a:lnTo>
                    <a:pt x="3470" y="3320"/>
                  </a:lnTo>
                  <a:lnTo>
                    <a:pt x="3523" y="3310"/>
                  </a:lnTo>
                  <a:lnTo>
                    <a:pt x="3574" y="3303"/>
                  </a:lnTo>
                  <a:lnTo>
                    <a:pt x="3626" y="3298"/>
                  </a:lnTo>
                  <a:lnTo>
                    <a:pt x="3677" y="3294"/>
                  </a:lnTo>
                  <a:lnTo>
                    <a:pt x="3727" y="3293"/>
                  </a:lnTo>
                  <a:lnTo>
                    <a:pt x="3778" y="3292"/>
                  </a:lnTo>
                  <a:lnTo>
                    <a:pt x="3827" y="3294"/>
                  </a:lnTo>
                  <a:lnTo>
                    <a:pt x="3876" y="3296"/>
                  </a:lnTo>
                  <a:lnTo>
                    <a:pt x="3925" y="3300"/>
                  </a:lnTo>
                  <a:lnTo>
                    <a:pt x="3973" y="3306"/>
                  </a:lnTo>
                  <a:lnTo>
                    <a:pt x="4019" y="3312"/>
                  </a:lnTo>
                  <a:lnTo>
                    <a:pt x="4066" y="3321"/>
                  </a:lnTo>
                  <a:lnTo>
                    <a:pt x="4111" y="3330"/>
                  </a:lnTo>
                  <a:lnTo>
                    <a:pt x="4155" y="3339"/>
                  </a:lnTo>
                  <a:lnTo>
                    <a:pt x="4199" y="3350"/>
                  </a:lnTo>
                  <a:lnTo>
                    <a:pt x="4242" y="3363"/>
                  </a:lnTo>
                  <a:lnTo>
                    <a:pt x="4285" y="3375"/>
                  </a:lnTo>
                  <a:lnTo>
                    <a:pt x="4327" y="3388"/>
                  </a:lnTo>
                  <a:lnTo>
                    <a:pt x="4366" y="3402"/>
                  </a:lnTo>
                  <a:lnTo>
                    <a:pt x="4405" y="3417"/>
                  </a:lnTo>
                  <a:lnTo>
                    <a:pt x="4444" y="3431"/>
                  </a:lnTo>
                  <a:lnTo>
                    <a:pt x="4517" y="3461"/>
                  </a:lnTo>
                  <a:lnTo>
                    <a:pt x="4585" y="3493"/>
                  </a:lnTo>
                  <a:lnTo>
                    <a:pt x="4648" y="3523"/>
                  </a:lnTo>
                  <a:lnTo>
                    <a:pt x="4707" y="3554"/>
                  </a:lnTo>
                  <a:lnTo>
                    <a:pt x="4758" y="3583"/>
                  </a:lnTo>
                  <a:lnTo>
                    <a:pt x="4805" y="3612"/>
                  </a:lnTo>
                  <a:lnTo>
                    <a:pt x="4845" y="3636"/>
                  </a:lnTo>
                  <a:lnTo>
                    <a:pt x="4878" y="3658"/>
                  </a:lnTo>
                  <a:lnTo>
                    <a:pt x="4924" y="3690"/>
                  </a:lnTo>
                  <a:lnTo>
                    <a:pt x="4940" y="3702"/>
                  </a:lnTo>
                  <a:lnTo>
                    <a:pt x="4940" y="411"/>
                  </a:lnTo>
                  <a:lnTo>
                    <a:pt x="4924" y="399"/>
                  </a:lnTo>
                  <a:lnTo>
                    <a:pt x="4878" y="367"/>
                  </a:lnTo>
                  <a:lnTo>
                    <a:pt x="4845" y="345"/>
                  </a:lnTo>
                  <a:lnTo>
                    <a:pt x="4805" y="319"/>
                  </a:lnTo>
                  <a:lnTo>
                    <a:pt x="4758" y="292"/>
                  </a:lnTo>
                  <a:lnTo>
                    <a:pt x="4707" y="263"/>
                  </a:lnTo>
                  <a:lnTo>
                    <a:pt x="4648" y="232"/>
                  </a:lnTo>
                  <a:lnTo>
                    <a:pt x="4585" y="200"/>
                  </a:lnTo>
                  <a:lnTo>
                    <a:pt x="4517" y="169"/>
                  </a:lnTo>
                  <a:lnTo>
                    <a:pt x="4444" y="139"/>
                  </a:lnTo>
                  <a:lnTo>
                    <a:pt x="4405" y="124"/>
                  </a:lnTo>
                  <a:lnTo>
                    <a:pt x="4366" y="111"/>
                  </a:lnTo>
                  <a:lnTo>
                    <a:pt x="4327" y="96"/>
                  </a:lnTo>
                  <a:lnTo>
                    <a:pt x="4285" y="84"/>
                  </a:lnTo>
                  <a:lnTo>
                    <a:pt x="4242" y="71"/>
                  </a:lnTo>
                  <a:lnTo>
                    <a:pt x="4199" y="59"/>
                  </a:lnTo>
                  <a:lnTo>
                    <a:pt x="4155" y="48"/>
                  </a:lnTo>
                  <a:lnTo>
                    <a:pt x="4111" y="38"/>
                  </a:lnTo>
                  <a:lnTo>
                    <a:pt x="4066" y="30"/>
                  </a:lnTo>
                  <a:lnTo>
                    <a:pt x="4019" y="21"/>
                  </a:lnTo>
                  <a:lnTo>
                    <a:pt x="3973" y="15"/>
                  </a:lnTo>
                  <a:lnTo>
                    <a:pt x="3925" y="9"/>
                  </a:lnTo>
                  <a:lnTo>
                    <a:pt x="3876" y="5"/>
                  </a:lnTo>
                  <a:lnTo>
                    <a:pt x="3827" y="2"/>
                  </a:lnTo>
                  <a:lnTo>
                    <a:pt x="3778" y="0"/>
                  </a:lnTo>
                  <a:lnTo>
                    <a:pt x="3727" y="0"/>
                  </a:lnTo>
                  <a:lnTo>
                    <a:pt x="3677" y="3"/>
                  </a:lnTo>
                  <a:lnTo>
                    <a:pt x="3626" y="6"/>
                  </a:lnTo>
                  <a:lnTo>
                    <a:pt x="3574" y="11"/>
                  </a:lnTo>
                  <a:lnTo>
                    <a:pt x="3523" y="19"/>
                  </a:lnTo>
                  <a:lnTo>
                    <a:pt x="3470" y="27"/>
                  </a:lnTo>
                  <a:lnTo>
                    <a:pt x="3418" y="38"/>
                  </a:lnTo>
                  <a:lnTo>
                    <a:pt x="3366" y="52"/>
                  </a:lnTo>
                  <a:lnTo>
                    <a:pt x="3313" y="68"/>
                  </a:lnTo>
                  <a:lnTo>
                    <a:pt x="3259" y="86"/>
                  </a:lnTo>
                  <a:lnTo>
                    <a:pt x="3206" y="106"/>
                  </a:lnTo>
                  <a:lnTo>
                    <a:pt x="3154" y="128"/>
                  </a:lnTo>
                  <a:lnTo>
                    <a:pt x="3100" y="154"/>
                  </a:lnTo>
                  <a:lnTo>
                    <a:pt x="3047" y="182"/>
                  </a:lnTo>
                  <a:lnTo>
                    <a:pt x="2993" y="211"/>
                  </a:lnTo>
                  <a:lnTo>
                    <a:pt x="2940" y="244"/>
                  </a:lnTo>
                  <a:lnTo>
                    <a:pt x="2886" y="281"/>
                  </a:lnTo>
                  <a:lnTo>
                    <a:pt x="2834" y="320"/>
                  </a:lnTo>
                  <a:lnTo>
                    <a:pt x="2781" y="362"/>
                  </a:lnTo>
                  <a:lnTo>
                    <a:pt x="2728" y="407"/>
                  </a:lnTo>
                  <a:lnTo>
                    <a:pt x="2676" y="455"/>
                  </a:lnTo>
                  <a:lnTo>
                    <a:pt x="2624" y="507"/>
                  </a:lnTo>
                  <a:lnTo>
                    <a:pt x="2573" y="562"/>
                  </a:lnTo>
                  <a:lnTo>
                    <a:pt x="2521" y="619"/>
                  </a:lnTo>
                  <a:lnTo>
                    <a:pt x="2470" y="681"/>
                  </a:lnTo>
                  <a:close/>
                </a:path>
              </a:pathLst>
            </a:custGeom>
            <a:noFill/>
            <a:ln w="63500" cmpd="sng">
              <a:solidFill>
                <a:srgbClr val="D16915"/>
              </a:solidFill>
              <a:prstDash val="sysDot"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4105" y="5165090"/>
            <a:ext cx="2231390" cy="1490345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26030" y="5188585"/>
            <a:ext cx="2231390" cy="1490345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40000">
            <a:off x="5035550" y="198120"/>
            <a:ext cx="2175510" cy="1449070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00000">
            <a:off x="208280" y="5041265"/>
            <a:ext cx="2231390" cy="1490345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20000">
            <a:off x="9761220" y="5006975"/>
            <a:ext cx="2231390" cy="1490345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52065" y="169545"/>
            <a:ext cx="2205355" cy="1494155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3450" y="5129530"/>
            <a:ext cx="2408555" cy="1608455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000000">
            <a:off x="205105" y="475615"/>
            <a:ext cx="2175510" cy="1449070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260000">
            <a:off x="9722485" y="415925"/>
            <a:ext cx="2175510" cy="1449070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99655" y="193040"/>
            <a:ext cx="2175510" cy="1452880"/>
          </a:xfrm>
          <a:prstGeom prst="cloud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650683" y="1848485"/>
            <a:ext cx="9103995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深耕厚植，吸纳共进，智慧老班劲起 “新发展”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（五）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656590" y="570865"/>
            <a:ext cx="4225925" cy="5688330"/>
            <a:chOff x="1034" y="899"/>
            <a:chExt cx="6612" cy="8958"/>
          </a:xfrm>
        </p:grpSpPr>
        <p:sp>
          <p:nvSpPr>
            <p:cNvPr id="100" name="文本框 99"/>
            <p:cNvSpPr txBox="1"/>
            <p:nvPr/>
          </p:nvSpPr>
          <p:spPr>
            <a:xfrm>
              <a:off x="1488" y="1256"/>
              <a:ext cx="6150" cy="82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4800">
                <a:lnSpc>
                  <a:spcPct val="12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谋求新发展，领航再出发。2018年，我们积极为老班队伍搭建合适的发展平台，深入推进班主任工作室建设，重视培植骨干力量，加速整体的高位发展，营造发展“研究场”。老班们在自觉发展中吸纳共进，在智慧分享中彼此欣赏，在主动创生中互相成就，一个个脱颖而出。常州市特级班主任黄金萍、高级班主任沈彩虹，用自己的实践智慧和发展路径告诉我们，班主任这个专业而神圣的岗位，有辛劳，有幸福，更有尊严！</a:t>
              </a:r>
            </a:p>
          </p:txBody>
        </p:sp>
        <p:sp>
          <p:nvSpPr>
            <p:cNvPr id="3" name="剪去对角的矩形 2"/>
            <p:cNvSpPr/>
            <p:nvPr/>
          </p:nvSpPr>
          <p:spPr>
            <a:xfrm>
              <a:off x="1034" y="899"/>
              <a:ext cx="6612" cy="8958"/>
            </a:xfrm>
            <a:prstGeom prst="snip2DiagRect">
              <a:avLst/>
            </a:prstGeom>
            <a:noFill/>
            <a:ln w="63500" cmpd="dbl">
              <a:solidFill>
                <a:srgbClr val="D1691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985385" y="370205"/>
            <a:ext cx="2880995" cy="6083300"/>
            <a:chOff x="7851" y="583"/>
            <a:chExt cx="4537" cy="9580"/>
          </a:xfrm>
        </p:grpSpPr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1" y="583"/>
              <a:ext cx="3497" cy="2332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 descr="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4" y="3055"/>
              <a:ext cx="3320" cy="2214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 descr="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26" y="5492"/>
              <a:ext cx="3322" cy="2181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16" descr="DSC_059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4" y="7875"/>
              <a:ext cx="3424" cy="2289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组合 22"/>
          <p:cNvGrpSpPr/>
          <p:nvPr/>
        </p:nvGrpSpPr>
        <p:grpSpPr>
          <a:xfrm>
            <a:off x="8435975" y="343535"/>
            <a:ext cx="2877185" cy="6089650"/>
            <a:chOff x="13285" y="541"/>
            <a:chExt cx="4531" cy="9590"/>
          </a:xfrm>
        </p:grpSpPr>
        <p:pic>
          <p:nvPicPr>
            <p:cNvPr id="18" name="图片 17" descr="图片四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85" y="3047"/>
              <a:ext cx="3320" cy="2214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 descr="图片一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073" y="541"/>
              <a:ext cx="3163" cy="2374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 descr="图十八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520" y="7917"/>
              <a:ext cx="3320" cy="2214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图片 20" descr="图十九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96" y="5492"/>
              <a:ext cx="3321" cy="2217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544003" y="1848485"/>
            <a:ext cx="9103995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辐射聚能，专业成长，课堂研讨展现“新风采”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（六）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407670" y="341630"/>
            <a:ext cx="11188700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>
              <a:lnSpc>
                <a:spcPct val="130000"/>
              </a:lnSpc>
            </a:pPr>
            <a:r>
              <a:rPr lang="en-US" sz="2000" b="1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sz="2000" b="1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2018年，百年薛小以积极的姿态进行课堂研讨，以开放的心态进行辐射引领。3月23日，常州市数字化学习交流研讨活动在奥园校区开展，祝卫其老师带领孩子们在数字化的平台下畅游《音乐之都维也纳》，王丽老师带领孩子们在平板电脑上一起《protect  the  earth》，展示了数字化课堂的创与新。 5月9日，姚明珠老师在常州市小学音乐学科“同题异构”教研活动中展风采，和学生跟着音乐自由律动，一起《赶花会》，凸显了音乐课堂的韵与律。5月10日，常州市科学教研活动在奥园校区顺利开展，尤文霞老师带领学生在玩中学，让学生了解《空气是什么样的》，展现了科学课堂的序与趣。11月15日，曹燕老师在常州市小学语文二年级统编新教材培训中精彩亮相，和二年级学生一起品读《寒号鸟》，彰显了语文课堂的简与美。教学研讨促成长，辐射引领求共进，百年薛小在一次次辐射带动中不断提高课堂内生力量，展现薛小 “善真教育”的新风采！</a:t>
            </a:r>
          </a:p>
        </p:txBody>
      </p:sp>
      <p:pic>
        <p:nvPicPr>
          <p:cNvPr id="6" name="图片 5" descr="Cache_4ab415e62cd5acb2.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25" y="4114165"/>
            <a:ext cx="2162810" cy="1445260"/>
          </a:xfrm>
          <a:prstGeom prst="foldedCorner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ache_585b222b6ea7eb9a.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62770" y="4598035"/>
            <a:ext cx="2164080" cy="1445260"/>
          </a:xfrm>
          <a:prstGeom prst="foldedCorner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Cache_-764138a300f722bd.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005" y="4598035"/>
            <a:ext cx="2164715" cy="1445260"/>
          </a:xfrm>
          <a:prstGeom prst="foldedCorner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QQ图片201901211031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38670" y="4114165"/>
            <a:ext cx="2204085" cy="1475105"/>
          </a:xfrm>
          <a:prstGeom prst="foldedCorner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QQ图片2019012110315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31105" y="4638040"/>
            <a:ext cx="2012315" cy="1510030"/>
          </a:xfrm>
          <a:prstGeom prst="foldedCorner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544003" y="1848485"/>
            <a:ext cx="9103995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集聚资源，合力驱动，社团活动喜结“新硕果”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（七）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508000" y="1721485"/>
            <a:ext cx="1117600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>
              <a:lnSpc>
                <a:spcPct val="120000"/>
              </a:lnSpc>
            </a:pPr>
            <a:r>
              <a:rPr lang="en-US" sz="2000" b="1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sz="2000" b="1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2018，术科社团硕果累累、香溢校园，各项竞赛再借东风、喜创辉煌。科技社团中，木模获省赛团体一等奖，乐创挑战赛、纸模、直线竞速赛车、电子工程师等项目获省赛团体二等奖，国际数棋获市、区赛团体一等奖，仿生机器人获市赛团体一等奖，创客大赛创意智造、趣味编程获区赛一等奖，3D绘笔获区赛二等奖，创客大赛获市赛团体三等奖。艺术社团中，实践工作坊获市赛一等奖；合唱、朗诵、器乐获区赛团体一等奖，合唱、朗诵获市赛团体二等奖、舞蹈获市赛三等奖。体育运动社团中，排球队获区赛男子第一、女子第二名，市赛男子第二、女子第三名，市春季联赛男子第二、女子第四名，市秋季联赛女子第四名，田径队获新北区秋季运动会团体第一名。丰富多彩的社团活动，为全体学生的发展和成长提供了丰富的土壤。成功背后，凝聚的是一群有情怀的善真老师的汗水和智慧！</a:t>
            </a:r>
          </a:p>
        </p:txBody>
      </p:sp>
      <p:pic>
        <p:nvPicPr>
          <p:cNvPr id="3" name="图片 2" descr="DSC_01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5190" y="544830"/>
            <a:ext cx="1757045" cy="1176655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DSC_545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12685" y="4881245"/>
            <a:ext cx="2019935" cy="1351280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IMG_000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56140" y="545465"/>
            <a:ext cx="1583690" cy="1188085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IMG_20180604_1645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9465" y="4881245"/>
            <a:ext cx="1800860" cy="1351280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QQ图片201811271623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73855" y="546735"/>
            <a:ext cx="1565910" cy="1174750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QQ图片2018112816120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65440" y="558165"/>
            <a:ext cx="1567180" cy="1175385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QQ图片201811281613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80615" y="545465"/>
            <a:ext cx="1567815" cy="1176020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IMG_00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5790" y="546735"/>
            <a:ext cx="1566545" cy="1174750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mmexport15436330022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22900" y="4881245"/>
            <a:ext cx="1805305" cy="1351915"/>
          </a:xfrm>
          <a:prstGeom prst="doubleWav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544003" y="1848485"/>
            <a:ext cx="9103995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绿色发展，健康促进，校园生态绽放“新活力”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（八）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6210300" y="410845"/>
            <a:ext cx="5513070" cy="5915660"/>
            <a:chOff x="9780" y="647"/>
            <a:chExt cx="8682" cy="9316"/>
          </a:xfrm>
        </p:grpSpPr>
        <p:sp>
          <p:nvSpPr>
            <p:cNvPr id="100" name="文本框 99"/>
            <p:cNvSpPr txBox="1"/>
            <p:nvPr/>
          </p:nvSpPr>
          <p:spPr>
            <a:xfrm>
              <a:off x="9802" y="833"/>
              <a:ext cx="8661" cy="89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4800">
                <a:lnSpc>
                  <a:spcPct val="140000"/>
                </a:lnSpc>
              </a:pPr>
              <a:r>
                <a:rPr lang="en-US"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</a:t>
              </a: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春到深处绿意浓，百年老校绽新颜。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2018,年，我校紧抓“健康促进银奖学校”成功创建的契机，以“健康促进金奖”为争创目标，对标找差，“点、线、面”互促共进，在整合融通中移植创生，在优化机制中寻求突破，在规范与创新中增强师生健康意识，有序推开“绿色和谐”健康教育品牌创建，不断积淀“生态优先、绿色发展”的文化内涵，实现了健康促进的可持续发展，校园呈现出蓬勃绽放的生命活力新姿态。2018年12月27日，学校接受了省专家组的现场验收，专家组通过现场考察、问卷调查、学生测试、查阅台帐等多</a:t>
              </a:r>
            </a:p>
            <a:p>
              <a:pPr indent="0" fontAlgn="auto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渠道多形式的验收，给予了高度的评价。</a:t>
              </a:r>
            </a:p>
          </p:txBody>
        </p:sp>
        <p:sp>
          <p:nvSpPr>
            <p:cNvPr id="179" name=" 179"/>
            <p:cNvSpPr/>
            <p:nvPr/>
          </p:nvSpPr>
          <p:spPr>
            <a:xfrm flipH="1">
              <a:off x="9780" y="647"/>
              <a:ext cx="8621" cy="9317"/>
            </a:xfrm>
            <a:prstGeom prst="snip2DiagRect">
              <a:avLst>
                <a:gd name="adj1" fmla="val 0"/>
                <a:gd name="adj2" fmla="val 23229"/>
              </a:avLst>
            </a:prstGeom>
            <a:noFill/>
            <a:ln w="63500" cmpd="dbl">
              <a:solidFill>
                <a:srgbClr val="D1691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图片 2" descr="DSC_598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545" y="3614420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DSC_599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7545" y="662940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DSC_600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84020" y="5093335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DSC_600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34385" y="410845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DSC_600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93185" y="1896745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DSC_603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31795" y="3614420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DSC_604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93185" y="5093335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DSC_605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84020" y="2138680"/>
            <a:ext cx="1845310" cy="1233805"/>
          </a:xfrm>
          <a:prstGeom prst="plaque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544003" y="1848485"/>
            <a:ext cx="9103995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精准把脉，润泽管理，行政例会推行“新变革”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（九）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免费的模板下载：www.ainippt.com   _2" descr="C:\Users\PC\Desktop\zqq\2015-42_0004_---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3779" y="888653"/>
            <a:ext cx="10944134" cy="571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免费的模板下载：www.ainippt.com   _3" descr="D:\desktop\灯笼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3602" y="-695206"/>
            <a:ext cx="2593497" cy="2956586"/>
          </a:xfrm>
          <a:prstGeom prst="rect">
            <a:avLst/>
          </a:prstGeom>
          <a:noFill/>
          <a:effectLst>
            <a:outerShdw blurRad="9398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免费的模板下载：www.ainippt.com   _4" descr="D:\desktop\灯笼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414" y="-695206"/>
            <a:ext cx="2593497" cy="2956586"/>
          </a:xfrm>
          <a:prstGeom prst="rect">
            <a:avLst/>
          </a:prstGeom>
          <a:noFill/>
          <a:effectLst>
            <a:outerShdw blurRad="9398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免费的模板下载：www.ainippt.com   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357823" y="43513"/>
            <a:ext cx="1338553" cy="3326306"/>
          </a:xfrm>
          <a:prstGeom prst="rect">
            <a:avLst/>
          </a:prstGeom>
          <a:noFill/>
          <a:effectLst>
            <a:outerShdw blurRad="5715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免费的模板下载：www.ainippt.com   _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495623" y="43513"/>
            <a:ext cx="1338553" cy="3326306"/>
          </a:xfrm>
          <a:prstGeom prst="rect">
            <a:avLst/>
          </a:prstGeom>
          <a:noFill/>
          <a:effectLst>
            <a:outerShdw blurRad="5715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免费的模板下载：www.ainippt.com   _7"/>
          <p:cNvSpPr txBox="1"/>
          <p:nvPr/>
        </p:nvSpPr>
        <p:spPr>
          <a:xfrm>
            <a:off x="1939608" y="2066608"/>
            <a:ext cx="8312785" cy="3044825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indent="457200" algn="l" defTabSz="913765">
              <a:lnSpc>
                <a:spcPct val="200000"/>
              </a:lnSpc>
            </a:pPr>
            <a:r>
              <a:rPr sz="2400" b="1" dirty="0"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站在岁末回首远望，沿途风景秀丽怡人。</a:t>
            </a:r>
          </a:p>
          <a:p>
            <a:pPr indent="457200" algn="l" defTabSz="913765">
              <a:lnSpc>
                <a:spcPct val="200000"/>
              </a:lnSpc>
            </a:pPr>
            <a:r>
              <a:rPr sz="2400" b="1" dirty="0"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2018年，是薛小的协同发展年，是创新发力之年。</a:t>
            </a:r>
          </a:p>
          <a:p>
            <a:pPr indent="457200" algn="l" defTabSz="913765">
              <a:lnSpc>
                <a:spcPct val="200000"/>
              </a:lnSpc>
            </a:pPr>
            <a:r>
              <a:rPr sz="2400" b="1" dirty="0"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我们在变化中追寻永恒的信念，以奋进的状态书写“奋进之笔”，以崭新的姿态实现自我更新式发展。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7315" y="447040"/>
            <a:ext cx="6104890" cy="5800725"/>
            <a:chOff x="169" y="704"/>
            <a:chExt cx="9614" cy="9135"/>
          </a:xfrm>
        </p:grpSpPr>
        <p:sp>
          <p:nvSpPr>
            <p:cNvPr id="100" name="文本框 99"/>
            <p:cNvSpPr txBox="1"/>
            <p:nvPr/>
          </p:nvSpPr>
          <p:spPr>
            <a:xfrm>
              <a:off x="169" y="971"/>
              <a:ext cx="9615" cy="88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4800">
                <a:lnSpc>
                  <a:spcPct val="150000"/>
                </a:lnSpc>
              </a:pPr>
              <a:r>
                <a:rPr lang="en-US"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</a:t>
              </a: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“道在日新，新者生机也，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不新则死。”行政例会亦是如此，</a:t>
              </a:r>
              <a:endParaRPr lang="en-US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indent="304800">
                <a:lnSpc>
                  <a:spcPct val="150000"/>
                </a:lnSpc>
              </a:pPr>
              <a:r>
                <a:rPr lang="en-US"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精准把脉，润泽管理，是行政团队高效工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作的准则。在芳菲浸染的四月，薛小暖心工程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之助力课堂效率活动如期开展。薛小全体行政在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盛亚萍校长的亲自带领下，走进了课堂，</a:t>
              </a:r>
              <a:r>
                <a:rPr sz="2000" b="1" smtClean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开始一天的提升课堂效率的诊断活动</a:t>
              </a: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。上午，全体行政连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续听课，下午，汇同三位老师一起深入探究如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何进一步提升课堂效率的策略，提出合理性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建议，也给老师们在专业发展上指明了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方向。行政例会的变革，助力教师</a:t>
              </a:r>
            </a:p>
            <a:p>
              <a:pPr indent="304800">
                <a:lnSpc>
                  <a:spcPct val="150000"/>
                </a:lnSpc>
              </a:pPr>
              <a:r>
                <a:rPr sz="2000" b="1" dirty="0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“新发展”！</a:t>
              </a:r>
            </a:p>
          </p:txBody>
        </p:sp>
        <p:sp>
          <p:nvSpPr>
            <p:cNvPr id="217" name=" 217"/>
            <p:cNvSpPr/>
            <p:nvPr/>
          </p:nvSpPr>
          <p:spPr>
            <a:xfrm rot="10320000">
              <a:off x="656" y="704"/>
              <a:ext cx="8951" cy="8656"/>
            </a:xfrm>
            <a:prstGeom prst="teardrop">
              <a:avLst/>
            </a:prstGeom>
            <a:noFill/>
            <a:ln w="63500" cmpd="dbl">
              <a:solidFill>
                <a:srgbClr val="D16915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>
                  <a:solidFill>
                    <a:srgbClr val="FFFFFF"/>
                  </a:solidFill>
                </a:rPr>
                <a:t> </a:t>
              </a:r>
            </a:p>
          </p:txBody>
        </p:sp>
      </p:grpSp>
      <p:pic>
        <p:nvPicPr>
          <p:cNvPr id="3" name="图片 2" descr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88045" y="4999355"/>
            <a:ext cx="1968500" cy="14770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32620" y="3522345"/>
            <a:ext cx="1968500" cy="14770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32620" y="1831340"/>
            <a:ext cx="1968500" cy="14770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88045" y="316230"/>
            <a:ext cx="2019300" cy="15151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7515" y="3522345"/>
            <a:ext cx="1968500" cy="14770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12610" y="1831340"/>
            <a:ext cx="1968500" cy="14770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07355" y="4999355"/>
            <a:ext cx="1968500" cy="14770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23280" y="354330"/>
            <a:ext cx="1968500" cy="1477010"/>
          </a:xfrm>
          <a:prstGeom prst="dodecagon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544003" y="1848485"/>
            <a:ext cx="9103995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树立新航，智创新境，制度完善促进“新发展”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（十）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058035" y="672148"/>
            <a:ext cx="8075930" cy="5513705"/>
            <a:chOff x="3241" y="1059"/>
            <a:chExt cx="12718" cy="8683"/>
          </a:xfrm>
        </p:grpSpPr>
        <p:sp>
          <p:nvSpPr>
            <p:cNvPr id="100" name="文本框 99"/>
            <p:cNvSpPr txBox="1"/>
            <p:nvPr/>
          </p:nvSpPr>
          <p:spPr>
            <a:xfrm>
              <a:off x="3806" y="1706"/>
              <a:ext cx="11589" cy="59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4800">
                <a:lnSpc>
                  <a:spcPct val="150000"/>
                </a:lnSpc>
              </a:pPr>
              <a:r>
                <a:rPr lang="en-US"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共谋发展计，打造新航向。金菊绽放的十一月，迎来了四届十三次教代会的召开。学校管理层听民声、汇民意、集民智、聚民力……在不断地自上而下，自下而上中，我们逐渐清晰了后三年的发展之路，全票通过了学校“新一轮三年发展规划”并完善了《教职工奖励性绩效工资发放方案》等6个制度。在平等对话、多元互动中，消融了管理边界，推动了薛小集团教育的稳健、高位发展。人人参与、合力驱动，成为了学校管理的民主新常态。构建校园新生活，每一个师生员工永远在路上！</a:t>
              </a:r>
            </a:p>
          </p:txBody>
        </p:sp>
        <p:sp>
          <p:nvSpPr>
            <p:cNvPr id="3" name="显示器"/>
            <p:cNvSpPr/>
            <p:nvPr/>
          </p:nvSpPr>
          <p:spPr bwMode="auto">
            <a:xfrm>
              <a:off x="3241" y="1059"/>
              <a:ext cx="12718" cy="8683"/>
            </a:xfrm>
            <a:custGeom>
              <a:avLst/>
              <a:gdLst>
                <a:gd name="T0" fmla="*/ 113939 w 6855"/>
                <a:gd name="T1" fmla="*/ 556 h 4342"/>
                <a:gd name="T2" fmla="*/ 83370 w 6855"/>
                <a:gd name="T3" fmla="*/ 7500 h 4342"/>
                <a:gd name="T4" fmla="*/ 56136 w 6855"/>
                <a:gd name="T5" fmla="*/ 21666 h 4342"/>
                <a:gd name="T6" fmla="*/ 33070 w 6855"/>
                <a:gd name="T7" fmla="*/ 41387 h 4342"/>
                <a:gd name="T8" fmla="*/ 15284 w 6855"/>
                <a:gd name="T9" fmla="*/ 66386 h 4342"/>
                <a:gd name="T10" fmla="*/ 3891 w 6855"/>
                <a:gd name="T11" fmla="*/ 95273 h 4342"/>
                <a:gd name="T12" fmla="*/ 0 w 6855"/>
                <a:gd name="T13" fmla="*/ 126939 h 4342"/>
                <a:gd name="T14" fmla="*/ 1389 w 6855"/>
                <a:gd name="T15" fmla="*/ 971345 h 4342"/>
                <a:gd name="T16" fmla="*/ 10004 w 6855"/>
                <a:gd name="T17" fmla="*/ 1001343 h 4342"/>
                <a:gd name="T18" fmla="*/ 25289 w 6855"/>
                <a:gd name="T19" fmla="*/ 1027731 h 4342"/>
                <a:gd name="T20" fmla="*/ 46409 w 6855"/>
                <a:gd name="T21" fmla="*/ 1049674 h 4342"/>
                <a:gd name="T22" fmla="*/ 71976 w 6855"/>
                <a:gd name="T23" fmla="*/ 1066340 h 4342"/>
                <a:gd name="T24" fmla="*/ 101433 w 6855"/>
                <a:gd name="T25" fmla="*/ 1076340 h 4342"/>
                <a:gd name="T26" fmla="*/ 825361 w 6855"/>
                <a:gd name="T27" fmla="*/ 1078840 h 4342"/>
                <a:gd name="T28" fmla="*/ 687245 w 6855"/>
                <a:gd name="T29" fmla="*/ 1143281 h 4342"/>
                <a:gd name="T30" fmla="*/ 665013 w 6855"/>
                <a:gd name="T31" fmla="*/ 1150225 h 4342"/>
                <a:gd name="T32" fmla="*/ 650284 w 6855"/>
                <a:gd name="T33" fmla="*/ 1162447 h 4342"/>
                <a:gd name="T34" fmla="*/ 638057 w 6855"/>
                <a:gd name="T35" fmla="*/ 1185779 h 4342"/>
                <a:gd name="T36" fmla="*/ 635000 w 6855"/>
                <a:gd name="T37" fmla="*/ 1206056 h 4342"/>
                <a:gd name="T38" fmla="*/ 1268333 w 6855"/>
                <a:gd name="T39" fmla="*/ 1189668 h 4342"/>
                <a:gd name="T40" fmla="*/ 1259996 w 6855"/>
                <a:gd name="T41" fmla="*/ 1169113 h 4342"/>
                <a:gd name="T42" fmla="*/ 1246934 w 6855"/>
                <a:gd name="T43" fmla="*/ 1155781 h 4342"/>
                <a:gd name="T44" fmla="*/ 1220812 w 6855"/>
                <a:gd name="T45" fmla="*/ 1144392 h 4342"/>
                <a:gd name="T46" fmla="*/ 1079361 w 6855"/>
                <a:gd name="T47" fmla="*/ 1142448 h 4342"/>
                <a:gd name="T48" fmla="*/ 1790783 w 6855"/>
                <a:gd name="T49" fmla="*/ 1078284 h 4342"/>
                <a:gd name="T50" fmla="*/ 1821352 w 6855"/>
                <a:gd name="T51" fmla="*/ 1071062 h 4342"/>
                <a:gd name="T52" fmla="*/ 1848864 w 6855"/>
                <a:gd name="T53" fmla="*/ 1057174 h 4342"/>
                <a:gd name="T54" fmla="*/ 1871652 w 6855"/>
                <a:gd name="T55" fmla="*/ 1037175 h 4342"/>
                <a:gd name="T56" fmla="*/ 1889438 w 6855"/>
                <a:gd name="T57" fmla="*/ 1012176 h 4342"/>
                <a:gd name="T58" fmla="*/ 1900832 w 6855"/>
                <a:gd name="T59" fmla="*/ 983566 h 4342"/>
                <a:gd name="T60" fmla="*/ 1905000 w 6855"/>
                <a:gd name="T61" fmla="*/ 952179 h 4342"/>
                <a:gd name="T62" fmla="*/ 1903333 w 6855"/>
                <a:gd name="T63" fmla="*/ 107773 h 4342"/>
                <a:gd name="T64" fmla="*/ 1894718 w 6855"/>
                <a:gd name="T65" fmla="*/ 77774 h 4342"/>
                <a:gd name="T66" fmla="*/ 1879711 w 6855"/>
                <a:gd name="T67" fmla="*/ 51109 h 4342"/>
                <a:gd name="T68" fmla="*/ 1858313 w 6855"/>
                <a:gd name="T69" fmla="*/ 29165 h 4342"/>
                <a:gd name="T70" fmla="*/ 1832746 w 6855"/>
                <a:gd name="T71" fmla="*/ 12499 h 4342"/>
                <a:gd name="T72" fmla="*/ 1803289 w 6855"/>
                <a:gd name="T73" fmla="*/ 2500 h 4342"/>
                <a:gd name="T74" fmla="*/ 1841083 w 6855"/>
                <a:gd name="T75" fmla="*/ 952179 h 4342"/>
                <a:gd name="T76" fmla="*/ 1836359 w 6855"/>
                <a:gd name="T77" fmla="*/ 976900 h 4342"/>
                <a:gd name="T78" fmla="*/ 1818018 w 6855"/>
                <a:gd name="T79" fmla="*/ 1001065 h 4342"/>
                <a:gd name="T80" fmla="*/ 1790505 w 6855"/>
                <a:gd name="T81" fmla="*/ 1014120 h 4342"/>
                <a:gd name="T82" fmla="*/ 120330 w 6855"/>
                <a:gd name="T83" fmla="*/ 1015231 h 4342"/>
                <a:gd name="T84" fmla="*/ 91707 w 6855"/>
                <a:gd name="T85" fmla="*/ 1004676 h 4342"/>
                <a:gd name="T86" fmla="*/ 71142 w 6855"/>
                <a:gd name="T87" fmla="*/ 982177 h 4342"/>
                <a:gd name="T88" fmla="*/ 63361 w 6855"/>
                <a:gd name="T89" fmla="*/ 952179 h 4342"/>
                <a:gd name="T90" fmla="*/ 66418 w 6855"/>
                <a:gd name="T91" fmla="*/ 108051 h 4342"/>
                <a:gd name="T92" fmla="*/ 81980 w 6855"/>
                <a:gd name="T93" fmla="*/ 82218 h 4342"/>
                <a:gd name="T94" fmla="*/ 107825 w 6855"/>
                <a:gd name="T95" fmla="*/ 66108 h 4342"/>
                <a:gd name="T96" fmla="*/ 1777722 w 6855"/>
                <a:gd name="T97" fmla="*/ 63330 h 4342"/>
                <a:gd name="T98" fmla="*/ 1808291 w 6855"/>
                <a:gd name="T99" fmla="*/ 70830 h 4342"/>
                <a:gd name="T100" fmla="*/ 1830523 w 6855"/>
                <a:gd name="T101" fmla="*/ 91385 h 4342"/>
                <a:gd name="T102" fmla="*/ 1840805 w 6855"/>
                <a:gd name="T103" fmla="*/ 120272 h 434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55" h="4342">
                  <a:moveTo>
                    <a:pt x="6397" y="0"/>
                  </a:moveTo>
                  <a:lnTo>
                    <a:pt x="456" y="0"/>
                  </a:lnTo>
                  <a:lnTo>
                    <a:pt x="433" y="1"/>
                  </a:lnTo>
                  <a:lnTo>
                    <a:pt x="410" y="2"/>
                  </a:lnTo>
                  <a:lnTo>
                    <a:pt x="387" y="5"/>
                  </a:lnTo>
                  <a:lnTo>
                    <a:pt x="365" y="9"/>
                  </a:lnTo>
                  <a:lnTo>
                    <a:pt x="343" y="15"/>
                  </a:lnTo>
                  <a:lnTo>
                    <a:pt x="322" y="20"/>
                  </a:lnTo>
                  <a:lnTo>
                    <a:pt x="300" y="27"/>
                  </a:lnTo>
                  <a:lnTo>
                    <a:pt x="279" y="35"/>
                  </a:lnTo>
                  <a:lnTo>
                    <a:pt x="259" y="45"/>
                  </a:lnTo>
                  <a:lnTo>
                    <a:pt x="240" y="55"/>
                  </a:lnTo>
                  <a:lnTo>
                    <a:pt x="220" y="67"/>
                  </a:lnTo>
                  <a:lnTo>
                    <a:pt x="202" y="78"/>
                  </a:lnTo>
                  <a:lnTo>
                    <a:pt x="184" y="91"/>
                  </a:lnTo>
                  <a:lnTo>
                    <a:pt x="167" y="105"/>
                  </a:lnTo>
                  <a:lnTo>
                    <a:pt x="150" y="118"/>
                  </a:lnTo>
                  <a:lnTo>
                    <a:pt x="134" y="134"/>
                  </a:lnTo>
                  <a:lnTo>
                    <a:pt x="119" y="149"/>
                  </a:lnTo>
                  <a:lnTo>
                    <a:pt x="105" y="167"/>
                  </a:lnTo>
                  <a:lnTo>
                    <a:pt x="91" y="184"/>
                  </a:lnTo>
                  <a:lnTo>
                    <a:pt x="78" y="201"/>
                  </a:lnTo>
                  <a:lnTo>
                    <a:pt x="66" y="221"/>
                  </a:lnTo>
                  <a:lnTo>
                    <a:pt x="55" y="239"/>
                  </a:lnTo>
                  <a:lnTo>
                    <a:pt x="45" y="259"/>
                  </a:lnTo>
                  <a:lnTo>
                    <a:pt x="36" y="280"/>
                  </a:lnTo>
                  <a:lnTo>
                    <a:pt x="28" y="300"/>
                  </a:lnTo>
                  <a:lnTo>
                    <a:pt x="21" y="321"/>
                  </a:lnTo>
                  <a:lnTo>
                    <a:pt x="14" y="343"/>
                  </a:lnTo>
                  <a:lnTo>
                    <a:pt x="9" y="365"/>
                  </a:lnTo>
                  <a:lnTo>
                    <a:pt x="5" y="388"/>
                  </a:lnTo>
                  <a:lnTo>
                    <a:pt x="2" y="410"/>
                  </a:lnTo>
                  <a:lnTo>
                    <a:pt x="0" y="433"/>
                  </a:lnTo>
                  <a:lnTo>
                    <a:pt x="0" y="457"/>
                  </a:lnTo>
                  <a:lnTo>
                    <a:pt x="0" y="3428"/>
                  </a:lnTo>
                  <a:lnTo>
                    <a:pt x="0" y="3451"/>
                  </a:lnTo>
                  <a:lnTo>
                    <a:pt x="2" y="3474"/>
                  </a:lnTo>
                  <a:lnTo>
                    <a:pt x="5" y="3497"/>
                  </a:lnTo>
                  <a:lnTo>
                    <a:pt x="9" y="3519"/>
                  </a:lnTo>
                  <a:lnTo>
                    <a:pt x="14" y="3541"/>
                  </a:lnTo>
                  <a:lnTo>
                    <a:pt x="21" y="3563"/>
                  </a:lnTo>
                  <a:lnTo>
                    <a:pt x="28" y="3584"/>
                  </a:lnTo>
                  <a:lnTo>
                    <a:pt x="36" y="3605"/>
                  </a:lnTo>
                  <a:lnTo>
                    <a:pt x="45" y="3625"/>
                  </a:lnTo>
                  <a:lnTo>
                    <a:pt x="55" y="3644"/>
                  </a:lnTo>
                  <a:lnTo>
                    <a:pt x="66" y="3664"/>
                  </a:lnTo>
                  <a:lnTo>
                    <a:pt x="78" y="3682"/>
                  </a:lnTo>
                  <a:lnTo>
                    <a:pt x="91" y="3700"/>
                  </a:lnTo>
                  <a:lnTo>
                    <a:pt x="105" y="3717"/>
                  </a:lnTo>
                  <a:lnTo>
                    <a:pt x="119" y="3734"/>
                  </a:lnTo>
                  <a:lnTo>
                    <a:pt x="134" y="3750"/>
                  </a:lnTo>
                  <a:lnTo>
                    <a:pt x="150" y="3765"/>
                  </a:lnTo>
                  <a:lnTo>
                    <a:pt x="167" y="3779"/>
                  </a:lnTo>
                  <a:lnTo>
                    <a:pt x="184" y="3793"/>
                  </a:lnTo>
                  <a:lnTo>
                    <a:pt x="202" y="3806"/>
                  </a:lnTo>
                  <a:lnTo>
                    <a:pt x="220" y="3818"/>
                  </a:lnTo>
                  <a:lnTo>
                    <a:pt x="240" y="3829"/>
                  </a:lnTo>
                  <a:lnTo>
                    <a:pt x="259" y="3839"/>
                  </a:lnTo>
                  <a:lnTo>
                    <a:pt x="279" y="3848"/>
                  </a:lnTo>
                  <a:lnTo>
                    <a:pt x="300" y="3856"/>
                  </a:lnTo>
                  <a:lnTo>
                    <a:pt x="322" y="3863"/>
                  </a:lnTo>
                  <a:lnTo>
                    <a:pt x="343" y="3870"/>
                  </a:lnTo>
                  <a:lnTo>
                    <a:pt x="365" y="3875"/>
                  </a:lnTo>
                  <a:lnTo>
                    <a:pt x="387" y="3879"/>
                  </a:lnTo>
                  <a:lnTo>
                    <a:pt x="410" y="3882"/>
                  </a:lnTo>
                  <a:lnTo>
                    <a:pt x="433" y="3884"/>
                  </a:lnTo>
                  <a:lnTo>
                    <a:pt x="456" y="3884"/>
                  </a:lnTo>
                  <a:lnTo>
                    <a:pt x="2970" y="3884"/>
                  </a:lnTo>
                  <a:lnTo>
                    <a:pt x="2970" y="4113"/>
                  </a:lnTo>
                  <a:lnTo>
                    <a:pt x="2513" y="4113"/>
                  </a:lnTo>
                  <a:lnTo>
                    <a:pt x="2492" y="4113"/>
                  </a:lnTo>
                  <a:lnTo>
                    <a:pt x="2473" y="4116"/>
                  </a:lnTo>
                  <a:lnTo>
                    <a:pt x="2454" y="4118"/>
                  </a:lnTo>
                  <a:lnTo>
                    <a:pt x="2438" y="4123"/>
                  </a:lnTo>
                  <a:lnTo>
                    <a:pt x="2422" y="4128"/>
                  </a:lnTo>
                  <a:lnTo>
                    <a:pt x="2407" y="4134"/>
                  </a:lnTo>
                  <a:lnTo>
                    <a:pt x="2393" y="4141"/>
                  </a:lnTo>
                  <a:lnTo>
                    <a:pt x="2381" y="4148"/>
                  </a:lnTo>
                  <a:lnTo>
                    <a:pt x="2369" y="4157"/>
                  </a:lnTo>
                  <a:lnTo>
                    <a:pt x="2359" y="4166"/>
                  </a:lnTo>
                  <a:lnTo>
                    <a:pt x="2349" y="4176"/>
                  </a:lnTo>
                  <a:lnTo>
                    <a:pt x="2340" y="4185"/>
                  </a:lnTo>
                  <a:lnTo>
                    <a:pt x="2332" y="4195"/>
                  </a:lnTo>
                  <a:lnTo>
                    <a:pt x="2325" y="4206"/>
                  </a:lnTo>
                  <a:lnTo>
                    <a:pt x="2314" y="4227"/>
                  </a:lnTo>
                  <a:lnTo>
                    <a:pt x="2303" y="4248"/>
                  </a:lnTo>
                  <a:lnTo>
                    <a:pt x="2296" y="4269"/>
                  </a:lnTo>
                  <a:lnTo>
                    <a:pt x="2292" y="4289"/>
                  </a:lnTo>
                  <a:lnTo>
                    <a:pt x="2288" y="4306"/>
                  </a:lnTo>
                  <a:lnTo>
                    <a:pt x="2286" y="4321"/>
                  </a:lnTo>
                  <a:lnTo>
                    <a:pt x="2285" y="4331"/>
                  </a:lnTo>
                  <a:lnTo>
                    <a:pt x="2285" y="4342"/>
                  </a:lnTo>
                  <a:lnTo>
                    <a:pt x="4570" y="4342"/>
                  </a:lnTo>
                  <a:lnTo>
                    <a:pt x="4569" y="4321"/>
                  </a:lnTo>
                  <a:lnTo>
                    <a:pt x="4567" y="4301"/>
                  </a:lnTo>
                  <a:lnTo>
                    <a:pt x="4564" y="4283"/>
                  </a:lnTo>
                  <a:lnTo>
                    <a:pt x="4559" y="4266"/>
                  </a:lnTo>
                  <a:lnTo>
                    <a:pt x="4555" y="4251"/>
                  </a:lnTo>
                  <a:lnTo>
                    <a:pt x="4548" y="4236"/>
                  </a:lnTo>
                  <a:lnTo>
                    <a:pt x="4541" y="4222"/>
                  </a:lnTo>
                  <a:lnTo>
                    <a:pt x="4534" y="4209"/>
                  </a:lnTo>
                  <a:lnTo>
                    <a:pt x="4526" y="4198"/>
                  </a:lnTo>
                  <a:lnTo>
                    <a:pt x="4517" y="4187"/>
                  </a:lnTo>
                  <a:lnTo>
                    <a:pt x="4507" y="4178"/>
                  </a:lnTo>
                  <a:lnTo>
                    <a:pt x="4497" y="4169"/>
                  </a:lnTo>
                  <a:lnTo>
                    <a:pt x="4487" y="4161"/>
                  </a:lnTo>
                  <a:lnTo>
                    <a:pt x="4476" y="4154"/>
                  </a:lnTo>
                  <a:lnTo>
                    <a:pt x="4456" y="4141"/>
                  </a:lnTo>
                  <a:lnTo>
                    <a:pt x="4434" y="4132"/>
                  </a:lnTo>
                  <a:lnTo>
                    <a:pt x="4413" y="4125"/>
                  </a:lnTo>
                  <a:lnTo>
                    <a:pt x="4393" y="4120"/>
                  </a:lnTo>
                  <a:lnTo>
                    <a:pt x="4376" y="4117"/>
                  </a:lnTo>
                  <a:lnTo>
                    <a:pt x="4362" y="4115"/>
                  </a:lnTo>
                  <a:lnTo>
                    <a:pt x="4351" y="4113"/>
                  </a:lnTo>
                  <a:lnTo>
                    <a:pt x="4340" y="4113"/>
                  </a:lnTo>
                  <a:lnTo>
                    <a:pt x="3884" y="4113"/>
                  </a:lnTo>
                  <a:lnTo>
                    <a:pt x="3884" y="3884"/>
                  </a:lnTo>
                  <a:lnTo>
                    <a:pt x="6397" y="3884"/>
                  </a:lnTo>
                  <a:lnTo>
                    <a:pt x="6421" y="3884"/>
                  </a:lnTo>
                  <a:lnTo>
                    <a:pt x="6444" y="3882"/>
                  </a:lnTo>
                  <a:lnTo>
                    <a:pt x="6466" y="3879"/>
                  </a:lnTo>
                  <a:lnTo>
                    <a:pt x="6489" y="3875"/>
                  </a:lnTo>
                  <a:lnTo>
                    <a:pt x="6511" y="3870"/>
                  </a:lnTo>
                  <a:lnTo>
                    <a:pt x="6533" y="3863"/>
                  </a:lnTo>
                  <a:lnTo>
                    <a:pt x="6554" y="3856"/>
                  </a:lnTo>
                  <a:lnTo>
                    <a:pt x="6575" y="3848"/>
                  </a:lnTo>
                  <a:lnTo>
                    <a:pt x="6595" y="3839"/>
                  </a:lnTo>
                  <a:lnTo>
                    <a:pt x="6615" y="3829"/>
                  </a:lnTo>
                  <a:lnTo>
                    <a:pt x="6633" y="3818"/>
                  </a:lnTo>
                  <a:lnTo>
                    <a:pt x="6653" y="3806"/>
                  </a:lnTo>
                  <a:lnTo>
                    <a:pt x="6670" y="3793"/>
                  </a:lnTo>
                  <a:lnTo>
                    <a:pt x="6687" y="3779"/>
                  </a:lnTo>
                  <a:lnTo>
                    <a:pt x="6705" y="3765"/>
                  </a:lnTo>
                  <a:lnTo>
                    <a:pt x="6720" y="3750"/>
                  </a:lnTo>
                  <a:lnTo>
                    <a:pt x="6735" y="3734"/>
                  </a:lnTo>
                  <a:lnTo>
                    <a:pt x="6750" y="3717"/>
                  </a:lnTo>
                  <a:lnTo>
                    <a:pt x="6764" y="3700"/>
                  </a:lnTo>
                  <a:lnTo>
                    <a:pt x="6776" y="3682"/>
                  </a:lnTo>
                  <a:lnTo>
                    <a:pt x="6788" y="3664"/>
                  </a:lnTo>
                  <a:lnTo>
                    <a:pt x="6799" y="3644"/>
                  </a:lnTo>
                  <a:lnTo>
                    <a:pt x="6810" y="3625"/>
                  </a:lnTo>
                  <a:lnTo>
                    <a:pt x="6818" y="3605"/>
                  </a:lnTo>
                  <a:lnTo>
                    <a:pt x="6827" y="3584"/>
                  </a:lnTo>
                  <a:lnTo>
                    <a:pt x="6834" y="3563"/>
                  </a:lnTo>
                  <a:lnTo>
                    <a:pt x="6840" y="3541"/>
                  </a:lnTo>
                  <a:lnTo>
                    <a:pt x="6845" y="3519"/>
                  </a:lnTo>
                  <a:lnTo>
                    <a:pt x="6849" y="3497"/>
                  </a:lnTo>
                  <a:lnTo>
                    <a:pt x="6852" y="3474"/>
                  </a:lnTo>
                  <a:lnTo>
                    <a:pt x="6853" y="3451"/>
                  </a:lnTo>
                  <a:lnTo>
                    <a:pt x="6855" y="3428"/>
                  </a:lnTo>
                  <a:lnTo>
                    <a:pt x="6855" y="457"/>
                  </a:lnTo>
                  <a:lnTo>
                    <a:pt x="6853" y="433"/>
                  </a:lnTo>
                  <a:lnTo>
                    <a:pt x="6852" y="410"/>
                  </a:lnTo>
                  <a:lnTo>
                    <a:pt x="6849" y="388"/>
                  </a:lnTo>
                  <a:lnTo>
                    <a:pt x="6845" y="365"/>
                  </a:lnTo>
                  <a:lnTo>
                    <a:pt x="6840" y="343"/>
                  </a:lnTo>
                  <a:lnTo>
                    <a:pt x="6834" y="321"/>
                  </a:lnTo>
                  <a:lnTo>
                    <a:pt x="6827" y="300"/>
                  </a:lnTo>
                  <a:lnTo>
                    <a:pt x="6818" y="280"/>
                  </a:lnTo>
                  <a:lnTo>
                    <a:pt x="6810" y="259"/>
                  </a:lnTo>
                  <a:lnTo>
                    <a:pt x="6799" y="239"/>
                  </a:lnTo>
                  <a:lnTo>
                    <a:pt x="6788" y="221"/>
                  </a:lnTo>
                  <a:lnTo>
                    <a:pt x="6776" y="201"/>
                  </a:lnTo>
                  <a:lnTo>
                    <a:pt x="6764" y="184"/>
                  </a:lnTo>
                  <a:lnTo>
                    <a:pt x="6750" y="167"/>
                  </a:lnTo>
                  <a:lnTo>
                    <a:pt x="6735" y="149"/>
                  </a:lnTo>
                  <a:lnTo>
                    <a:pt x="6720" y="134"/>
                  </a:lnTo>
                  <a:lnTo>
                    <a:pt x="6705" y="118"/>
                  </a:lnTo>
                  <a:lnTo>
                    <a:pt x="6687" y="105"/>
                  </a:lnTo>
                  <a:lnTo>
                    <a:pt x="6670" y="91"/>
                  </a:lnTo>
                  <a:lnTo>
                    <a:pt x="6653" y="78"/>
                  </a:lnTo>
                  <a:lnTo>
                    <a:pt x="6633" y="67"/>
                  </a:lnTo>
                  <a:lnTo>
                    <a:pt x="6615" y="55"/>
                  </a:lnTo>
                  <a:lnTo>
                    <a:pt x="6595" y="45"/>
                  </a:lnTo>
                  <a:lnTo>
                    <a:pt x="6575" y="35"/>
                  </a:lnTo>
                  <a:lnTo>
                    <a:pt x="6554" y="27"/>
                  </a:lnTo>
                  <a:lnTo>
                    <a:pt x="6533" y="20"/>
                  </a:lnTo>
                  <a:lnTo>
                    <a:pt x="6511" y="15"/>
                  </a:lnTo>
                  <a:lnTo>
                    <a:pt x="6489" y="9"/>
                  </a:lnTo>
                  <a:lnTo>
                    <a:pt x="6466" y="5"/>
                  </a:lnTo>
                  <a:lnTo>
                    <a:pt x="6444" y="2"/>
                  </a:lnTo>
                  <a:lnTo>
                    <a:pt x="6421" y="1"/>
                  </a:lnTo>
                  <a:lnTo>
                    <a:pt x="6397" y="0"/>
                  </a:lnTo>
                  <a:close/>
                  <a:moveTo>
                    <a:pt x="6625" y="3428"/>
                  </a:moveTo>
                  <a:lnTo>
                    <a:pt x="6625" y="3428"/>
                  </a:lnTo>
                  <a:lnTo>
                    <a:pt x="6624" y="3451"/>
                  </a:lnTo>
                  <a:lnTo>
                    <a:pt x="6621" y="3474"/>
                  </a:lnTo>
                  <a:lnTo>
                    <a:pt x="6616" y="3496"/>
                  </a:lnTo>
                  <a:lnTo>
                    <a:pt x="6608" y="3517"/>
                  </a:lnTo>
                  <a:lnTo>
                    <a:pt x="6599" y="3536"/>
                  </a:lnTo>
                  <a:lnTo>
                    <a:pt x="6587" y="3555"/>
                  </a:lnTo>
                  <a:lnTo>
                    <a:pt x="6573" y="3573"/>
                  </a:lnTo>
                  <a:lnTo>
                    <a:pt x="6558" y="3589"/>
                  </a:lnTo>
                  <a:lnTo>
                    <a:pt x="6542" y="3604"/>
                  </a:lnTo>
                  <a:lnTo>
                    <a:pt x="6525" y="3617"/>
                  </a:lnTo>
                  <a:lnTo>
                    <a:pt x="6507" y="3628"/>
                  </a:lnTo>
                  <a:lnTo>
                    <a:pt x="6486" y="3638"/>
                  </a:lnTo>
                  <a:lnTo>
                    <a:pt x="6465" y="3646"/>
                  </a:lnTo>
                  <a:lnTo>
                    <a:pt x="6443" y="3651"/>
                  </a:lnTo>
                  <a:lnTo>
                    <a:pt x="6420" y="3655"/>
                  </a:lnTo>
                  <a:lnTo>
                    <a:pt x="6397" y="3656"/>
                  </a:lnTo>
                  <a:lnTo>
                    <a:pt x="456" y="3656"/>
                  </a:lnTo>
                  <a:lnTo>
                    <a:pt x="433" y="3655"/>
                  </a:lnTo>
                  <a:lnTo>
                    <a:pt x="410" y="3651"/>
                  </a:lnTo>
                  <a:lnTo>
                    <a:pt x="388" y="3646"/>
                  </a:lnTo>
                  <a:lnTo>
                    <a:pt x="368" y="3638"/>
                  </a:lnTo>
                  <a:lnTo>
                    <a:pt x="348" y="3628"/>
                  </a:lnTo>
                  <a:lnTo>
                    <a:pt x="330" y="3617"/>
                  </a:lnTo>
                  <a:lnTo>
                    <a:pt x="311" y="3604"/>
                  </a:lnTo>
                  <a:lnTo>
                    <a:pt x="295" y="3589"/>
                  </a:lnTo>
                  <a:lnTo>
                    <a:pt x="280" y="3573"/>
                  </a:lnTo>
                  <a:lnTo>
                    <a:pt x="267" y="3555"/>
                  </a:lnTo>
                  <a:lnTo>
                    <a:pt x="256" y="3536"/>
                  </a:lnTo>
                  <a:lnTo>
                    <a:pt x="247" y="3517"/>
                  </a:lnTo>
                  <a:lnTo>
                    <a:pt x="239" y="3496"/>
                  </a:lnTo>
                  <a:lnTo>
                    <a:pt x="233" y="3474"/>
                  </a:lnTo>
                  <a:lnTo>
                    <a:pt x="229" y="3451"/>
                  </a:lnTo>
                  <a:lnTo>
                    <a:pt x="228" y="3428"/>
                  </a:lnTo>
                  <a:lnTo>
                    <a:pt x="228" y="457"/>
                  </a:lnTo>
                  <a:lnTo>
                    <a:pt x="229" y="433"/>
                  </a:lnTo>
                  <a:lnTo>
                    <a:pt x="233" y="411"/>
                  </a:lnTo>
                  <a:lnTo>
                    <a:pt x="239" y="389"/>
                  </a:lnTo>
                  <a:lnTo>
                    <a:pt x="247" y="368"/>
                  </a:lnTo>
                  <a:lnTo>
                    <a:pt x="256" y="348"/>
                  </a:lnTo>
                  <a:lnTo>
                    <a:pt x="267" y="329"/>
                  </a:lnTo>
                  <a:lnTo>
                    <a:pt x="280" y="312"/>
                  </a:lnTo>
                  <a:lnTo>
                    <a:pt x="295" y="296"/>
                  </a:lnTo>
                  <a:lnTo>
                    <a:pt x="311" y="281"/>
                  </a:lnTo>
                  <a:lnTo>
                    <a:pt x="330" y="267"/>
                  </a:lnTo>
                  <a:lnTo>
                    <a:pt x="348" y="255"/>
                  </a:lnTo>
                  <a:lnTo>
                    <a:pt x="368" y="246"/>
                  </a:lnTo>
                  <a:lnTo>
                    <a:pt x="388" y="238"/>
                  </a:lnTo>
                  <a:lnTo>
                    <a:pt x="410" y="232"/>
                  </a:lnTo>
                  <a:lnTo>
                    <a:pt x="433" y="229"/>
                  </a:lnTo>
                  <a:lnTo>
                    <a:pt x="456" y="228"/>
                  </a:lnTo>
                  <a:lnTo>
                    <a:pt x="6397" y="228"/>
                  </a:lnTo>
                  <a:lnTo>
                    <a:pt x="6420" y="229"/>
                  </a:lnTo>
                  <a:lnTo>
                    <a:pt x="6443" y="232"/>
                  </a:lnTo>
                  <a:lnTo>
                    <a:pt x="6465" y="238"/>
                  </a:lnTo>
                  <a:lnTo>
                    <a:pt x="6486" y="246"/>
                  </a:lnTo>
                  <a:lnTo>
                    <a:pt x="6507" y="255"/>
                  </a:lnTo>
                  <a:lnTo>
                    <a:pt x="6525" y="267"/>
                  </a:lnTo>
                  <a:lnTo>
                    <a:pt x="6542" y="281"/>
                  </a:lnTo>
                  <a:lnTo>
                    <a:pt x="6558" y="296"/>
                  </a:lnTo>
                  <a:lnTo>
                    <a:pt x="6573" y="312"/>
                  </a:lnTo>
                  <a:lnTo>
                    <a:pt x="6587" y="329"/>
                  </a:lnTo>
                  <a:lnTo>
                    <a:pt x="6599" y="348"/>
                  </a:lnTo>
                  <a:lnTo>
                    <a:pt x="6608" y="368"/>
                  </a:lnTo>
                  <a:lnTo>
                    <a:pt x="6616" y="389"/>
                  </a:lnTo>
                  <a:lnTo>
                    <a:pt x="6621" y="411"/>
                  </a:lnTo>
                  <a:lnTo>
                    <a:pt x="6624" y="433"/>
                  </a:lnTo>
                  <a:lnTo>
                    <a:pt x="6625" y="457"/>
                  </a:lnTo>
                  <a:lnTo>
                    <a:pt x="6625" y="3428"/>
                  </a:lnTo>
                  <a:close/>
                </a:path>
              </a:pathLst>
            </a:custGeom>
            <a:noFill/>
            <a:ln w="63500">
              <a:solidFill>
                <a:srgbClr val="D16915"/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bIns="144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" name="图片 5" descr="DSC0898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40000">
            <a:off x="9582150" y="4625975"/>
            <a:ext cx="2067560" cy="1551305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DSC0899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52590" y="5027930"/>
            <a:ext cx="1973580" cy="1480820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DSC0900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">
            <a:off x="9958070" y="408305"/>
            <a:ext cx="1831340" cy="1373505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DSC090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60000">
            <a:off x="486410" y="4704715"/>
            <a:ext cx="1973580" cy="1480820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DSC090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345" y="5027930"/>
            <a:ext cx="1973580" cy="1480820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DSC090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120000">
            <a:off x="349885" y="306070"/>
            <a:ext cx="1973580" cy="1480820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免费的模板下载：www.ainippt.com   _2" descr="C:\Users\PC\Desktop\zqq\2015-42_0004_---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3779" y="888653"/>
            <a:ext cx="10944134" cy="571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免费的模板下载：www.ainippt.com   _3" descr="D:\desktop\灯笼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3602" y="-695206"/>
            <a:ext cx="2593497" cy="2956586"/>
          </a:xfrm>
          <a:prstGeom prst="rect">
            <a:avLst/>
          </a:prstGeom>
          <a:noFill/>
          <a:effectLst>
            <a:outerShdw blurRad="9398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免费的模板下载：www.ainippt.com   _4" descr="D:\desktop\灯笼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414" y="-695206"/>
            <a:ext cx="2593497" cy="2956586"/>
          </a:xfrm>
          <a:prstGeom prst="rect">
            <a:avLst/>
          </a:prstGeom>
          <a:noFill/>
          <a:effectLst>
            <a:outerShdw blurRad="9398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免费的模板下载：www.ainippt.com   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357823" y="43513"/>
            <a:ext cx="1338553" cy="3326306"/>
          </a:xfrm>
          <a:prstGeom prst="rect">
            <a:avLst/>
          </a:prstGeom>
          <a:noFill/>
          <a:effectLst>
            <a:outerShdw blurRad="5715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免费的模板下载：www.ainippt.com   _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495623" y="43513"/>
            <a:ext cx="1338553" cy="3326306"/>
          </a:xfrm>
          <a:prstGeom prst="rect">
            <a:avLst/>
          </a:prstGeom>
          <a:noFill/>
          <a:effectLst>
            <a:outerShdw blurRad="571500" algn="tl" rotWithShape="0">
              <a:srgbClr val="FF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免费的模板下载：www.ainippt.com   _7"/>
          <p:cNvSpPr txBox="1"/>
          <p:nvPr/>
        </p:nvSpPr>
        <p:spPr>
          <a:xfrm>
            <a:off x="1939608" y="2276158"/>
            <a:ext cx="8312785" cy="2305685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indent="457200" algn="l" defTabSz="913765">
              <a:lnSpc>
                <a:spcPct val="200000"/>
              </a:lnSpc>
            </a:pPr>
            <a:r>
              <a:rPr sz="2400" b="1" dirty="0"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穿过生命散发的芬芳，展现教育最美的姿态。2019，让我们向着那道光，重“新”出发，从心出发，真诚如你，执着如我，携手共创美好未来！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工作\稻壳儿\ppt\20180103-01\5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33" y="4799636"/>
            <a:ext cx="3584792" cy="205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工作\稻壳儿\ppt\20180103-01\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23090" y="-91440"/>
            <a:ext cx="1874680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工作\稻壳儿\ppt\20180103-01\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937444">
            <a:off x="7399956" y="-937379"/>
            <a:ext cx="3032125" cy="56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工作\稻壳儿\ppt\20180103-01\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40280"/>
            <a:ext cx="12202160" cy="25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工作\稻壳儿\ppt\20180103-01\0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56643">
            <a:off x="-3718138" y="-2728471"/>
            <a:ext cx="8392231" cy="5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901529" y="2694940"/>
            <a:ext cx="8672830" cy="146812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ctr"/>
            <a:r>
              <a:rPr lang="zh-CN" altLang="en-US" sz="8800" b="1" dirty="0">
                <a:ln w="9525">
                  <a:noFill/>
                </a:ln>
                <a:gradFill>
                  <a:gsLst>
                    <a:gs pos="0">
                      <a:srgbClr val="FF0000"/>
                    </a:gs>
                    <a:gs pos="62000">
                      <a:srgbClr val="FF0000"/>
                    </a:gs>
                    <a:gs pos="63000">
                      <a:srgbClr val="FF5D5D"/>
                    </a:gs>
                    <a:gs pos="77000">
                      <a:srgbClr val="C00000"/>
                    </a:gs>
                  </a:gsLst>
                  <a:lin ang="16200000" scaled="1"/>
                </a:gradFill>
                <a:latin typeface="Impact" panose="020B0806030902050204" pitchFamily="34" charset="0"/>
                <a:ea typeface="微软雅黑" panose="020B0503020204020204" charset="-122"/>
                <a:sym typeface="微软雅黑" panose="020B0503020204020204" charset="-122"/>
              </a:rPr>
              <a:t>谢谢聆听</a:t>
            </a:r>
          </a:p>
        </p:txBody>
      </p:sp>
      <p:pic>
        <p:nvPicPr>
          <p:cNvPr id="15" name="Picture 4" descr="D:\工作\稻壳儿\ppt\20180103-01\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56643" flipH="1" flipV="1">
            <a:off x="7142736" y="3640503"/>
            <a:ext cx="8392231" cy="59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工作\稻壳儿\ppt\20180103-01\988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7226" y="4499901"/>
            <a:ext cx="2883662" cy="265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工作\稻壳儿\ppt\20180103-01\65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0095452" y="2563030"/>
            <a:ext cx="1682126" cy="8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686560" y="1848485"/>
            <a:ext cx="8818880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动力变革，特色兴校，</a:t>
            </a:r>
            <a:endParaRPr lang="zh-CN" altLang="en-US" sz="66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学校发展走向“新跨越”</a:t>
            </a:r>
            <a:endParaRPr lang="zh-CN" altLang="en-US" sz="66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（一）</a:t>
            </a:r>
            <a:endParaRPr lang="zh-CN" altLang="en-US" sz="44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sp>
        <p:nvSpPr>
          <p:cNvPr id="100" name="文本框 99"/>
          <p:cNvSpPr txBox="1"/>
          <p:nvPr/>
        </p:nvSpPr>
        <p:spPr>
          <a:xfrm>
            <a:off x="405765" y="543560"/>
            <a:ext cx="676211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>
              <a:lnSpc>
                <a:spcPct val="120000"/>
              </a:lnSpc>
            </a:pPr>
            <a:r>
              <a:rPr lang="en-US" altLang="zh-CN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新发展赋予新使命，新征程激发新作为。</a:t>
            </a:r>
            <a:r>
              <a:rPr lang="en-US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lang="zh-CN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</a:t>
            </a:r>
            <a:r>
              <a:rPr lang="zh-CN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日上午，学校迎</a:t>
            </a:r>
            <a:r>
              <a:rPr lang="zh-CN" sz="2000" b="1" dirty="0" smtClean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来三</a:t>
            </a:r>
            <a:r>
              <a:rPr lang="zh-CN" sz="2000" b="1" dirty="0">
                <a:solidFill>
                  <a:srgbClr val="F0B928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发展规划评估论证专家组，举行了第四轮学校规划总结评估和第五轮三年发展规划的论证会。梳理提炼回顾过去，我们以文化人，在打造品牌中提升管理品质，在推进课题中引领课程建设，在多元研修中促进教师发展，在综合融通中丰盈学生生命，实现了华丽蜕变。集智生慧描绘蓝图，我们将继续传承百年办学历史，以“善真”文化为核心，践行“至善求真，适性扬才”的办学理念，以“新基础教育”研究发力，唤醒生命自觉，努力实现管理、课程、队伍、学生工作等各领域的滚动式发展，全面推进整体变革。新一轮发展规划，思路清晰、措施得力、特色鲜明，给学校未来的发展打开了全新的思路，是凝聚人心的催化剂，是动力变革的加速器。蓄势待发，逐梦无惧，我们将坚守内生式实践之路，创造学校教育新文化，努力实现跨越式发展！</a:t>
            </a:r>
            <a:endParaRPr lang="zh-CN" altLang="en-US" sz="2000" b="1" dirty="0">
              <a:solidFill>
                <a:srgbClr val="F0B928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7" name="图片 16" descr="汇报总结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40000">
            <a:off x="7166610" y="448310"/>
            <a:ext cx="2670175" cy="2543810"/>
          </a:xfrm>
          <a:prstGeom prst="rect">
            <a:avLst/>
          </a:prstGeom>
        </p:spPr>
      </p:pic>
      <p:pic>
        <p:nvPicPr>
          <p:cNvPr id="16" name="图片 15" descr="专家组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60000">
            <a:off x="9193530" y="2096135"/>
            <a:ext cx="2521585" cy="252158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7273925" y="4387850"/>
            <a:ext cx="3227705" cy="2087245"/>
            <a:chOff x="11457" y="6535"/>
            <a:chExt cx="5083" cy="3287"/>
          </a:xfrm>
        </p:grpSpPr>
        <p:pic>
          <p:nvPicPr>
            <p:cNvPr id="4" name="图片 3" descr="爱华小学参会人员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20000">
              <a:off x="11457" y="6535"/>
              <a:ext cx="4064" cy="2717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矩形 17"/>
            <p:cNvSpPr/>
            <p:nvPr/>
          </p:nvSpPr>
          <p:spPr>
            <a:xfrm>
              <a:off x="14324" y="9097"/>
              <a:ext cx="2216" cy="7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zh-CN" sz="2400" b="1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爱华小学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686560" y="1848485"/>
            <a:ext cx="8818880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培植新质，跨界整合，课程图谱收获“新生长”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（二）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225675" y="325120"/>
            <a:ext cx="8016240" cy="6206490"/>
            <a:chOff x="1618" y="462"/>
            <a:chExt cx="12624" cy="9774"/>
          </a:xfrm>
        </p:grpSpPr>
        <p:sp>
          <p:nvSpPr>
            <p:cNvPr id="100" name="文本框 99"/>
            <p:cNvSpPr txBox="1"/>
            <p:nvPr/>
          </p:nvSpPr>
          <p:spPr>
            <a:xfrm>
              <a:off x="1618" y="860"/>
              <a:ext cx="12624" cy="89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4800">
                <a:lnSpc>
                  <a:spcPct val="130000"/>
                </a:lnSpc>
              </a:pPr>
              <a:r>
                <a:rPr lang="en-US"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</a:t>
              </a: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聚焦核心素养，实现跨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界整合。我们积极推行德育课程整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体变革，以“自由畅玩、乐享乐智”为核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心内涵，以“四季节语”为主要载体，与已有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主题课程有机融合，开展畅玩乐享主题课程群的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开发与实践研究，让学生玩出乐趣，玩出健康，玩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出智慧，玩出文化，涵养童心童趣，启导学生生命独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特体验和自然生长的状态。2018年6月，祝卫其副校长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在“新基础教育”学生工作全国现场会上做了主题为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《畅玩乐享：助推学生工作与学科教学综合融通》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的交流，获得了专家同行的好评。此课程在常州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市第六届学校主动发展优秀项目评选中获得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了二等奖。“新”课程促进“新生长”</a:t>
              </a:r>
            </a:p>
            <a:p>
              <a:pPr indent="304800">
                <a:lnSpc>
                  <a:spcPct val="13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风景独好正当时！</a:t>
              </a:r>
            </a:p>
          </p:txBody>
        </p:sp>
        <p:sp>
          <p:nvSpPr>
            <p:cNvPr id="2" name="椭圆 1"/>
            <p:cNvSpPr/>
            <p:nvPr/>
          </p:nvSpPr>
          <p:spPr>
            <a:xfrm>
              <a:off x="2288" y="462"/>
              <a:ext cx="9775" cy="9775"/>
            </a:xfrm>
            <a:prstGeom prst="ellipse">
              <a:avLst/>
            </a:prstGeom>
            <a:noFill/>
            <a:ln w="76200" cmpd="thickThin">
              <a:solidFill>
                <a:srgbClr val="D0651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 descr="科技节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80000">
            <a:off x="8776970" y="351790"/>
            <a:ext cx="2832735" cy="2832735"/>
          </a:xfrm>
          <a:prstGeom prst="rect">
            <a:avLst/>
          </a:prstGeom>
        </p:spPr>
      </p:pic>
      <p:pic>
        <p:nvPicPr>
          <p:cNvPr id="6" name="图片 5" descr="读书节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20000">
            <a:off x="8929370" y="3669030"/>
            <a:ext cx="2792095" cy="2792095"/>
          </a:xfrm>
          <a:prstGeom prst="rect">
            <a:avLst/>
          </a:prstGeom>
        </p:spPr>
      </p:pic>
      <p:pic>
        <p:nvPicPr>
          <p:cNvPr id="10" name="图片 9" descr="IMG_20181231_1704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5480000">
            <a:off x="739140" y="3798570"/>
            <a:ext cx="1899285" cy="2532380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祝卫其全国会议分享"/>
          <p:cNvPicPr>
            <a:picLocks noChangeAspect="1"/>
          </p:cNvPicPr>
          <p:nvPr/>
        </p:nvPicPr>
        <p:blipFill>
          <a:blip r:embed="rId8" cstate="print"/>
          <a:srcRect l="4561" r="5251"/>
          <a:stretch>
            <a:fillRect/>
          </a:stretch>
        </p:blipFill>
        <p:spPr>
          <a:xfrm rot="21240000">
            <a:off x="344170" y="704850"/>
            <a:ext cx="2523490" cy="1881505"/>
          </a:xfrm>
          <a:prstGeom prst="roundRect">
            <a:avLst/>
          </a:prstGeom>
          <a:ln w="3810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686560" y="1848485"/>
            <a:ext cx="8818880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七彩研学，精彩无限，实践活动创生“新生态”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（三）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229" b="13266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09270" y="-989965"/>
            <a:ext cx="8905240" cy="6510655"/>
            <a:chOff x="2218" y="-1559"/>
            <a:chExt cx="14024" cy="10253"/>
          </a:xfrm>
        </p:grpSpPr>
        <p:sp>
          <p:nvSpPr>
            <p:cNvPr id="100" name="文本框 99"/>
            <p:cNvSpPr txBox="1"/>
            <p:nvPr/>
          </p:nvSpPr>
          <p:spPr>
            <a:xfrm>
              <a:off x="2218" y="1086"/>
              <a:ext cx="14025" cy="76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4800">
                <a:lnSpc>
                  <a:spcPct val="140000"/>
                </a:lnSpc>
              </a:pPr>
              <a:r>
                <a:rPr lang="en-US"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</a:t>
              </a: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赤橙黄绿青蓝紫，七彩研学开启快乐学习之旅。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奋斗、仁爱、担当、认真……七彩生活勃发校园新的律动。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    第一次爱心拍卖会，温暖春的步伐；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    第一次舞林大会，舞出夏的激情；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    第一次少先队员代表大会，渲染秋的色彩……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2018的一个个“第一次”，创造了薛小新生活，赋予了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活动新内涵，丰富了师生新体验，展现了善真娃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新特质，实现了学生活动新发展。七彩研学，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     造就了一个个灵动自信的薛小娃；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        七彩生活，编织了一个个</a:t>
              </a:r>
            </a:p>
            <a:p>
              <a:pPr indent="304800">
                <a:lnSpc>
                  <a:spcPct val="140000"/>
                </a:lnSpc>
              </a:pPr>
              <a:r>
                <a:rPr sz="2000" b="1">
                  <a:solidFill>
                    <a:srgbClr val="F0B928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              七彩绚丽的童年！</a:t>
              </a:r>
            </a:p>
          </p:txBody>
        </p:sp>
        <p:sp>
          <p:nvSpPr>
            <p:cNvPr id="199" name=" 199"/>
            <p:cNvSpPr/>
            <p:nvPr/>
          </p:nvSpPr>
          <p:spPr>
            <a:xfrm rot="13500000">
              <a:off x="4704" y="-1630"/>
              <a:ext cx="9789" cy="9930"/>
            </a:xfrm>
            <a:custGeom>
              <a:avLst/>
              <a:gdLst>
                <a:gd name="connsiteX0" fmla="*/ 0 w 1079818"/>
                <a:gd name="connsiteY0" fmla="*/ 0 h 1080105"/>
                <a:gd name="connsiteX1" fmla="*/ 1079818 w 1079818"/>
                <a:gd name="connsiteY1" fmla="*/ 0 h 1080105"/>
                <a:gd name="connsiteX2" fmla="*/ 110134 w 1079818"/>
                <a:gd name="connsiteY2" fmla="*/ 1074544 h 1080105"/>
                <a:gd name="connsiteX3" fmla="*/ 0 w 1079818"/>
                <a:gd name="connsiteY3" fmla="*/ 1080105 h 108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818" h="1080105">
                  <a:moveTo>
                    <a:pt x="0" y="0"/>
                  </a:moveTo>
                  <a:lnTo>
                    <a:pt x="1079818" y="0"/>
                  </a:lnTo>
                  <a:cubicBezTo>
                    <a:pt x="1079818" y="559251"/>
                    <a:pt x="654791" y="1019231"/>
                    <a:pt x="110134" y="1074544"/>
                  </a:cubicBezTo>
                  <a:lnTo>
                    <a:pt x="0" y="1080105"/>
                  </a:lnTo>
                  <a:close/>
                </a:path>
              </a:pathLst>
            </a:custGeom>
            <a:noFill/>
            <a:ln w="63500" cmpd="sng">
              <a:solidFill>
                <a:srgbClr val="D1691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33388" y="3720635"/>
            <a:ext cx="2999682" cy="2370390"/>
            <a:chOff x="-202" y="626"/>
            <a:chExt cx="5514" cy="4357"/>
          </a:xfrm>
        </p:grpSpPr>
        <p:pic>
          <p:nvPicPr>
            <p:cNvPr id="3" name="图片 2" descr="[KW71U{BNRGURHM3{_3T5{N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" y="626"/>
              <a:ext cx="3234" cy="2160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7" y="2566"/>
              <a:ext cx="3005" cy="2254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 descr="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202" y="2729"/>
              <a:ext cx="3005" cy="2254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六边形 17"/>
            <p:cNvSpPr/>
            <p:nvPr/>
          </p:nvSpPr>
          <p:spPr>
            <a:xfrm>
              <a:off x="2942" y="1686"/>
              <a:ext cx="2370" cy="880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zh-CN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拍卖会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404179" y="805113"/>
            <a:ext cx="3421597" cy="2596098"/>
            <a:chOff x="1794" y="6304"/>
            <a:chExt cx="7374" cy="5594"/>
          </a:xfrm>
        </p:grpSpPr>
        <p:pic>
          <p:nvPicPr>
            <p:cNvPr id="10" name="图片 9" descr="三（13）吴梓涵 王晨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2" y="9134"/>
              <a:ext cx="4146" cy="2764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 descr="五（7）包莘颜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22" y="6304"/>
              <a:ext cx="4146" cy="2829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六边形 11"/>
            <p:cNvSpPr/>
            <p:nvPr/>
          </p:nvSpPr>
          <p:spPr>
            <a:xfrm>
              <a:off x="2161" y="6603"/>
              <a:ext cx="3336" cy="103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zh-CN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舞林大会</a:t>
              </a:r>
            </a:p>
          </p:txBody>
        </p:sp>
        <p:pic>
          <p:nvPicPr>
            <p:cNvPr id="9" name="图片 8" descr="合影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4" y="7734"/>
              <a:ext cx="3932" cy="2950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组合 21"/>
          <p:cNvGrpSpPr/>
          <p:nvPr/>
        </p:nvGrpSpPr>
        <p:grpSpPr>
          <a:xfrm>
            <a:off x="6125845" y="3595370"/>
            <a:ext cx="5467985" cy="2955925"/>
            <a:chOff x="10939" y="5287"/>
            <a:chExt cx="9135" cy="4938"/>
          </a:xfrm>
        </p:grpSpPr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81" y="6041"/>
              <a:ext cx="3280" cy="2187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 descr="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39" y="8028"/>
              <a:ext cx="3280" cy="2187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 descr="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61" y="6041"/>
              <a:ext cx="3280" cy="2187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16" descr="3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248" y="8105"/>
              <a:ext cx="2826" cy="2120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六边形 18"/>
            <p:cNvSpPr/>
            <p:nvPr/>
          </p:nvSpPr>
          <p:spPr>
            <a:xfrm>
              <a:off x="14979" y="5287"/>
              <a:ext cx="2534" cy="799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zh-CN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少代会</a:t>
              </a:r>
            </a:p>
          </p:txBody>
        </p:sp>
        <p:pic>
          <p:nvPicPr>
            <p:cNvPr id="16" name="图片 15" descr="1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68" y="8028"/>
              <a:ext cx="3280" cy="2187"/>
            </a:xfrm>
            <a:prstGeom prst="hexagon">
              <a:avLst/>
            </a:prstGeom>
            <a:ln w="25400">
              <a:solidFill>
                <a:schemeClr val="bg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>
            <a:spLocks noChangeArrowheads="1"/>
          </p:cNvSpPr>
          <p:nvPr/>
        </p:nvSpPr>
        <p:spPr bwMode="auto">
          <a:xfrm>
            <a:off x="1686560" y="1848485"/>
            <a:ext cx="8818880" cy="316103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6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长程策划，精进臻善，仪式教育体验“新幸福”</a:t>
            </a:r>
            <a:endParaRPr lang="zh-CN" altLang="en-US" sz="66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3" name="PA_矩形 142"/>
          <p:cNvSpPr/>
          <p:nvPr>
            <p:custDataLst>
              <p:tags r:id="rId1"/>
            </p:custDataLst>
          </p:nvPr>
        </p:nvSpPr>
        <p:spPr>
          <a:xfrm>
            <a:off x="125730" y="497205"/>
            <a:ext cx="1597025" cy="791210"/>
          </a:xfrm>
          <a:prstGeom prst="rect">
            <a:avLst/>
          </a:prstGeom>
          <a:effectLst>
            <a:outerShdw blurRad="50800" dist="38100" dir="2700000" algn="tl" rotWithShape="0">
              <a:srgbClr val="800000">
                <a:alpha val="40000"/>
              </a:srgbClr>
            </a:outerShdw>
          </a:effectLst>
        </p:spPr>
        <p:txBody>
          <a:bodyPr wrap="square" lIns="115187" tIns="57593" rIns="115187" bIns="57593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9050"/>
          </a:bodyPr>
          <a:lstStyle/>
          <a:p>
            <a:pPr algn="l"/>
            <a:r>
              <a:rPr lang="zh-CN" altLang="en-US" sz="44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（四）</a:t>
            </a:r>
            <a:endParaRPr lang="zh-CN" altLang="en-US" sz="44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1228</Words>
  <Application>Microsoft Office PowerPoint</Application>
  <PresentationFormat>自定义</PresentationFormat>
  <Paragraphs>84</Paragraphs>
  <Slides>24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47</cp:revision>
  <dcterms:created xsi:type="dcterms:W3CDTF">2018-01-02T10:49:00Z</dcterms:created>
  <dcterms:modified xsi:type="dcterms:W3CDTF">2019-01-22T06:08:13Z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