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5"/>
  </p:handoutMasterIdLst>
  <p:sldIdLst>
    <p:sldId id="267" r:id="rId3"/>
    <p:sldId id="258" r:id="rId5"/>
    <p:sldId id="256" r:id="rId6"/>
    <p:sldId id="259" r:id="rId7"/>
    <p:sldId id="260" r:id="rId8"/>
    <p:sldId id="261" r:id="rId9"/>
    <p:sldId id="262" r:id="rId10"/>
    <p:sldId id="265" r:id="rId11"/>
    <p:sldId id="268" r:id="rId12"/>
    <p:sldId id="269" r:id="rId13"/>
    <p:sldId id="264"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4.pn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897890" y="1647190"/>
            <a:ext cx="6128385" cy="706755"/>
          </a:xfrm>
          <a:prstGeom prst="rect">
            <a:avLst/>
          </a:prstGeom>
          <a:noFill/>
          <a:ln w="9525">
            <a:noFill/>
          </a:ln>
        </p:spPr>
        <p:txBody>
          <a:bodyPr wrap="square">
            <a:spAutoFit/>
          </a:bodyPr>
          <a:p>
            <a:pPr indent="0"/>
            <a:r>
              <a:rPr lang="en-US" altLang="zh-CN" sz="2800" b="0">
                <a:ea typeface="宋体" panose="02010600030101010101" pitchFamily="2" charset="-122"/>
              </a:rPr>
              <a:t>       </a:t>
            </a:r>
            <a:r>
              <a:rPr lang="zh-CN" sz="4000" b="1">
                <a:latin typeface="楷体" panose="02010609060101010101" pitchFamily="49" charset="-122"/>
                <a:ea typeface="楷体" panose="02010609060101010101" pitchFamily="49" charset="-122"/>
                <a:cs typeface="楷体" panose="02010609060101010101" pitchFamily="49" charset="-122"/>
              </a:rPr>
              <a:t>教材微解读之</a:t>
            </a:r>
            <a:endParaRPr lang="zh-CN" sz="4000" b="1">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897890" y="2775585"/>
            <a:ext cx="9584690" cy="829945"/>
          </a:xfrm>
          <a:prstGeom prst="rect">
            <a:avLst/>
          </a:prstGeom>
          <a:noFill/>
          <a:ln w="9525">
            <a:noFill/>
          </a:ln>
        </p:spPr>
        <p:txBody>
          <a:bodyPr wrap="square">
            <a:spAutoFit/>
          </a:bodyPr>
          <a:p>
            <a:pPr indent="0"/>
            <a:r>
              <a:rPr lang="en-US" altLang="zh-CN" sz="2800" b="0">
                <a:ea typeface="宋体" panose="02010600030101010101" pitchFamily="2" charset="-122"/>
              </a:rPr>
              <a:t>     </a:t>
            </a:r>
            <a:r>
              <a:rPr lang="en-US" altLang="zh-CN" sz="4800" b="0">
                <a:latin typeface="黑体" panose="02010609060101010101" pitchFamily="49" charset="-122"/>
                <a:ea typeface="黑体" panose="02010609060101010101" pitchFamily="49" charset="-122"/>
                <a:cs typeface="黑体" panose="02010609060101010101" pitchFamily="49" charset="-122"/>
              </a:rPr>
              <a:t> </a:t>
            </a:r>
            <a:r>
              <a:rPr lang="zh-CN" sz="4800" b="0">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关注语法板块中思维品质的培养</a:t>
            </a:r>
            <a:endParaRPr lang="zh-CN" sz="4800" b="0">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6501765" y="4487545"/>
            <a:ext cx="1837690" cy="829945"/>
          </a:xfrm>
          <a:prstGeom prst="rect">
            <a:avLst/>
          </a:prstGeom>
          <a:noFill/>
          <a:ln w="9525">
            <a:noFill/>
          </a:ln>
        </p:spPr>
        <p:txBody>
          <a:bodyPr wrap="square">
            <a:spAutoFit/>
          </a:bodyPr>
          <a:p>
            <a:pPr indent="0"/>
            <a:r>
              <a:rPr lang="en-US" altLang="zh-CN" sz="2800" b="0">
                <a:ea typeface="宋体" panose="02010600030101010101" pitchFamily="2" charset="-122"/>
              </a:rPr>
              <a:t>  </a:t>
            </a:r>
            <a:r>
              <a:rPr lang="zh-CN" sz="2000" b="1">
                <a:latin typeface="楷体" panose="02010609060101010101" pitchFamily="49" charset="-122"/>
                <a:ea typeface="楷体" panose="02010609060101010101" pitchFamily="49" charset="-122"/>
                <a:cs typeface="楷体" panose="02010609060101010101" pitchFamily="49" charset="-122"/>
              </a:rPr>
              <a:t>邹丽娟</a:t>
            </a:r>
            <a:endParaRPr lang="zh-CN" sz="2000" b="1">
              <a:latin typeface="楷体" panose="02010609060101010101" pitchFamily="49" charset="-122"/>
              <a:ea typeface="楷体" panose="02010609060101010101" pitchFamily="49" charset="-122"/>
              <a:cs typeface="楷体" panose="02010609060101010101" pitchFamily="49" charset="-122"/>
            </a:endParaRPr>
          </a:p>
          <a:p>
            <a:pPr indent="0"/>
            <a:r>
              <a:rPr lang="en-US" altLang="zh-CN" sz="2000" b="1">
                <a:latin typeface="楷体" panose="02010609060101010101" pitchFamily="49" charset="-122"/>
                <a:ea typeface="楷体" panose="02010609060101010101" pitchFamily="49" charset="-122"/>
                <a:cs typeface="楷体" panose="02010609060101010101" pitchFamily="49" charset="-122"/>
              </a:rPr>
              <a:t>2019.4.15</a:t>
            </a:r>
            <a:endParaRPr lang="en-US" altLang="zh-CN" sz="2000" b="1">
              <a:latin typeface="楷体" panose="02010609060101010101" pitchFamily="49" charset="-122"/>
              <a:ea typeface="楷体" panose="02010609060101010101" pitchFamily="49" charset="-122"/>
              <a:cs typeface="楷体" panose="02010609060101010101" pitchFamily="49"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78130" y="571500"/>
            <a:ext cx="1524635" cy="460375"/>
          </a:xfrm>
          <a:prstGeom prst="rect">
            <a:avLst/>
          </a:prstGeom>
          <a:noFill/>
          <a:ln w="9525">
            <a:noFill/>
          </a:ln>
        </p:spPr>
        <p:txBody>
          <a:bodyPr wrap="square">
            <a:spAutoFit/>
          </a:bodyPr>
          <a:p>
            <a:pPr indent="0"/>
            <a:r>
              <a:rPr lang="en-US" altLang="zh-CN" sz="2400" b="0">
                <a:latin typeface="黑体" panose="02010609060101010101" pitchFamily="49" charset="-122"/>
                <a:ea typeface="黑体" panose="02010609060101010101" pitchFamily="49" charset="-122"/>
                <a:cs typeface="黑体" panose="02010609060101010101" pitchFamily="49" charset="-122"/>
              </a:rPr>
              <a:t> </a:t>
            </a:r>
            <a:r>
              <a:rPr lang="zh-CN" sz="2400" b="0">
                <a:latin typeface="黑体" panose="02010609060101010101" pitchFamily="49" charset="-122"/>
                <a:ea typeface="黑体" panose="02010609060101010101" pitchFamily="49" charset="-122"/>
                <a:cs typeface="黑体" panose="02010609060101010101" pitchFamily="49" charset="-122"/>
              </a:rPr>
              <a:t>案例</a:t>
            </a:r>
            <a:r>
              <a:rPr lang="en-US" altLang="zh-CN" sz="2400" b="0">
                <a:latin typeface="黑体" panose="02010609060101010101" pitchFamily="49" charset="-122"/>
                <a:ea typeface="黑体" panose="02010609060101010101" pitchFamily="49" charset="-122"/>
                <a:cs typeface="黑体" panose="02010609060101010101" pitchFamily="49" charset="-122"/>
              </a:rPr>
              <a:t>4</a:t>
            </a:r>
            <a:r>
              <a:rPr lang="en-US" altLang="zh-CN" sz="2400" b="0">
                <a:latin typeface="黑体" panose="02010609060101010101" pitchFamily="49" charset="-122"/>
                <a:ea typeface="黑体" panose="02010609060101010101" pitchFamily="49" charset="-122"/>
                <a:cs typeface="黑体" panose="02010609060101010101" pitchFamily="49" charset="-122"/>
              </a:rPr>
              <a:t>:</a:t>
            </a:r>
            <a:endParaRPr lang="en-US" altLang="zh-CN" sz="2400" b="0">
              <a:solidFill>
                <a:srgbClr val="7030A0"/>
              </a:solidFill>
              <a:latin typeface="黑体" panose="02010609060101010101" pitchFamily="49" charset="-122"/>
              <a:ea typeface="黑体" panose="02010609060101010101" pitchFamily="49" charset="-122"/>
              <a:cs typeface="黑体" panose="02010609060101010101" pitchFamily="49" charset="-122"/>
            </a:endParaRPr>
          </a:p>
        </p:txBody>
      </p:sp>
      <p:pic>
        <p:nvPicPr>
          <p:cNvPr id="11" name="图片 10" descr="Screenshot_2019_0415_144549"/>
          <p:cNvPicPr>
            <a:picLocks noChangeAspect="1"/>
          </p:cNvPicPr>
          <p:nvPr/>
        </p:nvPicPr>
        <p:blipFill>
          <a:blip r:embed="rId1"/>
          <a:stretch>
            <a:fillRect/>
          </a:stretch>
        </p:blipFill>
        <p:spPr>
          <a:xfrm>
            <a:off x="7063740" y="314325"/>
            <a:ext cx="3593465" cy="6037580"/>
          </a:xfrm>
          <a:prstGeom prst="rect">
            <a:avLst/>
          </a:prstGeom>
        </p:spPr>
      </p:pic>
      <p:pic>
        <p:nvPicPr>
          <p:cNvPr id="12" name="图片 11"/>
          <p:cNvPicPr>
            <a:picLocks noChangeAspect="1"/>
          </p:cNvPicPr>
          <p:nvPr/>
        </p:nvPicPr>
        <p:blipFill>
          <a:blip r:embed="rId2"/>
          <a:stretch>
            <a:fillRect/>
          </a:stretch>
        </p:blipFill>
        <p:spPr>
          <a:xfrm>
            <a:off x="1572895" y="314325"/>
            <a:ext cx="4086860" cy="6209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1424940" y="1160145"/>
            <a:ext cx="9543415" cy="1568450"/>
          </a:xfrm>
          <a:prstGeom prst="rect">
            <a:avLst/>
          </a:prstGeom>
          <a:noFill/>
          <a:ln w="9525">
            <a:noFill/>
          </a:ln>
        </p:spPr>
        <p:txBody>
          <a:bodyPr wrap="square">
            <a:spAutoFit/>
          </a:bodyPr>
          <a:p>
            <a:pPr indent="266700"/>
            <a:r>
              <a:rPr lang="en-US" altLang="zh-CN" sz="2400" b="0">
                <a:latin typeface="Calibri" panose="020F0502020204030204" pitchFamily="34" charset="0"/>
                <a:ea typeface="宋体" panose="02010600030101010101" pitchFamily="2" charset="-122"/>
              </a:rPr>
              <a:t>  </a:t>
            </a:r>
            <a:r>
              <a:rPr lang="zh-CN" sz="2400" b="0">
                <a:latin typeface="Calibri" panose="020F0502020204030204" pitchFamily="34" charset="0"/>
                <a:ea typeface="宋体" panose="02010600030101010101" pitchFamily="2" charset="-122"/>
              </a:rPr>
              <a:t>《课标（修订）》明确提出思维的要求，将思维品质列入学科核心素养。在英语学习活动中，教师要有意识、有系统、有计划地训练学生的思维，</a:t>
            </a:r>
            <a:r>
              <a:rPr lang="en-US" sz="2400" b="0">
                <a:latin typeface="Calibri" panose="020F0502020204030204" pitchFamily="34" charset="0"/>
                <a:ea typeface="宋体" panose="02010600030101010101" pitchFamily="2" charset="-122"/>
                <a:cs typeface="Times New Roman" panose="02020603050405020304" charset="0"/>
              </a:rPr>
              <a:t> </a:t>
            </a:r>
            <a:r>
              <a:rPr lang="zh-CN" sz="2400" b="0">
                <a:latin typeface="Calibri" panose="020F0502020204030204" pitchFamily="34" charset="0"/>
                <a:ea typeface="宋体" panose="02010600030101010101" pitchFamily="2" charset="-122"/>
              </a:rPr>
              <a:t>提高他们的思维质量，不但能促进英语的能力，而且也能帮助他们形成优秀的文化品格。这是高中英语学科改革的目的。</a:t>
            </a:r>
            <a:endParaRPr lang="zh-CN" altLang="en-US" sz="2400"/>
          </a:p>
        </p:txBody>
      </p:sp>
      <p:sp>
        <p:nvSpPr>
          <p:cNvPr id="23" name="文本框 22"/>
          <p:cNvSpPr txBox="1"/>
          <p:nvPr/>
        </p:nvSpPr>
        <p:spPr>
          <a:xfrm>
            <a:off x="4090035" y="3097530"/>
            <a:ext cx="6295390" cy="460375"/>
          </a:xfrm>
          <a:prstGeom prst="rect">
            <a:avLst/>
          </a:prstGeom>
          <a:noFill/>
          <a:ln w="9525">
            <a:noFill/>
          </a:ln>
        </p:spPr>
        <p:txBody>
          <a:bodyPr wrap="square">
            <a:spAutoFit/>
          </a:bodyPr>
          <a:p>
            <a:pPr indent="304800"/>
            <a:r>
              <a:rPr lang="en-US" altLang="zh-CN" sz="2400" b="1">
                <a:latin typeface="楷体" panose="02010609060101010101" pitchFamily="49" charset="-122"/>
                <a:ea typeface="楷体" panose="02010609060101010101" pitchFamily="49" charset="-122"/>
                <a:cs typeface="楷体" panose="02010609060101010101" pitchFamily="49" charset="-122"/>
              </a:rPr>
              <a:t> ——</a:t>
            </a:r>
            <a:r>
              <a:rPr lang="zh-CN" sz="2400" b="1">
                <a:latin typeface="楷体" panose="02010609060101010101" pitchFamily="49" charset="-122"/>
                <a:ea typeface="楷体" panose="02010609060101010101" pitchFamily="49" charset="-122"/>
                <a:cs typeface="楷体" panose="02010609060101010101" pitchFamily="49" charset="-122"/>
              </a:rPr>
              <a:t>夏谷鸣（</a:t>
            </a:r>
            <a:r>
              <a:rPr lang="zh-CN" sz="2000">
                <a:latin typeface="楷体" panose="02010609060101010101" pitchFamily="49" charset="-122"/>
                <a:ea typeface="楷体" panose="02010609060101010101" pitchFamily="49" charset="-122"/>
                <a:cs typeface="楷体" panose="02010609060101010101" pitchFamily="49" charset="-122"/>
              </a:rPr>
              <a:t>教育部高中英语课程修订组成员</a:t>
            </a:r>
            <a:r>
              <a:rPr lang="zh-CN" sz="2400" b="1">
                <a:latin typeface="楷体" panose="02010609060101010101" pitchFamily="49" charset="-122"/>
                <a:ea typeface="楷体" panose="02010609060101010101" pitchFamily="49" charset="-122"/>
                <a:cs typeface="楷体" panose="02010609060101010101" pitchFamily="49" charset="-122"/>
              </a:rPr>
              <a:t>）</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sp>
        <p:nvSpPr>
          <p:cNvPr id="13" name="文本框 12"/>
          <p:cNvSpPr txBox="1"/>
          <p:nvPr/>
        </p:nvSpPr>
        <p:spPr>
          <a:xfrm>
            <a:off x="1424305" y="3773170"/>
            <a:ext cx="9343390" cy="1568450"/>
          </a:xfrm>
          <a:prstGeom prst="rect">
            <a:avLst/>
          </a:prstGeom>
          <a:noFill/>
          <a:ln w="9525">
            <a:noFill/>
          </a:ln>
        </p:spPr>
        <p:txBody>
          <a:bodyPr wrap="square">
            <a:spAutoFit/>
          </a:bodyPr>
          <a:p>
            <a:pPr indent="0"/>
            <a:r>
              <a:rPr lang="en-US" altLang="zh-CN" sz="2400" b="0">
                <a:latin typeface="Calibri" panose="020F0502020204030204" pitchFamily="34" charset="0"/>
                <a:ea typeface="宋体" panose="02010600030101010101" pitchFamily="2" charset="-122"/>
              </a:rPr>
              <a:t>        </a:t>
            </a:r>
            <a:r>
              <a:rPr lang="zh-CN" sz="2400" b="0">
                <a:latin typeface="Calibri" panose="020F0502020204030204" pitchFamily="34" charset="0"/>
                <a:ea typeface="宋体" panose="02010600030101010101" pitchFamily="2" charset="-122"/>
              </a:rPr>
              <a:t>在小学英语语法教学中，教师可以设计不同的语法活动，使学生既体会到所学语法条目的</a:t>
            </a:r>
            <a:r>
              <a:rPr lang="zh-CN" sz="2400" b="0">
                <a:solidFill>
                  <a:srgbClr val="FF0000"/>
                </a:solidFill>
                <a:latin typeface="黑体" panose="02010609060101010101" pitchFamily="49" charset="-122"/>
                <a:ea typeface="黑体" panose="02010609060101010101" pitchFamily="49" charset="-122"/>
              </a:rPr>
              <a:t>表意功能</a:t>
            </a:r>
            <a:r>
              <a:rPr lang="zh-CN" sz="2400" b="0">
                <a:latin typeface="Calibri" panose="020F0502020204030204" pitchFamily="34" charset="0"/>
                <a:ea typeface="宋体" panose="02010600030101010101" pitchFamily="2" charset="-122"/>
              </a:rPr>
              <a:t>，又发展学生的</a:t>
            </a:r>
            <a:r>
              <a:rPr lang="zh-CN" sz="2400" b="0">
                <a:solidFill>
                  <a:srgbClr val="FF0000"/>
                </a:solidFill>
                <a:latin typeface="黑体" panose="02010609060101010101" pitchFamily="49" charset="-122"/>
                <a:ea typeface="黑体" panose="02010609060101010101" pitchFamily="49" charset="-122"/>
              </a:rPr>
              <a:t>思维品质</a:t>
            </a:r>
            <a:r>
              <a:rPr lang="zh-CN" sz="2400" b="0">
                <a:latin typeface="Calibri" panose="020F0502020204030204" pitchFamily="34" charset="0"/>
                <a:ea typeface="宋体" panose="02010600030101010101" pitchFamily="2" charset="-122"/>
              </a:rPr>
              <a:t>。小学英语语法教学中也应贯穿着培养学生思维品质的意识，如此思维品质才能真正在小学课堂真正</a:t>
            </a:r>
            <a:r>
              <a:rPr lang="zh-CN" sz="2400" b="0">
                <a:latin typeface="Calibri" panose="020F0502020204030204" pitchFamily="34" charset="0"/>
                <a:ea typeface="宋体" panose="02010600030101010101" pitchFamily="2" charset="-122"/>
                <a:cs typeface="Times New Roman" panose="02020603050405020304" charset="0"/>
              </a:rPr>
              <a:t>“</a:t>
            </a:r>
            <a:r>
              <a:rPr lang="zh-CN" sz="2400" b="0">
                <a:solidFill>
                  <a:srgbClr val="FF0000"/>
                </a:solidFill>
                <a:latin typeface="黑体" panose="02010609060101010101" pitchFamily="49" charset="-122"/>
                <a:ea typeface="黑体" panose="02010609060101010101" pitchFamily="49" charset="-122"/>
                <a:cs typeface="Times New Roman" panose="02020603050405020304" charset="0"/>
              </a:rPr>
              <a:t>落地</a:t>
            </a:r>
            <a:r>
              <a:rPr lang="zh-CN" sz="2400" b="0">
                <a:latin typeface="Calibri" panose="020F0502020204030204" pitchFamily="34" charset="0"/>
                <a:ea typeface="宋体" panose="02010600030101010101" pitchFamily="2" charset="-122"/>
                <a:cs typeface="Times New Roman" panose="02020603050405020304" charset="0"/>
              </a:rPr>
              <a:t>”。</a:t>
            </a:r>
            <a:endParaRPr lang="zh-CN" altLang="en-US" sz="2400"/>
          </a:p>
        </p:txBody>
      </p:sp>
      <p:sp>
        <p:nvSpPr>
          <p:cNvPr id="14" name="文本框 13"/>
          <p:cNvSpPr txBox="1"/>
          <p:nvPr/>
        </p:nvSpPr>
        <p:spPr>
          <a:xfrm>
            <a:off x="3226435" y="5617210"/>
            <a:ext cx="7878445" cy="460375"/>
          </a:xfrm>
          <a:prstGeom prst="rect">
            <a:avLst/>
          </a:prstGeom>
          <a:noFill/>
          <a:ln w="9525">
            <a:noFill/>
          </a:ln>
        </p:spPr>
        <p:txBody>
          <a:bodyPr wrap="square">
            <a:spAutoFit/>
          </a:bodyPr>
          <a:p>
            <a:pPr indent="304800"/>
            <a:r>
              <a:rPr lang="en-US" altLang="zh-CN" sz="2400" b="1">
                <a:latin typeface="楷体" panose="02010609060101010101" pitchFamily="49" charset="-122"/>
                <a:ea typeface="楷体" panose="02010609060101010101" pitchFamily="49" charset="-122"/>
                <a:cs typeface="楷体" panose="02010609060101010101" pitchFamily="49" charset="-122"/>
              </a:rPr>
              <a:t> ——</a:t>
            </a:r>
            <a:r>
              <a:rPr lang="zh-CN" sz="2400" b="1">
                <a:latin typeface="楷体" panose="02010609060101010101" pitchFamily="49" charset="-122"/>
                <a:ea typeface="楷体" panose="02010609060101010101" pitchFamily="49" charset="-122"/>
                <a:cs typeface="楷体" panose="02010609060101010101" pitchFamily="49" charset="-122"/>
              </a:rPr>
              <a:t>杭燕楠（</a:t>
            </a:r>
            <a:r>
              <a:rPr lang="zh-CN" sz="1200" b="1">
                <a:latin typeface="楷体" panose="02010609060101010101" pitchFamily="49" charset="-122"/>
                <a:ea typeface="楷体" panose="02010609060101010101" pitchFamily="49" charset="-122"/>
                <a:cs typeface="楷体" panose="02010609060101010101" pitchFamily="49" charset="-122"/>
              </a:rPr>
              <a:t>觅小，《例谈小学英语语法教学中培养学生思维品质的方法和策略》作者</a:t>
            </a:r>
            <a:r>
              <a:rPr lang="en-US" altLang="zh-CN" sz="1200" b="1">
                <a:latin typeface="楷体" panose="02010609060101010101" pitchFamily="49" charset="-122"/>
                <a:ea typeface="楷体" panose="02010609060101010101" pitchFamily="49" charset="-122"/>
                <a:cs typeface="楷体" panose="02010609060101010101" pitchFamily="49" charset="-122"/>
              </a:rPr>
              <a:t>)</a:t>
            </a:r>
            <a:endParaRPr lang="en-US" altLang="zh-CN" sz="12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blinds(horizontal)">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p:bldP spid="100" grpId="0"/>
      <p:bldP spid="23" grpId="1"/>
      <p:bldP spid="13"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293370" y="697230"/>
            <a:ext cx="4480560" cy="5138420"/>
          </a:xfrm>
          <a:prstGeom prst="rect">
            <a:avLst/>
          </a:prstGeom>
        </p:spPr>
      </p:pic>
      <p:sp>
        <p:nvSpPr>
          <p:cNvPr id="100" name="文本框 99"/>
          <p:cNvSpPr txBox="1"/>
          <p:nvPr/>
        </p:nvSpPr>
        <p:spPr>
          <a:xfrm>
            <a:off x="5320030" y="823595"/>
            <a:ext cx="6128385" cy="4399915"/>
          </a:xfrm>
          <a:prstGeom prst="rect">
            <a:avLst/>
          </a:prstGeom>
          <a:noFill/>
          <a:ln w="9525">
            <a:noFill/>
          </a:ln>
        </p:spPr>
        <p:txBody>
          <a:bodyPr wrap="square">
            <a:spAutoFit/>
          </a:bodyPr>
          <a:p>
            <a:pPr indent="0"/>
            <a:r>
              <a:rPr lang="en-US" altLang="zh-CN" sz="2800" b="0">
                <a:ea typeface="宋体" panose="02010600030101010101" pitchFamily="2" charset="-122"/>
              </a:rPr>
              <a:t>       </a:t>
            </a:r>
            <a:r>
              <a:rPr lang="zh-CN" sz="4000" b="1">
                <a:latin typeface="楷体" panose="02010609060101010101" pitchFamily="49" charset="-122"/>
                <a:ea typeface="楷体" panose="02010609060101010101" pitchFamily="49" charset="-122"/>
                <a:cs typeface="楷体" panose="02010609060101010101" pitchFamily="49" charset="-122"/>
              </a:rPr>
              <a:t>《义务教育英语课程标准（</a:t>
            </a:r>
            <a:r>
              <a:rPr lang="en-US" sz="4000" b="1">
                <a:latin typeface="楷体" panose="02010609060101010101" pitchFamily="49" charset="-122"/>
                <a:ea typeface="楷体" panose="02010609060101010101" pitchFamily="49" charset="-122"/>
                <a:cs typeface="楷体" panose="02010609060101010101" pitchFamily="49" charset="-122"/>
              </a:rPr>
              <a:t>2011</a:t>
            </a:r>
            <a:r>
              <a:rPr lang="zh-CN" sz="4000" b="1">
                <a:latin typeface="楷体" panose="02010609060101010101" pitchFamily="49" charset="-122"/>
                <a:ea typeface="楷体" panose="02010609060101010101" pitchFamily="49" charset="-122"/>
                <a:cs typeface="楷体" panose="02010609060101010101" pitchFamily="49" charset="-122"/>
              </a:rPr>
              <a:t>）版》在语言知识分级二级标准中指出：要让学生在</a:t>
            </a:r>
            <a:r>
              <a:rPr lang="zh-CN" sz="4000" b="1">
                <a:solidFill>
                  <a:srgbClr val="FFC000"/>
                </a:solidFill>
                <a:latin typeface="楷体" panose="02010609060101010101" pitchFamily="49" charset="-122"/>
                <a:ea typeface="楷体" panose="02010609060101010101" pitchFamily="49" charset="-122"/>
                <a:cs typeface="楷体" panose="02010609060101010101" pitchFamily="49" charset="-122"/>
              </a:rPr>
              <a:t>具体语境</a:t>
            </a:r>
            <a:r>
              <a:rPr lang="zh-CN" sz="4000" b="1">
                <a:latin typeface="楷体" panose="02010609060101010101" pitchFamily="49" charset="-122"/>
                <a:ea typeface="楷体" panose="02010609060101010101" pitchFamily="49" charset="-122"/>
                <a:cs typeface="楷体" panose="02010609060101010101" pitchFamily="49" charset="-122"/>
              </a:rPr>
              <a:t>中理解语法项目的</a:t>
            </a:r>
            <a:r>
              <a:rPr lang="zh-CN" sz="4000" b="1">
                <a:solidFill>
                  <a:schemeClr val="tx1"/>
                </a:solidFill>
                <a:latin typeface="楷体" panose="02010609060101010101" pitchFamily="49" charset="-122"/>
                <a:ea typeface="楷体" panose="02010609060101010101" pitchFamily="49" charset="-122"/>
                <a:cs typeface="楷体" panose="02010609060101010101" pitchFamily="49" charset="-122"/>
              </a:rPr>
              <a:t>意义和用法</a:t>
            </a:r>
            <a:r>
              <a:rPr lang="zh-CN" sz="4000" b="1">
                <a:latin typeface="楷体" panose="02010609060101010101" pitchFamily="49" charset="-122"/>
                <a:ea typeface="楷体" panose="02010609060101010101" pitchFamily="49" charset="-122"/>
                <a:cs typeface="楷体" panose="02010609060101010101" pitchFamily="49" charset="-122"/>
              </a:rPr>
              <a:t>，要在</a:t>
            </a:r>
            <a:r>
              <a:rPr lang="zh-CN" sz="4000" b="1">
                <a:solidFill>
                  <a:srgbClr val="FFC000"/>
                </a:solidFill>
                <a:latin typeface="楷体" panose="02010609060101010101" pitchFamily="49" charset="-122"/>
                <a:ea typeface="楷体" panose="02010609060101010101" pitchFamily="49" charset="-122"/>
                <a:cs typeface="楷体" panose="02010609060101010101" pitchFamily="49" charset="-122"/>
              </a:rPr>
              <a:t>实际运用</a:t>
            </a:r>
            <a:r>
              <a:rPr lang="zh-CN" sz="4000" b="1">
                <a:latin typeface="楷体" panose="02010609060101010101" pitchFamily="49" charset="-122"/>
                <a:ea typeface="楷体" panose="02010609060101010101" pitchFamily="49" charset="-122"/>
                <a:cs typeface="楷体" panose="02010609060101010101" pitchFamily="49" charset="-122"/>
              </a:rPr>
              <a:t>中体会语法项目的</a:t>
            </a:r>
            <a:r>
              <a:rPr lang="zh-CN" sz="4000" b="1">
                <a:solidFill>
                  <a:srgbClr val="FF0000"/>
                </a:solidFill>
                <a:latin typeface="楷体" panose="02010609060101010101" pitchFamily="49" charset="-122"/>
                <a:ea typeface="楷体" panose="02010609060101010101" pitchFamily="49" charset="-122"/>
                <a:cs typeface="楷体" panose="02010609060101010101" pitchFamily="49" charset="-122"/>
              </a:rPr>
              <a:t>表意</a:t>
            </a:r>
            <a:r>
              <a:rPr lang="zh-CN" sz="4000" b="1">
                <a:latin typeface="楷体" panose="02010609060101010101" pitchFamily="49" charset="-122"/>
                <a:ea typeface="楷体" panose="02010609060101010101" pitchFamily="49" charset="-122"/>
                <a:cs typeface="楷体" panose="02010609060101010101" pitchFamily="49" charset="-122"/>
              </a:rPr>
              <a:t>功能。</a:t>
            </a:r>
            <a:endParaRPr lang="zh-CN" altLang="en-US" sz="4000" b="1">
              <a:latin typeface="楷体" panose="02010609060101010101" pitchFamily="49" charset="-122"/>
              <a:ea typeface="楷体" panose="02010609060101010101" pitchFamily="49" charset="-122"/>
              <a:cs typeface="楷体" panose="02010609060101010101" pitchFamily="49" charset="-122"/>
            </a:endParaRPr>
          </a:p>
        </p:txBody>
      </p:sp>
      <p:sp>
        <p:nvSpPr>
          <p:cNvPr id="8" name="圆角矩形标注 7"/>
          <p:cNvSpPr/>
          <p:nvPr/>
        </p:nvSpPr>
        <p:spPr>
          <a:xfrm>
            <a:off x="7613015" y="5401945"/>
            <a:ext cx="3743960" cy="1238250"/>
          </a:xfrm>
          <a:prstGeom prst="wedgeRoundRectCallout">
            <a:avLst>
              <a:gd name="adj1" fmla="val -52628"/>
              <a:gd name="adj2" fmla="val -824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强调语法知识的交际功能和强调培养学生在实际交际中运用语言知识的能力。</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3NV30D{T930IR}7R6QK}%2F"/>
          <p:cNvPicPr>
            <a:picLocks noChangeAspect="1"/>
          </p:cNvPicPr>
          <p:nvPr/>
        </p:nvPicPr>
        <p:blipFill>
          <a:blip r:embed="rId1"/>
          <a:stretch>
            <a:fillRect/>
          </a:stretch>
        </p:blipFill>
        <p:spPr>
          <a:xfrm>
            <a:off x="669925" y="782955"/>
            <a:ext cx="10697845" cy="3954145"/>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19175" y="1014095"/>
            <a:ext cx="4197985" cy="3969385"/>
          </a:xfrm>
          <a:prstGeom prst="rect">
            <a:avLst/>
          </a:prstGeom>
          <a:noFill/>
          <a:ln w="9525">
            <a:noFill/>
          </a:ln>
        </p:spPr>
        <p:txBody>
          <a:bodyPr wrap="square">
            <a:spAutoFit/>
          </a:bodyPr>
          <a:p>
            <a:pPr indent="0"/>
            <a:r>
              <a:rPr lang="en-US" altLang="zh-CN" sz="2800" b="0">
                <a:latin typeface="Calibri" panose="020F0502020204030204" pitchFamily="34" charset="0"/>
                <a:ea typeface="宋体" panose="02010600030101010101" pitchFamily="2" charset="-122"/>
              </a:rPr>
              <a:t>       </a:t>
            </a:r>
            <a:r>
              <a:rPr lang="zh-CN" sz="2800" b="0">
                <a:latin typeface="Calibri" panose="020F0502020204030204" pitchFamily="34" charset="0"/>
                <a:ea typeface="宋体" panose="02010600030101010101" pitchFamily="2" charset="-122"/>
              </a:rPr>
              <a:t>义务教育阶段的英语课程承担着培养学生基本英语素养和发展学生的任务，即英语教学不仅要让学生掌握语言知识和发展语言技能，还要进一步促进他们</a:t>
            </a:r>
            <a:r>
              <a:rPr lang="zh-CN" sz="2800" b="0">
                <a:solidFill>
                  <a:srgbClr val="C00000"/>
                </a:solidFill>
                <a:latin typeface="Calibri" panose="020F0502020204030204" pitchFamily="34" charset="0"/>
                <a:ea typeface="宋体" panose="02010600030101010101" pitchFamily="2" charset="-122"/>
              </a:rPr>
              <a:t>思维能力</a:t>
            </a:r>
            <a:r>
              <a:rPr lang="zh-CN" sz="2800" b="0">
                <a:latin typeface="Calibri" panose="020F0502020204030204" pitchFamily="34" charset="0"/>
                <a:ea typeface="宋体" panose="02010600030101010101" pitchFamily="2" charset="-122"/>
              </a:rPr>
              <a:t>的发展。</a:t>
            </a:r>
            <a:endParaRPr lang="zh-CN" sz="2800" b="0">
              <a:latin typeface="Calibri" panose="020F0502020204030204" pitchFamily="34" charset="0"/>
              <a:ea typeface="宋体" panose="02010600030101010101" pitchFamily="2" charset="-122"/>
            </a:endParaRPr>
          </a:p>
          <a:p>
            <a:pPr indent="0"/>
            <a:endParaRPr lang="zh-CN" sz="2800" b="0">
              <a:latin typeface="Calibri" panose="020F0502020204030204" pitchFamily="34" charset="0"/>
              <a:ea typeface="宋体" panose="02010600030101010101" pitchFamily="2" charset="-122"/>
            </a:endParaRPr>
          </a:p>
          <a:p>
            <a:pPr indent="0"/>
            <a:r>
              <a:rPr lang="zh-CN" sz="2800" b="0">
                <a:latin typeface="Calibri" panose="020F0502020204030204" pitchFamily="34" charset="0"/>
                <a:ea typeface="宋体" panose="02010600030101010101" pitchFamily="2" charset="-122"/>
              </a:rPr>
              <a:t>（教育部，</a:t>
            </a:r>
            <a:r>
              <a:rPr lang="en-US" sz="2800" b="0">
                <a:latin typeface="Calibri" panose="020F0502020204030204" pitchFamily="34" charset="0"/>
                <a:ea typeface="宋体" panose="02010600030101010101" pitchFamily="2" charset="-122"/>
                <a:cs typeface="Times New Roman" panose="02020603050405020304" charset="0"/>
              </a:rPr>
              <a:t>2012</a:t>
            </a:r>
            <a:r>
              <a:rPr lang="zh-CN" sz="2800" b="0">
                <a:latin typeface="Calibri" panose="020F0502020204030204" pitchFamily="34" charset="0"/>
                <a:ea typeface="宋体" panose="02010600030101010101" pitchFamily="2" charset="-122"/>
              </a:rPr>
              <a:t>）。</a:t>
            </a:r>
            <a:endParaRPr lang="zh-CN" altLang="en-US" sz="2800"/>
          </a:p>
        </p:txBody>
      </p:sp>
      <p:pic>
        <p:nvPicPr>
          <p:cNvPr id="10" name="图片 10" descr="https://timgsa.baidu.com/timg?image&amp;quality=80&amp;size=b9999_10000&amp;sec=1545908134402&amp;di=7750767d27593c35cb87345e95d53f32&amp;imgtype=0&amp;src=http%3A%2F%2F5b0988e595225.cdn.sohucs.com%2Fimages%2F20171217%2Fc54728f03dc744e3a27c5f98d7f5e2ba.jpeg"/>
          <p:cNvPicPr>
            <a:picLocks noChangeAspect="1" noChangeArrowheads="1"/>
          </p:cNvPicPr>
          <p:nvPr/>
        </p:nvPicPr>
        <p:blipFill>
          <a:blip r:embed="rId1"/>
          <a:srcRect l="55087" t="30185" r="5730" b="8547"/>
          <a:stretch>
            <a:fillRect/>
          </a:stretch>
        </p:blipFill>
        <p:spPr>
          <a:xfrm>
            <a:off x="6376035" y="699135"/>
            <a:ext cx="3872865" cy="3876675"/>
          </a:xfrm>
          <a:prstGeom prst="rect">
            <a:avLst/>
          </a:prstGeom>
          <a:noFill/>
          <a:ln w="9525">
            <a:noFill/>
            <a:miter lim="800000"/>
            <a:headEnd/>
            <a:tailEnd/>
          </a:ln>
        </p:spPr>
      </p:pic>
      <p:sp>
        <p:nvSpPr>
          <p:cNvPr id="5" name="文本框 4"/>
          <p:cNvSpPr txBox="1"/>
          <p:nvPr/>
        </p:nvSpPr>
        <p:spPr>
          <a:xfrm>
            <a:off x="6670675" y="4639310"/>
            <a:ext cx="3716655" cy="953135"/>
          </a:xfrm>
          <a:prstGeom prst="rect">
            <a:avLst/>
          </a:prstGeom>
          <a:noFill/>
          <a:ln w="9525">
            <a:noFill/>
          </a:ln>
        </p:spPr>
        <p:txBody>
          <a:bodyPr wrap="square">
            <a:spAutoFit/>
          </a:bodyPr>
          <a:p>
            <a:pPr indent="0"/>
            <a:r>
              <a:rPr lang="zh-CN" sz="2800" b="1">
                <a:latin typeface="Calibri" panose="020F0502020204030204" pitchFamily="34" charset="0"/>
                <a:ea typeface="宋体" panose="02010600030101010101" pitchFamily="2" charset="-122"/>
              </a:rPr>
              <a:t>《普通高中英语课程</a:t>
            </a:r>
            <a:endParaRPr lang="zh-CN" sz="2800" b="1">
              <a:latin typeface="Calibri" panose="020F0502020204030204" pitchFamily="34" charset="0"/>
              <a:ea typeface="宋体" panose="02010600030101010101" pitchFamily="2" charset="-122"/>
            </a:endParaRPr>
          </a:p>
          <a:p>
            <a:pPr indent="0"/>
            <a:r>
              <a:rPr lang="zh-CN" sz="2800" b="1">
                <a:latin typeface="Calibri" panose="020F0502020204030204" pitchFamily="34" charset="0"/>
                <a:ea typeface="宋体" panose="02010600030101010101" pitchFamily="2" charset="-122"/>
              </a:rPr>
              <a:t>标准（</a:t>
            </a:r>
            <a:r>
              <a:rPr lang="en-US" sz="2800" b="1">
                <a:latin typeface="Calibri" panose="020F0502020204030204" pitchFamily="34" charset="0"/>
                <a:ea typeface="宋体" panose="02010600030101010101" pitchFamily="2" charset="-122"/>
                <a:cs typeface="Times New Roman" panose="02020603050405020304" charset="0"/>
              </a:rPr>
              <a:t>2017 </a:t>
            </a:r>
            <a:r>
              <a:rPr lang="zh-CN" sz="2800" b="1">
                <a:latin typeface="Calibri" panose="020F0502020204030204" pitchFamily="34" charset="0"/>
                <a:ea typeface="宋体" panose="02010600030101010101" pitchFamily="2" charset="-122"/>
              </a:rPr>
              <a:t>年版）》</a:t>
            </a:r>
            <a:endParaRPr lang="zh-CN" altLang="en-US" sz="2800" b="1"/>
          </a:p>
        </p:txBody>
      </p:sp>
      <p:sp>
        <p:nvSpPr>
          <p:cNvPr id="6" name="文本框 5"/>
          <p:cNvSpPr txBox="1"/>
          <p:nvPr/>
        </p:nvSpPr>
        <p:spPr>
          <a:xfrm>
            <a:off x="2011045" y="5808345"/>
            <a:ext cx="2214880" cy="706755"/>
          </a:xfrm>
          <a:prstGeom prst="rect">
            <a:avLst/>
          </a:prstGeom>
          <a:noFill/>
        </p:spPr>
        <p:txBody>
          <a:bodyPr wrap="none" rtlCol="0" anchor="t">
            <a:spAutoFit/>
          </a:bodyPr>
          <a:p>
            <a:r>
              <a:rPr lang="zh-CN" sz="4000">
                <a:solidFill>
                  <a:srgbClr val="C00000"/>
                </a:solidFill>
                <a:latin typeface="黑体" panose="02010609060101010101" pitchFamily="49" charset="-122"/>
                <a:ea typeface="黑体" panose="02010609060101010101" pitchFamily="49" charset="-122"/>
                <a:sym typeface="+mn-ea"/>
              </a:rPr>
              <a:t>思维能力</a:t>
            </a:r>
            <a:endParaRPr lang="zh-CN" altLang="en-US" sz="4000">
              <a:solidFill>
                <a:srgbClr val="C00000"/>
              </a:solidFill>
              <a:latin typeface="黑体" panose="02010609060101010101" pitchFamily="49" charset="-122"/>
              <a:ea typeface="黑体" panose="02010609060101010101" pitchFamily="49" charset="-122"/>
              <a:sym typeface="+mn-ea"/>
            </a:endParaRPr>
          </a:p>
        </p:txBody>
      </p:sp>
      <p:sp>
        <p:nvSpPr>
          <p:cNvPr id="7" name="文本框 6"/>
          <p:cNvSpPr txBox="1"/>
          <p:nvPr/>
        </p:nvSpPr>
        <p:spPr>
          <a:xfrm>
            <a:off x="6730365" y="5808345"/>
            <a:ext cx="2214880" cy="706755"/>
          </a:xfrm>
          <a:prstGeom prst="rect">
            <a:avLst/>
          </a:prstGeom>
          <a:noFill/>
        </p:spPr>
        <p:txBody>
          <a:bodyPr wrap="none" rtlCol="0" anchor="t">
            <a:spAutoFit/>
          </a:bodyPr>
          <a:p>
            <a:r>
              <a:rPr lang="zh-CN" sz="4000">
                <a:solidFill>
                  <a:srgbClr val="C00000"/>
                </a:solidFill>
                <a:latin typeface="黑体" panose="02010609060101010101" pitchFamily="49" charset="-122"/>
                <a:ea typeface="黑体" panose="02010609060101010101" pitchFamily="49" charset="-122"/>
                <a:sym typeface="+mn-ea"/>
              </a:rPr>
              <a:t>思维品质</a:t>
            </a:r>
            <a:endParaRPr lang="zh-CN" altLang="en-US" sz="4000">
              <a:solidFill>
                <a:srgbClr val="C00000"/>
              </a:solidFill>
              <a:latin typeface="黑体" panose="02010609060101010101" pitchFamily="49" charset="-122"/>
              <a:ea typeface="黑体" panose="02010609060101010101" pitchFamily="49" charset="-122"/>
              <a:sym typeface="+mn-ea"/>
            </a:endParaRPr>
          </a:p>
        </p:txBody>
      </p:sp>
      <p:sp>
        <p:nvSpPr>
          <p:cNvPr id="8" name="右箭头 7"/>
          <p:cNvSpPr/>
          <p:nvPr/>
        </p:nvSpPr>
        <p:spPr>
          <a:xfrm>
            <a:off x="4438015" y="5953125"/>
            <a:ext cx="1729740" cy="417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P spid="6" grpId="0"/>
      <p:bldP spid="8"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290195" y="869950"/>
            <a:ext cx="11504930" cy="76200"/>
          </a:xfrm>
          <a:prstGeom prst="roundRect">
            <a:avLst>
              <a:gd name="adj" fmla="val 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zh-CN" altLang="en-US" sz="2400">
              <a:solidFill>
                <a:srgbClr val="FFFFFF"/>
              </a:solidFill>
              <a:latin typeface="Calibri" panose="020F0502020204030204"/>
              <a:ea typeface="宋体" panose="02010600030101010101" pitchFamily="2" charset="-122"/>
            </a:endParaRPr>
          </a:p>
        </p:txBody>
      </p:sp>
      <p:grpSp>
        <p:nvGrpSpPr>
          <p:cNvPr id="22" name="组合 21"/>
          <p:cNvGrpSpPr/>
          <p:nvPr/>
        </p:nvGrpSpPr>
        <p:grpSpPr>
          <a:xfrm>
            <a:off x="5440045" y="1456055"/>
            <a:ext cx="7973695" cy="3263265"/>
            <a:chOff x="9002" y="3230"/>
            <a:chExt cx="12557" cy="5139"/>
          </a:xfrm>
        </p:grpSpPr>
        <p:sp>
          <p:nvSpPr>
            <p:cNvPr id="8" name="空心弧 13"/>
            <p:cNvSpPr/>
            <p:nvPr/>
          </p:nvSpPr>
          <p:spPr bwMode="auto">
            <a:xfrm rot="17578576">
              <a:off x="10262" y="4437"/>
              <a:ext cx="3853" cy="1860"/>
            </a:xfrm>
            <a:custGeom>
              <a:avLst/>
              <a:gdLst/>
              <a:ahLst/>
              <a:cxnLst/>
              <a:rect l="l" t="t" r="r" b="b"/>
              <a:pathLst>
                <a:path w="5022717" h="2854509">
                  <a:moveTo>
                    <a:pt x="5022717" y="1184507"/>
                  </a:moveTo>
                  <a:lnTo>
                    <a:pt x="4714007" y="2854509"/>
                  </a:lnTo>
                  <a:lnTo>
                    <a:pt x="3299038" y="1915323"/>
                  </a:lnTo>
                  <a:lnTo>
                    <a:pt x="3803232" y="1701552"/>
                  </a:lnTo>
                  <a:cubicBezTo>
                    <a:pt x="3562338" y="1134599"/>
                    <a:pt x="3066325" y="693643"/>
                    <a:pt x="2428573" y="554079"/>
                  </a:cubicBezTo>
                  <a:cubicBezTo>
                    <a:pt x="1363729" y="321052"/>
                    <a:pt x="306971" y="1016504"/>
                    <a:pt x="68241" y="2107414"/>
                  </a:cubicBezTo>
                  <a:cubicBezTo>
                    <a:pt x="18868" y="2333024"/>
                    <a:pt x="8351" y="2557878"/>
                    <a:pt x="34176" y="2774480"/>
                  </a:cubicBezTo>
                  <a:cubicBezTo>
                    <a:pt x="-73420" y="2148278"/>
                    <a:pt x="74250" y="1495420"/>
                    <a:pt x="460103" y="969762"/>
                  </a:cubicBezTo>
                  <a:cubicBezTo>
                    <a:pt x="966350" y="280089"/>
                    <a:pt x="1804377" y="-84044"/>
                    <a:pt x="2653981" y="16495"/>
                  </a:cubicBezTo>
                  <a:cubicBezTo>
                    <a:pt x="3480110" y="114255"/>
                    <a:pt x="4193051" y="636675"/>
                    <a:pt x="4535198" y="1391208"/>
                  </a:cubicBezTo>
                  <a:close/>
                </a:path>
              </a:pathLst>
            </a:custGeom>
            <a:solidFill>
              <a:srgbClr val="00B0F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solidFill>
                  <a:prstClr val="white"/>
                </a:solidFill>
              </a:endParaRPr>
            </a:p>
          </p:txBody>
        </p:sp>
        <p:grpSp>
          <p:nvGrpSpPr>
            <p:cNvPr id="9" name="组合 11"/>
            <p:cNvGrpSpPr/>
            <p:nvPr/>
          </p:nvGrpSpPr>
          <p:grpSpPr bwMode="auto">
            <a:xfrm>
              <a:off x="14235" y="4369"/>
              <a:ext cx="2608" cy="3943"/>
              <a:chOff x="3585384" y="2273421"/>
              <a:chExt cx="2421087" cy="3069287"/>
            </a:xfrm>
          </p:grpSpPr>
          <p:sp>
            <p:nvSpPr>
              <p:cNvPr id="11" name="空心弧 13"/>
              <p:cNvSpPr/>
              <p:nvPr/>
            </p:nvSpPr>
            <p:spPr>
              <a:xfrm rot="6778576">
                <a:off x="3847667" y="3057398"/>
                <a:ext cx="2788517" cy="1316991"/>
              </a:xfrm>
              <a:custGeom>
                <a:avLst/>
                <a:gdLst/>
                <a:ahLst/>
                <a:cxnLst/>
                <a:rect l="l" t="t" r="r" b="b"/>
                <a:pathLst>
                  <a:path w="2788517" h="1316991">
                    <a:moveTo>
                      <a:pt x="0" y="1261585"/>
                    </a:moveTo>
                    <a:lnTo>
                      <a:pt x="43621" y="983125"/>
                    </a:lnTo>
                    <a:lnTo>
                      <a:pt x="187849" y="662600"/>
                    </a:lnTo>
                    <a:lnTo>
                      <a:pt x="555118" y="289007"/>
                    </a:lnTo>
                    <a:lnTo>
                      <a:pt x="593572" y="318497"/>
                    </a:lnTo>
                    <a:cubicBezTo>
                      <a:pt x="893044" y="78665"/>
                      <a:pt x="1280289" y="-36215"/>
                      <a:pt x="1671548" y="10085"/>
                    </a:cubicBezTo>
                    <a:cubicBezTo>
                      <a:pt x="2151604" y="66893"/>
                      <a:pt x="2569147" y="358230"/>
                      <a:pt x="2788517" y="783263"/>
                    </a:cubicBezTo>
                    <a:lnTo>
                      <a:pt x="2340919" y="973039"/>
                    </a:lnTo>
                    <a:cubicBezTo>
                      <a:pt x="2186143" y="658606"/>
                      <a:pt x="1897688" y="418414"/>
                      <a:pt x="1533733" y="338767"/>
                    </a:cubicBezTo>
                    <a:cubicBezTo>
                      <a:pt x="882681" y="196293"/>
                      <a:pt x="236573" y="621497"/>
                      <a:pt x="90612" y="1288485"/>
                    </a:cubicBezTo>
                    <a:lnTo>
                      <a:pt x="86054" y="1316991"/>
                    </a:lnTo>
                    <a:close/>
                  </a:path>
                </a:pathLst>
              </a:custGeom>
              <a:gradFill flip="none" rotWithShape="1">
                <a:gsLst>
                  <a:gs pos="27000">
                    <a:srgbClr val="FF7711"/>
                  </a:gs>
                  <a:gs pos="59000">
                    <a:srgbClr val="FFAA01"/>
                  </a:gs>
                  <a:gs pos="100000">
                    <a:srgbClr val="FECE02"/>
                  </a:gs>
                  <a:gs pos="0">
                    <a:srgbClr val="C73E01"/>
                  </a:gs>
                  <a:gs pos="80000">
                    <a:srgbClr val="FFC000"/>
                  </a:gs>
                </a:gsLst>
                <a:path path="circle">
                  <a:fillToRect t="100000" r="100000"/>
                </a:path>
                <a:tileRect l="-100000" b="-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 name="空心弧 13"/>
              <p:cNvSpPr/>
              <p:nvPr/>
            </p:nvSpPr>
            <p:spPr>
              <a:xfrm rot="6778576">
                <a:off x="3599196" y="2935433"/>
                <a:ext cx="3069287" cy="1745263"/>
              </a:xfrm>
              <a:custGeom>
                <a:avLst/>
                <a:gdLst/>
                <a:ahLst/>
                <a:cxnLst/>
                <a:rect l="l" t="t" r="r" b="b"/>
                <a:pathLst>
                  <a:path w="3069287" h="1745263">
                    <a:moveTo>
                      <a:pt x="157" y="1464603"/>
                    </a:moveTo>
                    <a:cubicBezTo>
                      <a:pt x="-4415" y="1156390"/>
                      <a:pt x="91112" y="849810"/>
                      <a:pt x="279680" y="592918"/>
                    </a:cubicBezTo>
                    <a:cubicBezTo>
                      <a:pt x="589203" y="171248"/>
                      <a:pt x="1101577" y="-51385"/>
                      <a:pt x="1621029" y="10085"/>
                    </a:cubicBezTo>
                    <a:cubicBezTo>
                      <a:pt x="2126129" y="69856"/>
                      <a:pt x="2562025" y="389266"/>
                      <a:pt x="2771215" y="850593"/>
                    </a:cubicBezTo>
                    <a:lnTo>
                      <a:pt x="3069287" y="724214"/>
                    </a:lnTo>
                    <a:lnTo>
                      <a:pt x="2880540" y="1745263"/>
                    </a:lnTo>
                    <a:lnTo>
                      <a:pt x="2015420" y="1171039"/>
                    </a:lnTo>
                    <a:lnTo>
                      <a:pt x="2323687" y="1040338"/>
                    </a:lnTo>
                    <a:cubicBezTo>
                      <a:pt x="2176403" y="693700"/>
                      <a:pt x="1873138" y="424097"/>
                      <a:pt x="1483213" y="338767"/>
                    </a:cubicBezTo>
                    <a:cubicBezTo>
                      <a:pt x="832162" y="196293"/>
                      <a:pt x="186055" y="621496"/>
                      <a:pt x="40094" y="1288485"/>
                    </a:cubicBezTo>
                    <a:cubicBezTo>
                      <a:pt x="30695" y="1331434"/>
                      <a:pt x="23599" y="1374338"/>
                      <a:pt x="19551" y="1417149"/>
                    </a:cubicBezTo>
                    <a:lnTo>
                      <a:pt x="10745" y="1411479"/>
                    </a:lnTo>
                    <a:close/>
                  </a:path>
                </a:pathLst>
              </a:custGeom>
              <a:gradFill flip="none" rotWithShape="1">
                <a:gsLst>
                  <a:gs pos="27000">
                    <a:srgbClr val="FF7711"/>
                  </a:gs>
                  <a:gs pos="59000">
                    <a:srgbClr val="FFAA01"/>
                  </a:gs>
                  <a:gs pos="100000">
                    <a:srgbClr val="FECE02"/>
                  </a:gs>
                  <a:gs pos="0">
                    <a:srgbClr val="C73E01"/>
                  </a:gs>
                  <a:gs pos="80000">
                    <a:srgbClr val="FFC000"/>
                  </a:gs>
                </a:gsLst>
                <a:path path="circle">
                  <a:fillToRect l="100000" b="100000"/>
                </a:path>
                <a:tileRect t="-100000" r="-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平行四边形 12"/>
              <p:cNvSpPr/>
              <p:nvPr/>
            </p:nvSpPr>
            <p:spPr>
              <a:xfrm rot="10800000" flipH="1">
                <a:off x="3585384" y="4714449"/>
                <a:ext cx="1075852" cy="555205"/>
              </a:xfrm>
              <a:prstGeom prst="parallelogram">
                <a:avLst>
                  <a:gd name="adj" fmla="val 148256"/>
                </a:avLst>
              </a:prstGeom>
              <a:gradFill flip="none" rotWithShape="1">
                <a:gsLst>
                  <a:gs pos="27000">
                    <a:srgbClr val="FF7711"/>
                  </a:gs>
                  <a:gs pos="59000">
                    <a:srgbClr val="FFAA01"/>
                  </a:gs>
                  <a:gs pos="100000">
                    <a:srgbClr val="FECE02"/>
                  </a:gs>
                  <a:gs pos="0">
                    <a:srgbClr val="C73E01"/>
                  </a:gs>
                  <a:gs pos="80000">
                    <a:srgbClr val="FFC000"/>
                  </a:gs>
                </a:gsLst>
                <a:path path="circle">
                  <a:fillToRect t="100000" r="100000"/>
                </a:path>
                <a:tileRect l="-100000" b="-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6" name="平行四边形 15"/>
              <p:cNvSpPr/>
              <p:nvPr/>
            </p:nvSpPr>
            <p:spPr>
              <a:xfrm rot="10800000">
                <a:off x="3586819" y="4139376"/>
                <a:ext cx="1102175" cy="575073"/>
              </a:xfrm>
              <a:prstGeom prst="parallelogram">
                <a:avLst>
                  <a:gd name="adj" fmla="val 148256"/>
                </a:avLst>
              </a:prstGeom>
              <a:gradFill flip="none" rotWithShape="1">
                <a:gsLst>
                  <a:gs pos="27000">
                    <a:srgbClr val="FF7711"/>
                  </a:gs>
                  <a:gs pos="59000">
                    <a:srgbClr val="FFAA01"/>
                  </a:gs>
                  <a:gs pos="100000">
                    <a:srgbClr val="FECE02"/>
                  </a:gs>
                  <a:gs pos="0">
                    <a:srgbClr val="C73E01"/>
                  </a:gs>
                  <a:gs pos="80000">
                    <a:srgbClr val="FFC000"/>
                  </a:gs>
                </a:gsLst>
                <a:path path="circle">
                  <a:fillToRect t="100000" r="100000"/>
                </a:path>
                <a:tileRect l="-100000" b="-10000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18" name="文本框 17"/>
            <p:cNvSpPr txBox="1"/>
            <p:nvPr/>
          </p:nvSpPr>
          <p:spPr>
            <a:xfrm>
              <a:off x="13603" y="3230"/>
              <a:ext cx="4601" cy="1210"/>
            </a:xfrm>
            <a:prstGeom prst="rect">
              <a:avLst/>
            </a:prstGeom>
            <a:noFill/>
          </p:spPr>
          <p:txBody>
            <a:bodyPr wrap="square" rtlCol="0">
              <a:spAutoFit/>
            </a:bodyPr>
            <a:p>
              <a:r>
                <a:rPr lang="zh-CN" altLang="en-US" sz="4400">
                  <a:solidFill>
                    <a:srgbClr val="FFC000"/>
                  </a:solidFill>
                  <a:latin typeface="黑体" panose="02010609060101010101" pitchFamily="49" charset="-122"/>
                  <a:ea typeface="黑体" panose="02010609060101010101" pitchFamily="49" charset="-122"/>
                </a:rPr>
                <a:t>语言能力</a:t>
              </a:r>
              <a:endParaRPr lang="zh-CN" altLang="en-US" sz="4400">
                <a:solidFill>
                  <a:srgbClr val="FFC000"/>
                </a:solidFill>
                <a:latin typeface="黑体" panose="02010609060101010101" pitchFamily="49" charset="-122"/>
                <a:ea typeface="黑体" panose="02010609060101010101" pitchFamily="49" charset="-122"/>
              </a:endParaRPr>
            </a:p>
          </p:txBody>
        </p:sp>
        <p:sp>
          <p:nvSpPr>
            <p:cNvPr id="19" name="文本框 18"/>
            <p:cNvSpPr txBox="1"/>
            <p:nvPr/>
          </p:nvSpPr>
          <p:spPr>
            <a:xfrm>
              <a:off x="10395" y="7159"/>
              <a:ext cx="4601" cy="1210"/>
            </a:xfrm>
            <a:prstGeom prst="rect">
              <a:avLst/>
            </a:prstGeom>
            <a:noFill/>
          </p:spPr>
          <p:txBody>
            <a:bodyPr wrap="square" rtlCol="0">
              <a:spAutoFit/>
            </a:bodyPr>
            <a:p>
              <a:r>
                <a:rPr lang="zh-CN" altLang="en-US" sz="4400">
                  <a:solidFill>
                    <a:srgbClr val="00B0F0"/>
                  </a:solidFill>
                  <a:latin typeface="黑体" panose="02010609060101010101" pitchFamily="49" charset="-122"/>
                  <a:ea typeface="黑体" panose="02010609060101010101" pitchFamily="49" charset="-122"/>
                </a:rPr>
                <a:t>思维品质</a:t>
              </a:r>
              <a:endParaRPr lang="zh-CN" altLang="en-US" sz="4400">
                <a:solidFill>
                  <a:srgbClr val="00B0F0"/>
                </a:solidFill>
                <a:latin typeface="黑体" panose="02010609060101010101" pitchFamily="49" charset="-122"/>
                <a:ea typeface="黑体" panose="02010609060101010101" pitchFamily="49" charset="-122"/>
              </a:endParaRPr>
            </a:p>
          </p:txBody>
        </p:sp>
        <p:sp>
          <p:nvSpPr>
            <p:cNvPr id="20" name="文本框 19"/>
            <p:cNvSpPr txBox="1"/>
            <p:nvPr/>
          </p:nvSpPr>
          <p:spPr>
            <a:xfrm>
              <a:off x="9002" y="4762"/>
              <a:ext cx="4601" cy="1210"/>
            </a:xfrm>
            <a:prstGeom prst="rect">
              <a:avLst/>
            </a:prstGeom>
            <a:noFill/>
          </p:spPr>
          <p:txBody>
            <a:bodyPr wrap="square" rtlCol="0">
              <a:spAutoFit/>
            </a:bodyPr>
            <a:p>
              <a:r>
                <a:rPr lang="zh-CN" altLang="en-US" sz="4400">
                  <a:solidFill>
                    <a:srgbClr val="FF0000"/>
                  </a:solidFill>
                  <a:latin typeface="楷体" panose="02010609060101010101" pitchFamily="49" charset="-122"/>
                  <a:ea typeface="楷体" panose="02010609060101010101" pitchFamily="49" charset="-122"/>
                </a:rPr>
                <a:t>前提</a:t>
              </a:r>
              <a:endParaRPr lang="zh-CN" altLang="en-US" sz="4400">
                <a:solidFill>
                  <a:srgbClr val="FF0000"/>
                </a:solidFill>
                <a:latin typeface="楷体" panose="02010609060101010101" pitchFamily="49" charset="-122"/>
                <a:ea typeface="楷体" panose="02010609060101010101" pitchFamily="49" charset="-122"/>
              </a:endParaRPr>
            </a:p>
          </p:txBody>
        </p:sp>
        <p:sp>
          <p:nvSpPr>
            <p:cNvPr id="21" name="文本框 20"/>
            <p:cNvSpPr txBox="1"/>
            <p:nvPr/>
          </p:nvSpPr>
          <p:spPr>
            <a:xfrm>
              <a:off x="16959" y="5735"/>
              <a:ext cx="4601" cy="1210"/>
            </a:xfrm>
            <a:prstGeom prst="rect">
              <a:avLst/>
            </a:prstGeom>
            <a:noFill/>
          </p:spPr>
          <p:txBody>
            <a:bodyPr wrap="square" rtlCol="0">
              <a:spAutoFit/>
            </a:bodyPr>
            <a:p>
              <a:r>
                <a:rPr lang="zh-CN" altLang="en-US" sz="4400">
                  <a:solidFill>
                    <a:srgbClr val="FF0000"/>
                  </a:solidFill>
                  <a:latin typeface="楷体" panose="02010609060101010101" pitchFamily="49" charset="-122"/>
                  <a:ea typeface="楷体" panose="02010609060101010101" pitchFamily="49" charset="-122"/>
                </a:rPr>
                <a:t>促进</a:t>
              </a:r>
              <a:endParaRPr lang="zh-CN" altLang="en-US" sz="4400">
                <a:solidFill>
                  <a:srgbClr val="FF0000"/>
                </a:solidFill>
                <a:latin typeface="楷体" panose="02010609060101010101" pitchFamily="49" charset="-122"/>
                <a:ea typeface="楷体" panose="02010609060101010101" pitchFamily="49" charset="-122"/>
              </a:endParaRPr>
            </a:p>
          </p:txBody>
        </p:sp>
      </p:grpSp>
      <p:sp>
        <p:nvSpPr>
          <p:cNvPr id="23" name="文本框 22"/>
          <p:cNvSpPr txBox="1"/>
          <p:nvPr/>
        </p:nvSpPr>
        <p:spPr>
          <a:xfrm>
            <a:off x="5121910" y="5075555"/>
            <a:ext cx="5738495" cy="829945"/>
          </a:xfrm>
          <a:prstGeom prst="rect">
            <a:avLst/>
          </a:prstGeom>
          <a:noFill/>
          <a:ln w="9525">
            <a:noFill/>
          </a:ln>
        </p:spPr>
        <p:txBody>
          <a:bodyPr wrap="square">
            <a:spAutoFit/>
          </a:bodyPr>
          <a:p>
            <a:pPr indent="304800"/>
            <a:r>
              <a:rPr lang="en-US" altLang="zh-CN" sz="2400" b="1">
                <a:latin typeface="Calibri" panose="020F0502020204030204" pitchFamily="34" charset="0"/>
                <a:ea typeface="宋体" panose="02010600030101010101" pitchFamily="2" charset="-122"/>
              </a:rPr>
              <a:t> </a:t>
            </a:r>
            <a:r>
              <a:rPr lang="zh-CN" sz="2400" b="1">
                <a:latin typeface="Calibri" panose="020F0502020204030204" pitchFamily="34" charset="0"/>
                <a:ea typeface="宋体" panose="02010600030101010101" pitchFamily="2" charset="-122"/>
              </a:rPr>
              <a:t>夏谷鸣（</a:t>
            </a:r>
            <a:r>
              <a:rPr lang="zh-CN" sz="2000">
                <a:latin typeface="Calibri" panose="020F0502020204030204" pitchFamily="34" charset="0"/>
                <a:ea typeface="宋体" panose="02010600030101010101" pitchFamily="2" charset="-122"/>
              </a:rPr>
              <a:t>教育部高中英语课程修订组成员，《英语学科教学与思维品质培养》一文</a:t>
            </a:r>
            <a:r>
              <a:rPr lang="zh-CN" sz="2400" b="1">
                <a:latin typeface="Calibri" panose="020F0502020204030204" pitchFamily="34" charset="0"/>
                <a:ea typeface="宋体" panose="02010600030101010101" pitchFamily="2" charset="-122"/>
              </a:rPr>
              <a:t>）</a:t>
            </a:r>
            <a:endParaRPr lang="zh-CN" altLang="en-US" sz="2400" b="1">
              <a:latin typeface="Calibri" panose="020F0502020204030204" pitchFamily="34" charset="0"/>
              <a:ea typeface="宋体" panose="02010600030101010101" pitchFamily="2" charset="-122"/>
            </a:endParaRPr>
          </a:p>
        </p:txBody>
      </p:sp>
      <p:sp>
        <p:nvSpPr>
          <p:cNvPr id="28" name="圆角矩形标注 27"/>
          <p:cNvSpPr/>
          <p:nvPr/>
        </p:nvSpPr>
        <p:spPr>
          <a:xfrm>
            <a:off x="698500" y="1880235"/>
            <a:ext cx="4521835" cy="1866265"/>
          </a:xfrm>
          <a:prstGeom prst="wedgeRoundRectCallout">
            <a:avLst>
              <a:gd name="adj1" fmla="val 76330"/>
              <a:gd name="adj2" fmla="val 68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a:t>      </a:t>
            </a:r>
            <a:r>
              <a:rPr lang="zh-CN" altLang="en-US" b="1"/>
              <a:t>培养和发展学生的思维品质，就是通过引导学生观察语言与文化现象、分析和比较其中的异同、归纳语言及语篇</a:t>
            </a:r>
            <a:r>
              <a:rPr lang="en-US" altLang="zh-CN" b="1"/>
              <a:t>......,</a:t>
            </a:r>
            <a:r>
              <a:rPr lang="zh-CN" altLang="en-US" b="1"/>
              <a:t>分析和评价</a:t>
            </a:r>
            <a:r>
              <a:rPr lang="en-US" altLang="zh-CN" b="1"/>
              <a:t>.......,</a:t>
            </a:r>
            <a:r>
              <a:rPr lang="zh-CN" altLang="en-US" b="1"/>
              <a:t>帮助学生学会观察、比较、分析、推断、归纳</a:t>
            </a:r>
            <a:r>
              <a:rPr lang="en-US" altLang="zh-CN" b="1"/>
              <a:t>……</a:t>
            </a:r>
            <a:r>
              <a:rPr lang="zh-CN" altLang="en-US" b="1"/>
              <a:t>等思维方式，增强思维的逻辑性、批判性和创造性。</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Screenshot_2019_0415_093555"/>
          <p:cNvPicPr>
            <a:picLocks noChangeAspect="1"/>
          </p:cNvPicPr>
          <p:nvPr/>
        </p:nvPicPr>
        <p:blipFill>
          <a:blip r:embed="rId1"/>
          <a:stretch>
            <a:fillRect/>
          </a:stretch>
        </p:blipFill>
        <p:spPr>
          <a:xfrm rot="21180000">
            <a:off x="1122045" y="784860"/>
            <a:ext cx="3126740" cy="5474335"/>
          </a:xfrm>
          <a:prstGeom prst="rect">
            <a:avLst/>
          </a:prstGeom>
        </p:spPr>
      </p:pic>
      <p:sp>
        <p:nvSpPr>
          <p:cNvPr id="100" name="文本框 99"/>
          <p:cNvSpPr txBox="1"/>
          <p:nvPr/>
        </p:nvSpPr>
        <p:spPr>
          <a:xfrm>
            <a:off x="5091430" y="2368550"/>
            <a:ext cx="6259195" cy="2306955"/>
          </a:xfrm>
          <a:prstGeom prst="rect">
            <a:avLst/>
          </a:prstGeom>
          <a:noFill/>
          <a:ln w="9525">
            <a:noFill/>
          </a:ln>
        </p:spPr>
        <p:txBody>
          <a:bodyPr wrap="square">
            <a:spAutoFit/>
          </a:bodyPr>
          <a:p>
            <a:pPr indent="0">
              <a:lnSpc>
                <a:spcPct val="150000"/>
              </a:lnSpc>
            </a:pPr>
            <a:r>
              <a:rPr lang="en-US" altLang="zh-CN" sz="2400" b="0">
                <a:latin typeface="黑体" panose="02010609060101010101" pitchFamily="49" charset="-122"/>
                <a:ea typeface="黑体" panose="02010609060101010101" pitchFamily="49" charset="-122"/>
                <a:cs typeface="黑体" panose="02010609060101010101" pitchFamily="49" charset="-122"/>
              </a:rPr>
              <a:t>    </a:t>
            </a:r>
            <a:r>
              <a:rPr lang="zh-CN" sz="2400" b="0">
                <a:latin typeface="黑体" panose="02010609060101010101" pitchFamily="49" charset="-122"/>
                <a:ea typeface="黑体" panose="02010609060101010101" pitchFamily="49" charset="-122"/>
                <a:cs typeface="黑体" panose="02010609060101010101" pitchFamily="49" charset="-122"/>
              </a:rPr>
              <a:t>将语法的</a:t>
            </a:r>
            <a:r>
              <a:rPr lang="zh-CN" sz="2400" b="0">
                <a:solidFill>
                  <a:srgbClr val="C00000"/>
                </a:solidFill>
                <a:latin typeface="黑体" panose="02010609060101010101" pitchFamily="49" charset="-122"/>
                <a:ea typeface="黑体" panose="02010609060101010101" pitchFamily="49" charset="-122"/>
                <a:cs typeface="黑体" panose="02010609060101010101" pitchFamily="49" charset="-122"/>
              </a:rPr>
              <a:t>表意</a:t>
            </a:r>
            <a:r>
              <a:rPr lang="zh-CN" sz="2400" b="0">
                <a:latin typeface="黑体" panose="02010609060101010101" pitchFamily="49" charset="-122"/>
                <a:ea typeface="黑体" panose="02010609060101010101" pitchFamily="49" charset="-122"/>
                <a:cs typeface="黑体" panose="02010609060101010101" pitchFamily="49" charset="-122"/>
              </a:rPr>
              <a:t>功能、语法的</a:t>
            </a:r>
            <a:r>
              <a:rPr lang="zh-CN" sz="2400" b="0">
                <a:solidFill>
                  <a:schemeClr val="tx1"/>
                </a:solidFill>
                <a:latin typeface="黑体" panose="02010609060101010101" pitchFamily="49" charset="-122"/>
                <a:ea typeface="黑体" panose="02010609060101010101" pitchFamily="49" charset="-122"/>
                <a:cs typeface="黑体" panose="02010609060101010101" pitchFamily="49" charset="-122"/>
              </a:rPr>
              <a:t>意义</a:t>
            </a:r>
            <a:r>
              <a:rPr lang="zh-CN" sz="2400" b="0">
                <a:latin typeface="黑体" panose="02010609060101010101" pitchFamily="49" charset="-122"/>
                <a:ea typeface="黑体" panose="02010609060101010101" pitchFamily="49" charset="-122"/>
                <a:cs typeface="黑体" panose="02010609060101010101" pitchFamily="49" charset="-122"/>
              </a:rPr>
              <a:t>、语法的</a:t>
            </a:r>
            <a:r>
              <a:rPr lang="zh-CN" sz="2400" b="0">
                <a:solidFill>
                  <a:srgbClr val="C00000"/>
                </a:solidFill>
                <a:latin typeface="黑体" panose="02010609060101010101" pitchFamily="49" charset="-122"/>
                <a:ea typeface="黑体" panose="02010609060101010101" pitchFamily="49" charset="-122"/>
                <a:cs typeface="黑体" panose="02010609060101010101" pitchFamily="49" charset="-122"/>
              </a:rPr>
              <a:t>使用</a:t>
            </a:r>
            <a:r>
              <a:rPr lang="zh-CN" sz="2400" b="0">
                <a:latin typeface="黑体" panose="02010609060101010101" pitchFamily="49" charset="-122"/>
                <a:ea typeface="黑体" panose="02010609060101010101" pitchFamily="49" charset="-122"/>
                <a:cs typeface="黑体" panose="02010609060101010101" pitchFamily="49" charset="-122"/>
              </a:rPr>
              <a:t>与</a:t>
            </a:r>
            <a:r>
              <a:rPr lang="zh-CN" sz="2400" b="0" u="sng">
                <a:solidFill>
                  <a:srgbClr val="C00000"/>
                </a:solidFill>
                <a:latin typeface="黑体" panose="02010609060101010101" pitchFamily="49" charset="-122"/>
                <a:ea typeface="黑体" panose="02010609060101010101" pitchFamily="49" charset="-122"/>
                <a:cs typeface="黑体" panose="02010609060101010101" pitchFamily="49" charset="-122"/>
              </a:rPr>
              <a:t>思维品质的培养</a:t>
            </a:r>
            <a:r>
              <a:rPr lang="zh-CN" sz="2400" b="0">
                <a:latin typeface="黑体" panose="02010609060101010101" pitchFamily="49" charset="-122"/>
                <a:ea typeface="黑体" panose="02010609060101010101" pitchFamily="49" charset="-122"/>
                <a:cs typeface="黑体" panose="02010609060101010101" pitchFamily="49" charset="-122"/>
              </a:rPr>
              <a:t>相结合，使语法教学从“静态的语法规则”走向“形成语言模式的动态过程”。</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p:nvPr/>
        </p:nvSpPr>
        <p:spPr>
          <a:xfrm>
            <a:off x="5369560" y="1339215"/>
            <a:ext cx="3051810" cy="829945"/>
          </a:xfrm>
          <a:prstGeom prst="rect">
            <a:avLst/>
          </a:prstGeom>
          <a:noFill/>
          <a:ln w="9525">
            <a:noFill/>
          </a:ln>
        </p:spPr>
        <p:txBody>
          <a:bodyPr wrap="square">
            <a:spAutoFit/>
          </a:bodyPr>
          <a:p>
            <a:pPr indent="0"/>
            <a:r>
              <a:rPr lang="en-US" altLang="zh-CN" sz="2400" b="0">
                <a:latin typeface="黑体" panose="02010609060101010101" pitchFamily="49" charset="-122"/>
                <a:ea typeface="黑体" panose="02010609060101010101" pitchFamily="49" charset="-122"/>
                <a:cs typeface="黑体" panose="02010609060101010101" pitchFamily="49" charset="-122"/>
              </a:rPr>
              <a:t>  </a:t>
            </a:r>
            <a:r>
              <a:rPr lang="zh-CN" sz="4800" b="0">
                <a:solidFill>
                  <a:srgbClr val="7030A0"/>
                </a:solidFill>
                <a:latin typeface="黑体" panose="02010609060101010101" pitchFamily="49" charset="-122"/>
                <a:ea typeface="黑体" panose="02010609060101010101" pitchFamily="49" charset="-122"/>
                <a:cs typeface="黑体" panose="02010609060101010101" pitchFamily="49" charset="-122"/>
              </a:rPr>
              <a:t>新思路：</a:t>
            </a:r>
            <a:endParaRPr lang="zh-CN" sz="4800" b="0">
              <a:solidFill>
                <a:srgbClr val="7030A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blinds(horizontal)">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7259320" y="754380"/>
            <a:ext cx="4262755" cy="4888865"/>
          </a:xfrm>
          <a:prstGeom prst="rect">
            <a:avLst/>
          </a:prstGeom>
        </p:spPr>
      </p:pic>
      <p:pic>
        <p:nvPicPr>
          <p:cNvPr id="6" name="图片 5" descr="新文档 2019-04-15 09.42.05"/>
          <p:cNvPicPr>
            <a:picLocks noChangeAspect="1"/>
          </p:cNvPicPr>
          <p:nvPr/>
        </p:nvPicPr>
        <p:blipFill>
          <a:blip r:embed="rId2"/>
          <a:stretch>
            <a:fillRect/>
          </a:stretch>
        </p:blipFill>
        <p:spPr>
          <a:xfrm>
            <a:off x="1146810" y="2465705"/>
            <a:ext cx="5055870" cy="2952750"/>
          </a:xfrm>
          <a:prstGeom prst="rect">
            <a:avLst/>
          </a:prstGeom>
        </p:spPr>
      </p:pic>
      <p:sp>
        <p:nvSpPr>
          <p:cNvPr id="100" name="文本框 99"/>
          <p:cNvSpPr txBox="1"/>
          <p:nvPr/>
        </p:nvSpPr>
        <p:spPr>
          <a:xfrm>
            <a:off x="1146810" y="840740"/>
            <a:ext cx="5615940" cy="645160"/>
          </a:xfrm>
          <a:prstGeom prst="rect">
            <a:avLst/>
          </a:prstGeom>
          <a:noFill/>
          <a:ln w="9525">
            <a:noFill/>
          </a:ln>
        </p:spPr>
        <p:txBody>
          <a:bodyPr wrap="square">
            <a:spAutoFit/>
          </a:bodyPr>
          <a:p>
            <a:pPr indent="0"/>
            <a:r>
              <a:rPr lang="en-US" altLang="zh-CN" sz="2400" b="0">
                <a:latin typeface="黑体" panose="02010609060101010101" pitchFamily="49" charset="-122"/>
                <a:ea typeface="黑体" panose="02010609060101010101" pitchFamily="49" charset="-122"/>
                <a:cs typeface="黑体" panose="02010609060101010101" pitchFamily="49" charset="-122"/>
              </a:rPr>
              <a:t>    </a:t>
            </a:r>
            <a:r>
              <a:rPr lang="zh-CN" altLang="en-US" sz="3600" b="0">
                <a:latin typeface="Comic Sans MS" panose="030F0702030302020204" charset="0"/>
                <a:ea typeface="黑体" panose="02010609060101010101" pitchFamily="49" charset="-122"/>
                <a:cs typeface="Comic Sans MS" panose="030F0702030302020204" charset="0"/>
              </a:rPr>
              <a:t>六下 </a:t>
            </a:r>
            <a:r>
              <a:rPr lang="en-US" altLang="zh-CN" sz="3600" b="0">
                <a:latin typeface="Comic Sans MS" panose="030F0702030302020204" charset="0"/>
                <a:ea typeface="黑体" panose="02010609060101010101" pitchFamily="49" charset="-122"/>
                <a:cs typeface="Comic Sans MS" panose="030F0702030302020204" charset="0"/>
              </a:rPr>
              <a:t>Uni8 Our Dreams</a:t>
            </a:r>
            <a:endParaRPr lang="en-US" altLang="zh-CN" sz="3600">
              <a:latin typeface="Comic Sans MS" panose="030F0702030302020204" charset="0"/>
              <a:ea typeface="黑体" panose="02010609060101010101" pitchFamily="49" charset="-122"/>
              <a:cs typeface="Comic Sans MS" panose="030F07020303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640.webp"/>
          <p:cNvPicPr>
            <a:picLocks noChangeAspect="1"/>
          </p:cNvPicPr>
          <p:nvPr/>
        </p:nvPicPr>
        <p:blipFill>
          <a:blip r:embed="rId1"/>
          <a:stretch>
            <a:fillRect/>
          </a:stretch>
        </p:blipFill>
        <p:spPr>
          <a:xfrm>
            <a:off x="4069715" y="586105"/>
            <a:ext cx="3648075" cy="1657350"/>
          </a:xfrm>
          <a:prstGeom prst="rect">
            <a:avLst/>
          </a:prstGeom>
        </p:spPr>
      </p:pic>
      <p:pic>
        <p:nvPicPr>
          <p:cNvPr id="2" name="图片 1" descr="J{$F}S(4PYUM5`PV%D(E44Y"/>
          <p:cNvPicPr>
            <a:picLocks noChangeAspect="1"/>
          </p:cNvPicPr>
          <p:nvPr/>
        </p:nvPicPr>
        <p:blipFill>
          <a:blip r:embed="rId2"/>
          <a:stretch>
            <a:fillRect/>
          </a:stretch>
        </p:blipFill>
        <p:spPr>
          <a:xfrm>
            <a:off x="36830" y="543560"/>
            <a:ext cx="3604895" cy="2660650"/>
          </a:xfrm>
          <a:prstGeom prst="rect">
            <a:avLst/>
          </a:prstGeom>
        </p:spPr>
      </p:pic>
      <p:pic>
        <p:nvPicPr>
          <p:cNvPr id="3" name="图片 2" descr="07R~G{9@7[2(5ED}PU}HSO2"/>
          <p:cNvPicPr>
            <a:picLocks noChangeAspect="1"/>
          </p:cNvPicPr>
          <p:nvPr/>
        </p:nvPicPr>
        <p:blipFill>
          <a:blip r:embed="rId3"/>
          <a:stretch>
            <a:fillRect/>
          </a:stretch>
        </p:blipFill>
        <p:spPr>
          <a:xfrm>
            <a:off x="70485" y="3549015"/>
            <a:ext cx="3600450" cy="2544445"/>
          </a:xfrm>
          <a:prstGeom prst="rect">
            <a:avLst/>
          </a:prstGeom>
        </p:spPr>
      </p:pic>
      <p:sp>
        <p:nvSpPr>
          <p:cNvPr id="8" name="下箭头 7"/>
          <p:cNvSpPr/>
          <p:nvPr/>
        </p:nvSpPr>
        <p:spPr>
          <a:xfrm>
            <a:off x="5548630" y="2319655"/>
            <a:ext cx="268605" cy="556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4310380" y="2875280"/>
            <a:ext cx="3225800" cy="645160"/>
          </a:xfrm>
          <a:prstGeom prst="rect">
            <a:avLst/>
          </a:prstGeom>
          <a:noFill/>
        </p:spPr>
        <p:txBody>
          <a:bodyPr wrap="square" rtlCol="0">
            <a:spAutoFit/>
          </a:bodyPr>
          <a:p>
            <a:r>
              <a:rPr lang="zh-CN" altLang="en-US"/>
              <a:t>观察，比较，发现词汇规则（</a:t>
            </a:r>
            <a:r>
              <a:rPr lang="en-US" altLang="zh-CN"/>
              <a:t>er,ist,man</a:t>
            </a:r>
            <a:r>
              <a:rPr lang="zh-CN" altLang="en-US"/>
              <a:t>结尾的职业词汇）</a:t>
            </a:r>
            <a:endParaRPr lang="zh-CN" altLang="en-US"/>
          </a:p>
        </p:txBody>
      </p:sp>
      <p:sp>
        <p:nvSpPr>
          <p:cNvPr id="12" name="文本框 11"/>
          <p:cNvSpPr txBox="1"/>
          <p:nvPr/>
        </p:nvSpPr>
        <p:spPr>
          <a:xfrm>
            <a:off x="4281170" y="4232275"/>
            <a:ext cx="3225800" cy="368300"/>
          </a:xfrm>
          <a:prstGeom prst="rect">
            <a:avLst/>
          </a:prstGeom>
          <a:noFill/>
        </p:spPr>
        <p:txBody>
          <a:bodyPr wrap="square" rtlCol="0">
            <a:spAutoFit/>
          </a:bodyPr>
          <a:p>
            <a:r>
              <a:rPr lang="zh-CN" altLang="en-US"/>
              <a:t>归纳、拓展更多的相关词汇</a:t>
            </a:r>
            <a:endParaRPr lang="zh-CN" altLang="en-US"/>
          </a:p>
        </p:txBody>
      </p:sp>
      <p:sp>
        <p:nvSpPr>
          <p:cNvPr id="13" name="下箭头 12"/>
          <p:cNvSpPr/>
          <p:nvPr/>
        </p:nvSpPr>
        <p:spPr>
          <a:xfrm>
            <a:off x="5578475" y="3596640"/>
            <a:ext cx="268605" cy="556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下箭头 13"/>
          <p:cNvSpPr/>
          <p:nvPr/>
        </p:nvSpPr>
        <p:spPr>
          <a:xfrm>
            <a:off x="5596890" y="4707255"/>
            <a:ext cx="268605" cy="556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4170045" y="5302885"/>
            <a:ext cx="3851910" cy="922020"/>
          </a:xfrm>
          <a:prstGeom prst="rect">
            <a:avLst/>
          </a:prstGeom>
          <a:noFill/>
        </p:spPr>
        <p:txBody>
          <a:bodyPr wrap="square" rtlCol="0">
            <a:spAutoFit/>
          </a:bodyPr>
          <a:p>
            <a:r>
              <a:rPr lang="zh-CN" altLang="en-US"/>
              <a:t>归纳、总结、运用的语法规则</a:t>
            </a:r>
            <a:endParaRPr lang="zh-CN" altLang="en-US"/>
          </a:p>
          <a:p>
            <a:r>
              <a:rPr lang="zh-CN" altLang="en-US"/>
              <a:t>（</a:t>
            </a:r>
            <a:r>
              <a:rPr lang="en-US" altLang="zh-CN"/>
              <a:t>we say a job after“I want to be ...”. We say verbs after“I wan to ..”</a:t>
            </a:r>
            <a:r>
              <a:rPr lang="zh-CN" altLang="en-US"/>
              <a:t>）</a:t>
            </a:r>
            <a:endParaRPr lang="zh-CN" altLang="en-US"/>
          </a:p>
        </p:txBody>
      </p:sp>
      <p:sp>
        <p:nvSpPr>
          <p:cNvPr id="16" name="文本框 15"/>
          <p:cNvSpPr txBox="1"/>
          <p:nvPr/>
        </p:nvSpPr>
        <p:spPr>
          <a:xfrm>
            <a:off x="242570" y="83185"/>
            <a:ext cx="1362075" cy="460375"/>
          </a:xfrm>
          <a:prstGeom prst="rect">
            <a:avLst/>
          </a:prstGeom>
          <a:noFill/>
          <a:ln w="9525">
            <a:noFill/>
          </a:ln>
        </p:spPr>
        <p:txBody>
          <a:bodyPr wrap="square">
            <a:spAutoFit/>
          </a:bodyPr>
          <a:p>
            <a:pPr indent="0"/>
            <a:r>
              <a:rPr lang="en-US" altLang="zh-CN" sz="2400" b="0">
                <a:latin typeface="黑体" panose="02010609060101010101" pitchFamily="49" charset="-122"/>
                <a:ea typeface="黑体" panose="02010609060101010101" pitchFamily="49" charset="-122"/>
                <a:cs typeface="黑体" panose="02010609060101010101" pitchFamily="49" charset="-122"/>
              </a:rPr>
              <a:t> </a:t>
            </a:r>
            <a:r>
              <a:rPr lang="zh-CN" sz="2400" b="0">
                <a:latin typeface="黑体" panose="02010609060101010101" pitchFamily="49" charset="-122"/>
                <a:ea typeface="黑体" panose="02010609060101010101" pitchFamily="49" charset="-122"/>
                <a:cs typeface="黑体" panose="02010609060101010101" pitchFamily="49" charset="-122"/>
              </a:rPr>
              <a:t>案例</a:t>
            </a:r>
            <a:r>
              <a:rPr lang="en-US" altLang="zh-CN" sz="2400" b="0">
                <a:latin typeface="黑体" panose="02010609060101010101" pitchFamily="49" charset="-122"/>
                <a:ea typeface="黑体" panose="02010609060101010101" pitchFamily="49" charset="-122"/>
                <a:cs typeface="黑体" panose="02010609060101010101" pitchFamily="49" charset="-122"/>
              </a:rPr>
              <a:t>1:</a:t>
            </a:r>
            <a:endParaRPr lang="en-US" altLang="zh-CN" sz="2400" b="0">
              <a:solidFill>
                <a:srgbClr val="7030A0"/>
              </a:solidFill>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4196715" y="83185"/>
            <a:ext cx="1362075" cy="460375"/>
          </a:xfrm>
          <a:prstGeom prst="rect">
            <a:avLst/>
          </a:prstGeom>
          <a:noFill/>
          <a:ln w="9525">
            <a:noFill/>
          </a:ln>
        </p:spPr>
        <p:txBody>
          <a:bodyPr wrap="square">
            <a:spAutoFit/>
          </a:bodyPr>
          <a:p>
            <a:pPr indent="0"/>
            <a:r>
              <a:rPr lang="en-US" altLang="zh-CN" sz="2400" b="0">
                <a:latin typeface="黑体" panose="02010609060101010101" pitchFamily="49" charset="-122"/>
                <a:ea typeface="黑体" panose="02010609060101010101" pitchFamily="49" charset="-122"/>
                <a:cs typeface="黑体" panose="02010609060101010101" pitchFamily="49" charset="-122"/>
              </a:rPr>
              <a:t> </a:t>
            </a:r>
            <a:r>
              <a:rPr lang="zh-CN" sz="2400" b="0">
                <a:latin typeface="黑体" panose="02010609060101010101" pitchFamily="49" charset="-122"/>
                <a:ea typeface="黑体" panose="02010609060101010101" pitchFamily="49" charset="-122"/>
                <a:cs typeface="黑体" panose="02010609060101010101" pitchFamily="49" charset="-122"/>
              </a:rPr>
              <a:t>案例</a:t>
            </a:r>
            <a:r>
              <a:rPr lang="en-US" altLang="zh-CN" sz="2400" b="0">
                <a:latin typeface="黑体" panose="02010609060101010101" pitchFamily="49" charset="-122"/>
                <a:ea typeface="黑体" panose="02010609060101010101" pitchFamily="49" charset="-122"/>
                <a:cs typeface="黑体" panose="02010609060101010101" pitchFamily="49" charset="-122"/>
              </a:rPr>
              <a:t>2:</a:t>
            </a:r>
            <a:endParaRPr lang="en-US" altLang="zh-CN" sz="2400" b="0">
              <a:solidFill>
                <a:srgbClr val="7030A0"/>
              </a:solidFill>
              <a:latin typeface="黑体" panose="02010609060101010101" pitchFamily="49" charset="-122"/>
              <a:ea typeface="黑体" panose="02010609060101010101" pitchFamily="49" charset="-122"/>
              <a:cs typeface="黑体" panose="02010609060101010101" pitchFamily="49" charset="-122"/>
            </a:endParaRPr>
          </a:p>
        </p:txBody>
      </p:sp>
      <p:sp>
        <p:nvSpPr>
          <p:cNvPr id="18" name="文本框 17"/>
          <p:cNvSpPr txBox="1"/>
          <p:nvPr/>
        </p:nvSpPr>
        <p:spPr>
          <a:xfrm>
            <a:off x="9171940" y="83185"/>
            <a:ext cx="1362075" cy="460375"/>
          </a:xfrm>
          <a:prstGeom prst="rect">
            <a:avLst/>
          </a:prstGeom>
          <a:noFill/>
          <a:ln w="9525">
            <a:noFill/>
          </a:ln>
        </p:spPr>
        <p:txBody>
          <a:bodyPr wrap="square">
            <a:spAutoFit/>
          </a:bodyPr>
          <a:p>
            <a:pPr indent="0"/>
            <a:r>
              <a:rPr lang="en-US" altLang="zh-CN" sz="2400" b="0">
                <a:latin typeface="黑体" panose="02010609060101010101" pitchFamily="49" charset="-122"/>
                <a:ea typeface="黑体" panose="02010609060101010101" pitchFamily="49" charset="-122"/>
                <a:cs typeface="黑体" panose="02010609060101010101" pitchFamily="49" charset="-122"/>
              </a:rPr>
              <a:t> </a:t>
            </a:r>
            <a:r>
              <a:rPr lang="zh-CN" sz="2400" b="0">
                <a:latin typeface="黑体" panose="02010609060101010101" pitchFamily="49" charset="-122"/>
                <a:ea typeface="黑体" panose="02010609060101010101" pitchFamily="49" charset="-122"/>
                <a:cs typeface="黑体" panose="02010609060101010101" pitchFamily="49" charset="-122"/>
              </a:rPr>
              <a:t>案例</a:t>
            </a:r>
            <a:r>
              <a:rPr lang="en-US" altLang="zh-CN" sz="2400" b="0">
                <a:latin typeface="黑体" panose="02010609060101010101" pitchFamily="49" charset="-122"/>
                <a:ea typeface="黑体" panose="02010609060101010101" pitchFamily="49" charset="-122"/>
                <a:cs typeface="黑体" panose="02010609060101010101" pitchFamily="49" charset="-122"/>
              </a:rPr>
              <a:t>3:</a:t>
            </a:r>
            <a:endParaRPr lang="en-US" altLang="zh-CN" sz="2400" b="0">
              <a:solidFill>
                <a:srgbClr val="7030A0"/>
              </a:solidFill>
              <a:latin typeface="黑体" panose="02010609060101010101" pitchFamily="49" charset="-122"/>
              <a:ea typeface="黑体" panose="02010609060101010101" pitchFamily="49" charset="-122"/>
              <a:cs typeface="黑体" panose="02010609060101010101" pitchFamily="49" charset="-122"/>
            </a:endParaRPr>
          </a:p>
        </p:txBody>
      </p:sp>
      <p:pic>
        <p:nvPicPr>
          <p:cNvPr id="19" name="图片 18" descr="IMG_20190415_113134"/>
          <p:cNvPicPr>
            <a:picLocks noChangeAspect="1"/>
          </p:cNvPicPr>
          <p:nvPr/>
        </p:nvPicPr>
        <p:blipFill>
          <a:blip r:embed="rId4"/>
          <a:srcRect l="6441" r="12105"/>
          <a:stretch>
            <a:fillRect/>
          </a:stretch>
        </p:blipFill>
        <p:spPr>
          <a:xfrm rot="16200000">
            <a:off x="9112885" y="-32385"/>
            <a:ext cx="2063750" cy="3380105"/>
          </a:xfrm>
          <a:prstGeom prst="rect">
            <a:avLst/>
          </a:prstGeom>
        </p:spPr>
      </p:pic>
      <p:sp>
        <p:nvSpPr>
          <p:cNvPr id="20" name="下箭头 19"/>
          <p:cNvSpPr/>
          <p:nvPr/>
        </p:nvSpPr>
        <p:spPr>
          <a:xfrm>
            <a:off x="9839960" y="2800350"/>
            <a:ext cx="268605" cy="556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8455025" y="3357245"/>
            <a:ext cx="3388995" cy="645160"/>
          </a:xfrm>
          <a:prstGeom prst="rect">
            <a:avLst/>
          </a:prstGeom>
          <a:noFill/>
        </p:spPr>
        <p:txBody>
          <a:bodyPr wrap="square" rtlCol="0">
            <a:spAutoFit/>
          </a:bodyPr>
          <a:p>
            <a:r>
              <a:rPr lang="zh-CN" altLang="en-US"/>
              <a:t>头脑风暴游戏，发现更多</a:t>
            </a:r>
            <a:r>
              <a:rPr lang="en-US" altLang="zh-CN"/>
              <a:t>er/or...</a:t>
            </a:r>
            <a:r>
              <a:rPr lang="zh-CN" altLang="en-US"/>
              <a:t>的职业词汇</a:t>
            </a:r>
            <a:endParaRPr lang="zh-CN" altLang="en-US"/>
          </a:p>
        </p:txBody>
      </p:sp>
      <p:sp>
        <p:nvSpPr>
          <p:cNvPr id="22" name="下箭头 21"/>
          <p:cNvSpPr/>
          <p:nvPr/>
        </p:nvSpPr>
        <p:spPr>
          <a:xfrm>
            <a:off x="9904730" y="4002405"/>
            <a:ext cx="268605" cy="556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8608060" y="4667250"/>
            <a:ext cx="3388995" cy="368300"/>
          </a:xfrm>
          <a:prstGeom prst="rect">
            <a:avLst/>
          </a:prstGeom>
          <a:noFill/>
        </p:spPr>
        <p:txBody>
          <a:bodyPr wrap="square" rtlCol="0">
            <a:spAutoFit/>
          </a:bodyPr>
          <a:p>
            <a:r>
              <a:rPr lang="zh-CN"/>
              <a:t>重点谈论某一职业，话题延伸。</a:t>
            </a:r>
            <a:endParaRPr lang="zh-CN"/>
          </a:p>
        </p:txBody>
      </p:sp>
      <p:sp>
        <p:nvSpPr>
          <p:cNvPr id="24" name="下箭头 23"/>
          <p:cNvSpPr/>
          <p:nvPr/>
        </p:nvSpPr>
        <p:spPr>
          <a:xfrm>
            <a:off x="9904730" y="5168265"/>
            <a:ext cx="268605" cy="556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8455025" y="5725160"/>
            <a:ext cx="3542030" cy="368300"/>
          </a:xfrm>
          <a:prstGeom prst="rect">
            <a:avLst/>
          </a:prstGeom>
          <a:noFill/>
        </p:spPr>
        <p:txBody>
          <a:bodyPr wrap="square" rtlCol="0">
            <a:spAutoFit/>
          </a:bodyPr>
          <a:p>
            <a:r>
              <a:rPr lang="zh-CN"/>
              <a:t>重点谈论</a:t>
            </a:r>
            <a:r>
              <a:rPr lang="en-US" altLang="zh-CN"/>
              <a:t>What do you want to do?</a:t>
            </a:r>
            <a:endParaRPr lang="zh-CN"/>
          </a:p>
        </p:txBody>
      </p:sp>
      <p:sp>
        <p:nvSpPr>
          <p:cNvPr id="100" name="文本框 99"/>
          <p:cNvSpPr txBox="1"/>
          <p:nvPr/>
        </p:nvSpPr>
        <p:spPr>
          <a:xfrm>
            <a:off x="403860" y="6270625"/>
            <a:ext cx="2736215" cy="521970"/>
          </a:xfrm>
          <a:prstGeom prst="rect">
            <a:avLst/>
          </a:prstGeom>
          <a:noFill/>
          <a:ln w="9525">
            <a:noFill/>
          </a:ln>
        </p:spPr>
        <p:txBody>
          <a:bodyPr wrap="square">
            <a:spAutoFit/>
          </a:bodyPr>
          <a:p>
            <a:pPr indent="0"/>
            <a:r>
              <a:rPr lang="zh-CN" sz="2800" b="1">
                <a:solidFill>
                  <a:srgbClr val="7030A0"/>
                </a:solidFill>
                <a:latin typeface="黑体" panose="02010609060101010101" pitchFamily="49" charset="-122"/>
                <a:ea typeface="黑体" panose="02010609060101010101" pitchFamily="49" charset="-122"/>
              </a:rPr>
              <a:t>语法知识公式化</a:t>
            </a:r>
            <a:endParaRPr lang="zh-CN" altLang="en-US" sz="2800" b="1">
              <a:solidFill>
                <a:srgbClr val="7030A0"/>
              </a:solidFill>
              <a:latin typeface="黑体" panose="02010609060101010101" pitchFamily="49" charset="-122"/>
              <a:ea typeface="黑体" panose="02010609060101010101" pitchFamily="49" charset="-122"/>
            </a:endParaRPr>
          </a:p>
        </p:txBody>
      </p:sp>
      <p:sp>
        <p:nvSpPr>
          <p:cNvPr id="26" name="文本框 25"/>
          <p:cNvSpPr txBox="1"/>
          <p:nvPr/>
        </p:nvSpPr>
        <p:spPr>
          <a:xfrm>
            <a:off x="3780155" y="6301105"/>
            <a:ext cx="4227195" cy="460375"/>
          </a:xfrm>
          <a:prstGeom prst="rect">
            <a:avLst/>
          </a:prstGeom>
          <a:noFill/>
        </p:spPr>
        <p:txBody>
          <a:bodyPr wrap="square" rtlCol="0" anchor="t">
            <a:spAutoFit/>
          </a:bodyPr>
          <a:p>
            <a:pPr indent="0"/>
            <a:r>
              <a:rPr lang="zh-CN" altLang="en-US" sz="2400" b="1">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自主探究规律，培养主动思维</a:t>
            </a:r>
            <a:endParaRPr lang="zh-CN" altLang="en-US" sz="2400" b="1">
              <a:solidFill>
                <a:srgbClr val="7030A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7" name="文本框 26"/>
          <p:cNvSpPr txBox="1"/>
          <p:nvPr/>
        </p:nvSpPr>
        <p:spPr>
          <a:xfrm>
            <a:off x="8246110" y="6331585"/>
            <a:ext cx="4227195" cy="398780"/>
          </a:xfrm>
          <a:prstGeom prst="rect">
            <a:avLst/>
          </a:prstGeom>
          <a:noFill/>
        </p:spPr>
        <p:txBody>
          <a:bodyPr wrap="square" rtlCol="0" anchor="t">
            <a:spAutoFit/>
          </a:bodyPr>
          <a:p>
            <a:pPr indent="0"/>
            <a:r>
              <a:rPr lang="zh-CN" altLang="en-US" sz="2000" b="1">
                <a:solidFill>
                  <a:srgbClr val="7030A0"/>
                </a:solidFill>
                <a:latin typeface="黑体" panose="02010609060101010101" pitchFamily="49" charset="-122"/>
                <a:ea typeface="黑体" panose="02010609060101010101" pitchFamily="49" charset="-122"/>
                <a:cs typeface="黑体" panose="02010609060101010101" pitchFamily="49" charset="-122"/>
                <a:sym typeface="+mn-ea"/>
              </a:rPr>
              <a:t>重视语法结构在实际语境中的应用</a:t>
            </a:r>
            <a:endParaRPr lang="zh-CN" altLang="en-US" sz="2000" b="1">
              <a:solidFill>
                <a:srgbClr val="7030A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blinds(horizontal)">
                                      <p:cBhvr>
                                        <p:cTn id="46" dur="500"/>
                                        <p:tgtEl>
                                          <p:spTgt spid="10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linds(horizont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500"/>
                                        <p:tgtEl>
                                          <p:spTgt spid="20"/>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linds(horizontal)">
                                      <p:cBhvr>
                                        <p:cTn id="65" dur="500"/>
                                        <p:tgtEl>
                                          <p:spTgt spid="2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linds(horizontal)">
                                      <p:cBhvr>
                                        <p:cTn id="68" dur="500"/>
                                        <p:tgtEl>
                                          <p:spTgt spid="2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linds(horizontal)">
                                      <p:cBhvr>
                                        <p:cTn id="71" dur="500"/>
                                        <p:tgtEl>
                                          <p:spTgt spid="2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blinds(horizontal)">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linds(horizontal)">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13" grpId="0" animBg="1"/>
      <p:bldP spid="12" grpId="0"/>
      <p:bldP spid="14" grpId="0" animBg="1"/>
      <p:bldP spid="15" grpId="0"/>
      <p:bldP spid="100" grpId="0"/>
      <p:bldP spid="20" grpId="0" animBg="1"/>
      <p:bldP spid="21" grpId="0"/>
      <p:bldP spid="22" grpId="0" animBg="1"/>
      <p:bldP spid="23" grpId="0"/>
      <p:bldP spid="24" grpId="0" animBg="1"/>
      <p:bldP spid="25" grpId="0"/>
      <p:bldP spid="27"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78130" y="571500"/>
            <a:ext cx="1524635" cy="460375"/>
          </a:xfrm>
          <a:prstGeom prst="rect">
            <a:avLst/>
          </a:prstGeom>
          <a:noFill/>
          <a:ln w="9525">
            <a:noFill/>
          </a:ln>
        </p:spPr>
        <p:txBody>
          <a:bodyPr wrap="square">
            <a:spAutoFit/>
          </a:bodyPr>
          <a:p>
            <a:pPr indent="0"/>
            <a:r>
              <a:rPr lang="en-US" altLang="zh-CN" sz="2400" b="0">
                <a:latin typeface="黑体" panose="02010609060101010101" pitchFamily="49" charset="-122"/>
                <a:ea typeface="黑体" panose="02010609060101010101" pitchFamily="49" charset="-122"/>
                <a:cs typeface="黑体" panose="02010609060101010101" pitchFamily="49" charset="-122"/>
              </a:rPr>
              <a:t> </a:t>
            </a:r>
            <a:r>
              <a:rPr lang="zh-CN" sz="2400" b="0">
                <a:latin typeface="黑体" panose="02010609060101010101" pitchFamily="49" charset="-122"/>
                <a:ea typeface="黑体" panose="02010609060101010101" pitchFamily="49" charset="-122"/>
                <a:cs typeface="黑体" panose="02010609060101010101" pitchFamily="49" charset="-122"/>
              </a:rPr>
              <a:t>案例</a:t>
            </a:r>
            <a:r>
              <a:rPr lang="en-US" altLang="zh-CN" sz="2400" b="0">
                <a:latin typeface="黑体" panose="02010609060101010101" pitchFamily="49" charset="-122"/>
                <a:ea typeface="黑体" panose="02010609060101010101" pitchFamily="49" charset="-122"/>
                <a:cs typeface="黑体" panose="02010609060101010101" pitchFamily="49" charset="-122"/>
              </a:rPr>
              <a:t>2</a:t>
            </a:r>
            <a:r>
              <a:rPr lang="en-US" altLang="zh-CN" sz="2400" b="0">
                <a:latin typeface="黑体" panose="02010609060101010101" pitchFamily="49" charset="-122"/>
                <a:ea typeface="黑体" panose="02010609060101010101" pitchFamily="49" charset="-122"/>
                <a:cs typeface="黑体" panose="02010609060101010101" pitchFamily="49" charset="-122"/>
              </a:rPr>
              <a:t>:</a:t>
            </a:r>
            <a:endParaRPr lang="en-US" altLang="zh-CN" sz="2400" b="0">
              <a:solidFill>
                <a:srgbClr val="7030A0"/>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4460" y="1337945"/>
            <a:ext cx="2505075" cy="3476625"/>
          </a:xfrm>
          <a:prstGeom prst="rect">
            <a:avLst/>
          </a:prstGeom>
          <a:noFill/>
          <a:ln w="9525">
            <a:noFill/>
          </a:ln>
        </p:spPr>
        <p:txBody>
          <a:bodyPr wrap="square">
            <a:spAutoFit/>
          </a:bodyPr>
          <a:p>
            <a:pPr indent="0"/>
            <a:r>
              <a:rPr 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1.</a:t>
            </a:r>
            <a:r>
              <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创设生活情境，</a:t>
            </a:r>
            <a:endPar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endParaRPr>
          </a:p>
          <a:p>
            <a:pPr indent="0"/>
            <a:r>
              <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  开启</a:t>
            </a:r>
            <a:r>
              <a:rPr lang="zh-CN" altLang="en-US" sz="2000" b="0">
                <a:solidFill>
                  <a:srgbClr val="FF0000"/>
                </a:solidFill>
                <a:latin typeface="黑体" panose="02010609060101010101" pitchFamily="49" charset="-122"/>
                <a:ea typeface="黑体" panose="02010609060101010101" pitchFamily="49" charset="-122"/>
                <a:cs typeface="黑体" panose="02010609060101010101" pitchFamily="49" charset="-122"/>
              </a:rPr>
              <a:t>发散</a:t>
            </a:r>
            <a:r>
              <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思维。</a:t>
            </a:r>
            <a:endPar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endParaRPr>
          </a:p>
          <a:p>
            <a:pPr indent="0"/>
            <a:endPar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endParaRPr>
          </a:p>
          <a:p>
            <a:pPr indent="0"/>
            <a:r>
              <a:rPr lang="en-US" altLang="zh-CN" sz="2000" b="0">
                <a:solidFill>
                  <a:srgbClr val="7030A0"/>
                </a:solidFill>
                <a:latin typeface="黑体" panose="02010609060101010101" pitchFamily="49" charset="-122"/>
                <a:ea typeface="黑体" panose="02010609060101010101" pitchFamily="49" charset="-122"/>
                <a:cs typeface="黑体" panose="02010609060101010101" pitchFamily="49" charset="-122"/>
              </a:rPr>
              <a:t>2.</a:t>
            </a:r>
            <a:r>
              <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自主探究规律，</a:t>
            </a:r>
            <a:endPar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endParaRPr>
          </a:p>
          <a:p>
            <a:pPr indent="0"/>
            <a:r>
              <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  培养</a:t>
            </a:r>
            <a:r>
              <a:rPr lang="zh-CN" altLang="en-US" sz="2000" b="0">
                <a:solidFill>
                  <a:srgbClr val="FF0000"/>
                </a:solidFill>
                <a:latin typeface="黑体" panose="02010609060101010101" pitchFamily="49" charset="-122"/>
                <a:ea typeface="黑体" panose="02010609060101010101" pitchFamily="49" charset="-122"/>
                <a:cs typeface="黑体" panose="02010609060101010101" pitchFamily="49" charset="-122"/>
              </a:rPr>
              <a:t>主动</a:t>
            </a:r>
            <a:r>
              <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思维。</a:t>
            </a:r>
            <a:endPar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endParaRPr>
          </a:p>
          <a:p>
            <a:pPr indent="0"/>
            <a:endPar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endParaRPr>
          </a:p>
          <a:p>
            <a:pPr indent="0"/>
            <a:r>
              <a:rPr lang="en-US" altLang="zh-CN" sz="2000" b="0">
                <a:solidFill>
                  <a:srgbClr val="7030A0"/>
                </a:solidFill>
                <a:latin typeface="黑体" panose="02010609060101010101" pitchFamily="49" charset="-122"/>
                <a:ea typeface="黑体" panose="02010609060101010101" pitchFamily="49" charset="-122"/>
                <a:cs typeface="黑体" panose="02010609060101010101" pitchFamily="49" charset="-122"/>
              </a:rPr>
              <a:t>3.</a:t>
            </a:r>
            <a:r>
              <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参与合作调查，</a:t>
            </a:r>
            <a:endPar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endParaRPr>
          </a:p>
          <a:p>
            <a:pPr indent="0"/>
            <a:r>
              <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 激发</a:t>
            </a:r>
            <a:r>
              <a:rPr lang="zh-CN" altLang="en-US" sz="2000" b="0">
                <a:solidFill>
                  <a:srgbClr val="FF0000"/>
                </a:solidFill>
                <a:latin typeface="黑体" panose="02010609060101010101" pitchFamily="49" charset="-122"/>
                <a:ea typeface="黑体" panose="02010609060101010101" pitchFamily="49" charset="-122"/>
                <a:cs typeface="黑体" panose="02010609060101010101" pitchFamily="49" charset="-122"/>
              </a:rPr>
              <a:t>综合</a:t>
            </a:r>
            <a:r>
              <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思维。</a:t>
            </a:r>
            <a:endPar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endParaRPr>
          </a:p>
          <a:p>
            <a:pPr indent="0"/>
            <a:endPar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endParaRPr>
          </a:p>
          <a:p>
            <a:pPr indent="0"/>
            <a:r>
              <a:rPr lang="en-US" altLang="zh-CN" sz="2000" b="0">
                <a:solidFill>
                  <a:srgbClr val="7030A0"/>
                </a:solidFill>
                <a:latin typeface="黑体" panose="02010609060101010101" pitchFamily="49" charset="-122"/>
                <a:ea typeface="黑体" panose="02010609060101010101" pitchFamily="49" charset="-122"/>
                <a:cs typeface="黑体" panose="02010609060101010101" pitchFamily="49" charset="-122"/>
              </a:rPr>
              <a:t>4.</a:t>
            </a:r>
            <a:r>
              <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分组思考辩论，</a:t>
            </a:r>
            <a:endPar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endParaRPr>
          </a:p>
          <a:p>
            <a:pPr indent="0"/>
            <a:r>
              <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  形成</a:t>
            </a:r>
            <a:r>
              <a:rPr lang="zh-CN" altLang="en-US" sz="2000" b="0">
                <a:solidFill>
                  <a:srgbClr val="FF0000"/>
                </a:solidFill>
                <a:latin typeface="黑体" panose="02010609060101010101" pitchFamily="49" charset="-122"/>
                <a:ea typeface="黑体" panose="02010609060101010101" pitchFamily="49" charset="-122"/>
                <a:cs typeface="黑体" panose="02010609060101010101" pitchFamily="49" charset="-122"/>
              </a:rPr>
              <a:t>批判</a:t>
            </a:r>
            <a:r>
              <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rPr>
              <a:t>思维。</a:t>
            </a:r>
            <a:endParaRPr lang="zh-CN" altLang="en-US" sz="2000" b="0">
              <a:solidFill>
                <a:srgbClr val="7030A0"/>
              </a:solidFill>
              <a:latin typeface="黑体" panose="02010609060101010101" pitchFamily="49" charset="-122"/>
              <a:ea typeface="黑体" panose="02010609060101010101" pitchFamily="49" charset="-122"/>
              <a:cs typeface="黑体" panose="02010609060101010101" pitchFamily="49" charset="-122"/>
            </a:endParaRPr>
          </a:p>
        </p:txBody>
      </p:sp>
      <p:pic>
        <p:nvPicPr>
          <p:cNvPr id="7" name="图片 6"/>
          <p:cNvPicPr>
            <a:picLocks noChangeAspect="1"/>
          </p:cNvPicPr>
          <p:nvPr/>
        </p:nvPicPr>
        <p:blipFill>
          <a:blip r:embed="rId1"/>
          <a:stretch>
            <a:fillRect/>
          </a:stretch>
        </p:blipFill>
        <p:spPr>
          <a:xfrm>
            <a:off x="2341245" y="400050"/>
            <a:ext cx="4743450" cy="3124200"/>
          </a:xfrm>
          <a:prstGeom prst="rect">
            <a:avLst/>
          </a:prstGeom>
        </p:spPr>
      </p:pic>
      <p:pic>
        <p:nvPicPr>
          <p:cNvPr id="9" name="图片 8"/>
          <p:cNvPicPr>
            <a:picLocks noChangeAspect="1"/>
          </p:cNvPicPr>
          <p:nvPr/>
        </p:nvPicPr>
        <p:blipFill>
          <a:blip r:embed="rId2"/>
          <a:stretch>
            <a:fillRect/>
          </a:stretch>
        </p:blipFill>
        <p:spPr>
          <a:xfrm>
            <a:off x="2341245" y="3900170"/>
            <a:ext cx="4756150" cy="2701925"/>
          </a:xfrm>
          <a:prstGeom prst="rect">
            <a:avLst/>
          </a:prstGeom>
        </p:spPr>
      </p:pic>
      <p:pic>
        <p:nvPicPr>
          <p:cNvPr id="11" name="图片 10" descr="Screenshot_2019_0415_144549"/>
          <p:cNvPicPr>
            <a:picLocks noChangeAspect="1"/>
          </p:cNvPicPr>
          <p:nvPr/>
        </p:nvPicPr>
        <p:blipFill>
          <a:blip r:embed="rId3"/>
          <a:stretch>
            <a:fillRect/>
          </a:stretch>
        </p:blipFill>
        <p:spPr>
          <a:xfrm>
            <a:off x="7947025" y="248285"/>
            <a:ext cx="3458845" cy="6353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3.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1167</Words>
  <Application>WPS 演示</Application>
  <PresentationFormat>宽屏</PresentationFormat>
  <Paragraphs>89</Paragraphs>
  <Slides>11</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宋体</vt:lpstr>
      <vt:lpstr>Wingdings</vt:lpstr>
      <vt:lpstr>微软雅黑</vt:lpstr>
      <vt:lpstr>楷体</vt:lpstr>
      <vt:lpstr>黑体</vt:lpstr>
      <vt:lpstr>Calibri</vt:lpstr>
      <vt:lpstr>Times New Roman</vt:lpstr>
      <vt:lpstr>Calibri</vt:lpstr>
      <vt:lpstr>Comic Sans MS</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JiaoKe</dc:creator>
  <cp:lastModifiedBy>筱之月</cp:lastModifiedBy>
  <cp:revision>25</cp:revision>
  <dcterms:created xsi:type="dcterms:W3CDTF">2019-04-15T01:09:00Z</dcterms:created>
  <dcterms:modified xsi:type="dcterms:W3CDTF">2019-04-15T07:51:17Z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