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6"/>
  </p:notesMasterIdLst>
  <p:sldIdLst>
    <p:sldId id="376" r:id="rId4"/>
    <p:sldId id="339" r:id="rId5"/>
    <p:sldId id="395" r:id="rId6"/>
    <p:sldId id="403" r:id="rId7"/>
    <p:sldId id="399" r:id="rId8"/>
    <p:sldId id="406" r:id="rId9"/>
    <p:sldId id="405" r:id="rId10"/>
    <p:sldId id="407" r:id="rId11"/>
    <p:sldId id="408" r:id="rId12"/>
    <p:sldId id="409" r:id="rId13"/>
    <p:sldId id="410" r:id="rId14"/>
    <p:sldId id="411" r:id="rId15"/>
    <p:sldId id="412" r:id="rId16"/>
    <p:sldId id="413" r:id="rId17"/>
    <p:sldId id="414" r:id="rId18"/>
    <p:sldId id="416"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02" r:id="rId32"/>
    <p:sldId id="401" r:id="rId33"/>
    <p:sldId id="418" r:id="rId34"/>
    <p:sldId id="404" r:id="rId35"/>
    <p:sldId id="398" r:id="rId36"/>
    <p:sldId id="397" r:id="rId37"/>
    <p:sldId id="396" r:id="rId38"/>
    <p:sldId id="400" r:id="rId39"/>
    <p:sldId id="435" r:id="rId40"/>
    <p:sldId id="341" r:id="rId41"/>
    <p:sldId id="340" r:id="rId42"/>
    <p:sldId id="371" r:id="rId43"/>
    <p:sldId id="345" r:id="rId44"/>
    <p:sldId id="281" r:id="rId45"/>
  </p:sldIdLst>
  <p:sldSz cx="10285095" cy="6858000" type="35mm"/>
  <p:notesSz cx="7104380" cy="10234930"/>
  <p:custDataLst>
    <p:tags r:id="rId5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70" d="100"/>
          <a:sy n="70" d="100"/>
        </p:scale>
        <p:origin x="-478" y="-36"/>
      </p:cViewPr>
      <p:guideLst>
        <p:guide orient="horz" pos="2160"/>
        <p:guide pos="32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2A2E660-0231-4645-B252-15D8ADB85784}"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960891" y="1279525"/>
            <a:ext cx="5180694" cy="34544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07108" y="1122680"/>
            <a:ext cx="8870985"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707108" y="3602355"/>
            <a:ext cx="8870985"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707108" y="327025"/>
            <a:ext cx="8870985" cy="585025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rgbClr val="FFFFFF"/>
        </a:solidFill>
        <a:effectLst/>
      </p:bgPr>
    </p:bg>
    <p:spTree>
      <p:nvGrpSpPr>
        <p:cNvPr id="1" name=""/>
        <p:cNvGrpSpPr/>
        <p:nvPr/>
      </p:nvGrpSpPr>
      <p:grpSpPr>
        <a:xfrm>
          <a:off x="0" y="0"/>
          <a:ext cx="0" cy="0"/>
          <a:chOff x="0" y="0"/>
          <a:chExt cx="0" cy="0"/>
        </a:xfrm>
      </p:grpSpPr>
      <p:sp>
        <p:nvSpPr>
          <p:cNvPr id="3074" name="任意多边形 32"/>
          <p:cNvSpPr/>
          <p:nvPr/>
        </p:nvSpPr>
        <p:spPr>
          <a:xfrm>
            <a:off x="0" y="6048375"/>
            <a:ext cx="3106988" cy="809625"/>
          </a:xfrm>
          <a:custGeom>
            <a:avLst/>
            <a:gdLst>
              <a:gd name="txL" fmla="*/ 0 w 1740"/>
              <a:gd name="txT" fmla="*/ 0 h 510"/>
              <a:gd name="txR" fmla="*/ 1740 w 1740"/>
              <a:gd name="txB" fmla="*/ 510 h 510"/>
            </a:gdLst>
            <a:ahLst/>
            <a:cxnLst>
              <a:cxn ang="0">
                <a:pos x="0" y="0"/>
              </a:cxn>
              <a:cxn ang="0">
                <a:pos x="0" y="2147483647"/>
              </a:cxn>
              <a:cxn ang="0">
                <a:pos x="2147483647" y="2147483647"/>
              </a:cxn>
              <a:cxn ang="0">
                <a:pos x="2147483647" y="2147483647"/>
              </a:cxn>
              <a:cxn ang="0">
                <a:pos x="0" y="0"/>
              </a:cxn>
            </a:cxnLst>
            <a:rect l="txL" t="txT" r="txR" b="tx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alpha val="100000"/>
            </a:schemeClr>
          </a:solidFill>
          <a:ln w="9525">
            <a:noFill/>
          </a:ln>
        </p:spPr>
        <p:txBody>
          <a:bodyPr/>
          <a:p>
            <a:endParaRPr lang="zh-CN" altLang="en-US"/>
          </a:p>
        </p:txBody>
      </p:sp>
      <p:sp>
        <p:nvSpPr>
          <p:cNvPr id="3075" name="任意多边形 33"/>
          <p:cNvSpPr/>
          <p:nvPr/>
        </p:nvSpPr>
        <p:spPr>
          <a:xfrm>
            <a:off x="2914140" y="4705350"/>
            <a:ext cx="7199640" cy="2152650"/>
          </a:xfrm>
          <a:custGeom>
            <a:avLst/>
            <a:gdLst>
              <a:gd name="txL" fmla="*/ 0 w 4032"/>
              <a:gd name="txT" fmla="*/ 0 h 1356"/>
              <a:gd name="txR" fmla="*/ 4032 w 4032"/>
              <a:gd name="txB" fmla="*/ 1356 h 1356"/>
            </a:gdLst>
            <a:ahLst/>
            <a:cxnLst>
              <a:cxn ang="0">
                <a:pos x="2147483647" y="0"/>
              </a:cxn>
              <a:cxn ang="0">
                <a:pos x="2147483647" y="2147483647"/>
              </a:cxn>
              <a:cxn ang="0">
                <a:pos x="2147483647" y="2147483647"/>
              </a:cxn>
              <a:cxn ang="0">
                <a:pos x="2147483647" y="2147483647"/>
              </a:cxn>
              <a:cxn ang="0">
                <a:pos x="0" y="2147483647"/>
              </a:cxn>
              <a:cxn ang="0">
                <a:pos x="2147483647" y="0"/>
              </a:cxn>
            </a:cxnLst>
            <a:rect l="txL" t="txT" r="txR" b="tx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alpha val="100000"/>
            </a:schemeClr>
          </a:solidFill>
          <a:ln w="9525">
            <a:noFill/>
          </a:ln>
        </p:spPr>
        <p:txBody>
          <a:bodyPr/>
          <a:p>
            <a:endParaRPr lang="zh-CN" altLang="en-US"/>
          </a:p>
        </p:txBody>
      </p:sp>
      <p:sp>
        <p:nvSpPr>
          <p:cNvPr id="3076" name="任意多边形 34"/>
          <p:cNvSpPr/>
          <p:nvPr/>
        </p:nvSpPr>
        <p:spPr>
          <a:xfrm>
            <a:off x="4949753" y="781050"/>
            <a:ext cx="5335448" cy="5048250"/>
          </a:xfrm>
          <a:custGeom>
            <a:avLst/>
            <a:gdLst>
              <a:gd name="txL" fmla="*/ 0 w 2988"/>
              <a:gd name="txT" fmla="*/ 0 h 3180"/>
              <a:gd name="txR" fmla="*/ 2988 w 2988"/>
              <a:gd name="txB" fmla="*/ 3180 h 3180"/>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Lst>
            <a:rect l="txL" t="txT" r="txR" b="tx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alpha val="100000"/>
            </a:schemeClr>
          </a:solidFill>
          <a:ln w="9525">
            <a:noFill/>
          </a:ln>
        </p:spPr>
        <p:txBody>
          <a:bodyPr/>
          <a:p>
            <a:endParaRPr lang="zh-CN" altLang="en-US"/>
          </a:p>
        </p:txBody>
      </p:sp>
      <p:sp>
        <p:nvSpPr>
          <p:cNvPr id="3077" name="任意多边形 35"/>
          <p:cNvSpPr/>
          <p:nvPr/>
        </p:nvSpPr>
        <p:spPr>
          <a:xfrm>
            <a:off x="5399730" y="0"/>
            <a:ext cx="3685530" cy="2409825"/>
          </a:xfrm>
          <a:custGeom>
            <a:avLst/>
            <a:gdLst>
              <a:gd name="txL" fmla="*/ 0 w 2064"/>
              <a:gd name="txT" fmla="*/ 0 h 1518"/>
              <a:gd name="txR" fmla="*/ 2064 w 2064"/>
              <a:gd name="txB" fmla="*/ 1518 h 1518"/>
            </a:gdLst>
            <a:ahLst/>
            <a:cxnLst>
              <a:cxn ang="0">
                <a:pos x="0" y="0"/>
              </a:cxn>
              <a:cxn ang="0">
                <a:pos x="2147483647" y="2147483647"/>
              </a:cxn>
              <a:cxn ang="0">
                <a:pos x="2147483647" y="0"/>
              </a:cxn>
              <a:cxn ang="0">
                <a:pos x="0" y="0"/>
              </a:cxn>
            </a:cxnLst>
            <a:rect l="txL" t="txT" r="txR" b="txB"/>
            <a:pathLst>
              <a:path w="2064" h="1518">
                <a:moveTo>
                  <a:pt x="0" y="0"/>
                </a:moveTo>
                <a:cubicBezTo>
                  <a:pt x="0" y="0"/>
                  <a:pt x="138" y="759"/>
                  <a:pt x="276" y="1518"/>
                </a:cubicBezTo>
                <a:cubicBezTo>
                  <a:pt x="1518" y="1194"/>
                  <a:pt x="2064" y="0"/>
                  <a:pt x="2064" y="0"/>
                </a:cubicBezTo>
                <a:lnTo>
                  <a:pt x="0" y="0"/>
                </a:lnTo>
                <a:close/>
              </a:path>
            </a:pathLst>
          </a:custGeom>
          <a:solidFill>
            <a:schemeClr val="accent1">
              <a:alpha val="100000"/>
            </a:schemeClr>
          </a:solidFill>
          <a:ln w="9525">
            <a:noFill/>
          </a:ln>
        </p:spPr>
        <p:txBody>
          <a:bodyPr/>
          <a:p>
            <a:endParaRPr lang="zh-CN" altLang="en-US"/>
          </a:p>
        </p:txBody>
      </p:sp>
      <p:sp>
        <p:nvSpPr>
          <p:cNvPr id="3078" name="任意多边形 36"/>
          <p:cNvSpPr/>
          <p:nvPr/>
        </p:nvSpPr>
        <p:spPr>
          <a:xfrm>
            <a:off x="0" y="0"/>
            <a:ext cx="7404541" cy="7267575"/>
          </a:xfrm>
          <a:custGeom>
            <a:avLst/>
            <a:gdLst>
              <a:gd name="txL" fmla="*/ 0 w 4014"/>
              <a:gd name="txT" fmla="*/ 0 h 4455"/>
              <a:gd name="txR" fmla="*/ 4014 w 4014"/>
              <a:gd name="txB" fmla="*/ 4455 h 4455"/>
            </a:gdLst>
            <a:ahLst/>
            <a:cxnLst>
              <a:cxn ang="0">
                <a:pos x="0" y="0"/>
              </a:cxn>
              <a:cxn ang="0">
                <a:pos x="2147483647" y="0"/>
              </a:cxn>
              <a:cxn ang="0">
                <a:pos x="2147483647" y="2147483647"/>
              </a:cxn>
              <a:cxn ang="0">
                <a:pos x="0" y="2147483647"/>
              </a:cxn>
              <a:cxn ang="0">
                <a:pos x="0" y="0"/>
              </a:cxn>
            </a:cxnLst>
            <a:rect l="txL" t="txT" r="txR" b="tx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alpha val="100000"/>
            </a:srgbClr>
          </a:solidFill>
          <a:ln w="9525">
            <a:noFill/>
          </a:ln>
        </p:spPr>
        <p:txBody>
          <a:bodyPr/>
          <a:p>
            <a:endParaRPr lang="zh-CN" altLang="en-US"/>
          </a:p>
        </p:txBody>
      </p:sp>
      <p:sp>
        <p:nvSpPr>
          <p:cNvPr id="3079" name="任意多边形 37"/>
          <p:cNvSpPr/>
          <p:nvPr/>
        </p:nvSpPr>
        <p:spPr>
          <a:xfrm>
            <a:off x="0" y="0"/>
            <a:ext cx="7167499" cy="7072313"/>
          </a:xfrm>
          <a:custGeom>
            <a:avLst/>
            <a:gdLst>
              <a:gd name="txL" fmla="*/ 0 w 4014"/>
              <a:gd name="txT" fmla="*/ 0 h 4455"/>
              <a:gd name="txR" fmla="*/ 4014 w 4014"/>
              <a:gd name="txB" fmla="*/ 4455 h 4455"/>
            </a:gdLst>
            <a:ahLst/>
            <a:cxnLst>
              <a:cxn ang="0">
                <a:pos x="0" y="0"/>
              </a:cxn>
              <a:cxn ang="0">
                <a:pos x="2147483647" y="0"/>
              </a:cxn>
              <a:cxn ang="0">
                <a:pos x="2147483647" y="2147483647"/>
              </a:cxn>
              <a:cxn ang="0">
                <a:pos x="0" y="2147483647"/>
              </a:cxn>
              <a:cxn ang="0">
                <a:pos x="0" y="0"/>
              </a:cxn>
            </a:cxnLst>
            <a:rect l="txL" t="txT" r="txR" b="tx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rgbClr val="FEFCE2">
                  <a:alpha val="100000"/>
                </a:srgbClr>
              </a:gs>
              <a:gs pos="100000">
                <a:schemeClr val="bg1">
                  <a:alpha val="100000"/>
                </a:schemeClr>
              </a:gs>
            </a:gsLst>
            <a:lin ang="2700000" scaled="1"/>
            <a:tileRect/>
          </a:gradFill>
          <a:ln w="9525">
            <a:noFill/>
          </a:ln>
        </p:spPr>
        <p:txBody>
          <a:bodyPr/>
          <a:p>
            <a:endParaRPr lang="zh-CN" altLang="en-US"/>
          </a:p>
        </p:txBody>
      </p:sp>
      <p:sp>
        <p:nvSpPr>
          <p:cNvPr id="3080" name="直接连接符 38"/>
          <p:cNvSpPr/>
          <p:nvPr/>
        </p:nvSpPr>
        <p:spPr>
          <a:xfrm>
            <a:off x="282576" y="1588"/>
            <a:ext cx="0" cy="6015037"/>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1" name="直接连接符 39"/>
          <p:cNvSpPr/>
          <p:nvPr/>
        </p:nvSpPr>
        <p:spPr>
          <a:xfrm>
            <a:off x="1455731" y="1588"/>
            <a:ext cx="0" cy="6207125"/>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2" name="直接连接符 40"/>
          <p:cNvSpPr/>
          <p:nvPr/>
        </p:nvSpPr>
        <p:spPr>
          <a:xfrm>
            <a:off x="2630226" y="1588"/>
            <a:ext cx="0" cy="6183312"/>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3" name="直接连接符 41"/>
          <p:cNvSpPr/>
          <p:nvPr/>
        </p:nvSpPr>
        <p:spPr>
          <a:xfrm>
            <a:off x="3804721" y="1588"/>
            <a:ext cx="0" cy="5972175"/>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4" name="直接连接符 42"/>
          <p:cNvSpPr/>
          <p:nvPr/>
        </p:nvSpPr>
        <p:spPr>
          <a:xfrm>
            <a:off x="4980555" y="1588"/>
            <a:ext cx="0" cy="5449887"/>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5" name="直接连接符 43"/>
          <p:cNvSpPr/>
          <p:nvPr/>
        </p:nvSpPr>
        <p:spPr>
          <a:xfrm rot="5400000">
            <a:off x="3277069" y="-2654300"/>
            <a:ext cx="0" cy="5813425"/>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6" name="直接连接符 44"/>
          <p:cNvSpPr/>
          <p:nvPr/>
        </p:nvSpPr>
        <p:spPr>
          <a:xfrm rot="5400000">
            <a:off x="3381528" y="-1682750"/>
            <a:ext cx="0" cy="6000750"/>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7" name="直接连接符 45"/>
          <p:cNvSpPr/>
          <p:nvPr/>
        </p:nvSpPr>
        <p:spPr>
          <a:xfrm rot="5400000">
            <a:off x="3386885" y="-622300"/>
            <a:ext cx="0" cy="6010275"/>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8" name="直接连接符 46"/>
          <p:cNvSpPr/>
          <p:nvPr/>
        </p:nvSpPr>
        <p:spPr>
          <a:xfrm rot="5400000">
            <a:off x="3269034" y="547688"/>
            <a:ext cx="0" cy="5802312"/>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89" name="直接连接符 47"/>
          <p:cNvSpPr/>
          <p:nvPr/>
        </p:nvSpPr>
        <p:spPr>
          <a:xfrm rot="5400000">
            <a:off x="2998511" y="1852613"/>
            <a:ext cx="0" cy="5321300"/>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3090" name="直接连接符 48"/>
          <p:cNvSpPr/>
          <p:nvPr/>
        </p:nvSpPr>
        <p:spPr>
          <a:xfrm rot="5400000">
            <a:off x="2375774" y="3470275"/>
            <a:ext cx="0" cy="4217988"/>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50" name="矩形 49"/>
          <p:cNvSpPr>
            <a:spLocks noChangeArrowheads="1"/>
          </p:cNvSpPr>
          <p:nvPr/>
        </p:nvSpPr>
        <p:spPr bwMode="auto">
          <a:xfrm>
            <a:off x="2657010" y="277813"/>
            <a:ext cx="1139675" cy="10255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 name="矩形 50"/>
          <p:cNvSpPr>
            <a:spLocks noChangeArrowheads="1"/>
          </p:cNvSpPr>
          <p:nvPr/>
        </p:nvSpPr>
        <p:spPr bwMode="auto">
          <a:xfrm>
            <a:off x="321413" y="2427288"/>
            <a:ext cx="1139675"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 name="矩形 51"/>
          <p:cNvSpPr>
            <a:spLocks noChangeArrowheads="1"/>
          </p:cNvSpPr>
          <p:nvPr/>
        </p:nvSpPr>
        <p:spPr bwMode="auto">
          <a:xfrm>
            <a:off x="0" y="271463"/>
            <a:ext cx="282575"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 name="矩形 52"/>
          <p:cNvSpPr>
            <a:spLocks noChangeArrowheads="1"/>
          </p:cNvSpPr>
          <p:nvPr/>
        </p:nvSpPr>
        <p:spPr bwMode="auto">
          <a:xfrm>
            <a:off x="1498586" y="1588"/>
            <a:ext cx="1138336" cy="23495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95" name="任意多边形 53"/>
          <p:cNvSpPr/>
          <p:nvPr/>
        </p:nvSpPr>
        <p:spPr>
          <a:xfrm>
            <a:off x="2661028" y="4541838"/>
            <a:ext cx="1135658" cy="1033462"/>
          </a:xfrm>
          <a:custGeom>
            <a:avLst/>
            <a:gdLst>
              <a:gd name="txL" fmla="*/ 0 w 636"/>
              <a:gd name="txT" fmla="*/ 0 h 651"/>
              <a:gd name="txR" fmla="*/ 636 w 636"/>
              <a:gd name="txB" fmla="*/ 651 h 651"/>
            </a:gdLst>
            <a:ahLst/>
            <a:cxnLst>
              <a:cxn ang="0">
                <a:pos x="0" y="0"/>
              </a:cxn>
              <a:cxn ang="0">
                <a:pos x="0" y="2147483647"/>
              </a:cxn>
              <a:cxn ang="0">
                <a:pos x="2147483647" y="2147483647"/>
              </a:cxn>
              <a:cxn ang="0">
                <a:pos x="2147483647" y="0"/>
              </a:cxn>
              <a:cxn ang="0">
                <a:pos x="0" y="0"/>
              </a:cxn>
            </a:cxnLst>
            <a:rect l="txL" t="txT" r="txR" b="txB"/>
            <a:pathLst>
              <a:path w="636" h="651">
                <a:moveTo>
                  <a:pt x="0" y="0"/>
                </a:moveTo>
                <a:lnTo>
                  <a:pt x="0" y="645"/>
                </a:lnTo>
                <a:lnTo>
                  <a:pt x="636" y="651"/>
                </a:lnTo>
                <a:lnTo>
                  <a:pt x="632" y="0"/>
                </a:lnTo>
                <a:lnTo>
                  <a:pt x="0" y="0"/>
                </a:lnTo>
                <a:close/>
              </a:path>
            </a:pathLst>
          </a:custGeom>
          <a:solidFill>
            <a:srgbClr val="FFFFFF">
              <a:alpha val="39999"/>
            </a:srgbClr>
          </a:solidFill>
          <a:ln w="9525">
            <a:noFill/>
          </a:ln>
        </p:spPr>
        <p:txBody>
          <a:bodyPr/>
          <a:p>
            <a:endParaRPr lang="zh-CN" altLang="en-US"/>
          </a:p>
        </p:txBody>
      </p:sp>
      <p:sp>
        <p:nvSpPr>
          <p:cNvPr id="55" name="矩形 54"/>
          <p:cNvSpPr>
            <a:spLocks noChangeArrowheads="1"/>
          </p:cNvSpPr>
          <p:nvPr/>
        </p:nvSpPr>
        <p:spPr bwMode="auto">
          <a:xfrm>
            <a:off x="321413" y="2435225"/>
            <a:ext cx="1139675" cy="1025525"/>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3097" name="组合 2076"/>
          <p:cNvGrpSpPr/>
          <p:nvPr/>
        </p:nvGrpSpPr>
        <p:grpSpPr>
          <a:xfrm>
            <a:off x="9085260" y="0"/>
            <a:ext cx="1210654" cy="6858000"/>
            <a:chOff x="0" y="0"/>
            <a:chExt cx="678" cy="4320"/>
          </a:xfrm>
        </p:grpSpPr>
        <p:sp>
          <p:nvSpPr>
            <p:cNvPr id="3107" name="任意多边形 2077"/>
            <p:cNvSpPr/>
            <p:nvPr userDrawn="1"/>
          </p:nvSpPr>
          <p:spPr>
            <a:xfrm>
              <a:off x="0" y="0"/>
              <a:ext cx="672" cy="702"/>
            </a:xfrm>
            <a:custGeom>
              <a:avLst/>
              <a:gdLst>
                <a:gd name="txL" fmla="*/ 0 w 672"/>
                <a:gd name="txT" fmla="*/ 0 h 720"/>
                <a:gd name="txR" fmla="*/ 672 w 672"/>
                <a:gd name="txB" fmla="*/ 720 h 720"/>
              </a:gdLst>
              <a:ahLst/>
              <a:cxnLst>
                <a:cxn ang="0">
                  <a:pos x="0" y="380"/>
                </a:cxn>
                <a:cxn ang="0">
                  <a:pos x="288" y="0"/>
                </a:cxn>
                <a:cxn ang="0">
                  <a:pos x="672" y="0"/>
                </a:cxn>
                <a:cxn ang="0">
                  <a:pos x="672" y="634"/>
                </a:cxn>
                <a:cxn ang="0">
                  <a:pos x="0" y="380"/>
                </a:cxn>
              </a:cxnLst>
              <a:rect l="txL" t="txT" r="txR" b="tx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alpha val="100000"/>
              </a:srgbClr>
            </a:solidFill>
            <a:ln w="9525">
              <a:noFill/>
            </a:ln>
          </p:spPr>
          <p:txBody>
            <a:bodyPr/>
            <a:p>
              <a:endParaRPr lang="zh-CN" altLang="en-US"/>
            </a:p>
          </p:txBody>
        </p:sp>
        <p:sp>
          <p:nvSpPr>
            <p:cNvPr id="3108" name="任意多边形 2078"/>
            <p:cNvSpPr/>
            <p:nvPr userDrawn="1"/>
          </p:nvSpPr>
          <p:spPr>
            <a:xfrm>
              <a:off x="514" y="3496"/>
              <a:ext cx="164" cy="824"/>
            </a:xfrm>
            <a:custGeom>
              <a:avLst/>
              <a:gdLst>
                <a:gd name="txL" fmla="*/ 0 w 212"/>
                <a:gd name="txT" fmla="*/ 0 h 824"/>
                <a:gd name="txR" fmla="*/ 212 w 212"/>
                <a:gd name="txB" fmla="*/ 824 h 824"/>
              </a:gdLst>
              <a:ahLst/>
              <a:cxnLst>
                <a:cxn ang="0">
                  <a:pos x="56" y="0"/>
                </a:cxn>
                <a:cxn ang="0">
                  <a:pos x="0" y="82"/>
                </a:cxn>
                <a:cxn ang="0">
                  <a:pos x="46" y="824"/>
                </a:cxn>
                <a:cxn ang="0">
                  <a:pos x="59" y="822"/>
                </a:cxn>
                <a:cxn ang="0">
                  <a:pos x="56" y="0"/>
                </a:cxn>
              </a:cxnLst>
              <a:rect l="txL" t="txT" r="txR" b="tx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alpha val="100000"/>
              </a:srgbClr>
            </a:solidFill>
            <a:ln w="9525">
              <a:noFill/>
            </a:ln>
          </p:spPr>
          <p:txBody>
            <a:bodyPr/>
            <a:p>
              <a:endParaRPr lang="zh-CN" altLang="en-US"/>
            </a:p>
          </p:txBody>
        </p:sp>
      </p:grpSp>
      <p:sp>
        <p:nvSpPr>
          <p:cNvPr id="59" name="矩形 2079"/>
          <p:cNvSpPr>
            <a:spLocks noChangeArrowheads="1"/>
          </p:cNvSpPr>
          <p:nvPr/>
        </p:nvSpPr>
        <p:spPr bwMode="auto">
          <a:xfrm>
            <a:off x="6181834" y="1333500"/>
            <a:ext cx="743266"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99" name="直接连接符 2080"/>
          <p:cNvSpPr/>
          <p:nvPr/>
        </p:nvSpPr>
        <p:spPr>
          <a:xfrm>
            <a:off x="6164425" y="1588"/>
            <a:ext cx="0" cy="4238625"/>
          </a:xfrm>
          <a:prstGeom prst="line">
            <a:avLst/>
          </a:prstGeom>
          <a:ln w="9525" cap="flat" cmpd="sng">
            <a:solidFill>
              <a:srgbClr val="FFFFFF"/>
            </a:solidFill>
            <a:prstDash val="solid"/>
            <a:headEnd type="none" w="med" len="med"/>
            <a:tailEnd type="none" w="med" len="med"/>
          </a:ln>
          <a:effectLst>
            <a:outerShdw dist="17961" dir="2699999" algn="ctr" rotWithShape="0">
              <a:schemeClr val="accent2">
                <a:alpha val="50000"/>
              </a:schemeClr>
            </a:outerShdw>
          </a:effectLst>
        </p:spPr>
      </p:sp>
      <p:sp>
        <p:nvSpPr>
          <p:cNvPr id="61" name="矩形 2081"/>
          <p:cNvSpPr>
            <a:spLocks noChangeArrowheads="1"/>
          </p:cNvSpPr>
          <p:nvPr/>
        </p:nvSpPr>
        <p:spPr bwMode="auto">
          <a:xfrm>
            <a:off x="5014035" y="3495675"/>
            <a:ext cx="1139675" cy="1025525"/>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101" name="图片 2083" descr="water"/>
          <p:cNvPicPr>
            <a:picLocks noChangeAspect="1"/>
          </p:cNvPicPr>
          <p:nvPr/>
        </p:nvPicPr>
        <p:blipFill>
          <a:blip r:embed="rId2"/>
          <a:srcRect l="22409" t="16374" b="27486"/>
          <a:stretch>
            <a:fillRect/>
          </a:stretch>
        </p:blipFill>
        <p:spPr>
          <a:xfrm rot="393398">
            <a:off x="2999850" y="609600"/>
            <a:ext cx="2995833" cy="2197100"/>
          </a:xfrm>
          <a:prstGeom prst="rect">
            <a:avLst/>
          </a:prstGeom>
          <a:noFill/>
          <a:ln w="9525">
            <a:noFill/>
          </a:ln>
        </p:spPr>
      </p:pic>
      <p:sp>
        <p:nvSpPr>
          <p:cNvPr id="2073" name="副标题 2072"/>
          <p:cNvSpPr>
            <a:spLocks noGrp="1"/>
          </p:cNvSpPr>
          <p:nvPr>
            <p:ph type="subTitle" idx="1"/>
          </p:nvPr>
        </p:nvSpPr>
        <p:spPr>
          <a:xfrm>
            <a:off x="374981" y="5084763"/>
            <a:ext cx="7199640" cy="457200"/>
          </a:xfrm>
          <a:prstGeom prst="rect">
            <a:avLst/>
          </a:prstGeom>
          <a:noFill/>
          <a:ln w="9525">
            <a:noFill/>
          </a:ln>
        </p:spPr>
        <p:txBody>
          <a:bodyPr/>
          <a:lstStyle>
            <a:lvl1pPr marL="0" lvl="0" indent="0">
              <a:buNone/>
              <a:defRPr sz="1600">
                <a:latin typeface="Times New Roman" panose="02020603050405020304" pitchFamily="18" charset="0"/>
              </a:defRPr>
            </a:lvl1pPr>
            <a:lvl2pPr marL="457200" lvl="1" indent="0" algn="ctr">
              <a:buNone/>
              <a:defRPr sz="1600">
                <a:latin typeface="Times New Roman" panose="02020603050405020304" pitchFamily="18" charset="0"/>
              </a:defRPr>
            </a:lvl2pPr>
            <a:lvl3pPr marL="914400" lvl="2" indent="0" algn="ctr">
              <a:buNone/>
              <a:defRPr sz="1600">
                <a:latin typeface="Times New Roman" panose="02020603050405020304" pitchFamily="18" charset="0"/>
              </a:defRPr>
            </a:lvl3pPr>
            <a:lvl4pPr marL="1371600" lvl="3" indent="0" algn="ctr">
              <a:buNone/>
              <a:defRPr sz="1600">
                <a:latin typeface="Times New Roman" panose="02020603050405020304" pitchFamily="18" charset="0"/>
              </a:defRPr>
            </a:lvl4pPr>
            <a:lvl5pPr marL="1828800" lvl="4" indent="0" algn="ctr">
              <a:buNone/>
              <a:defRPr sz="1600">
                <a:latin typeface="Times New Roman" panose="02020603050405020304" pitchFamily="18" charset="0"/>
              </a:defRPr>
            </a:lvl5pPr>
          </a:lstStyle>
          <a:p>
            <a:pPr lvl="0"/>
            <a:r>
              <a:rPr lang="zh-CN" altLang="en-US" noProof="1"/>
              <a:t>单击此处编辑母版副标题样式</a:t>
            </a:r>
            <a:endParaRPr lang="zh-CN" altLang="en-US" noProof="1"/>
          </a:p>
        </p:txBody>
      </p:sp>
      <p:sp>
        <p:nvSpPr>
          <p:cNvPr id="2083" name="标题 2082"/>
          <p:cNvSpPr>
            <a:spLocks noGrp="1"/>
          </p:cNvSpPr>
          <p:nvPr>
            <p:ph type="ctrTitle"/>
          </p:nvPr>
        </p:nvSpPr>
        <p:spPr>
          <a:xfrm>
            <a:off x="374981" y="1884363"/>
            <a:ext cx="9256680" cy="1470025"/>
          </a:xfrm>
          <a:prstGeom prst="rect">
            <a:avLst/>
          </a:prstGeom>
          <a:noFill/>
          <a:ln w="9525">
            <a:noFill/>
          </a:ln>
        </p:spPr>
        <p:txBody>
          <a:bodyPr/>
          <a:lstStyle>
            <a:lvl1pPr lvl="0">
              <a:defRPr sz="4800"/>
            </a:lvl1pPr>
          </a:lstStyle>
          <a:p>
            <a:pPr lvl="0"/>
            <a:r>
              <a:rPr lang="zh-CN" altLang="en-US" noProof="1"/>
              <a:t>单击此处编辑母版标题样式</a:t>
            </a:r>
            <a:endParaRPr lang="zh-CN" altLang="en-US" noProof="1"/>
          </a:p>
        </p:txBody>
      </p:sp>
      <p:sp>
        <p:nvSpPr>
          <p:cNvPr id="63" name="日期占位符 2073"/>
          <p:cNvSpPr>
            <a:spLocks noGrp="1"/>
          </p:cNvSpPr>
          <p:nvPr>
            <p:ph type="dt" sz="half" idx="2"/>
          </p:nvPr>
        </p:nvSpPr>
        <p:spPr>
          <a:xfrm>
            <a:off x="514260" y="6407150"/>
            <a:ext cx="2399880" cy="314325"/>
          </a:xfrm>
          <a:prstGeom prst="rect">
            <a:avLst/>
          </a:prstGeom>
        </p:spPr>
        <p:txBody>
          <a:bodyPr anchor="t"/>
          <a:lstStyle>
            <a:lvl1pPr>
              <a:defRPr sz="1400" b="0">
                <a:ea typeface="宋体" panose="02010600030101010101" pitchFamily="2" charset="-122"/>
              </a:defRPr>
            </a:lvl1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4" name="页脚占位符 2074"/>
          <p:cNvSpPr>
            <a:spLocks noGrp="1"/>
          </p:cNvSpPr>
          <p:nvPr>
            <p:ph type="ftr" sz="quarter" idx="3"/>
          </p:nvPr>
        </p:nvSpPr>
        <p:spPr>
          <a:xfrm>
            <a:off x="3514110" y="6407150"/>
            <a:ext cx="3256980" cy="314325"/>
          </a:xfrm>
          <a:prstGeom prst="rect">
            <a:avLst/>
          </a:prstGeom>
        </p:spPr>
        <p:txBody>
          <a:bodyPr anchor="t"/>
          <a:lstStyle>
            <a:lvl1pPr algn="ctr">
              <a:defRPr sz="1400" b="0">
                <a:ea typeface="宋体" panose="02010600030101010101" pitchFamily="2" charset="-122"/>
              </a:defRPr>
            </a:lvl1pP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 name="灯片编号占位符 2075"/>
          <p:cNvSpPr>
            <a:spLocks noGrp="1"/>
          </p:cNvSpPr>
          <p:nvPr>
            <p:ph type="sldNum" sz="quarter" idx="4"/>
          </p:nvPr>
        </p:nvSpPr>
        <p:spPr>
          <a:xfrm>
            <a:off x="7371060" y="6407150"/>
            <a:ext cx="2399880" cy="314325"/>
          </a:xfrm>
          <a:prstGeom prst="rect">
            <a:avLst/>
          </a:prstGeom>
        </p:spPr>
        <p:txBody>
          <a:bodyPr anchor="t"/>
          <a:p>
            <a:pPr algn="r">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1751" y="1709738"/>
            <a:ext cx="8870985"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01751" y="4589463"/>
            <a:ext cx="887098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14260" y="1600200"/>
            <a:ext cx="4535773"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35167" y="1600200"/>
            <a:ext cx="4535773"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8447" y="365125"/>
            <a:ext cx="8870985"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001166" y="1778438"/>
            <a:ext cx="4111360"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001166" y="2665379"/>
            <a:ext cx="4111360"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5278369" y="1778438"/>
            <a:ext cx="4131607"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5278369" y="2665379"/>
            <a:ext cx="4131607"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8447" y="457200"/>
            <a:ext cx="3317245"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372550" y="987425"/>
            <a:ext cx="520688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708447" y="2057400"/>
            <a:ext cx="331724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07108" y="197485"/>
            <a:ext cx="8870985"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707108" y="1702435"/>
            <a:ext cx="8870985" cy="447484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8447" y="457200"/>
            <a:ext cx="351389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372550" y="457201"/>
            <a:ext cx="5206883"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708447" y="2057400"/>
            <a:ext cx="3513898"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56770" y="325438"/>
            <a:ext cx="2314170" cy="58007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14260" y="325438"/>
            <a:ext cx="6808355" cy="58007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14260" y="325438"/>
            <a:ext cx="9256680" cy="58007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707108" y="1825625"/>
            <a:ext cx="437121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06883" y="1825625"/>
            <a:ext cx="437121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7108" y="2959100"/>
            <a:ext cx="8870985"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07108" y="1722120"/>
            <a:ext cx="8870985" cy="1102995"/>
          </a:xfrm>
        </p:spPr>
        <p:txBody>
          <a:bodyPr lIns="144145" anchor="b"/>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07108" y="1825625"/>
            <a:ext cx="437121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206883" y="1825625"/>
            <a:ext cx="437121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8715" y="365125"/>
            <a:ext cx="8870985" cy="800100"/>
          </a:xfrm>
        </p:spPr>
        <p:txBody>
          <a:bodyP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08179" y="1482090"/>
            <a:ext cx="4404423"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707108" y="2368550"/>
            <a:ext cx="4405494"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278129" y="1482090"/>
            <a:ext cx="4299964" cy="823595"/>
          </a:xfrm>
        </p:spPr>
        <p:txBody>
          <a:bodyPr anchor="ctr"/>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278129" y="2368550"/>
            <a:ext cx="4299964"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07108" y="197485"/>
            <a:ext cx="8870985" cy="1325563"/>
          </a:xfrm>
        </p:spPr>
        <p:txBody>
          <a:bodyPr anchor="b" anchorCtr="0"/>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0714" y="-1905"/>
            <a:ext cx="5919883" cy="6861810"/>
          </a:xfrm>
          <a:noFill/>
        </p:spPr>
        <p:txBody>
          <a:bodyPr vert="horz" wrap="square" lIns="252095" tIns="144145" rIns="91440" bIns="45720" numCol="1" rtlCol="0" anchor="t" anchorCtr="0" compatLnSpc="1">
            <a:normAutofit/>
          </a:bodyPr>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6200583" y="457200"/>
            <a:ext cx="3705351"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6200047" y="1694180"/>
            <a:ext cx="3706422"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372817" y="-7620"/>
            <a:ext cx="5919883" cy="6861810"/>
          </a:xfrm>
          <a:noFill/>
        </p:spPr>
        <p:txBody>
          <a:bodyPr vert="horz" wrap="square" lIns="252095" tIns="144145" rIns="91440" bIns="45720" numCol="1" rtlCol="0" anchor="t" anchorCtr="0" compatLnSpc="1">
            <a:normAutofit/>
          </a:bodyPr>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20000"/>
              </a:lnSpc>
              <a:spcBef>
                <a:spcPts val="1000"/>
              </a:spcBef>
              <a:spcAft>
                <a:spcPct val="0"/>
              </a:spcAft>
              <a:buClrTx/>
              <a:buSzPct val="75000"/>
              <a:buFont typeface="Arial" panose="020B0604020202020204" pitchFamily="34" charset="0"/>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345518" y="457200"/>
            <a:ext cx="3610534"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45518" y="1694180"/>
            <a:ext cx="3611070"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7360347" y="365125"/>
            <a:ext cx="2217746" cy="5811838"/>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707108" y="365125"/>
            <a:ext cx="6524674"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2F2F2"/>
            </a:gs>
            <a:gs pos="100000">
              <a:schemeClr val="bg2"/>
            </a:gs>
          </a:gsLst>
          <a:lin ang="5400000"/>
          <a:tileRect/>
        </a:gradFill>
        <a:effectLst/>
      </p:bgPr>
    </p:bg>
    <p:spTree>
      <p:nvGrpSpPr>
        <p:cNvPr id="1" name=""/>
        <p:cNvGrpSpPr/>
        <p:nvPr/>
      </p:nvGrpSpPr>
      <p:grpSpPr/>
      <p:sp>
        <p:nvSpPr>
          <p:cNvPr id="2" name="标题占位符 1"/>
          <p:cNvSpPr>
            <a:spLocks noGrp="1"/>
          </p:cNvSpPr>
          <p:nvPr>
            <p:ph type="title"/>
          </p:nvPr>
        </p:nvSpPr>
        <p:spPr>
          <a:xfrm>
            <a:off x="707108" y="365125"/>
            <a:ext cx="8870985"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smtClean="0"/>
              <a:t>单击此处编辑母版标题样式</a:t>
            </a:r>
            <a:endParaRPr lang="zh-CN" altLang="en-US"/>
          </a:p>
        </p:txBody>
      </p:sp>
      <p:sp>
        <p:nvSpPr>
          <p:cNvPr id="1027" name="文本占位符 2"/>
          <p:cNvSpPr>
            <a:spLocks noGrp="1"/>
          </p:cNvSpPr>
          <p:nvPr>
            <p:ph type="body" idx="1"/>
          </p:nvPr>
        </p:nvSpPr>
        <p:spPr>
          <a:xfrm>
            <a:off x="707108" y="1825625"/>
            <a:ext cx="8870985"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707108" y="6356350"/>
            <a:ext cx="231417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50F3E05-C2A1-4CC9-BEB2-5036E3A714F7}" type="datetimeFigureOut">
              <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5" name="页脚占位符 4"/>
          <p:cNvSpPr>
            <a:spLocks noGrp="1"/>
          </p:cNvSpPr>
          <p:nvPr>
            <p:ph type="ftr" sz="quarter" idx="3"/>
          </p:nvPr>
        </p:nvSpPr>
        <p:spPr>
          <a:xfrm>
            <a:off x="3406973" y="6356350"/>
            <a:ext cx="347125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4"/>
          </p:nvPr>
        </p:nvSpPr>
        <p:spPr>
          <a:xfrm>
            <a:off x="7263923" y="6356350"/>
            <a:ext cx="2314170" cy="365125"/>
          </a:xfrm>
          <a:prstGeom prst="rect">
            <a:avLst/>
          </a:prstGeom>
        </p:spPr>
        <p:txBody>
          <a:bodyPr vert="horz" lIns="91440" tIns="45720" rIns="91440" bIns="45720" rtlCol="0" anchor="ctr"/>
          <a:lstStyle>
            <a:lvl1pPr algn="r">
              <a:defRPr sz="1200">
                <a:solidFill>
                  <a:srgbClr val="898989"/>
                </a:solidFill>
                <a:latin typeface="微软雅黑 Light" panose="020B0502040204020203" pitchFamily="34" charset="-122"/>
                <a:ea typeface="微软雅黑 Light" panose="020B0502040204020203" pitchFamily="34" charset="-122"/>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rtl="0" eaLnBrk="0" fontAlgn="base" hangingPunct="0">
        <a:lnSpc>
          <a:spcPct val="90000"/>
        </a:lnSpc>
        <a:spcBef>
          <a:spcPct val="0"/>
        </a:spcBef>
        <a:spcAft>
          <a:spcPct val="0"/>
        </a:spcAft>
        <a:defRPr sz="4000" kern="1200">
          <a:solidFill>
            <a:srgbClr val="202020"/>
          </a:solidFill>
          <a:effectLst>
            <a:outerShdw blurRad="50800" dist="38100" dir="5400000" algn="t" rotWithShape="0">
              <a:prstClr val="black">
                <a:alpha val="20000"/>
              </a:prstClr>
            </a:outerShdw>
          </a:effectLst>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000">
          <a:solidFill>
            <a:srgbClr val="202020"/>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120000"/>
        </a:lnSpc>
        <a:spcBef>
          <a:spcPts val="1000"/>
        </a:spcBef>
        <a:spcAft>
          <a:spcPct val="0"/>
        </a:spcAft>
        <a:buSzPct val="75000"/>
        <a:buFont typeface="Arial" panose="020B0604020202020204" pitchFamily="34" charset="0"/>
        <a:buChar char="•"/>
        <a:defRPr sz="2800" kern="1200">
          <a:solidFill>
            <a:srgbClr val="262626"/>
          </a:solidFill>
          <a:latin typeface="微软雅黑" panose="020B0503020204020204" pitchFamily="34" charset="-122"/>
          <a:ea typeface="微软雅黑" panose="020B0503020204020204" pitchFamily="34" charset="-122"/>
          <a:cs typeface="+mn-cs"/>
        </a:defRPr>
      </a:lvl1pPr>
      <a:lvl2pPr marL="574675" indent="-228600" algn="l" rtl="0" eaLnBrk="0" fontAlgn="base" hangingPunct="0">
        <a:lnSpc>
          <a:spcPct val="120000"/>
        </a:lnSpc>
        <a:spcBef>
          <a:spcPts val="500"/>
        </a:spcBef>
        <a:spcAft>
          <a:spcPct val="0"/>
        </a:spcAft>
        <a:buSzPct val="75000"/>
        <a:buFont typeface="Arial" panose="020B0604020202020204" pitchFamily="34" charset="0"/>
        <a:buChar char="•"/>
        <a:defRPr sz="2200" kern="1200">
          <a:solidFill>
            <a:srgbClr val="404040"/>
          </a:solidFill>
          <a:latin typeface="微软雅黑" panose="020B0503020204020204" pitchFamily="34" charset="-122"/>
          <a:ea typeface="微软雅黑" panose="020B0503020204020204" pitchFamily="34" charset="-122"/>
          <a:cs typeface="+mn-cs"/>
        </a:defRPr>
      </a:lvl2pPr>
      <a:lvl3pPr marL="1006475" indent="-228600" algn="l" rtl="0" eaLnBrk="0" fontAlgn="base" hangingPunct="0">
        <a:lnSpc>
          <a:spcPct val="120000"/>
        </a:lnSpc>
        <a:spcBef>
          <a:spcPts val="500"/>
        </a:spcBef>
        <a:spcAft>
          <a:spcPct val="0"/>
        </a:spcAft>
        <a:buSzPct val="75000"/>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3pPr>
      <a:lvl4pPr marL="1511300" indent="-228600" algn="l" rtl="0" eaLnBrk="0" fontAlgn="base" hangingPunct="0">
        <a:spcBef>
          <a:spcPts val="500"/>
        </a:spcBef>
        <a:spcAft>
          <a:spcPct val="0"/>
        </a:spcAft>
        <a:buSzPct val="75000"/>
        <a:buFont typeface="Arial" panose="020B0604020202020204" pitchFamily="34" charset="0"/>
        <a:buChar char="˃"/>
        <a:defRPr kern="1200">
          <a:solidFill>
            <a:srgbClr val="7F7F7F"/>
          </a:solidFill>
          <a:latin typeface="微软雅黑" panose="020B0503020204020204" pitchFamily="34" charset="-122"/>
          <a:ea typeface="微软雅黑" panose="020B0503020204020204" pitchFamily="34" charset="-122"/>
          <a:cs typeface="+mn-cs"/>
        </a:defRPr>
      </a:lvl4pPr>
      <a:lvl5pPr marL="1943100" indent="-228600" algn="l" rtl="0" eaLnBrk="0" fontAlgn="base" hangingPunct="0">
        <a:lnSpc>
          <a:spcPct val="90000"/>
        </a:lnSpc>
        <a:spcBef>
          <a:spcPts val="500"/>
        </a:spcBef>
        <a:spcAft>
          <a:spcPct val="0"/>
        </a:spcAft>
        <a:buSzPct val="75000"/>
        <a:buFont typeface="Arial" panose="020B0604020202020204" pitchFamily="34" charset="0"/>
        <a:buChar char="˃"/>
        <a:defRPr kern="1200">
          <a:solidFill>
            <a:srgbClr val="7F7F7F"/>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50" name="任意多边形 1025"/>
          <p:cNvSpPr/>
          <p:nvPr/>
        </p:nvSpPr>
        <p:spPr>
          <a:xfrm>
            <a:off x="-10714" y="-9525"/>
            <a:ext cx="10299932" cy="6872288"/>
          </a:xfrm>
          <a:custGeom>
            <a:avLst/>
            <a:gdLst>
              <a:gd name="txL" fmla="*/ 0 w 5768"/>
              <a:gd name="txT" fmla="*/ 0 h 4329"/>
              <a:gd name="txR" fmla="*/ 5768 w 5768"/>
              <a:gd name="txB" fmla="*/ 4329 h 4329"/>
            </a:gdLst>
            <a:ahLst/>
            <a:cxnLst>
              <a:cxn ang="0">
                <a:pos x="2147483647" y="2147483647"/>
              </a:cxn>
              <a:cxn ang="0">
                <a:pos x="2147483647" y="2147483647"/>
              </a:cxn>
              <a:cxn ang="0">
                <a:pos x="2147483647" y="2147483647"/>
              </a:cxn>
              <a:cxn ang="0">
                <a:pos x="2147483647" y="2147483647"/>
              </a:cxn>
              <a:cxn ang="0">
                <a:pos x="0" y="0"/>
              </a:cxn>
              <a:cxn ang="0">
                <a:pos x="2147483647" y="2147483647"/>
              </a:cxn>
              <a:cxn ang="0">
                <a:pos x="2147483647" y="2147483647"/>
              </a:cxn>
            </a:cxnLst>
            <a:rect l="txL" t="txT" r="txR" b="tx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rgbClr val="FFFFFB">
                  <a:alpha val="100000"/>
                </a:srgbClr>
              </a:gs>
              <a:gs pos="100000">
                <a:schemeClr val="bg1">
                  <a:alpha val="70000"/>
                </a:schemeClr>
              </a:gs>
            </a:gsLst>
            <a:lin ang="2700000" scaled="1"/>
            <a:tileRect/>
          </a:gradFill>
          <a:ln w="9525">
            <a:noFill/>
          </a:ln>
        </p:spPr>
        <p:txBody>
          <a:bodyPr/>
          <a:p>
            <a:endParaRPr lang="zh-CN" altLang="en-US"/>
          </a:p>
        </p:txBody>
      </p:sp>
      <p:sp>
        <p:nvSpPr>
          <p:cNvPr id="2051" name="任意多边形 1026"/>
          <p:cNvSpPr/>
          <p:nvPr/>
        </p:nvSpPr>
        <p:spPr>
          <a:xfrm>
            <a:off x="-5357" y="5500688"/>
            <a:ext cx="1621794" cy="1358900"/>
          </a:xfrm>
          <a:custGeom>
            <a:avLst/>
            <a:gdLst>
              <a:gd name="txL" fmla="*/ 0 w 1089"/>
              <a:gd name="txT" fmla="*/ 0 h 1100"/>
              <a:gd name="txR" fmla="*/ 1089 w 1089"/>
              <a:gd name="txB" fmla="*/ 1100 h 1100"/>
            </a:gdLst>
            <a:ahLst/>
            <a:cxnLst>
              <a:cxn ang="0">
                <a:pos x="0" y="0"/>
              </a:cxn>
              <a:cxn ang="0">
                <a:pos x="0" y="2147483647"/>
              </a:cxn>
              <a:cxn ang="0">
                <a:pos x="2147483647" y="2147483647"/>
              </a:cxn>
              <a:cxn ang="0">
                <a:pos x="0" y="0"/>
              </a:cxn>
            </a:cxnLst>
            <a:rect l="txL" t="txT" r="txR" b="txB"/>
            <a:pathLst>
              <a:path w="1089" h="1100">
                <a:moveTo>
                  <a:pt x="0" y="0"/>
                </a:moveTo>
                <a:cubicBezTo>
                  <a:pt x="0" y="550"/>
                  <a:pt x="0" y="1100"/>
                  <a:pt x="0" y="1100"/>
                </a:cubicBezTo>
                <a:lnTo>
                  <a:pt x="1089" y="1100"/>
                </a:lnTo>
                <a:cubicBezTo>
                  <a:pt x="1089" y="1100"/>
                  <a:pt x="596" y="865"/>
                  <a:pt x="0" y="0"/>
                </a:cubicBezTo>
                <a:close/>
              </a:path>
            </a:pathLst>
          </a:custGeom>
          <a:solidFill>
            <a:schemeClr val="folHlink">
              <a:alpha val="100000"/>
            </a:schemeClr>
          </a:solidFill>
          <a:ln w="9525">
            <a:noFill/>
          </a:ln>
        </p:spPr>
        <p:txBody>
          <a:bodyPr/>
          <a:p>
            <a:endParaRPr lang="zh-CN" altLang="en-US"/>
          </a:p>
        </p:txBody>
      </p:sp>
      <p:sp>
        <p:nvSpPr>
          <p:cNvPr id="2052" name="直接连接符 1027"/>
          <p:cNvSpPr/>
          <p:nvPr/>
        </p:nvSpPr>
        <p:spPr>
          <a:xfrm>
            <a:off x="593274" y="0"/>
            <a:ext cx="0" cy="5910263"/>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53" name="直接连接符 1028"/>
          <p:cNvSpPr/>
          <p:nvPr/>
        </p:nvSpPr>
        <p:spPr>
          <a:xfrm>
            <a:off x="1886960" y="0"/>
            <a:ext cx="0" cy="6832600"/>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54" name="直接连接符 1029"/>
          <p:cNvSpPr/>
          <p:nvPr/>
        </p:nvSpPr>
        <p:spPr>
          <a:xfrm>
            <a:off x="3183324" y="0"/>
            <a:ext cx="0" cy="6861175"/>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55" name="直接连接符 1030"/>
          <p:cNvSpPr/>
          <p:nvPr/>
        </p:nvSpPr>
        <p:spPr>
          <a:xfrm>
            <a:off x="4479687" y="0"/>
            <a:ext cx="0" cy="6875463"/>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56" name="直接连接符 1031"/>
          <p:cNvSpPr/>
          <p:nvPr/>
        </p:nvSpPr>
        <p:spPr>
          <a:xfrm>
            <a:off x="5774711" y="388938"/>
            <a:ext cx="0" cy="6486525"/>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57" name="直接连接符 1032"/>
          <p:cNvSpPr/>
          <p:nvPr/>
        </p:nvSpPr>
        <p:spPr>
          <a:xfrm>
            <a:off x="7071075" y="619125"/>
            <a:ext cx="0" cy="6256338"/>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58" name="直接连接符 1033"/>
          <p:cNvSpPr/>
          <p:nvPr/>
        </p:nvSpPr>
        <p:spPr>
          <a:xfrm>
            <a:off x="8367439" y="773113"/>
            <a:ext cx="0" cy="6102350"/>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59" name="直接连接符 1034"/>
          <p:cNvSpPr/>
          <p:nvPr/>
        </p:nvSpPr>
        <p:spPr>
          <a:xfrm>
            <a:off x="9663803" y="900113"/>
            <a:ext cx="0" cy="5975350"/>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60" name="直接连接符 1035"/>
          <p:cNvSpPr/>
          <p:nvPr/>
        </p:nvSpPr>
        <p:spPr>
          <a:xfrm rot="5400000">
            <a:off x="2919497" y="-2176462"/>
            <a:ext cx="0" cy="5191125"/>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61" name="直接连接符 1036"/>
          <p:cNvSpPr/>
          <p:nvPr/>
        </p:nvSpPr>
        <p:spPr>
          <a:xfrm rot="5400000">
            <a:off x="5149297" y="-3036887"/>
            <a:ext cx="0" cy="9156700"/>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62" name="直接连接符 1037"/>
          <p:cNvSpPr/>
          <p:nvPr/>
        </p:nvSpPr>
        <p:spPr>
          <a:xfrm rot="5400000">
            <a:off x="5149297" y="-1912937"/>
            <a:ext cx="0" cy="9156700"/>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63" name="直接连接符 1038"/>
          <p:cNvSpPr/>
          <p:nvPr/>
        </p:nvSpPr>
        <p:spPr>
          <a:xfrm rot="5400000">
            <a:off x="5151975" y="-788987"/>
            <a:ext cx="0" cy="9153525"/>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64" name="直接连接符 1039"/>
          <p:cNvSpPr/>
          <p:nvPr/>
        </p:nvSpPr>
        <p:spPr>
          <a:xfrm rot="5400000">
            <a:off x="5151975" y="334963"/>
            <a:ext cx="0" cy="9153525"/>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65" name="直接连接符 1040"/>
          <p:cNvSpPr/>
          <p:nvPr/>
        </p:nvSpPr>
        <p:spPr>
          <a:xfrm rot="5400000">
            <a:off x="5517581" y="1824038"/>
            <a:ext cx="0" cy="8423275"/>
          </a:xfrm>
          <a:prstGeom prst="line">
            <a:avLst/>
          </a:prstGeom>
          <a:ln w="9525" cap="flat" cmpd="sng">
            <a:solidFill>
              <a:srgbClr val="FFFFFF">
                <a:alpha val="50195"/>
              </a:srgbClr>
            </a:solidFill>
            <a:prstDash val="solid"/>
            <a:headEnd type="none" w="med" len="med"/>
            <a:tailEnd type="none" w="med" len="med"/>
          </a:ln>
          <a:effectLst>
            <a:outerShdw dist="17961" dir="2699999" algn="ctr" rotWithShape="0">
              <a:schemeClr val="accent2">
                <a:alpha val="25000"/>
              </a:schemeClr>
            </a:outerShdw>
          </a:effectLst>
        </p:spPr>
      </p:sp>
      <p:sp>
        <p:nvSpPr>
          <p:cNvPr id="2066" name="矩形 1041"/>
          <p:cNvSpPr>
            <a:spLocks noChangeArrowheads="1"/>
          </p:cNvSpPr>
          <p:nvPr/>
        </p:nvSpPr>
        <p:spPr bwMode="auto">
          <a:xfrm>
            <a:off x="4505132" y="2692400"/>
            <a:ext cx="1269579" cy="1079500"/>
          </a:xfrm>
          <a:prstGeom prst="rect">
            <a:avLst/>
          </a:prstGeom>
          <a:solidFill>
            <a:srgbClr val="FFFF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67" name="矩形 1042"/>
          <p:cNvSpPr>
            <a:spLocks noChangeArrowheads="1"/>
          </p:cNvSpPr>
          <p:nvPr/>
        </p:nvSpPr>
        <p:spPr bwMode="auto">
          <a:xfrm>
            <a:off x="8390206" y="4937125"/>
            <a:ext cx="1261544" cy="1079500"/>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68" name="矩形 1043"/>
          <p:cNvSpPr>
            <a:spLocks noChangeArrowheads="1"/>
          </p:cNvSpPr>
          <p:nvPr/>
        </p:nvSpPr>
        <p:spPr bwMode="auto">
          <a:xfrm>
            <a:off x="617380" y="3808413"/>
            <a:ext cx="1269579" cy="1079500"/>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69" name="矩形 1044"/>
          <p:cNvSpPr>
            <a:spLocks noChangeArrowheads="1"/>
          </p:cNvSpPr>
          <p:nvPr/>
        </p:nvSpPr>
        <p:spPr bwMode="auto">
          <a:xfrm>
            <a:off x="7093842" y="6064250"/>
            <a:ext cx="1269579" cy="796925"/>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70" name="矩形 1045"/>
          <p:cNvSpPr>
            <a:spLocks noChangeArrowheads="1"/>
          </p:cNvSpPr>
          <p:nvPr/>
        </p:nvSpPr>
        <p:spPr bwMode="auto">
          <a:xfrm>
            <a:off x="3202072" y="0"/>
            <a:ext cx="1269579" cy="404813"/>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71" name="矩形 1046"/>
          <p:cNvSpPr>
            <a:spLocks noChangeArrowheads="1"/>
          </p:cNvSpPr>
          <p:nvPr/>
        </p:nvSpPr>
        <p:spPr bwMode="auto">
          <a:xfrm>
            <a:off x="3208768" y="4938713"/>
            <a:ext cx="1260205" cy="1079500"/>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72" name="矩形 1047"/>
          <p:cNvSpPr>
            <a:spLocks noChangeArrowheads="1"/>
          </p:cNvSpPr>
          <p:nvPr/>
        </p:nvSpPr>
        <p:spPr bwMode="auto">
          <a:xfrm>
            <a:off x="7087146" y="1566863"/>
            <a:ext cx="1260205" cy="1079500"/>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73" name="文本占位符 1048"/>
          <p:cNvSpPr>
            <a:spLocks noGrp="1"/>
          </p:cNvSpPr>
          <p:nvPr>
            <p:ph type="body"/>
          </p:nvPr>
        </p:nvSpPr>
        <p:spPr>
          <a:xfrm>
            <a:off x="514260" y="1600200"/>
            <a:ext cx="925668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50" name="日期占位符 1049"/>
          <p:cNvSpPr>
            <a:spLocks noGrp="1"/>
          </p:cNvSpPr>
          <p:nvPr>
            <p:ph type="dt" sz="half" idx="2"/>
          </p:nvPr>
        </p:nvSpPr>
        <p:spPr>
          <a:xfrm>
            <a:off x="514260" y="6245225"/>
            <a:ext cx="2399880" cy="476250"/>
          </a:xfrm>
          <a:prstGeom prst="rect">
            <a:avLst/>
          </a:prstGeom>
          <a:noFill/>
          <a:ln w="9525">
            <a:noFill/>
          </a:ln>
        </p:spPr>
        <p:txBody>
          <a:bodyPr/>
          <a:lstStyle>
            <a:lvl1pPr>
              <a:spcBef>
                <a:spcPts val="0"/>
              </a:spcBef>
              <a:spcAft>
                <a:spcPts val="0"/>
              </a:spcAft>
              <a:defRPr sz="1400" b="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1" name="页脚占位符 1050"/>
          <p:cNvSpPr>
            <a:spLocks noGrp="1"/>
          </p:cNvSpPr>
          <p:nvPr>
            <p:ph type="ftr" sz="quarter" idx="3"/>
          </p:nvPr>
        </p:nvSpPr>
        <p:spPr>
          <a:xfrm>
            <a:off x="3514110" y="6245225"/>
            <a:ext cx="3256980" cy="476250"/>
          </a:xfrm>
          <a:prstGeom prst="rect">
            <a:avLst/>
          </a:prstGeom>
          <a:noFill/>
          <a:ln w="9525">
            <a:noFill/>
          </a:ln>
        </p:spPr>
        <p:txBody>
          <a:bodyPr/>
          <a:lstStyle>
            <a:lvl1pPr algn="ctr">
              <a:spcBef>
                <a:spcPts val="0"/>
              </a:spcBef>
              <a:spcAft>
                <a:spcPts val="0"/>
              </a:spcAft>
              <a:defRPr sz="1400" b="0" noProof="1">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2" name="灯片编号占位符 1051"/>
          <p:cNvSpPr>
            <a:spLocks noGrp="1"/>
          </p:cNvSpPr>
          <p:nvPr>
            <p:ph type="sldNum" sz="quarter" idx="4"/>
          </p:nvPr>
        </p:nvSpPr>
        <p:spPr>
          <a:xfrm>
            <a:off x="7371060" y="6245225"/>
            <a:ext cx="2399880" cy="476250"/>
          </a:xfrm>
          <a:prstGeom prst="rect">
            <a:avLst/>
          </a:prstGeom>
          <a:noFill/>
          <a:ln w="9525">
            <a:noFill/>
          </a:ln>
        </p:spPr>
        <p:txBody>
          <a:bodyPr/>
          <a:lstStyle>
            <a:lvl1pPr algn="r">
              <a:defRPr sz="14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
        <p:nvSpPr>
          <p:cNvPr id="2077" name="任意多边形 1052"/>
          <p:cNvSpPr/>
          <p:nvPr/>
        </p:nvSpPr>
        <p:spPr>
          <a:xfrm>
            <a:off x="4546648" y="0"/>
            <a:ext cx="5742570" cy="739775"/>
          </a:xfrm>
          <a:custGeom>
            <a:avLst/>
            <a:gdLst>
              <a:gd name="txL" fmla="*/ 0 w 3130"/>
              <a:gd name="txT" fmla="*/ 0 h 453"/>
              <a:gd name="txR" fmla="*/ 3130 w 3130"/>
              <a:gd name="txB" fmla="*/ 453 h 453"/>
            </a:gdLst>
            <a:ahLst/>
            <a:cxnLst>
              <a:cxn ang="0">
                <a:pos x="2147483647" y="2147483647"/>
              </a:cxn>
              <a:cxn ang="0">
                <a:pos x="2147483647" y="0"/>
              </a:cxn>
              <a:cxn ang="0">
                <a:pos x="0" y="0"/>
              </a:cxn>
              <a:cxn ang="0">
                <a:pos x="2147483647" y="2147483647"/>
              </a:cxn>
            </a:cxnLst>
            <a:rect l="txL" t="txT" r="txR" b="txB"/>
            <a:pathLst>
              <a:path w="3130" h="453">
                <a:moveTo>
                  <a:pt x="3130" y="453"/>
                </a:moveTo>
                <a:cubicBezTo>
                  <a:pt x="3130" y="226"/>
                  <a:pt x="3130" y="0"/>
                  <a:pt x="3130" y="0"/>
                </a:cubicBezTo>
                <a:lnTo>
                  <a:pt x="0" y="0"/>
                </a:lnTo>
                <a:cubicBezTo>
                  <a:pt x="0" y="0"/>
                  <a:pt x="1298" y="389"/>
                  <a:pt x="3130" y="453"/>
                </a:cubicBezTo>
                <a:close/>
              </a:path>
            </a:pathLst>
          </a:custGeom>
          <a:solidFill>
            <a:schemeClr val="hlink">
              <a:alpha val="100000"/>
            </a:schemeClr>
          </a:solidFill>
          <a:ln w="9525">
            <a:noFill/>
          </a:ln>
        </p:spPr>
        <p:txBody>
          <a:bodyPr/>
          <a:p>
            <a:endParaRPr lang="zh-CN" altLang="en-US"/>
          </a:p>
        </p:txBody>
      </p:sp>
      <p:sp>
        <p:nvSpPr>
          <p:cNvPr id="2078" name="标题 1053"/>
          <p:cNvSpPr>
            <a:spLocks noGrp="1"/>
          </p:cNvSpPr>
          <p:nvPr>
            <p:ph type="title"/>
          </p:nvPr>
        </p:nvSpPr>
        <p:spPr>
          <a:xfrm>
            <a:off x="514260" y="325438"/>
            <a:ext cx="9256680" cy="927100"/>
          </a:xfrm>
          <a:prstGeom prst="rect">
            <a:avLst/>
          </a:prstGeom>
          <a:noFill/>
          <a:ln w="9525">
            <a:noFill/>
          </a:ln>
          <a:effectLst>
            <a:outerShdw dist="35921" dir="2699999" algn="ctr" rotWithShape="0">
              <a:srgbClr val="FFFFFF"/>
            </a:outerShdw>
          </a:effectLst>
        </p:spPr>
        <p:txBody>
          <a:bodyPr anchor="ctr"/>
          <a:p>
            <a:pPr lvl="0"/>
            <a:r>
              <a:rPr lang="zh-CN" altLang="en-US" dirty="0"/>
              <a:t>单击此处编辑母版标题样式</a:t>
            </a:r>
            <a:endParaRPr lang="zh-CN" altLang="en-US" dirty="0"/>
          </a:p>
        </p:txBody>
      </p:sp>
      <p:pic>
        <p:nvPicPr>
          <p:cNvPr id="2079" name="图片 1054" descr="water"/>
          <p:cNvPicPr>
            <a:picLocks noChangeAspect="1"/>
          </p:cNvPicPr>
          <p:nvPr/>
        </p:nvPicPr>
        <p:blipFill>
          <a:blip r:embed="rId14"/>
          <a:srcRect l="22409" t="16374" b="27486"/>
          <a:stretch>
            <a:fillRect/>
          </a:stretch>
        </p:blipFill>
        <p:spPr>
          <a:xfrm rot="786797">
            <a:off x="7456770" y="-381000"/>
            <a:ext cx="2719954" cy="1995488"/>
          </a:xfrm>
          <a:prstGeom prst="rect">
            <a:avLst/>
          </a:prstGeom>
          <a:noFill/>
          <a:ln w="9525">
            <a:noFill/>
          </a:ln>
        </p:spPr>
      </p:pic>
      <p:pic>
        <p:nvPicPr>
          <p:cNvPr id="2080" name="图片 1055" descr="3"/>
          <p:cNvPicPr>
            <a:picLocks noChangeAspect="1"/>
          </p:cNvPicPr>
          <p:nvPr/>
        </p:nvPicPr>
        <p:blipFill>
          <a:blip r:embed="rId15"/>
          <a:stretch>
            <a:fillRect/>
          </a:stretch>
        </p:blipFill>
        <p:spPr>
          <a:xfrm rot="-859267" flipH="1">
            <a:off x="54908" y="5726113"/>
            <a:ext cx="1376717" cy="1371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2pPr>
      <a:lvl3pPr marL="914400" lvl="2"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3pPr>
      <a:lvl4pPr marL="1371600" lvl="3"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4pPr>
      <a:lvl5pPr marL="1828800" lvl="4"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5pPr>
      <a:lvl6pPr marL="2286000" lvl="5"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6pPr>
      <a:lvl7pPr marL="2743200" lvl="6"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7pPr>
      <a:lvl8pPr marL="3200400" lvl="7"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8pPr>
      <a:lvl9pPr marL="3657600" lvl="8" indent="0" algn="ctr" defTabSz="914400" eaLnBrk="1" fontAlgn="base" latinLnBrk="0" hangingPunct="1">
        <a:lnSpc>
          <a:spcPct val="100000"/>
        </a:lnSpc>
        <a:spcBef>
          <a:spcPct val="0"/>
        </a:spcBef>
        <a:spcAft>
          <a:spcPct val="0"/>
        </a:spcAft>
        <a:buFont typeface="Arial" panose="020B0604020202020204" pitchFamily="34" charset="0"/>
        <a:buNone/>
        <a:defRPr sz="2400" b="1" i="0" u="none" kern="1200" baseline="0">
          <a:solidFill>
            <a:schemeClr val="tx1"/>
          </a:solidFill>
          <a:latin typeface="Times New Roman" panose="02020603050405020304" pitchFamily="18"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8.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emf"/><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emf"/><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8.xml"/><Relationship Id="rId4" Type="http://schemas.openxmlformats.org/officeDocument/2006/relationships/image" Target="../media/image14.emf"/><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6.emf"/><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18.x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 Id="rId3" Type="http://schemas.openxmlformats.org/officeDocument/2006/relationships/oleObject" Target="../embeddings/oleObject4.bin"/><Relationship Id="rId2" Type="http://schemas.openxmlformats.org/officeDocument/2006/relationships/image" Target="../media/image18.wmf"/><Relationship Id="rId1"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2.emf"/><Relationship Id="rId1"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3.emf"/><Relationship Id="rId1"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5.emf"/><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8.emf"/><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image" Target="../media/image29.emf"/></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image" Target="../media/image32.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5.emf"/><Relationship Id="rId1" Type="http://schemas.openxmlformats.org/officeDocument/2006/relationships/image" Target="../media/image34.emf"/></Relationships>
</file>

<file path=ppt/slides/_rels/slide41.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13.xml"/><Relationship Id="rId6" Type="http://schemas.openxmlformats.org/officeDocument/2006/relationships/image" Target="../media/image39.emf"/><Relationship Id="rId5" Type="http://schemas.openxmlformats.org/officeDocument/2006/relationships/image" Target="../media/image38.wmf"/><Relationship Id="rId4" Type="http://schemas.openxmlformats.org/officeDocument/2006/relationships/oleObject" Target="../embeddings/oleObject7.bin"/><Relationship Id="rId3" Type="http://schemas.openxmlformats.org/officeDocument/2006/relationships/image" Target="../media/image37.emf"/><Relationship Id="rId2" Type="http://schemas.openxmlformats.org/officeDocument/2006/relationships/image" Target="../media/image36.wmf"/><Relationship Id="rId1"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1905"/>
            <a:ext cx="10285095" cy="6847205"/>
          </a:xfrm>
          <a:prstGeom prst="rect">
            <a:avLst/>
          </a:prstGeom>
        </p:spPr>
      </p:pic>
      <p:sp>
        <p:nvSpPr>
          <p:cNvPr id="2" name="标题 1"/>
          <p:cNvSpPr>
            <a:spLocks noGrp="1"/>
          </p:cNvSpPr>
          <p:nvPr>
            <p:ph type="ctrTitle"/>
          </p:nvPr>
        </p:nvSpPr>
        <p:spPr>
          <a:xfrm>
            <a:off x="321310" y="1296035"/>
            <a:ext cx="9642475" cy="1348105"/>
          </a:xfrm>
        </p:spPr>
        <p:txBody>
          <a:bodyPr>
            <a:noAutofit/>
          </a:bodyPr>
          <a:lstStyle/>
          <a:p>
            <a:r>
              <a:rPr lang="en-US" altLang="zh-CN" sz="6600" b="1" dirty="0">
                <a:solidFill>
                  <a:srgbClr val="FFFF00"/>
                </a:solidFill>
                <a:latin typeface="华文行楷" panose="02010800040101010101" pitchFamily="2" charset="-122"/>
                <a:ea typeface="华文行楷" panose="02010800040101010101" pitchFamily="2" charset="-122"/>
              </a:rPr>
              <a:t>2019</a:t>
            </a:r>
            <a:r>
              <a:rPr lang="zh-CN" altLang="en-US" sz="6600" b="1" dirty="0">
                <a:solidFill>
                  <a:srgbClr val="FFFF00"/>
                </a:solidFill>
                <a:latin typeface="华文行楷" panose="02010800040101010101" pitchFamily="2" charset="-122"/>
                <a:ea typeface="华文行楷" panose="02010800040101010101" pitchFamily="2" charset="-122"/>
              </a:rPr>
              <a:t>中考数学复习</a:t>
            </a:r>
            <a:br>
              <a:rPr lang="zh-CN" altLang="en-US" sz="6600" b="1" dirty="0">
                <a:solidFill>
                  <a:srgbClr val="FFFF00"/>
                </a:solidFill>
                <a:latin typeface="华文行楷" panose="02010800040101010101" pitchFamily="2" charset="-122"/>
                <a:ea typeface="华文行楷" panose="02010800040101010101" pitchFamily="2" charset="-122"/>
              </a:rPr>
            </a:br>
            <a:r>
              <a:rPr lang="zh-CN" altLang="en-US" sz="6600" b="1" dirty="0">
                <a:solidFill>
                  <a:srgbClr val="FFFF00"/>
                </a:solidFill>
                <a:latin typeface="华文行楷" panose="02010800040101010101" pitchFamily="2" charset="-122"/>
                <a:ea typeface="华文行楷" panose="02010800040101010101" pitchFamily="2" charset="-122"/>
              </a:rPr>
              <a:t>                  有效策略分析</a:t>
            </a:r>
            <a:endParaRPr lang="zh-CN" altLang="en-US" sz="6600" b="1" dirty="0">
              <a:solidFill>
                <a:srgbClr val="FFFF00"/>
              </a:solidFill>
              <a:latin typeface="华文行楷" panose="02010800040101010101" pitchFamily="2" charset="-122"/>
              <a:ea typeface="华文行楷" panose="02010800040101010101" pitchFamily="2" charset="-122"/>
            </a:endParaRPr>
          </a:p>
        </p:txBody>
      </p:sp>
      <p:sp>
        <p:nvSpPr>
          <p:cNvPr id="6" name="文本框 5"/>
          <p:cNvSpPr txBox="1"/>
          <p:nvPr/>
        </p:nvSpPr>
        <p:spPr>
          <a:xfrm>
            <a:off x="1363980" y="4840605"/>
            <a:ext cx="8679815" cy="661670"/>
          </a:xfrm>
          <a:prstGeom prst="rect">
            <a:avLst/>
          </a:prstGeom>
          <a:noFill/>
        </p:spPr>
        <p:txBody>
          <a:bodyPr wrap="square" rtlCol="0">
            <a:spAutoFit/>
          </a:bodyPr>
          <a:lstStyle/>
          <a:p>
            <a:pPr algn="ctr"/>
            <a:r>
              <a:rPr lang="zh-CN" altLang="en-US" sz="3710" b="1" dirty="0" smtClean="0">
                <a:latin typeface="华文楷体" panose="02010600040101010101" pitchFamily="2" charset="-122"/>
                <a:ea typeface="华文楷体" panose="02010600040101010101" pitchFamily="2" charset="-122"/>
              </a:rPr>
              <a:t>常州市武进区湖塘实验中学  </a:t>
            </a:r>
            <a:r>
              <a:rPr lang="zh-CN" sz="3710" b="1" dirty="0" smtClean="0">
                <a:latin typeface="华文楷体" panose="02010600040101010101" pitchFamily="2" charset="-122"/>
                <a:ea typeface="华文楷体" panose="02010600040101010101" pitchFamily="2" charset="-122"/>
              </a:rPr>
              <a:t>苏红芬</a:t>
            </a:r>
            <a:endParaRPr lang="zh-CN" sz="371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43180" y="-85725"/>
            <a:ext cx="10350500" cy="753364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470025" y="2348865"/>
            <a:ext cx="2522855" cy="132207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路径问题</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之</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来回</a:t>
            </a: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型</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endPar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4586605" y="1610360"/>
            <a:ext cx="3974465" cy="106045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algn="l" eaLnBrk="1" hangingPunct="1"/>
            <a:r>
              <a:rPr lang="zh-CN" altLang="en-US" sz="3200" dirty="0">
                <a:solidFill>
                  <a:srgbClr val="FF0000"/>
                </a:solidFill>
                <a:latin typeface="Arial" panose="020B0604020202020204" pitchFamily="34" charset="0"/>
                <a:ea typeface="黑体" panose="02010609060101010101" charset="-122"/>
              </a:rPr>
              <a:t>先</a:t>
            </a:r>
            <a:r>
              <a:rPr lang="zh-CN" sz="3200" dirty="0">
                <a:latin typeface="黑体" panose="02010609060101010101" charset="-122"/>
                <a:ea typeface="黑体" panose="02010609060101010101" charset="-122"/>
                <a:sym typeface="+mn-ea"/>
              </a:rPr>
              <a:t>定性分析</a:t>
            </a:r>
            <a:endParaRPr lang="zh-CN" sz="3200" b="1" dirty="0">
              <a:latin typeface="Arial" panose="020B0604020202020204" pitchFamily="34" charset="0"/>
            </a:endParaRPr>
          </a:p>
        </p:txBody>
      </p:sp>
      <p:sp>
        <p:nvSpPr>
          <p:cNvPr id="4112" name="AutoShape 6"/>
          <p:cNvSpPr/>
          <p:nvPr/>
        </p:nvSpPr>
        <p:spPr>
          <a:xfrm>
            <a:off x="4586605" y="2994025"/>
            <a:ext cx="3971925" cy="108521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algn="l" eaLnBrk="1" hangingPunct="1"/>
            <a:endParaRPr lang="zh-CN" altLang="en-US" sz="3200" dirty="0">
              <a:latin typeface="黑体" panose="02010609060101010101" charset="-122"/>
              <a:ea typeface="黑体" panose="02010609060101010101" charset="-122"/>
            </a:endParaRPr>
          </a:p>
          <a:p>
            <a:pPr algn="l" eaLnBrk="1" hangingPunct="1"/>
            <a:r>
              <a:rPr lang="zh-CN" altLang="en-US" sz="3200" dirty="0">
                <a:solidFill>
                  <a:srgbClr val="FF0000"/>
                </a:solidFill>
                <a:latin typeface="黑体" panose="02010609060101010101" charset="-122"/>
                <a:ea typeface="黑体" panose="02010609060101010101" charset="-122"/>
              </a:rPr>
              <a:t>再</a:t>
            </a:r>
            <a:r>
              <a:rPr lang="zh-CN" altLang="en-US" sz="3200" noProof="0">
                <a:ln>
                  <a:noFill/>
                </a:ln>
                <a:effectLst/>
                <a:uLnTx/>
                <a:uFillTx/>
                <a:latin typeface="Arial" panose="020B0604020202020204" pitchFamily="34" charset="0"/>
                <a:ea typeface="黑体" panose="02010609060101010101" charset="-122"/>
                <a:sym typeface="+mn-ea"/>
              </a:rPr>
              <a:t>定量计算</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a:p>
            <a:pPr algn="l" eaLnBrk="1" hangingPunct="1"/>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2" name="Text Box 7"/>
          <p:cNvSpPr txBox="1"/>
          <p:nvPr/>
        </p:nvSpPr>
        <p:spPr>
          <a:xfrm>
            <a:off x="894398" y="366395"/>
            <a:ext cx="6642100" cy="398780"/>
          </a:xfrm>
          <a:prstGeom prst="rect">
            <a:avLst/>
          </a:prstGeom>
          <a:noFill/>
          <a:ln w="9525">
            <a:noFill/>
          </a:ln>
        </p:spPr>
        <p:txBody>
          <a:bodyPr>
            <a:spAutoFit/>
          </a:bodyPr>
          <a:p>
            <a:pPr>
              <a:spcBef>
                <a:spcPct val="50000"/>
              </a:spcBef>
            </a:pPr>
            <a:r>
              <a:rPr lang="en-US" sz="2000" dirty="0">
                <a:solidFill>
                  <a:srgbClr val="FF0000"/>
                </a:solidFill>
                <a:latin typeface="黑体" panose="02010609060101010101" charset="-122"/>
                <a:ea typeface="黑体" panose="02010609060101010101" charset="-122"/>
              </a:rPr>
              <a:t>2019</a:t>
            </a:r>
            <a:r>
              <a:rPr lang="zh-CN" altLang="en-US" sz="2000" dirty="0">
                <a:solidFill>
                  <a:srgbClr val="FF0000"/>
                </a:solidFill>
                <a:latin typeface="黑体" panose="02010609060101010101" charset="-122"/>
                <a:ea typeface="黑体" panose="02010609060101010101" charset="-122"/>
              </a:rPr>
              <a:t>中考数学复习有效策略分析</a:t>
            </a:r>
            <a:endParaRPr lang="zh-CN" altLang="en-US" sz="2000" dirty="0">
              <a:solidFill>
                <a:srgbClr val="FF0000"/>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415" y="-85725"/>
            <a:ext cx="10302875"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654810" y="2250440"/>
            <a:ext cx="1831975" cy="193802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角的处理策略（一）</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17415" name="Text Box 7"/>
          <p:cNvSpPr txBox="1"/>
          <p:nvPr/>
        </p:nvSpPr>
        <p:spPr>
          <a:xfrm>
            <a:off x="515938" y="299720"/>
            <a:ext cx="6642100" cy="368300"/>
          </a:xfrm>
          <a:prstGeom prst="rect">
            <a:avLst/>
          </a:prstGeom>
          <a:noFill/>
          <a:ln w="9525">
            <a:noFill/>
          </a:ln>
        </p:spPr>
        <p:txBody>
          <a:bodyPr>
            <a:spAutoFit/>
          </a:bodyPr>
          <a:p>
            <a:pPr>
              <a:spcBef>
                <a:spcPct val="50000"/>
              </a:spcBef>
            </a:pPr>
            <a:r>
              <a:rPr lang="en-US" dirty="0">
                <a:solidFill>
                  <a:srgbClr val="FF0000"/>
                </a:solidFill>
                <a:latin typeface="黑体" panose="02010609060101010101" charset="-122"/>
                <a:ea typeface="黑体" panose="02010609060101010101" charset="-122"/>
              </a:rPr>
              <a:t>2019</a:t>
            </a:r>
            <a:r>
              <a:rPr lang="zh-CN" altLang="en-US" dirty="0">
                <a:solidFill>
                  <a:srgbClr val="FF0000"/>
                </a:solidFill>
                <a:latin typeface="黑体" panose="02010609060101010101" charset="-122"/>
                <a:ea typeface="黑体" panose="02010609060101010101" charset="-122"/>
              </a:rPr>
              <a:t>中考数学复习有效策略分析</a:t>
            </a:r>
            <a:endParaRPr lang="zh-CN" altLang="en-US" dirty="0">
              <a:solidFill>
                <a:srgbClr val="FF0000"/>
              </a:solidFill>
              <a:latin typeface="黑体" panose="02010609060101010101" charset="-122"/>
              <a:ea typeface="黑体" panose="02010609060101010101" charset="-122"/>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126740" y="765175"/>
            <a:ext cx="4752975"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一、构一线三直角相似</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06" name="AutoShape 8"/>
          <p:cNvSpPr>
            <a:spLocks noChangeArrowheads="1"/>
          </p:cNvSpPr>
          <p:nvPr/>
        </p:nvSpPr>
        <p:spPr bwMode="auto">
          <a:xfrm>
            <a:off x="3486786" y="2133600"/>
            <a:ext cx="4608513" cy="72072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三、构共边共角型相似</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847148" y="2852738"/>
            <a:ext cx="4032250" cy="719138"/>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四、正切处理</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8" name="AutoShape 11"/>
          <p:cNvSpPr/>
          <p:nvPr/>
        </p:nvSpPr>
        <p:spPr>
          <a:xfrm>
            <a:off x="3667761" y="3572193"/>
            <a:ext cx="3887787" cy="719137"/>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algn="l" eaLnBrk="1" hangingPunct="1"/>
            <a:r>
              <a:rPr lang="en-US" altLang="zh-CN" sz="3600" dirty="0">
                <a:latin typeface="黑体" panose="02010609060101010101" charset="-122"/>
                <a:ea typeface="黑体" panose="02010609060101010101" charset="-122"/>
                <a:sym typeface="+mn-ea"/>
              </a:rPr>
              <a:t>      ...</a:t>
            </a:r>
            <a:r>
              <a:rPr lang="en-US" altLang="zh-CN" sz="3600" dirty="0">
                <a:solidFill>
                  <a:srgbClr val="F44A4E"/>
                </a:solidFill>
                <a:latin typeface="黑体" panose="02010609060101010101" charset="-122"/>
                <a:ea typeface="黑体" panose="02010609060101010101" charset="-122"/>
                <a:sym typeface="+mn-ea"/>
              </a:rPr>
              <a:t>  </a:t>
            </a:r>
            <a:endParaRPr lang="en-US" altLang="zh-CN" sz="3600" dirty="0">
              <a:solidFill>
                <a:srgbClr val="F44A4E"/>
              </a:solidFill>
              <a:latin typeface="黑体" panose="02010609060101010101" charset="-122"/>
              <a:ea typeface="黑体" panose="02010609060101010101" charset="-122"/>
            </a:endParaRPr>
          </a:p>
        </p:txBody>
      </p:sp>
      <p:sp>
        <p:nvSpPr>
          <p:cNvPr id="4112" name="AutoShape 6"/>
          <p:cNvSpPr/>
          <p:nvPr/>
        </p:nvSpPr>
        <p:spPr>
          <a:xfrm>
            <a:off x="3342640" y="1412875"/>
            <a:ext cx="4537710"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a:t>
            </a:r>
            <a:r>
              <a:rPr lang="zh-CN" sz="3200" dirty="0">
                <a:latin typeface="黑体" panose="02010609060101010101" charset="-122"/>
                <a:ea typeface="黑体" panose="02010609060101010101" charset="-122"/>
              </a:rPr>
              <a:t>构一线三等角相似</a:t>
            </a:r>
            <a:endParaRPr lang="zh-CN" dirty="0">
              <a:solidFill>
                <a:srgbClr val="F44A4E"/>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500" fill="hold"/>
                                        <p:tgtEl>
                                          <p:spTgt spid="4108"/>
                                        </p:tgtEl>
                                        <p:attrNameLst>
                                          <p:attrName>ppt_x</p:attrName>
                                        </p:attrNameLst>
                                      </p:cBhvr>
                                      <p:tavLst>
                                        <p:tav tm="0">
                                          <p:val>
                                            <p:strVal val="#ppt_x"/>
                                          </p:val>
                                        </p:tav>
                                        <p:tav tm="100000">
                                          <p:val>
                                            <p:strVal val="#ppt_x"/>
                                          </p:val>
                                        </p:tav>
                                      </p:tavLst>
                                    </p:anim>
                                    <p:anim calcmode="lin" valueType="num">
                                      <p:cBhvr additive="base">
                                        <p:cTn id="28"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08" grpId="0" bldLvl="0" animBg="1"/>
      <p:bldP spid="41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415" y="-85725"/>
            <a:ext cx="10302875"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654810" y="2250440"/>
            <a:ext cx="1831975" cy="193802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角的处理策略（二）</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17415" name="Text Box 7"/>
          <p:cNvSpPr txBox="1"/>
          <p:nvPr/>
        </p:nvSpPr>
        <p:spPr>
          <a:xfrm>
            <a:off x="515938" y="299720"/>
            <a:ext cx="6642100" cy="368300"/>
          </a:xfrm>
          <a:prstGeom prst="rect">
            <a:avLst/>
          </a:prstGeom>
          <a:noFill/>
          <a:ln w="9525">
            <a:noFill/>
          </a:ln>
        </p:spPr>
        <p:txBody>
          <a:bodyPr>
            <a:spAutoFit/>
          </a:bodyPr>
          <a:p>
            <a:pPr>
              <a:spcBef>
                <a:spcPct val="50000"/>
              </a:spcBef>
            </a:pPr>
            <a:r>
              <a:rPr lang="en-US" dirty="0">
                <a:solidFill>
                  <a:srgbClr val="FF0000"/>
                </a:solidFill>
                <a:latin typeface="黑体" panose="02010609060101010101" charset="-122"/>
                <a:ea typeface="黑体" panose="02010609060101010101" charset="-122"/>
              </a:rPr>
              <a:t>2019</a:t>
            </a:r>
            <a:r>
              <a:rPr lang="zh-CN" altLang="en-US" dirty="0">
                <a:solidFill>
                  <a:srgbClr val="FF0000"/>
                </a:solidFill>
                <a:latin typeface="黑体" panose="02010609060101010101" charset="-122"/>
                <a:ea typeface="黑体" panose="02010609060101010101" charset="-122"/>
              </a:rPr>
              <a:t>中考数学复习有效策略分析</a:t>
            </a:r>
            <a:endParaRPr lang="zh-CN" altLang="en-US" dirty="0">
              <a:solidFill>
                <a:srgbClr val="FF0000"/>
              </a:solidFill>
              <a:latin typeface="黑体" panose="02010609060101010101" charset="-122"/>
              <a:ea typeface="黑体" panose="02010609060101010101" charset="-122"/>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126740" y="765175"/>
            <a:ext cx="4752975"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一、倍半角模型</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06" name="AutoShape 8"/>
          <p:cNvSpPr>
            <a:spLocks noChangeArrowheads="1"/>
          </p:cNvSpPr>
          <p:nvPr/>
        </p:nvSpPr>
        <p:spPr bwMode="auto">
          <a:xfrm>
            <a:off x="3486786" y="2133600"/>
            <a:ext cx="4608513" cy="72072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三、角平分线处理</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847148" y="2852738"/>
            <a:ext cx="4032250" cy="719138"/>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3200" dirty="0">
                <a:latin typeface="黑体" panose="02010609060101010101" charset="-122"/>
                <a:ea typeface="黑体" panose="02010609060101010101" charset="-122"/>
                <a:sym typeface="+mn-ea"/>
              </a:rPr>
              <a:t>...</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12" name="AutoShape 6"/>
          <p:cNvSpPr/>
          <p:nvPr/>
        </p:nvSpPr>
        <p:spPr>
          <a:xfrm>
            <a:off x="3342640" y="1412875"/>
            <a:ext cx="4537710"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a:t>
            </a:r>
            <a:r>
              <a:rPr lang="en-US" altLang="zh-CN" sz="3200" dirty="0">
                <a:latin typeface="黑体" panose="02010609060101010101" charset="-122"/>
                <a:ea typeface="黑体" panose="02010609060101010101" charset="-122"/>
              </a:rPr>
              <a:t>12345</a:t>
            </a:r>
            <a:r>
              <a:rPr lang="zh-CN" altLang="en-US" sz="3200" dirty="0">
                <a:latin typeface="黑体" panose="02010609060101010101" charset="-122"/>
                <a:ea typeface="黑体" panose="02010609060101010101" charset="-122"/>
              </a:rPr>
              <a:t>模型</a:t>
            </a:r>
            <a:endParaRPr lang="zh-CN" altLang="en-US" sz="3200" dirty="0">
              <a:solidFill>
                <a:srgbClr val="F44A4E"/>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415" y="-85725"/>
            <a:ext cx="10302875"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654810" y="2250440"/>
            <a:ext cx="1831975" cy="193802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垂直有关的处理策略</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17415" name="Text Box 7"/>
          <p:cNvSpPr txBox="1"/>
          <p:nvPr/>
        </p:nvSpPr>
        <p:spPr>
          <a:xfrm>
            <a:off x="515938" y="299720"/>
            <a:ext cx="6642100" cy="368300"/>
          </a:xfrm>
          <a:prstGeom prst="rect">
            <a:avLst/>
          </a:prstGeom>
          <a:noFill/>
          <a:ln w="9525">
            <a:noFill/>
          </a:ln>
        </p:spPr>
        <p:txBody>
          <a:bodyPr>
            <a:spAutoFit/>
          </a:bodyPr>
          <a:p>
            <a:pPr>
              <a:spcBef>
                <a:spcPct val="50000"/>
              </a:spcBef>
            </a:pPr>
            <a:r>
              <a:rPr lang="en-US" dirty="0">
                <a:solidFill>
                  <a:srgbClr val="FF0000"/>
                </a:solidFill>
                <a:latin typeface="黑体" panose="02010609060101010101" charset="-122"/>
                <a:ea typeface="黑体" panose="02010609060101010101" charset="-122"/>
              </a:rPr>
              <a:t>2019</a:t>
            </a:r>
            <a:r>
              <a:rPr lang="zh-CN" altLang="en-US" dirty="0">
                <a:solidFill>
                  <a:srgbClr val="FF0000"/>
                </a:solidFill>
                <a:latin typeface="黑体" panose="02010609060101010101" charset="-122"/>
                <a:ea typeface="黑体" panose="02010609060101010101" charset="-122"/>
              </a:rPr>
              <a:t>中考数学复习有效策略分析</a:t>
            </a:r>
            <a:endParaRPr lang="zh-CN" altLang="en-US" dirty="0">
              <a:solidFill>
                <a:srgbClr val="FF0000"/>
              </a:solidFill>
              <a:latin typeface="黑体" panose="02010609060101010101" charset="-122"/>
              <a:ea typeface="黑体" panose="02010609060101010101" charset="-122"/>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950335" y="2029460"/>
            <a:ext cx="4752975"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一、垂直处理策略</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08" name="AutoShape 11"/>
          <p:cNvSpPr/>
          <p:nvPr/>
        </p:nvSpPr>
        <p:spPr>
          <a:xfrm>
            <a:off x="3813811" y="3584258"/>
            <a:ext cx="3887787" cy="719137"/>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algn="l" eaLnBrk="1" hangingPunct="1"/>
            <a:r>
              <a:rPr lang="en-US" altLang="zh-CN" sz="3600" dirty="0">
                <a:latin typeface="黑体" panose="02010609060101010101" charset="-122"/>
                <a:ea typeface="黑体" panose="02010609060101010101" charset="-122"/>
                <a:sym typeface="+mn-ea"/>
              </a:rPr>
              <a:t>      ...</a:t>
            </a:r>
            <a:r>
              <a:rPr lang="en-US" altLang="zh-CN" sz="3600" dirty="0">
                <a:solidFill>
                  <a:srgbClr val="F44A4E"/>
                </a:solidFill>
                <a:latin typeface="黑体" panose="02010609060101010101" charset="-122"/>
                <a:ea typeface="黑体" panose="02010609060101010101" charset="-122"/>
                <a:sym typeface="+mn-ea"/>
              </a:rPr>
              <a:t>  </a:t>
            </a:r>
            <a:endParaRPr lang="en-US" altLang="zh-CN" sz="3600" dirty="0">
              <a:solidFill>
                <a:srgbClr val="F44A4E"/>
              </a:solidFill>
              <a:latin typeface="黑体" panose="02010609060101010101" charset="-122"/>
              <a:ea typeface="黑体" panose="02010609060101010101" charset="-122"/>
            </a:endParaRPr>
          </a:p>
        </p:txBody>
      </p:sp>
      <p:sp>
        <p:nvSpPr>
          <p:cNvPr id="4112" name="AutoShape 6"/>
          <p:cNvSpPr/>
          <p:nvPr/>
        </p:nvSpPr>
        <p:spPr>
          <a:xfrm>
            <a:off x="3950335" y="2779395"/>
            <a:ext cx="4537710"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a:t>
            </a:r>
            <a:r>
              <a:rPr lang="en-US" altLang="zh-CN" sz="3200" dirty="0">
                <a:latin typeface="黑体" panose="02010609060101010101" charset="-122"/>
                <a:ea typeface="黑体" panose="02010609060101010101" charset="-122"/>
              </a:rPr>
              <a:t>“</a:t>
            </a:r>
            <a:r>
              <a:rPr lang="zh-CN" altLang="en-US" sz="3200" dirty="0">
                <a:latin typeface="黑体" panose="02010609060101010101" charset="-122"/>
                <a:ea typeface="黑体" panose="02010609060101010101" charset="-122"/>
              </a:rPr>
              <a:t>斜化直</a:t>
            </a:r>
            <a:r>
              <a:rPr lang="en-US" altLang="zh-CN" sz="3200" dirty="0">
                <a:latin typeface="黑体" panose="02010609060101010101" charset="-122"/>
                <a:ea typeface="黑体" panose="02010609060101010101" charset="-122"/>
              </a:rPr>
              <a:t>”</a:t>
            </a:r>
            <a:r>
              <a:rPr lang="zh-CN" altLang="en-US" sz="3200" dirty="0">
                <a:latin typeface="黑体" panose="02010609060101010101" charset="-122"/>
                <a:ea typeface="黑体" panose="02010609060101010101" charset="-122"/>
              </a:rPr>
              <a:t>策略</a:t>
            </a:r>
            <a:endParaRPr lang="zh-CN" altLang="en-US" sz="3200" dirty="0">
              <a:solidFill>
                <a:srgbClr val="F44A4E"/>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8"/>
                                        </p:tgtEl>
                                        <p:attrNameLst>
                                          <p:attrName>style.visibility</p:attrName>
                                        </p:attrNameLst>
                                      </p:cBhvr>
                                      <p:to>
                                        <p:strVal val="visible"/>
                                      </p:to>
                                    </p:set>
                                    <p:anim calcmode="lin" valueType="num">
                                      <p:cBhvr additive="base">
                                        <p:cTn id="17" dur="500" fill="hold"/>
                                        <p:tgtEl>
                                          <p:spTgt spid="4108"/>
                                        </p:tgtEl>
                                        <p:attrNameLst>
                                          <p:attrName>ppt_x</p:attrName>
                                        </p:attrNameLst>
                                      </p:cBhvr>
                                      <p:tavLst>
                                        <p:tav tm="0">
                                          <p:val>
                                            <p:strVal val="#ppt_x"/>
                                          </p:val>
                                        </p:tav>
                                        <p:tav tm="100000">
                                          <p:val>
                                            <p:strVal val="#ppt_x"/>
                                          </p:val>
                                        </p:tav>
                                      </p:tavLst>
                                    </p:anim>
                                    <p:anim calcmode="lin" valueType="num">
                                      <p:cBhvr additive="base">
                                        <p:cTn id="18"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8" grpId="0" bldLvl="0" animBg="1"/>
      <p:bldP spid="41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415" y="-85725"/>
            <a:ext cx="10302875"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533525" y="2250440"/>
            <a:ext cx="2313940" cy="132207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斜化直</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策略</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17415" name="Text Box 7"/>
          <p:cNvSpPr txBox="1"/>
          <p:nvPr/>
        </p:nvSpPr>
        <p:spPr>
          <a:xfrm>
            <a:off x="515938" y="299720"/>
            <a:ext cx="6642100" cy="368300"/>
          </a:xfrm>
          <a:prstGeom prst="rect">
            <a:avLst/>
          </a:prstGeom>
          <a:noFill/>
          <a:ln w="9525">
            <a:noFill/>
          </a:ln>
        </p:spPr>
        <p:txBody>
          <a:bodyPr>
            <a:spAutoFit/>
          </a:bodyPr>
          <a:p>
            <a:pPr>
              <a:spcBef>
                <a:spcPct val="50000"/>
              </a:spcBef>
            </a:pPr>
            <a:r>
              <a:rPr lang="en-US" dirty="0">
                <a:solidFill>
                  <a:srgbClr val="FF0000"/>
                </a:solidFill>
                <a:latin typeface="黑体" panose="02010609060101010101" charset="-122"/>
                <a:ea typeface="黑体" panose="02010609060101010101" charset="-122"/>
              </a:rPr>
              <a:t>2019</a:t>
            </a:r>
            <a:r>
              <a:rPr lang="zh-CN" altLang="en-US" dirty="0">
                <a:solidFill>
                  <a:srgbClr val="FF0000"/>
                </a:solidFill>
                <a:latin typeface="黑体" panose="02010609060101010101" charset="-122"/>
                <a:ea typeface="黑体" panose="02010609060101010101" charset="-122"/>
              </a:rPr>
              <a:t>中考数学复习有效策略分析</a:t>
            </a:r>
            <a:endParaRPr lang="zh-CN" altLang="en-US" dirty="0">
              <a:solidFill>
                <a:srgbClr val="FF0000"/>
              </a:solidFill>
              <a:latin typeface="黑体" panose="02010609060101010101" charset="-122"/>
              <a:ea typeface="黑体" panose="02010609060101010101" charset="-122"/>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505835" y="1483360"/>
            <a:ext cx="6272530"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一、求一条定线段的垂直平分线</a:t>
            </a:r>
            <a:endParaRPr lang="en-US" altLang="zh-CN" sz="3200" dirty="0">
              <a:latin typeface="Arial" panose="020B0604020202020204" pitchFamily="34" charset="0"/>
            </a:endParaRPr>
          </a:p>
        </p:txBody>
      </p:sp>
      <p:sp>
        <p:nvSpPr>
          <p:cNvPr id="4106" name="AutoShape 8"/>
          <p:cNvSpPr>
            <a:spLocks noChangeArrowheads="1"/>
          </p:cNvSpPr>
          <p:nvPr/>
        </p:nvSpPr>
        <p:spPr bwMode="auto">
          <a:xfrm>
            <a:off x="3206750" y="2851785"/>
            <a:ext cx="6870065" cy="72072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三、求一个定点关于一条定直线的对称点</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505518" y="3572193"/>
            <a:ext cx="4032250" cy="719138"/>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3200" dirty="0">
                <a:latin typeface="黑体" panose="02010609060101010101" charset="-122"/>
                <a:ea typeface="黑体" panose="02010609060101010101" charset="-122"/>
                <a:sym typeface="+mn-ea"/>
              </a:rPr>
              <a:t>...</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12" name="AutoShape 6"/>
          <p:cNvSpPr/>
          <p:nvPr/>
        </p:nvSpPr>
        <p:spPr>
          <a:xfrm>
            <a:off x="3564890" y="2131060"/>
            <a:ext cx="6154420"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二、求一条定直线过定点的垂线</a:t>
            </a:r>
            <a:endParaRPr lang="zh-CN" altLang="en-US" sz="3200" dirty="0">
              <a:solidFill>
                <a:srgbClr val="F44A4E"/>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415" y="-85725"/>
            <a:ext cx="10302875"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254760" y="2544445"/>
            <a:ext cx="2446655" cy="706755"/>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面积问题</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17415" name="Text Box 7"/>
          <p:cNvSpPr txBox="1"/>
          <p:nvPr/>
        </p:nvSpPr>
        <p:spPr>
          <a:xfrm>
            <a:off x="515938" y="299720"/>
            <a:ext cx="6642100" cy="368300"/>
          </a:xfrm>
          <a:prstGeom prst="rect">
            <a:avLst/>
          </a:prstGeom>
          <a:noFill/>
          <a:ln w="9525">
            <a:noFill/>
          </a:ln>
        </p:spPr>
        <p:txBody>
          <a:bodyPr>
            <a:spAutoFit/>
          </a:bodyPr>
          <a:p>
            <a:pPr>
              <a:spcBef>
                <a:spcPct val="50000"/>
              </a:spcBef>
            </a:pPr>
            <a:r>
              <a:rPr lang="en-US" dirty="0">
                <a:solidFill>
                  <a:srgbClr val="FF0000"/>
                </a:solidFill>
                <a:latin typeface="黑体" panose="02010609060101010101" charset="-122"/>
                <a:ea typeface="黑体" panose="02010609060101010101" charset="-122"/>
              </a:rPr>
              <a:t>2019</a:t>
            </a:r>
            <a:r>
              <a:rPr lang="zh-CN" altLang="en-US" dirty="0">
                <a:solidFill>
                  <a:srgbClr val="FF0000"/>
                </a:solidFill>
                <a:latin typeface="黑体" panose="02010609060101010101" charset="-122"/>
                <a:ea typeface="黑体" panose="02010609060101010101" charset="-122"/>
              </a:rPr>
              <a:t>中考数学复习有效策略分析</a:t>
            </a:r>
            <a:endParaRPr lang="zh-CN" altLang="en-US" dirty="0">
              <a:solidFill>
                <a:srgbClr val="FF0000"/>
              </a:solidFill>
              <a:latin typeface="黑体" panose="02010609060101010101" charset="-122"/>
              <a:ea typeface="黑体" panose="02010609060101010101" charset="-122"/>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505835" y="1483360"/>
            <a:ext cx="6272530"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a:t>
            </a:r>
            <a:r>
              <a:rPr lang="en-US" altLang="zh-CN" sz="3200" dirty="0">
                <a:latin typeface="Arial" panose="020B0604020202020204" pitchFamily="34" charset="0"/>
                <a:ea typeface="黑体" panose="02010609060101010101" charset="-122"/>
              </a:rPr>
              <a:t>“</a:t>
            </a:r>
            <a:r>
              <a:rPr lang="zh-CN" altLang="en-US" sz="3200" dirty="0">
                <a:latin typeface="Arial" panose="020B0604020202020204" pitchFamily="34" charset="0"/>
                <a:ea typeface="黑体" panose="02010609060101010101" charset="-122"/>
              </a:rPr>
              <a:t>宽高模型</a:t>
            </a:r>
            <a:r>
              <a:rPr lang="en-US" altLang="zh-CN" sz="3200" dirty="0">
                <a:latin typeface="Arial" panose="020B0604020202020204" pitchFamily="34" charset="0"/>
                <a:ea typeface="黑体" panose="02010609060101010101" charset="-122"/>
              </a:rPr>
              <a:t>”</a:t>
            </a:r>
            <a:endParaRPr lang="en-US" altLang="zh-CN" sz="3200" dirty="0">
              <a:latin typeface="Arial" panose="020B0604020202020204" pitchFamily="34" charset="0"/>
              <a:ea typeface="黑体" panose="02010609060101010101" charset="-122"/>
            </a:endParaRPr>
          </a:p>
        </p:txBody>
      </p:sp>
      <p:sp>
        <p:nvSpPr>
          <p:cNvPr id="4107" name="AutoShape 9"/>
          <p:cNvSpPr>
            <a:spLocks noChangeArrowheads="1"/>
          </p:cNvSpPr>
          <p:nvPr/>
        </p:nvSpPr>
        <p:spPr bwMode="auto">
          <a:xfrm>
            <a:off x="3701098" y="2853373"/>
            <a:ext cx="4032250" cy="719138"/>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3200" dirty="0">
                <a:latin typeface="黑体" panose="02010609060101010101" charset="-122"/>
                <a:ea typeface="黑体" panose="02010609060101010101" charset="-122"/>
                <a:sym typeface="+mn-ea"/>
              </a:rPr>
              <a:t>...</a:t>
            </a:r>
            <a:endParaRPr kumimoji="0" lang="zh-CN"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12" name="AutoShape 6"/>
          <p:cNvSpPr/>
          <p:nvPr/>
        </p:nvSpPr>
        <p:spPr>
          <a:xfrm>
            <a:off x="3564890" y="2131060"/>
            <a:ext cx="6511290"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二、共边型的两个三角形面积问题</a:t>
            </a:r>
            <a:endParaRPr lang="zh-CN" altLang="en-US" sz="3200" dirty="0">
              <a:solidFill>
                <a:srgbClr val="F44A4E"/>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7"/>
                                        </p:tgtEl>
                                        <p:attrNameLst>
                                          <p:attrName>style.visibility</p:attrName>
                                        </p:attrNameLst>
                                      </p:cBhvr>
                                      <p:to>
                                        <p:strVal val="visible"/>
                                      </p:to>
                                    </p:set>
                                    <p:anim calcmode="lin" valueType="num">
                                      <p:cBhvr additive="base">
                                        <p:cTn id="17" dur="500" fill="hold"/>
                                        <p:tgtEl>
                                          <p:spTgt spid="4107"/>
                                        </p:tgtEl>
                                        <p:attrNameLst>
                                          <p:attrName>ppt_x</p:attrName>
                                        </p:attrNameLst>
                                      </p:cBhvr>
                                      <p:tavLst>
                                        <p:tav tm="0">
                                          <p:val>
                                            <p:strVal val="#ppt_x"/>
                                          </p:val>
                                        </p:tav>
                                        <p:tav tm="100000">
                                          <p:val>
                                            <p:strVal val="#ppt_x"/>
                                          </p:val>
                                        </p:tav>
                                      </p:tavLst>
                                    </p:anim>
                                    <p:anim calcmode="lin" valueType="num">
                                      <p:cBhvr additive="base">
                                        <p:cTn id="18"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7" grpId="0" bldLvl="0" animBg="1"/>
      <p:bldP spid="41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6373" y="-85725"/>
            <a:ext cx="9417050"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793875" y="2500630"/>
            <a:ext cx="2378075" cy="706755"/>
          </a:xfrm>
          <a:prstGeom prst="rect">
            <a:avLst/>
          </a:prstGeom>
          <a:noFill/>
          <a:ln w="9525">
            <a:noFill/>
            <a:miter lim="800000"/>
          </a:ln>
          <a:effectLst>
            <a:outerShdw dist="35921" dir="2700000" algn="ctr" rotWithShape="0">
              <a:srgbClr val="808080">
                <a:alpha val="60999"/>
              </a:srgbClr>
            </a:outerShdw>
          </a:effectLst>
        </p:spPr>
        <p:txBody>
          <a:bodyPr>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其他</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126740" y="765175"/>
            <a:ext cx="4532630"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一、折叠</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06" name="AutoShape 8"/>
          <p:cNvSpPr>
            <a:spLocks noChangeArrowheads="1"/>
          </p:cNvSpPr>
          <p:nvPr/>
        </p:nvSpPr>
        <p:spPr bwMode="auto">
          <a:xfrm>
            <a:off x="3486785" y="2133600"/>
            <a:ext cx="4672965" cy="72072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三、新概念题</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847465" y="2853055"/>
            <a:ext cx="4700270" cy="71945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四、尺规作图</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8" name="AutoShape 11"/>
          <p:cNvSpPr/>
          <p:nvPr/>
        </p:nvSpPr>
        <p:spPr>
          <a:xfrm>
            <a:off x="3702685" y="3573780"/>
            <a:ext cx="5149215" cy="718820"/>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五、</a:t>
            </a:r>
            <a:r>
              <a:rPr lang="zh-CN" sz="3200" dirty="0">
                <a:latin typeface="黑体" panose="02010609060101010101" charset="-122"/>
                <a:ea typeface="黑体" panose="02010609060101010101" charset="-122"/>
              </a:rPr>
              <a:t>探索规律</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4109" name="AutoShape 12"/>
          <p:cNvSpPr/>
          <p:nvPr/>
        </p:nvSpPr>
        <p:spPr>
          <a:xfrm>
            <a:off x="2910840" y="5025390"/>
            <a:ext cx="4000500" cy="647700"/>
          </a:xfrm>
          <a:prstGeom prst="roundRect">
            <a:avLst>
              <a:gd name="adj" fmla="val 50000"/>
            </a:avLst>
          </a:prstGeom>
          <a:gradFill rotWithShape="1">
            <a:gsLst>
              <a:gs pos="0">
                <a:srgbClr val="CCFFFF"/>
              </a:gs>
              <a:gs pos="100000">
                <a:srgbClr val="FCFFFF"/>
              </a:gs>
            </a:gsLst>
            <a:lin ang="0" scaled="1"/>
            <a:tileRect/>
          </a:gradFill>
          <a:ln w="38100" cap="flat" cmpd="sng">
            <a:solidFill>
              <a:srgbClr val="FF0066"/>
            </a:solidFill>
            <a:prstDash val="solid"/>
            <a:headEnd type="none" w="med" len="med"/>
            <a:tailEnd type="none" w="med" len="med"/>
          </a:ln>
        </p:spPr>
        <p:txBody>
          <a:bodyPr wrap="none" anchor="ctr"/>
          <a:p>
            <a:r>
              <a:rPr lang="zh-CN" altLang="en-US" sz="3200" dirty="0">
                <a:latin typeface="Arial" panose="020B0604020202020204" pitchFamily="34" charset="0"/>
                <a:ea typeface="黑体" panose="02010609060101010101" charset="-122"/>
              </a:rPr>
              <a:t>七、图表信息</a:t>
            </a:r>
            <a:r>
              <a:rPr lang="en-US" altLang="zh-CN" sz="3200" dirty="0">
                <a:solidFill>
                  <a:srgbClr val="F44A4E"/>
                </a:solidFill>
                <a:latin typeface="Arial" panose="020B0604020202020204" pitchFamily="34" charset="0"/>
              </a:rPr>
              <a:t>  </a:t>
            </a:r>
            <a:endParaRPr lang="en-US" altLang="zh-CN" sz="3200" dirty="0">
              <a:solidFill>
                <a:srgbClr val="F44A4E"/>
              </a:solidFill>
              <a:latin typeface="Arial" panose="020B0604020202020204" pitchFamily="34" charset="0"/>
            </a:endParaRPr>
          </a:p>
        </p:txBody>
      </p:sp>
      <p:sp>
        <p:nvSpPr>
          <p:cNvPr id="4110" name="AutoShape 14"/>
          <p:cNvSpPr/>
          <p:nvPr/>
        </p:nvSpPr>
        <p:spPr>
          <a:xfrm>
            <a:off x="3486785" y="4292600"/>
            <a:ext cx="5528945"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algn="l" eaLnBrk="1" hangingPunct="1"/>
            <a:r>
              <a:rPr lang="zh-CN" altLang="en-US" sz="3200" dirty="0">
                <a:latin typeface="黑体" panose="02010609060101010101" charset="-122"/>
                <a:ea typeface="黑体" panose="02010609060101010101" charset="-122"/>
              </a:rPr>
              <a:t>六、</a:t>
            </a:r>
            <a:r>
              <a:rPr lang="en-US" altLang="zh-CN" sz="3200" dirty="0">
                <a:solidFill>
                  <a:srgbClr val="F44A4E"/>
                </a:solidFill>
                <a:latin typeface="黑体" panose="02010609060101010101" charset="-122"/>
                <a:ea typeface="黑体" panose="02010609060101010101" charset="-122"/>
                <a:sym typeface="+mn-ea"/>
              </a:rPr>
              <a:t> </a:t>
            </a:r>
            <a:r>
              <a:rPr lang="zh-CN" altLang="en-US" sz="3200" dirty="0">
                <a:solidFill>
                  <a:schemeClr val="tx1"/>
                </a:solidFill>
                <a:latin typeface="黑体" panose="02010609060101010101" charset="-122"/>
                <a:ea typeface="黑体" panose="02010609060101010101" charset="-122"/>
                <a:sym typeface="+mn-ea"/>
              </a:rPr>
              <a:t>分割剪拼</a:t>
            </a:r>
            <a:r>
              <a:rPr lang="en-US" altLang="zh-CN" sz="3200" dirty="0">
                <a:solidFill>
                  <a:srgbClr val="F44A4E"/>
                </a:solidFill>
                <a:latin typeface="黑体" panose="02010609060101010101" charset="-122"/>
                <a:ea typeface="黑体" panose="02010609060101010101" charset="-122"/>
                <a:sym typeface="+mn-ea"/>
              </a:rPr>
              <a:t>  </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4111" name="AutoShape 13"/>
          <p:cNvSpPr/>
          <p:nvPr/>
        </p:nvSpPr>
        <p:spPr>
          <a:xfrm>
            <a:off x="2334260" y="5709920"/>
            <a:ext cx="4336415"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en-US" altLang="zh-CN" sz="3200" dirty="0">
                <a:latin typeface="Arial" panose="020B0604020202020204" pitchFamily="34" charset="0"/>
              </a:rPr>
              <a:t> </a:t>
            </a:r>
            <a:r>
              <a:rPr lang="zh-CN" altLang="en-US" sz="3200" dirty="0">
                <a:latin typeface="黑体" panose="02010609060101010101" charset="-122"/>
                <a:ea typeface="黑体" panose="02010609060101010101" charset="-122"/>
                <a:cs typeface="黑体" panose="02010609060101010101" charset="-122"/>
              </a:rPr>
              <a:t>八、格点问题</a:t>
            </a:r>
            <a:r>
              <a:rPr lang="en-US" altLang="zh-CN" sz="3200" dirty="0">
                <a:latin typeface="黑体" panose="02010609060101010101" charset="-122"/>
                <a:ea typeface="黑体" panose="02010609060101010101" charset="-122"/>
                <a:cs typeface="黑体" panose="02010609060101010101" charset="-122"/>
              </a:rPr>
              <a:t>   </a:t>
            </a:r>
            <a:r>
              <a:rPr lang="zh-CN" altLang="en-US" sz="3200" dirty="0">
                <a:latin typeface="黑体" panose="02010609060101010101" charset="-122"/>
                <a:ea typeface="黑体" panose="02010609060101010101" charset="-122"/>
                <a:cs typeface="黑体" panose="02010609060101010101" charset="-122"/>
              </a:rPr>
              <a:t>等等</a:t>
            </a:r>
            <a:endParaRPr lang="zh-CN" altLang="en-US" sz="3200" dirty="0">
              <a:latin typeface="黑体" panose="02010609060101010101" charset="-122"/>
              <a:ea typeface="黑体" panose="02010609060101010101" charset="-122"/>
              <a:cs typeface="黑体" panose="02010609060101010101" charset="-122"/>
            </a:endParaRPr>
          </a:p>
        </p:txBody>
      </p:sp>
      <p:sp>
        <p:nvSpPr>
          <p:cNvPr id="4112" name="AutoShape 6"/>
          <p:cNvSpPr/>
          <p:nvPr/>
        </p:nvSpPr>
        <p:spPr>
          <a:xfrm>
            <a:off x="3342640" y="1412875"/>
            <a:ext cx="4530725"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a:t>
            </a:r>
            <a:r>
              <a:rPr lang="zh-CN" sz="3200" dirty="0">
                <a:latin typeface="黑体" panose="02010609060101010101" charset="-122"/>
                <a:ea typeface="黑体" panose="02010609060101010101" charset="-122"/>
              </a:rPr>
              <a:t>旋转</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2" name="Text Box 7"/>
          <p:cNvSpPr txBox="1"/>
          <p:nvPr/>
        </p:nvSpPr>
        <p:spPr>
          <a:xfrm>
            <a:off x="515938" y="299720"/>
            <a:ext cx="6642100" cy="398780"/>
          </a:xfrm>
          <a:prstGeom prst="rect">
            <a:avLst/>
          </a:prstGeom>
          <a:noFill/>
          <a:ln w="9525">
            <a:noFill/>
          </a:ln>
        </p:spPr>
        <p:txBody>
          <a:bodyPr>
            <a:spAutoFit/>
          </a:bodyPr>
          <a:p>
            <a:pPr>
              <a:spcBef>
                <a:spcPct val="50000"/>
              </a:spcBef>
            </a:pPr>
            <a:r>
              <a:rPr lang="en-US" sz="2000" dirty="0">
                <a:solidFill>
                  <a:srgbClr val="FF0000"/>
                </a:solidFill>
                <a:latin typeface="黑体" panose="02010609060101010101" charset="-122"/>
                <a:ea typeface="黑体" panose="02010609060101010101" charset="-122"/>
              </a:rPr>
              <a:t>2019</a:t>
            </a:r>
            <a:r>
              <a:rPr lang="zh-CN" altLang="en-US" sz="2000" dirty="0">
                <a:solidFill>
                  <a:srgbClr val="FF0000"/>
                </a:solidFill>
                <a:latin typeface="黑体" panose="02010609060101010101" charset="-122"/>
                <a:ea typeface="黑体" panose="02010609060101010101" charset="-122"/>
              </a:rPr>
              <a:t>中考数学复习有效策略分析</a:t>
            </a:r>
            <a:endParaRPr lang="zh-CN" altLang="en-US" sz="2000" dirty="0">
              <a:solidFill>
                <a:srgbClr val="FF0000"/>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500" fill="hold"/>
                                        <p:tgtEl>
                                          <p:spTgt spid="4108"/>
                                        </p:tgtEl>
                                        <p:attrNameLst>
                                          <p:attrName>ppt_x</p:attrName>
                                        </p:attrNameLst>
                                      </p:cBhvr>
                                      <p:tavLst>
                                        <p:tav tm="0">
                                          <p:val>
                                            <p:strVal val="#ppt_x"/>
                                          </p:val>
                                        </p:tav>
                                        <p:tav tm="100000">
                                          <p:val>
                                            <p:strVal val="#ppt_x"/>
                                          </p:val>
                                        </p:tav>
                                      </p:tavLst>
                                    </p:anim>
                                    <p:anim calcmode="lin" valueType="num">
                                      <p:cBhvr additive="base">
                                        <p:cTn id="28" dur="500" fill="hold"/>
                                        <p:tgtEl>
                                          <p:spTgt spid="410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110"/>
                                        </p:tgtEl>
                                        <p:attrNameLst>
                                          <p:attrName>style.visibility</p:attrName>
                                        </p:attrNameLst>
                                      </p:cBhvr>
                                      <p:to>
                                        <p:strVal val="visible"/>
                                      </p:to>
                                    </p:set>
                                    <p:anim calcmode="lin" valueType="num">
                                      <p:cBhvr additive="base">
                                        <p:cTn id="32" dur="500" fill="hold"/>
                                        <p:tgtEl>
                                          <p:spTgt spid="4110"/>
                                        </p:tgtEl>
                                        <p:attrNameLst>
                                          <p:attrName>ppt_x</p:attrName>
                                        </p:attrNameLst>
                                      </p:cBhvr>
                                      <p:tavLst>
                                        <p:tav tm="0">
                                          <p:val>
                                            <p:strVal val="#ppt_x"/>
                                          </p:val>
                                        </p:tav>
                                        <p:tav tm="100000">
                                          <p:val>
                                            <p:strVal val="#ppt_x"/>
                                          </p:val>
                                        </p:tav>
                                      </p:tavLst>
                                    </p:anim>
                                    <p:anim calcmode="lin" valueType="num">
                                      <p:cBhvr additive="base">
                                        <p:cTn id="33" dur="500" fill="hold"/>
                                        <p:tgtEl>
                                          <p:spTgt spid="41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109"/>
                                        </p:tgtEl>
                                        <p:attrNameLst>
                                          <p:attrName>style.visibility</p:attrName>
                                        </p:attrNameLst>
                                      </p:cBhvr>
                                      <p:to>
                                        <p:strVal val="visible"/>
                                      </p:to>
                                    </p:set>
                                    <p:anim calcmode="lin" valueType="num">
                                      <p:cBhvr additive="base">
                                        <p:cTn id="37" dur="500" fill="hold"/>
                                        <p:tgtEl>
                                          <p:spTgt spid="4109"/>
                                        </p:tgtEl>
                                        <p:attrNameLst>
                                          <p:attrName>ppt_x</p:attrName>
                                        </p:attrNameLst>
                                      </p:cBhvr>
                                      <p:tavLst>
                                        <p:tav tm="0">
                                          <p:val>
                                            <p:strVal val="#ppt_x"/>
                                          </p:val>
                                        </p:tav>
                                        <p:tav tm="100000">
                                          <p:val>
                                            <p:strVal val="#ppt_x"/>
                                          </p:val>
                                        </p:tav>
                                      </p:tavLst>
                                    </p:anim>
                                    <p:anim calcmode="lin" valueType="num">
                                      <p:cBhvr additive="base">
                                        <p:cTn id="38" dur="500" fill="hold"/>
                                        <p:tgtEl>
                                          <p:spTgt spid="410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111"/>
                                        </p:tgtEl>
                                        <p:attrNameLst>
                                          <p:attrName>style.visibility</p:attrName>
                                        </p:attrNameLst>
                                      </p:cBhvr>
                                      <p:to>
                                        <p:strVal val="visible"/>
                                      </p:to>
                                    </p:set>
                                    <p:anim calcmode="lin" valueType="num">
                                      <p:cBhvr additive="base">
                                        <p:cTn id="42" dur="500" fill="hold"/>
                                        <p:tgtEl>
                                          <p:spTgt spid="4111"/>
                                        </p:tgtEl>
                                        <p:attrNameLst>
                                          <p:attrName>ppt_x</p:attrName>
                                        </p:attrNameLst>
                                      </p:cBhvr>
                                      <p:tavLst>
                                        <p:tav tm="0">
                                          <p:val>
                                            <p:strVal val="#ppt_x"/>
                                          </p:val>
                                        </p:tav>
                                        <p:tav tm="100000">
                                          <p:val>
                                            <p:strVal val="#ppt_x"/>
                                          </p:val>
                                        </p:tav>
                                      </p:tavLst>
                                    </p:anim>
                                    <p:anim calcmode="lin" valueType="num">
                                      <p:cBhvr additive="base">
                                        <p:cTn id="43" dur="500" fill="hold"/>
                                        <p:tgtEl>
                                          <p:spTgt spid="4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08" grpId="0" bldLvl="0" animBg="1"/>
      <p:bldP spid="4109" grpId="0" bldLvl="0" animBg="1"/>
      <p:bldP spid="4110" grpId="0" bldLvl="0" animBg="1"/>
      <p:bldP spid="4111" grpId="0" bldLvl="0" animBg="1"/>
      <p:bldP spid="41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6146" name="文本框 1"/>
          <p:cNvSpPr txBox="1"/>
          <p:nvPr/>
        </p:nvSpPr>
        <p:spPr>
          <a:xfrm>
            <a:off x="908686" y="987425"/>
            <a:ext cx="8467725" cy="1568450"/>
          </a:xfrm>
          <a:prstGeom prst="rect">
            <a:avLst/>
          </a:prstGeom>
          <a:noFill/>
          <a:ln w="9525">
            <a:noFill/>
          </a:ln>
        </p:spPr>
        <p:txBody>
          <a:bodyPr wrap="square" anchor="t">
            <a:spAutoFit/>
          </a:bodyPr>
          <a:p>
            <a:r>
              <a:rPr lang="en-US" altLang="zh-CN" sz="2400" b="1">
                <a:latin typeface="宋体" panose="02010600030101010101" pitchFamily="2" charset="-122"/>
                <a:ea typeface="宋体" panose="02010600030101010101" pitchFamily="2" charset="-122"/>
              </a:rPr>
              <a:t>1.</a:t>
            </a:r>
            <a:r>
              <a:rPr lang="zh-CN" altLang="en-US" sz="2400" b="1">
                <a:latin typeface="宋体" panose="02010600030101010101" pitchFamily="2" charset="-122"/>
                <a:ea typeface="宋体" panose="02010600030101010101" pitchFamily="2" charset="-122"/>
              </a:rPr>
              <a:t>（2018滨州）如图，∠AOB＝60°，点P是∠AOB内的定点且OP＝   ，若点M、N分别是射线OA、OB上异于点O的动点，则△PMN周长的最小值是</a:t>
            </a:r>
            <a:r>
              <a:rPr lang="zh-CN" altLang="en-US" sz="2400" b="1" u="sng">
                <a:latin typeface="宋体" panose="02010600030101010101" pitchFamily="2" charset="-122"/>
                <a:ea typeface="宋体" panose="02010600030101010101" pitchFamily="2" charset="-122"/>
              </a:rPr>
              <a:t>        </a:t>
            </a:r>
            <a:r>
              <a:rPr lang="zh-CN" altLang="en-US" sz="2400" b="1">
                <a:latin typeface="宋体" panose="02010600030101010101" pitchFamily="2" charset="-122"/>
                <a:ea typeface="宋体" panose="02010600030101010101" pitchFamily="2" charset="-122"/>
              </a:rPr>
              <a:t>．</a:t>
            </a:r>
            <a:endParaRPr lang="zh-CN" altLang="en-US" sz="2400" b="1">
              <a:latin typeface="宋体" panose="02010600030101010101" pitchFamily="2" charset="-122"/>
              <a:ea typeface="宋体" panose="02010600030101010101" pitchFamily="2" charset="-122"/>
            </a:endParaRPr>
          </a:p>
          <a:p>
            <a:endParaRPr lang="zh-CN" altLang="en-US" sz="2400" b="1">
              <a:latin typeface="宋体" panose="02010600030101010101" pitchFamily="2" charset="-122"/>
              <a:ea typeface="宋体" panose="02010600030101010101" pitchFamily="2" charset="-122"/>
            </a:endParaRPr>
          </a:p>
        </p:txBody>
      </p:sp>
      <p:graphicFrame>
        <p:nvGraphicFramePr>
          <p:cNvPr id="6147" name="对象 2">
            <a:hlinkClick r:id="" action="ppaction://ole?verb="/>
          </p:cNvPr>
          <p:cNvGraphicFramePr>
            <a:graphicFrameLocks noChangeAspect="1"/>
          </p:cNvGraphicFramePr>
          <p:nvPr/>
        </p:nvGraphicFramePr>
        <p:xfrm>
          <a:off x="1669098" y="1400175"/>
          <a:ext cx="452438" cy="452438"/>
        </p:xfrm>
        <a:graphic>
          <a:graphicData uri="http://schemas.openxmlformats.org/presentationml/2006/ole">
            <mc:AlternateContent xmlns:mc="http://schemas.openxmlformats.org/markup-compatibility/2006">
              <mc:Choice xmlns:v="urn:schemas-microsoft-com:vml" Requires="v">
                <p:oleObj spid="_x0000_s3076" name="" r:id="rId1" imgW="228600" imgH="228600" progId="Equation.DSMT4">
                  <p:embed/>
                </p:oleObj>
              </mc:Choice>
              <mc:Fallback>
                <p:oleObj name="" r:id="rId1" imgW="228600" imgH="228600" progId="Equation.DSMT4">
                  <p:embed/>
                  <p:pic>
                    <p:nvPicPr>
                      <p:cNvPr id="0" name="图片 3075"/>
                      <p:cNvPicPr/>
                      <p:nvPr/>
                    </p:nvPicPr>
                    <p:blipFill>
                      <a:blip r:embed="rId2"/>
                      <a:stretch>
                        <a:fillRect/>
                      </a:stretch>
                    </p:blipFill>
                    <p:spPr>
                      <a:xfrm>
                        <a:off x="1669098" y="1400175"/>
                        <a:ext cx="452438" cy="452438"/>
                      </a:xfrm>
                      <a:prstGeom prst="rect">
                        <a:avLst/>
                      </a:prstGeom>
                      <a:noFill/>
                      <a:ln w="38100">
                        <a:noFill/>
                        <a:miter/>
                      </a:ln>
                    </p:spPr>
                  </p:pic>
                </p:oleObj>
              </mc:Fallback>
            </mc:AlternateContent>
          </a:graphicData>
        </a:graphic>
      </p:graphicFrame>
      <p:pic>
        <p:nvPicPr>
          <p:cNvPr id="6148" name="图片24" descr="菁优网：http://www.jyeoo.com"/>
          <p:cNvPicPr>
            <a:picLocks noChangeAspect="1"/>
          </p:cNvPicPr>
          <p:nvPr/>
        </p:nvPicPr>
        <p:blipFill>
          <a:blip r:embed="rId3"/>
          <a:stretch>
            <a:fillRect/>
          </a:stretch>
        </p:blipFill>
        <p:spPr>
          <a:xfrm>
            <a:off x="5472748" y="2555875"/>
            <a:ext cx="3592513" cy="4178300"/>
          </a:xfrm>
          <a:prstGeom prst="rect">
            <a:avLst/>
          </a:prstGeom>
          <a:noFill/>
          <a:ln w="9525">
            <a:noFill/>
          </a:ln>
        </p:spPr>
      </p:pic>
      <p:pic>
        <p:nvPicPr>
          <p:cNvPr id="6149" name="图片 -2147482557" descr="菁优网：http://www.jyeoo.com"/>
          <p:cNvPicPr>
            <a:picLocks noChangeAspect="1"/>
          </p:cNvPicPr>
          <p:nvPr/>
        </p:nvPicPr>
        <p:blipFill>
          <a:blip r:embed="rId4"/>
          <a:stretch>
            <a:fillRect/>
          </a:stretch>
        </p:blipFill>
        <p:spPr>
          <a:xfrm>
            <a:off x="865823" y="2555875"/>
            <a:ext cx="3619500" cy="31384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p:tgtEl>
                                          <p:spTgt spid="6148"/>
                                        </p:tgtEl>
                                        <p:attrNameLst>
                                          <p:attrName>ppt_y</p:attrName>
                                        </p:attrNameLst>
                                      </p:cBhvr>
                                      <p:tavLst>
                                        <p:tav tm="0">
                                          <p:val>
                                            <p:strVal val="#ppt_y+#ppt_h*1.125000"/>
                                          </p:val>
                                        </p:tav>
                                        <p:tav tm="100000">
                                          <p:val>
                                            <p:strVal val="#ppt_y"/>
                                          </p:val>
                                        </p:tav>
                                      </p:tavLst>
                                    </p:anim>
                                    <p:animEffect transition="in" filter="wipe(up)">
                                      <p:cBhvr>
                                        <p:cTn id="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7170" name="文本框 1"/>
          <p:cNvSpPr txBox="1"/>
          <p:nvPr/>
        </p:nvSpPr>
        <p:spPr>
          <a:xfrm>
            <a:off x="1145223" y="749300"/>
            <a:ext cx="7259638" cy="1198880"/>
          </a:xfrm>
          <a:prstGeom prst="rect">
            <a:avLst/>
          </a:prstGeom>
          <a:noFill/>
          <a:ln w="9525">
            <a:noFill/>
          </a:ln>
        </p:spPr>
        <p:txBody>
          <a:bodyPr wrap="square" anchor="t">
            <a:spAutoFit/>
          </a:bodyPr>
          <a:p>
            <a:r>
              <a:rPr lang="en-US" altLang="zh-CN" sz="2400" b="1">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（2018青岛模拟）如图，菱形ABCD中，AB＝6，∠A＝120°，点M、N、P分别为线段AB、AD、BD上的任意一点，则PM+PN的最小值为</a:t>
            </a:r>
            <a:r>
              <a:rPr lang="zh-CN" altLang="en-US" sz="2400" b="1" u="sng">
                <a:latin typeface="宋体" panose="02010600030101010101" pitchFamily="2" charset="-122"/>
                <a:ea typeface="宋体" panose="02010600030101010101" pitchFamily="2" charset="-122"/>
              </a:rPr>
              <a:t>        </a:t>
            </a:r>
            <a:r>
              <a:rPr lang="zh-CN" altLang="en-US" sz="2400" b="1">
                <a:latin typeface="宋体" panose="02010600030101010101" pitchFamily="2" charset="-122"/>
                <a:ea typeface="宋体" panose="02010600030101010101" pitchFamily="2" charset="-122"/>
              </a:rPr>
              <a:t>．</a:t>
            </a:r>
            <a:endParaRPr lang="zh-CN" altLang="en-US" sz="2400" b="1">
              <a:latin typeface="Arial" panose="020B0604020202020204" pitchFamily="34" charset="0"/>
              <a:ea typeface="宋体" panose="02010600030101010101" pitchFamily="2" charset="-122"/>
            </a:endParaRPr>
          </a:p>
        </p:txBody>
      </p:sp>
      <p:pic>
        <p:nvPicPr>
          <p:cNvPr id="7171" name="图片 -2147482541" descr="菁优网：http://www.jyeoo.com"/>
          <p:cNvPicPr>
            <a:picLocks noChangeAspect="1"/>
          </p:cNvPicPr>
          <p:nvPr/>
        </p:nvPicPr>
        <p:blipFill>
          <a:blip r:embed="rId1"/>
          <a:stretch>
            <a:fillRect/>
          </a:stretch>
        </p:blipFill>
        <p:spPr>
          <a:xfrm>
            <a:off x="821373" y="2532063"/>
            <a:ext cx="4454525" cy="2779712"/>
          </a:xfrm>
          <a:prstGeom prst="rect">
            <a:avLst/>
          </a:prstGeom>
          <a:noFill/>
          <a:ln w="9525">
            <a:noFill/>
          </a:ln>
        </p:spPr>
      </p:pic>
      <p:pic>
        <p:nvPicPr>
          <p:cNvPr id="7172" name="图片 2"/>
          <p:cNvPicPr>
            <a:picLocks noChangeAspect="1"/>
          </p:cNvPicPr>
          <p:nvPr/>
        </p:nvPicPr>
        <p:blipFill>
          <a:blip r:embed="rId2"/>
          <a:stretch>
            <a:fillRect/>
          </a:stretch>
        </p:blipFill>
        <p:spPr>
          <a:xfrm>
            <a:off x="4459923" y="2411413"/>
            <a:ext cx="4724400" cy="302101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8194" name="文本框 1"/>
          <p:cNvSpPr txBox="1"/>
          <p:nvPr/>
        </p:nvSpPr>
        <p:spPr>
          <a:xfrm>
            <a:off x="881698" y="830263"/>
            <a:ext cx="8318500" cy="1568450"/>
          </a:xfrm>
          <a:prstGeom prst="rect">
            <a:avLst/>
          </a:prstGeom>
          <a:noFill/>
          <a:ln w="9525">
            <a:noFill/>
          </a:ln>
        </p:spPr>
        <p:txBody>
          <a:bodyPr wrap="square" anchor="t">
            <a:spAutoFit/>
          </a:bodyPr>
          <a:p>
            <a:r>
              <a:rPr lang="en-US" altLang="zh-CN" sz="2400" b="1">
                <a:latin typeface="Arial" panose="020B0604020202020204" pitchFamily="34" charset="0"/>
                <a:ea typeface="宋体" panose="02010600030101010101" pitchFamily="2" charset="-122"/>
              </a:rPr>
              <a:t>3.</a:t>
            </a:r>
            <a:r>
              <a:rPr lang="zh-CN" altLang="en-US" sz="2400" b="1">
                <a:latin typeface="Arial" panose="020B0604020202020204" pitchFamily="34" charset="0"/>
                <a:ea typeface="宋体" panose="02010600030101010101" pitchFamily="2" charset="-122"/>
              </a:rPr>
              <a:t>（2017•滨州）如图,直线y=kx+b（k、b为常数)分别与x轴、y轴交于点A(-4,0)、B(0,3),抛物线y=-x</a:t>
            </a:r>
            <a:r>
              <a:rPr lang="zh-CN" altLang="en-US" sz="2400" b="1" baseline="30000">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+2x+1与y轴交于点C.若点E在抛物线y=-x</a:t>
            </a:r>
            <a:r>
              <a:rPr lang="zh-CN" altLang="en-US" sz="2400" b="1" baseline="30000">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+2x+1的对称轴上移动,点F在直线AB上移动,求CE+EF的最小值</a:t>
            </a:r>
            <a:r>
              <a:rPr lang="zh-CN" altLang="en-US" sz="2400" b="1" u="sng">
                <a:latin typeface="宋体" panose="02010600030101010101" pitchFamily="2" charset="-122"/>
                <a:ea typeface="宋体" panose="02010600030101010101" pitchFamily="2" charset="-122"/>
                <a:sym typeface="宋体" panose="02010600030101010101" pitchFamily="2" charset="-122"/>
              </a:rPr>
              <a:t>        </a:t>
            </a:r>
            <a:r>
              <a:rPr lang="zh-CN" altLang="en-US" sz="2400" b="1">
                <a:latin typeface="宋体" panose="02010600030101010101" pitchFamily="2" charset="-122"/>
                <a:ea typeface="宋体" panose="02010600030101010101" pitchFamily="2" charset="-122"/>
                <a:sym typeface="宋体" panose="02010600030101010101" pitchFamily="2" charset="-122"/>
              </a:rPr>
              <a:t>．</a:t>
            </a:r>
            <a:endParaRPr lang="zh-CN" altLang="en-US" sz="2400" b="1">
              <a:latin typeface="Arial" panose="020B0604020202020204" pitchFamily="34" charset="0"/>
              <a:ea typeface="宋体" panose="02010600030101010101" pitchFamily="2" charset="-122"/>
            </a:endParaRPr>
          </a:p>
        </p:txBody>
      </p:sp>
      <p:pic>
        <p:nvPicPr>
          <p:cNvPr id="8195" name="图片 17" descr="1545001951(1)"/>
          <p:cNvPicPr>
            <a:picLocks noChangeAspect="1"/>
          </p:cNvPicPr>
          <p:nvPr/>
        </p:nvPicPr>
        <p:blipFill>
          <a:blip r:embed="rId1"/>
          <a:stretch>
            <a:fillRect/>
          </a:stretch>
        </p:blipFill>
        <p:spPr>
          <a:xfrm>
            <a:off x="656273" y="2597150"/>
            <a:ext cx="3556000" cy="2462213"/>
          </a:xfrm>
          <a:prstGeom prst="rect">
            <a:avLst/>
          </a:prstGeom>
          <a:noFill/>
          <a:ln w="9525">
            <a:noFill/>
          </a:ln>
        </p:spPr>
      </p:pic>
      <p:pic>
        <p:nvPicPr>
          <p:cNvPr id="8196" name="图片 3"/>
          <p:cNvPicPr>
            <a:picLocks noChangeAspect="1"/>
          </p:cNvPicPr>
          <p:nvPr/>
        </p:nvPicPr>
        <p:blipFill>
          <a:blip r:embed="rId2"/>
          <a:stretch>
            <a:fillRect/>
          </a:stretch>
        </p:blipFill>
        <p:spPr>
          <a:xfrm>
            <a:off x="3281998" y="1971675"/>
            <a:ext cx="6286500" cy="47783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13313" name="TextBox 3"/>
          <p:cNvSpPr txBox="1"/>
          <p:nvPr/>
        </p:nvSpPr>
        <p:spPr>
          <a:xfrm>
            <a:off x="865558" y="795655"/>
            <a:ext cx="9144000" cy="5507990"/>
          </a:xfrm>
          <a:prstGeom prst="rect">
            <a:avLst/>
          </a:prstGeom>
          <a:noFill/>
          <a:ln w="9525">
            <a:noFill/>
          </a:ln>
        </p:spPr>
        <p:txBody>
          <a:bodyPr anchor="t">
            <a:spAutoFit/>
          </a:bodyPr>
          <a:p>
            <a:pPr eaLnBrk="0" hangingPunct="0"/>
            <a:r>
              <a:rPr lang="en-US" altLang="zh-CN" sz="3200" b="1">
                <a:latin typeface="Arial" panose="020B0604020202020204" pitchFamily="34" charset="0"/>
              </a:rPr>
              <a:t>       </a:t>
            </a:r>
            <a:r>
              <a:rPr lang="zh-CN" altLang="zh-CN" sz="3200" b="1" dirty="0">
                <a:latin typeface="Arial" panose="020B0604020202020204" pitchFamily="34" charset="0"/>
              </a:rPr>
              <a:t>第一轮复习是总复习的基础，是重点，侧重</a:t>
            </a:r>
            <a:r>
              <a:rPr lang="zh-CN" altLang="zh-CN" sz="3200" b="1" dirty="0">
                <a:solidFill>
                  <a:srgbClr val="FF0000"/>
                </a:solidFill>
                <a:latin typeface="Arial" panose="020B0604020202020204" pitchFamily="34" charset="0"/>
              </a:rPr>
              <a:t>双基训练</a:t>
            </a:r>
            <a:r>
              <a:rPr lang="zh-CN" altLang="zh-CN" sz="3200" b="1" dirty="0">
                <a:latin typeface="Arial" panose="020B0604020202020204" pitchFamily="34" charset="0"/>
              </a:rPr>
              <a:t>。</a:t>
            </a:r>
            <a:endParaRPr lang="zh-CN" altLang="zh-CN" sz="3200" b="1" dirty="0">
              <a:latin typeface="Arial" panose="020B0604020202020204" pitchFamily="34" charset="0"/>
            </a:endParaRPr>
          </a:p>
          <a:p>
            <a:pPr eaLnBrk="0" hangingPunct="0"/>
            <a:r>
              <a:rPr lang="zh-CN" altLang="zh-CN" sz="3200" b="1" dirty="0">
                <a:latin typeface="Arial" panose="020B0604020202020204" pitchFamily="34" charset="0"/>
              </a:rPr>
              <a:t>        第二轮复习是第一轮复习的</a:t>
            </a:r>
            <a:r>
              <a:rPr lang="zh-CN" altLang="zh-CN" sz="3200" b="1" dirty="0">
                <a:solidFill>
                  <a:srgbClr val="FF0000"/>
                </a:solidFill>
                <a:latin typeface="Arial" panose="020B0604020202020204" pitchFamily="34" charset="0"/>
              </a:rPr>
              <a:t>延伸和提高</a:t>
            </a:r>
            <a:r>
              <a:rPr lang="zh-CN" altLang="zh-CN" sz="3200" b="1" dirty="0">
                <a:latin typeface="Arial" panose="020B0604020202020204" pitchFamily="34" charset="0"/>
              </a:rPr>
              <a:t>，应侧重培养学生的数学能力，是一个知识点综合、巩固、完善、提高的过程。</a:t>
            </a:r>
            <a:endParaRPr lang="zh-CN" altLang="zh-CN" sz="3200" b="1" dirty="0">
              <a:latin typeface="Arial" panose="020B0604020202020204" pitchFamily="34" charset="0"/>
            </a:endParaRPr>
          </a:p>
          <a:p>
            <a:pPr eaLnBrk="0" hangingPunct="0"/>
            <a:r>
              <a:rPr lang="zh-CN" altLang="zh-CN" sz="3200" b="1" dirty="0">
                <a:latin typeface="Arial" panose="020B0604020202020204" pitchFamily="34" charset="0"/>
              </a:rPr>
              <a:t>        其主要目标是：完成各部分知识的梳理、归纳、糅合，使各部分知识成为一个有机的整体，注重数学思想的形成和数学方法的掌握，让学生能够从实际问题的背景中抽象出数学问题，运用相关知识和方法解决实际问题。</a:t>
            </a:r>
            <a:endParaRPr lang="zh-CN" altLang="zh-CN" sz="3200" b="1" dirty="0">
              <a:latin typeface="Arial" panose="020B0604020202020204" pitchFamily="34" charset="0"/>
            </a:endParaRPr>
          </a:p>
          <a:p>
            <a:pPr eaLnBrk="0" hangingPunct="0"/>
            <a:r>
              <a:rPr lang="zh-CN" altLang="zh-CN" sz="3200" b="1" dirty="0">
                <a:latin typeface="Arial" panose="020B0604020202020204" pitchFamily="34" charset="0"/>
              </a:rPr>
              <a:t>       下面谈几点中考专题复习的策略：</a:t>
            </a:r>
            <a:endParaRPr lang="zh-CN" altLang="zh-CN" sz="3200" b="1" dirty="0">
              <a:latin typeface="Arial" panose="020B0604020202020204" pitchFamily="34" charset="0"/>
            </a:endParaRPr>
          </a:p>
        </p:txBody>
      </p:sp>
      <p:sp>
        <p:nvSpPr>
          <p:cNvPr id="17415" name="Text Box 7"/>
          <p:cNvSpPr txBox="1"/>
          <p:nvPr/>
        </p:nvSpPr>
        <p:spPr>
          <a:xfrm>
            <a:off x="332423" y="427355"/>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9218" name="文本框 1"/>
          <p:cNvSpPr txBox="1"/>
          <p:nvPr/>
        </p:nvSpPr>
        <p:spPr>
          <a:xfrm>
            <a:off x="1092836" y="985838"/>
            <a:ext cx="8097837" cy="1568450"/>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4.（2018东营）在平面直角坐标系内有两点A、B，其坐标为A（﹣1，﹣1），B（2，7），点M为x轴上的一个动点，若要使                的值最大，则点M的坐标为</a:t>
            </a:r>
            <a:r>
              <a:rPr lang="zh-CN" altLang="en-US" sz="2400" b="1" u="sng">
                <a:latin typeface="宋体" panose="02010600030101010101" pitchFamily="2" charset="-122"/>
                <a:ea typeface="宋体" panose="02010600030101010101" pitchFamily="2" charset="-122"/>
                <a:sym typeface="宋体" panose="02010600030101010101" pitchFamily="2" charset="-122"/>
              </a:rPr>
              <a:t>        </a:t>
            </a:r>
            <a:r>
              <a:rPr lang="zh-CN" altLang="en-US" sz="2400" b="1">
                <a:latin typeface="宋体" panose="02010600030101010101" pitchFamily="2" charset="-122"/>
                <a:ea typeface="宋体" panose="02010600030101010101" pitchFamily="2" charset="-122"/>
                <a:sym typeface="宋体" panose="02010600030101010101" pitchFamily="2" charset="-122"/>
              </a:rPr>
              <a:t>．</a:t>
            </a:r>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p:txBody>
      </p:sp>
      <p:graphicFrame>
        <p:nvGraphicFramePr>
          <p:cNvPr id="9219" name="对象 -2147482531"/>
          <p:cNvGraphicFramePr>
            <a:graphicFrameLocks noChangeAspect="1"/>
          </p:cNvGraphicFramePr>
          <p:nvPr/>
        </p:nvGraphicFramePr>
        <p:xfrm>
          <a:off x="2153286" y="1711325"/>
          <a:ext cx="1335087" cy="495300"/>
        </p:xfrm>
        <a:graphic>
          <a:graphicData uri="http://schemas.openxmlformats.org/presentationml/2006/ole">
            <mc:AlternateContent xmlns:mc="http://schemas.openxmlformats.org/markup-compatibility/2006">
              <mc:Choice xmlns:v="urn:schemas-microsoft-com:vml" Requires="v">
                <p:oleObj spid="_x0000_s3077" name="" r:id="rId1" imgW="685800" imgH="254000" progId="Equation.DSMT4">
                  <p:embed/>
                </p:oleObj>
              </mc:Choice>
              <mc:Fallback>
                <p:oleObj name="" r:id="rId1" imgW="685800" imgH="254000" progId="Equation.DSMT4">
                  <p:embed/>
                  <p:pic>
                    <p:nvPicPr>
                      <p:cNvPr id="0" name="图片 3076"/>
                      <p:cNvPicPr/>
                      <p:nvPr/>
                    </p:nvPicPr>
                    <p:blipFill>
                      <a:blip r:embed="rId2"/>
                      <a:stretch>
                        <a:fillRect/>
                      </a:stretch>
                    </p:blipFill>
                    <p:spPr>
                      <a:xfrm>
                        <a:off x="2153286" y="1711325"/>
                        <a:ext cx="1335087" cy="495300"/>
                      </a:xfrm>
                      <a:prstGeom prst="rect">
                        <a:avLst/>
                      </a:prstGeom>
                      <a:noFill/>
                      <a:ln w="38100">
                        <a:noFill/>
                        <a:miter/>
                      </a:ln>
                    </p:spPr>
                  </p:pic>
                </p:oleObj>
              </mc:Fallback>
            </mc:AlternateContent>
          </a:graphicData>
        </a:graphic>
      </p:graphicFrame>
      <p:pic>
        <p:nvPicPr>
          <p:cNvPr id="9220" name="图片 1"/>
          <p:cNvPicPr>
            <a:picLocks noChangeAspect="1"/>
          </p:cNvPicPr>
          <p:nvPr/>
        </p:nvPicPr>
        <p:blipFill>
          <a:blip r:embed="rId3"/>
          <a:stretch>
            <a:fillRect/>
          </a:stretch>
        </p:blipFill>
        <p:spPr>
          <a:xfrm>
            <a:off x="816611" y="2554288"/>
            <a:ext cx="4348162" cy="2274887"/>
          </a:xfrm>
          <a:prstGeom prst="rect">
            <a:avLst/>
          </a:prstGeom>
          <a:noFill/>
          <a:ln w="9525">
            <a:noFill/>
          </a:ln>
        </p:spPr>
      </p:pic>
      <p:pic>
        <p:nvPicPr>
          <p:cNvPr id="9221" name="图片 2"/>
          <p:cNvPicPr>
            <a:picLocks noChangeAspect="1"/>
          </p:cNvPicPr>
          <p:nvPr/>
        </p:nvPicPr>
        <p:blipFill>
          <a:blip r:embed="rId4"/>
          <a:stretch>
            <a:fillRect/>
          </a:stretch>
        </p:blipFill>
        <p:spPr>
          <a:xfrm>
            <a:off x="5164773" y="2432050"/>
            <a:ext cx="4546600" cy="37274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arn(inVertical)">
                                      <p:cBhvr>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10242" name="文本框 1"/>
          <p:cNvSpPr txBox="1"/>
          <p:nvPr/>
        </p:nvSpPr>
        <p:spPr>
          <a:xfrm>
            <a:off x="983298" y="619125"/>
            <a:ext cx="8120063" cy="2676525"/>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5.（2012咸宁）如图，抛物线y=ax</a:t>
            </a:r>
            <a:r>
              <a:rPr lang="zh-CN" altLang="en-US" sz="2400" b="1" baseline="30000">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﹣10ax+c经过△ABC的三个顶点，已知BC∥x轴，点A在x轴上，点C在y轴上，OA=BC 且AC=BC．</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（1）求抛物线的解析式；</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（2）如图，若Q为直线AB上一点，直接写出|QC﹣QD|的取值范围．</a:t>
            </a:r>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p:txBody>
      </p:sp>
      <p:pic>
        <p:nvPicPr>
          <p:cNvPr id="10243" name="图片 1073742919"/>
          <p:cNvPicPr>
            <a:picLocks noChangeAspect="1"/>
          </p:cNvPicPr>
          <p:nvPr/>
        </p:nvPicPr>
        <p:blipFill>
          <a:blip r:embed="rId1"/>
          <a:stretch>
            <a:fillRect/>
          </a:stretch>
        </p:blipFill>
        <p:spPr>
          <a:xfrm>
            <a:off x="622936" y="2925763"/>
            <a:ext cx="4030662" cy="3167062"/>
          </a:xfrm>
          <a:prstGeom prst="rect">
            <a:avLst/>
          </a:prstGeom>
          <a:noFill/>
          <a:ln w="9525">
            <a:noFill/>
          </a:ln>
        </p:spPr>
      </p:pic>
      <p:pic>
        <p:nvPicPr>
          <p:cNvPr id="10244" name="图片 2"/>
          <p:cNvPicPr>
            <a:picLocks noChangeAspect="1"/>
          </p:cNvPicPr>
          <p:nvPr/>
        </p:nvPicPr>
        <p:blipFill>
          <a:blip r:embed="rId2"/>
          <a:stretch>
            <a:fillRect/>
          </a:stretch>
        </p:blipFill>
        <p:spPr>
          <a:xfrm>
            <a:off x="4323398" y="2336800"/>
            <a:ext cx="5157788" cy="41338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11266" name="文本框 1"/>
          <p:cNvSpPr txBox="1"/>
          <p:nvPr/>
        </p:nvSpPr>
        <p:spPr>
          <a:xfrm>
            <a:off x="1065848" y="777875"/>
            <a:ext cx="8139113" cy="2676525"/>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已知A、B是两个定点，</a:t>
            </a:r>
            <a:r>
              <a:rPr lang="en-US" altLang="zh-CN" sz="2400" b="1">
                <a:latin typeface="Arial" panose="020B0604020202020204" pitchFamily="34" charset="0"/>
                <a:ea typeface="宋体" panose="02010600030101010101" pitchFamily="2" charset="-122"/>
              </a:rPr>
              <a:t>M</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N</a:t>
            </a:r>
            <a:r>
              <a:rPr lang="zh-CN" altLang="en-US" sz="2400" b="1">
                <a:latin typeface="Arial" panose="020B0604020202020204" pitchFamily="34" charset="0"/>
                <a:ea typeface="宋体" panose="02010600030101010101" pitchFamily="2" charset="-122"/>
              </a:rPr>
              <a:t>是直线</a:t>
            </a:r>
            <a:r>
              <a:rPr lang="en-US" altLang="zh-CN" sz="2400" b="1" i="1">
                <a:latin typeface="宋体" panose="02010600030101010101" pitchFamily="2" charset="-122"/>
                <a:ea typeface="宋体" panose="02010600030101010101" pitchFamily="2" charset="-122"/>
              </a:rPr>
              <a:t>l</a:t>
            </a:r>
            <a:r>
              <a:rPr lang="zh-CN" altLang="en-US" sz="2400" b="1">
                <a:latin typeface="Arial" panose="020B0604020202020204" pitchFamily="34" charset="0"/>
                <a:ea typeface="宋体" panose="02010600030101010101" pitchFamily="2" charset="-122"/>
              </a:rPr>
              <a:t>上的两个动点，</a:t>
            </a:r>
            <a:r>
              <a:rPr lang="en-US" altLang="zh-CN" sz="2400" b="1">
                <a:latin typeface="Arial" panose="020B0604020202020204" pitchFamily="34" charset="0"/>
                <a:ea typeface="宋体" panose="02010600030101010101" pitchFamily="2" charset="-122"/>
              </a:rPr>
              <a:t>M</a:t>
            </a:r>
            <a:r>
              <a:rPr lang="zh-CN" altLang="en-US" sz="2400" b="1">
                <a:latin typeface="Arial" panose="020B0604020202020204" pitchFamily="34" charset="0"/>
                <a:ea typeface="宋体" panose="02010600030101010101" pitchFamily="2" charset="-122"/>
              </a:rPr>
              <a:t>在</a:t>
            </a:r>
            <a:r>
              <a:rPr lang="en-US" altLang="zh-CN" sz="2400" b="1">
                <a:latin typeface="Arial" panose="020B0604020202020204" pitchFamily="34" charset="0"/>
                <a:ea typeface="宋体" panose="02010600030101010101" pitchFamily="2" charset="-122"/>
              </a:rPr>
              <a:t>N</a:t>
            </a:r>
            <a:r>
              <a:rPr lang="zh-CN" altLang="en-US" sz="2400" b="1">
                <a:latin typeface="Arial" panose="020B0604020202020204" pitchFamily="34" charset="0"/>
                <a:ea typeface="宋体" panose="02010600030101010101" pitchFamily="2" charset="-122"/>
              </a:rPr>
              <a:t>的左侧,且</a:t>
            </a:r>
            <a:r>
              <a:rPr lang="en-US" altLang="zh-CN" sz="2400" b="1">
                <a:latin typeface="Arial" panose="020B0604020202020204" pitchFamily="34" charset="0"/>
                <a:ea typeface="宋体" panose="02010600030101010101" pitchFamily="2" charset="-122"/>
              </a:rPr>
              <a:t>MN</a:t>
            </a:r>
            <a:r>
              <a:rPr lang="zh-CN" altLang="en-US" sz="2400" b="1">
                <a:latin typeface="Arial" panose="020B0604020202020204" pitchFamily="34" charset="0"/>
                <a:ea typeface="宋体" panose="02010600030101010101" pitchFamily="2" charset="-122"/>
              </a:rPr>
              <a:t>间长度恒定,在直线</a:t>
            </a:r>
            <a:r>
              <a:rPr lang="en-US" altLang="zh-CN" sz="2400" b="1" i="1">
                <a:latin typeface="宋体" panose="02010600030101010101" pitchFamily="2" charset="-122"/>
                <a:ea typeface="宋体" panose="02010600030101010101" pitchFamily="2" charset="-122"/>
              </a:rPr>
              <a:t>l</a:t>
            </a:r>
            <a:r>
              <a:rPr lang="zh-CN" altLang="en-US" sz="2400" b="1">
                <a:latin typeface="Arial" panose="020B0604020202020204" pitchFamily="34" charset="0"/>
                <a:ea typeface="宋体" panose="02010600030101010101" pitchFamily="2" charset="-122"/>
              </a:rPr>
              <a:t>上要求</a:t>
            </a:r>
            <a:r>
              <a:rPr lang="en-US" altLang="zh-CN" sz="2400" b="1">
                <a:latin typeface="Arial" panose="020B0604020202020204" pitchFamily="34" charset="0"/>
                <a:ea typeface="宋体" panose="02010600030101010101" pitchFamily="2" charset="-122"/>
              </a:rPr>
              <a:t>M</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N</a:t>
            </a:r>
            <a:r>
              <a:rPr lang="zh-CN" altLang="en-US" sz="2400" b="1">
                <a:latin typeface="Arial" panose="020B0604020202020204" pitchFamily="34" charset="0"/>
                <a:ea typeface="宋体" panose="02010600030101010101" pitchFamily="2" charset="-122"/>
              </a:rPr>
              <a:t>两点，使得</a:t>
            </a:r>
            <a:r>
              <a:rPr lang="en-US" altLang="zh-CN" sz="2400" b="1">
                <a:latin typeface="Arial" panose="020B0604020202020204" pitchFamily="34" charset="0"/>
                <a:ea typeface="宋体" panose="02010600030101010101" pitchFamily="2" charset="-122"/>
              </a:rPr>
              <a:t>M</a:t>
            </a:r>
            <a:r>
              <a:rPr lang="zh-CN" altLang="en-US" sz="2400" b="1">
                <a:latin typeface="Arial" panose="020B0604020202020204" pitchFamily="34" charset="0"/>
                <a:ea typeface="宋体" panose="02010600030101010101" pitchFamily="2" charset="-122"/>
              </a:rPr>
              <a:t>A+</a:t>
            </a:r>
            <a:r>
              <a:rPr lang="en-US" altLang="zh-CN" sz="2400" b="1">
                <a:latin typeface="Arial" panose="020B0604020202020204" pitchFamily="34" charset="0"/>
                <a:ea typeface="宋体" panose="02010600030101010101" pitchFamily="2" charset="-122"/>
              </a:rPr>
              <a:t>MN</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N</a:t>
            </a:r>
            <a:r>
              <a:rPr lang="zh-CN" altLang="en-US" sz="2400" b="1">
                <a:latin typeface="Arial" panose="020B0604020202020204" pitchFamily="34" charset="0"/>
                <a:ea typeface="宋体" panose="02010600030101010101" pitchFamily="2" charset="-122"/>
              </a:rPr>
              <a:t>B的值最小.</a:t>
            </a:r>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pic>
        <p:nvPicPr>
          <p:cNvPr id="11267" name="图片 50"/>
          <p:cNvPicPr>
            <a:picLocks noChangeAspect="1"/>
          </p:cNvPicPr>
          <p:nvPr/>
        </p:nvPicPr>
        <p:blipFill>
          <a:blip r:embed="rId1"/>
          <a:stretch>
            <a:fillRect/>
          </a:stretch>
        </p:blipFill>
        <p:spPr>
          <a:xfrm>
            <a:off x="373698" y="2301875"/>
            <a:ext cx="9537700" cy="2955925"/>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12290" name="文本框 1"/>
          <p:cNvSpPr txBox="1"/>
          <p:nvPr/>
        </p:nvSpPr>
        <p:spPr>
          <a:xfrm>
            <a:off x="942023" y="854075"/>
            <a:ext cx="8593138" cy="4523105"/>
          </a:xfrm>
          <a:prstGeom prst="rect">
            <a:avLst/>
          </a:prstGeom>
          <a:noFill/>
          <a:ln w="9525">
            <a:noFill/>
          </a:ln>
        </p:spPr>
        <p:txBody>
          <a:bodyPr wrap="square" anchor="t">
            <a:spAutoFit/>
          </a:bodyPr>
          <a:p>
            <a:r>
              <a:rPr lang="en-US" altLang="zh-CN" b="1">
                <a:latin typeface="Arial" panose="020B0604020202020204" pitchFamily="34" charset="0"/>
                <a:ea typeface="宋体" panose="02010600030101010101" pitchFamily="2" charset="-122"/>
              </a:rPr>
              <a:t>6.</a:t>
            </a:r>
            <a:r>
              <a:rPr lang="zh-CN" altLang="en-US" b="1">
                <a:latin typeface="Arial" panose="020B0604020202020204" pitchFamily="34" charset="0"/>
                <a:ea typeface="宋体" panose="02010600030101010101" pitchFamily="2" charset="-122"/>
              </a:rPr>
              <a:t>（2015常州一模）如图，每个网格都是边长为1个单位的小正方形，△ABC的每个顶点都在网格的格点上，且∠C＝90°，AC＝3，BC＝4．</a:t>
            </a:r>
            <a:endParaRPr lang="zh-CN" altLang="en-US" b="1">
              <a:latin typeface="Arial" panose="020B0604020202020204" pitchFamily="34" charset="0"/>
              <a:ea typeface="宋体" panose="02010600030101010101" pitchFamily="2" charset="-122"/>
            </a:endParaRPr>
          </a:p>
          <a:p>
            <a:r>
              <a:rPr lang="zh-CN" altLang="en-US" b="1">
                <a:latin typeface="Arial" panose="020B0604020202020204" pitchFamily="34" charset="0"/>
                <a:ea typeface="宋体" panose="02010600030101010101" pitchFamily="2" charset="-122"/>
              </a:rPr>
              <a:t>⑴ 试在图中作出以点A为旋转中心，按顺时针方向旋转90°后得到的图形；</a:t>
            </a:r>
            <a:endParaRPr lang="zh-CN" altLang="en-US" b="1">
              <a:latin typeface="Arial" panose="020B0604020202020204" pitchFamily="34" charset="0"/>
              <a:ea typeface="宋体" panose="02010600030101010101" pitchFamily="2" charset="-122"/>
            </a:endParaRPr>
          </a:p>
          <a:p>
            <a:r>
              <a:rPr lang="zh-CN" altLang="en-US" b="1">
                <a:latin typeface="Arial" panose="020B0604020202020204" pitchFamily="34" charset="0"/>
                <a:ea typeface="宋体" panose="02010600030101010101" pitchFamily="2" charset="-122"/>
              </a:rPr>
              <a:t>⑵ 试在图中建立直角坐标系，使 </a:t>
            </a:r>
            <a:r>
              <a:rPr lang="en-US" altLang="zh-CN" b="1">
                <a:latin typeface="Arial" panose="020B0604020202020204" pitchFamily="34" charset="0"/>
                <a:ea typeface="宋体" panose="02010600030101010101" pitchFamily="2" charset="-122"/>
              </a:rPr>
              <a:t>x</a:t>
            </a:r>
            <a:r>
              <a:rPr lang="zh-CN" altLang="en-US" b="1">
                <a:latin typeface="Arial" panose="020B0604020202020204" pitchFamily="34" charset="0"/>
                <a:ea typeface="宋体" panose="02010600030101010101" pitchFamily="2" charset="-122"/>
              </a:rPr>
              <a:t>轴∥AC，且点B的坐标为（﹣3，5）；</a:t>
            </a:r>
            <a:endParaRPr lang="zh-CN" altLang="en-US" b="1">
              <a:latin typeface="Arial" panose="020B0604020202020204" pitchFamily="34" charset="0"/>
              <a:ea typeface="宋体" panose="02010600030101010101" pitchFamily="2" charset="-122"/>
            </a:endParaRPr>
          </a:p>
          <a:p>
            <a:r>
              <a:rPr lang="zh-CN" altLang="en-US" b="1">
                <a:latin typeface="Arial" panose="020B0604020202020204" pitchFamily="34" charset="0"/>
                <a:ea typeface="宋体" panose="02010600030101010101" pitchFamily="2" charset="-122"/>
              </a:rPr>
              <a:t>⑶ 在⑴与⑵的基础上，若点P、Q是轴上两点（点P在点Q左侧），PQ长为2个单位，则当点P的坐标为 </a:t>
            </a:r>
            <a:r>
              <a:rPr lang="zh-CN" altLang="en-US" b="1" u="sng">
                <a:latin typeface="Arial" panose="020B0604020202020204" pitchFamily="34" charset="0"/>
                <a:ea typeface="宋体" panose="02010600030101010101" pitchFamily="2" charset="-122"/>
              </a:rPr>
              <a:t>         </a:t>
            </a:r>
            <a:r>
              <a:rPr lang="zh-CN" altLang="en-US" b="1">
                <a:latin typeface="Arial" panose="020B0604020202020204" pitchFamily="34" charset="0"/>
                <a:ea typeface="宋体" panose="02010600030101010101" pitchFamily="2" charset="-122"/>
              </a:rPr>
              <a:t>时，AP+PQ+QB</a:t>
            </a:r>
            <a:r>
              <a:rPr lang="zh-CN" altLang="en-US" b="1" baseline="-25000">
                <a:latin typeface="Arial" panose="020B0604020202020204" pitchFamily="34" charset="0"/>
                <a:ea typeface="宋体" panose="02010600030101010101" pitchFamily="2" charset="-122"/>
              </a:rPr>
              <a:t>1</a:t>
            </a:r>
            <a:r>
              <a:rPr lang="zh-CN" altLang="en-US" b="1">
                <a:latin typeface="Arial" panose="020B0604020202020204" pitchFamily="34" charset="0"/>
                <a:ea typeface="宋体" panose="02010600030101010101" pitchFamily="2" charset="-122"/>
              </a:rPr>
              <a:t>最小，最小值是</a:t>
            </a:r>
            <a:r>
              <a:rPr lang="zh-CN" altLang="en-US" b="1" u="sng">
                <a:latin typeface="Arial" panose="020B0604020202020204" pitchFamily="34" charset="0"/>
                <a:ea typeface="宋体" panose="02010600030101010101" pitchFamily="2" charset="-122"/>
              </a:rPr>
              <a:t>         </a:t>
            </a:r>
            <a:r>
              <a:rPr lang="zh-CN" altLang="en-US" b="1">
                <a:latin typeface="Arial" panose="020B0604020202020204" pitchFamily="34" charset="0"/>
                <a:ea typeface="宋体" panose="02010600030101010101" pitchFamily="2" charset="-122"/>
              </a:rPr>
              <a:t>个单位．</a:t>
            </a:r>
            <a:endParaRPr lang="zh-CN" altLang="en-US" b="1">
              <a:latin typeface="Arial" panose="020B0604020202020204" pitchFamily="34" charset="0"/>
              <a:ea typeface="宋体" panose="02010600030101010101" pitchFamily="2" charset="-122"/>
            </a:endParaRPr>
          </a:p>
          <a:p>
            <a:endParaRPr lang="zh-CN" altLang="en-US" b="1">
              <a:latin typeface="Arial" panose="020B0604020202020204" pitchFamily="34" charset="0"/>
              <a:ea typeface="宋体" panose="02010600030101010101" pitchFamily="2" charset="-122"/>
            </a:endParaRPr>
          </a:p>
          <a:p>
            <a:endParaRPr lang="zh-CN" altLang="en-US" b="1">
              <a:latin typeface="Arial" panose="020B0604020202020204" pitchFamily="34" charset="0"/>
              <a:ea typeface="宋体" panose="02010600030101010101" pitchFamily="2" charset="-122"/>
            </a:endParaRPr>
          </a:p>
          <a:p>
            <a:endParaRPr lang="zh-CN" altLang="en-US" b="1">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grpSp>
        <p:nvGrpSpPr>
          <p:cNvPr id="12291" name="组合 1073742904"/>
          <p:cNvGrpSpPr/>
          <p:nvPr/>
        </p:nvGrpSpPr>
        <p:grpSpPr>
          <a:xfrm>
            <a:off x="4213861" y="2509838"/>
            <a:ext cx="1857375" cy="1838325"/>
            <a:chOff x="1649" y="5178"/>
            <a:chExt cx="2923" cy="2895"/>
          </a:xfrm>
        </p:grpSpPr>
        <p:grpSp>
          <p:nvGrpSpPr>
            <p:cNvPr id="12292" name="组合 1073742905"/>
            <p:cNvGrpSpPr/>
            <p:nvPr/>
          </p:nvGrpSpPr>
          <p:grpSpPr>
            <a:xfrm>
              <a:off x="1649" y="5178"/>
              <a:ext cx="2923" cy="2895"/>
              <a:chOff x="1630" y="7432"/>
              <a:chExt cx="2923" cy="2895"/>
            </a:xfrm>
          </p:grpSpPr>
          <p:sp>
            <p:nvSpPr>
              <p:cNvPr id="12293" name="文本框 1073742906"/>
              <p:cNvSpPr txBox="1"/>
              <p:nvPr/>
            </p:nvSpPr>
            <p:spPr>
              <a:xfrm>
                <a:off x="1630" y="7432"/>
                <a:ext cx="2923" cy="2895"/>
              </a:xfrm>
              <a:prstGeom prst="rect">
                <a:avLst/>
              </a:prstGeom>
              <a:noFill/>
              <a:ln w="0">
                <a:noFill/>
              </a:ln>
            </p:spPr>
            <p:txBody>
              <a:bodyPr wrap="square" lIns="0" tIns="0" rIns="0" bIns="0" anchor="t"/>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pPr>
                  <a:lnSpc>
                    <a:spcPts val="8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a:p>
                <a:pPr>
                  <a:lnSpc>
                    <a:spcPts val="600"/>
                  </a:lnSpc>
                </a:pPr>
                <a:endParaRPr lang="zh-CN" altLang="en-US">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
            <p:nvSpPr>
              <p:cNvPr id="12294" name="任意多边形 1073742907"/>
              <p:cNvSpPr/>
              <p:nvPr/>
            </p:nvSpPr>
            <p:spPr>
              <a:xfrm>
                <a:off x="2241" y="7713"/>
                <a:ext cx="852" cy="1140"/>
              </a:xfrm>
              <a:custGeom>
                <a:avLst/>
                <a:gdLst/>
                <a:ahLst/>
                <a:cxnLst/>
                <a:pathLst>
                  <a:path w="852" h="1140">
                    <a:moveTo>
                      <a:pt x="0" y="0"/>
                    </a:moveTo>
                    <a:lnTo>
                      <a:pt x="0" y="1140"/>
                    </a:lnTo>
                    <a:lnTo>
                      <a:pt x="852" y="1140"/>
                    </a:lnTo>
                    <a:lnTo>
                      <a:pt x="0" y="0"/>
                    </a:lnTo>
                    <a:close/>
                  </a:path>
                </a:pathLst>
              </a:custGeom>
              <a:noFill/>
              <a:ln w="11430" cap="flat" cmpd="sng">
                <a:solidFill>
                  <a:srgbClr val="000000"/>
                </a:solidFill>
                <a:prstDash val="solid"/>
                <a:round/>
                <a:headEnd type="none" w="med" len="med"/>
                <a:tailEnd type="none" w="med" len="med"/>
              </a:ln>
            </p:spPr>
            <p:txBody>
              <a:bodyPr/>
              <a:p>
                <a:endParaRPr lang="zh-CN" altLang="en-US"/>
              </a:p>
            </p:txBody>
          </p:sp>
        </p:grpSp>
        <p:graphicFrame>
          <p:nvGraphicFramePr>
            <p:cNvPr id="12295" name="对象 1073742908"/>
            <p:cNvGraphicFramePr>
              <a:graphicFrameLocks noChangeAspect="1"/>
            </p:cNvGraphicFramePr>
            <p:nvPr/>
          </p:nvGraphicFramePr>
          <p:xfrm>
            <a:off x="2052" y="5242"/>
            <a:ext cx="200" cy="219"/>
          </p:xfrm>
          <a:graphic>
            <a:graphicData uri="http://schemas.openxmlformats.org/presentationml/2006/ole">
              <mc:AlternateContent xmlns:mc="http://schemas.openxmlformats.org/markup-compatibility/2006">
                <mc:Choice xmlns:v="urn:schemas-microsoft-com:vml" Requires="v">
                  <p:oleObj spid="_x0000_s3080" name="" r:id="rId1" imgW="127000" imgH="139700" progId="Equation.DSMT4">
                    <p:embed/>
                  </p:oleObj>
                </mc:Choice>
                <mc:Fallback>
                  <p:oleObj name="" r:id="rId1" imgW="127000" imgH="139700" progId="Equation.DSMT4">
                    <p:embed/>
                    <p:pic>
                      <p:nvPicPr>
                        <p:cNvPr id="0" name="图片 3079"/>
                        <p:cNvPicPr/>
                        <p:nvPr/>
                      </p:nvPicPr>
                      <p:blipFill>
                        <a:blip r:embed="rId2"/>
                        <a:stretch>
                          <a:fillRect/>
                        </a:stretch>
                      </p:blipFill>
                      <p:spPr>
                        <a:xfrm>
                          <a:off x="2052" y="5242"/>
                          <a:ext cx="200" cy="219"/>
                        </a:xfrm>
                        <a:prstGeom prst="rect">
                          <a:avLst/>
                        </a:prstGeom>
                        <a:noFill/>
                        <a:ln w="38100">
                          <a:noFill/>
                          <a:miter/>
                        </a:ln>
                      </p:spPr>
                    </p:pic>
                  </p:oleObj>
                </mc:Fallback>
              </mc:AlternateContent>
            </a:graphicData>
          </a:graphic>
        </p:graphicFrame>
        <p:graphicFrame>
          <p:nvGraphicFramePr>
            <p:cNvPr id="12296" name="对象 1073742909"/>
            <p:cNvGraphicFramePr>
              <a:graphicFrameLocks noChangeAspect="1"/>
            </p:cNvGraphicFramePr>
            <p:nvPr/>
          </p:nvGraphicFramePr>
          <p:xfrm>
            <a:off x="3106" y="6600"/>
            <a:ext cx="200" cy="219"/>
          </p:xfrm>
          <a:graphic>
            <a:graphicData uri="http://schemas.openxmlformats.org/presentationml/2006/ole">
              <mc:AlternateContent xmlns:mc="http://schemas.openxmlformats.org/markup-compatibility/2006">
                <mc:Choice xmlns:v="urn:schemas-microsoft-com:vml" Requires="v">
                  <p:oleObj spid="_x0000_s3078" name="" r:id="rId3" imgW="127000" imgH="139700" progId="Equation.DSMT4">
                    <p:embed/>
                  </p:oleObj>
                </mc:Choice>
                <mc:Fallback>
                  <p:oleObj name="" r:id="rId3" imgW="127000" imgH="139700" progId="Equation.DSMT4">
                    <p:embed/>
                    <p:pic>
                      <p:nvPicPr>
                        <p:cNvPr id="0" name="图片 3077"/>
                        <p:cNvPicPr/>
                        <p:nvPr/>
                      </p:nvPicPr>
                      <p:blipFill>
                        <a:blip r:embed="rId4"/>
                        <a:stretch>
                          <a:fillRect/>
                        </a:stretch>
                      </p:blipFill>
                      <p:spPr>
                        <a:xfrm>
                          <a:off x="3106" y="6600"/>
                          <a:ext cx="200" cy="219"/>
                        </a:xfrm>
                        <a:prstGeom prst="rect">
                          <a:avLst/>
                        </a:prstGeom>
                        <a:noFill/>
                        <a:ln w="38100">
                          <a:noFill/>
                          <a:miter/>
                        </a:ln>
                      </p:spPr>
                    </p:pic>
                  </p:oleObj>
                </mc:Fallback>
              </mc:AlternateContent>
            </a:graphicData>
          </a:graphic>
        </p:graphicFrame>
        <p:graphicFrame>
          <p:nvGraphicFramePr>
            <p:cNvPr id="12297" name="对象 1073742910"/>
            <p:cNvGraphicFramePr>
              <a:graphicFrameLocks noChangeAspect="1"/>
            </p:cNvGraphicFramePr>
            <p:nvPr/>
          </p:nvGraphicFramePr>
          <p:xfrm>
            <a:off x="2038" y="6605"/>
            <a:ext cx="220" cy="239"/>
          </p:xfrm>
          <a:graphic>
            <a:graphicData uri="http://schemas.openxmlformats.org/presentationml/2006/ole">
              <mc:AlternateContent xmlns:mc="http://schemas.openxmlformats.org/markup-compatibility/2006">
                <mc:Choice xmlns:v="urn:schemas-microsoft-com:vml" Requires="v">
                  <p:oleObj spid="_x0000_s3079" name="" r:id="rId5" imgW="139700" imgH="152400" progId="Equation.DSMT4">
                    <p:embed/>
                  </p:oleObj>
                </mc:Choice>
                <mc:Fallback>
                  <p:oleObj name="" r:id="rId5" imgW="139700" imgH="152400" progId="Equation.DSMT4">
                    <p:embed/>
                    <p:pic>
                      <p:nvPicPr>
                        <p:cNvPr id="0" name="图片 3078"/>
                        <p:cNvPicPr/>
                        <p:nvPr/>
                      </p:nvPicPr>
                      <p:blipFill>
                        <a:blip r:embed="rId6"/>
                        <a:stretch>
                          <a:fillRect/>
                        </a:stretch>
                      </p:blipFill>
                      <p:spPr>
                        <a:xfrm>
                          <a:off x="2038" y="6605"/>
                          <a:ext cx="220" cy="239"/>
                        </a:xfrm>
                        <a:prstGeom prst="rect">
                          <a:avLst/>
                        </a:prstGeom>
                        <a:noFill/>
                        <a:ln w="38100">
                          <a:noFill/>
                          <a:miter/>
                        </a:ln>
                      </p:spPr>
                    </p:pic>
                  </p:oleObj>
                </mc:Fallback>
              </mc:AlternateContent>
            </a:graphicData>
          </a:graphic>
        </p:graphicFrame>
      </p:grpSp>
      <p:graphicFrame>
        <p:nvGraphicFramePr>
          <p:cNvPr id="4" name="表格 3"/>
          <p:cNvGraphicFramePr/>
          <p:nvPr/>
        </p:nvGraphicFramePr>
        <p:xfrm>
          <a:off x="4244023" y="2540000"/>
          <a:ext cx="1797050" cy="1778000"/>
        </p:xfrm>
        <a:graphic>
          <a:graphicData uri="http://schemas.openxmlformats.org/drawingml/2006/table">
            <a:tbl>
              <a:tblPr firstRow="1" bandRow="1">
                <a:tableStyleId>{5940675A-B579-460E-94D1-54222C63F5DA}</a:tableStyleId>
              </a:tblPr>
              <a:tblGrid>
                <a:gridCol w="179705"/>
                <a:gridCol w="179070"/>
                <a:gridCol w="180975"/>
                <a:gridCol w="179705"/>
                <a:gridCol w="179070"/>
                <a:gridCol w="179705"/>
                <a:gridCol w="179070"/>
                <a:gridCol w="180975"/>
                <a:gridCol w="179705"/>
                <a:gridCol w="179070"/>
              </a:tblGrid>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a:noFill/>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a:noFill/>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a:noFill/>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a:noFill/>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a:noFill/>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a:noFill/>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a:noFill/>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a:noFill/>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cap="flat">
                      <a:noFill/>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cap="flat">
                      <a:noFill/>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cap="flat">
                      <a:noFill/>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cap="flat">
                      <a:noFill/>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cap="flat">
                      <a:noFill/>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cap="flat">
                      <a:noFill/>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808080"/>
                      </a:solidFill>
                      <a:prstDash val="solid"/>
                      <a:headEnd type="none" w="med" len="med"/>
                      <a:tailEnd type="none" w="med" len="med"/>
                    </a:lnB>
                    <a:lnTlToBr>
                      <a:noFill/>
                    </a:lnTlToBr>
                    <a:lnBlToTr>
                      <a:noFill/>
                    </a:lnBlToTr>
                    <a:noFill/>
                  </a:tcPr>
                </a:tc>
              </a:tr>
              <a:tr h="17780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08000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80808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t">
                    <a:lnL w="12700" cap="flat" cmpd="sng">
                      <a:solidFill>
                        <a:srgbClr val="80808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80808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pic>
        <p:nvPicPr>
          <p:cNvPr id="13314" name="图片 1"/>
          <p:cNvPicPr>
            <a:picLocks noChangeAspect="1"/>
          </p:cNvPicPr>
          <p:nvPr/>
        </p:nvPicPr>
        <p:blipFill>
          <a:blip r:embed="rId1"/>
          <a:stretch>
            <a:fillRect/>
          </a:stretch>
        </p:blipFill>
        <p:spPr>
          <a:xfrm>
            <a:off x="770573" y="1176338"/>
            <a:ext cx="4573588" cy="4506912"/>
          </a:xfrm>
          <a:prstGeom prst="rect">
            <a:avLst/>
          </a:prstGeom>
          <a:noFill/>
          <a:ln w="9525">
            <a:noFill/>
          </a:ln>
        </p:spPr>
      </p:pic>
      <p:pic>
        <p:nvPicPr>
          <p:cNvPr id="13315" name="图片 2"/>
          <p:cNvPicPr>
            <a:picLocks noChangeAspect="1"/>
          </p:cNvPicPr>
          <p:nvPr/>
        </p:nvPicPr>
        <p:blipFill>
          <a:blip r:embed="rId2"/>
          <a:stretch>
            <a:fillRect/>
          </a:stretch>
        </p:blipFill>
        <p:spPr>
          <a:xfrm>
            <a:off x="5169536" y="1168400"/>
            <a:ext cx="4573587" cy="45069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pic>
        <p:nvPicPr>
          <p:cNvPr id="14338" name="图片 1"/>
          <p:cNvPicPr>
            <a:picLocks noChangeAspect="1"/>
          </p:cNvPicPr>
          <p:nvPr/>
        </p:nvPicPr>
        <p:blipFill>
          <a:blip r:embed="rId1"/>
          <a:stretch>
            <a:fillRect/>
          </a:stretch>
        </p:blipFill>
        <p:spPr>
          <a:xfrm>
            <a:off x="770573" y="1176338"/>
            <a:ext cx="4573588" cy="4506912"/>
          </a:xfrm>
          <a:prstGeom prst="rect">
            <a:avLst/>
          </a:prstGeom>
          <a:noFill/>
          <a:ln w="9525">
            <a:noFill/>
          </a:ln>
        </p:spPr>
      </p:pic>
      <p:pic>
        <p:nvPicPr>
          <p:cNvPr id="14339" name="图片 3"/>
          <p:cNvPicPr>
            <a:picLocks noChangeAspect="1"/>
          </p:cNvPicPr>
          <p:nvPr/>
        </p:nvPicPr>
        <p:blipFill>
          <a:blip r:embed="rId2"/>
          <a:stretch>
            <a:fillRect/>
          </a:stretch>
        </p:blipFill>
        <p:spPr>
          <a:xfrm>
            <a:off x="5225098" y="1176338"/>
            <a:ext cx="4573588" cy="450691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15362" name="文本框 1"/>
          <p:cNvSpPr txBox="1"/>
          <p:nvPr/>
        </p:nvSpPr>
        <p:spPr>
          <a:xfrm>
            <a:off x="972186" y="1019175"/>
            <a:ext cx="8569325" cy="2306955"/>
          </a:xfrm>
          <a:prstGeom prst="rect">
            <a:avLst/>
          </a:prstGeom>
          <a:noFill/>
          <a:ln w="9525">
            <a:noFill/>
          </a:ln>
        </p:spPr>
        <p:txBody>
          <a:bodyPr wrap="square" anchor="t">
            <a:spAutoFit/>
          </a:bodyPr>
          <a:p>
            <a:r>
              <a:rPr lang="en-US" altLang="zh-CN" sz="2400" b="1">
                <a:latin typeface="Arial" panose="020B0604020202020204" pitchFamily="34" charset="0"/>
                <a:ea typeface="宋体" panose="02010600030101010101" pitchFamily="2" charset="-122"/>
              </a:rPr>
              <a:t>7.</a:t>
            </a:r>
            <a:r>
              <a:rPr lang="zh-CN" altLang="en-US" sz="2400" b="1">
                <a:latin typeface="Arial" panose="020B0604020202020204" pitchFamily="34" charset="0"/>
                <a:ea typeface="宋体" panose="02010600030101010101" pitchFamily="2" charset="-122"/>
              </a:rPr>
              <a:t>如图，点P是等腰Rt△ABC 内一动点，AB= 2，则PA+PB+PC的最小值为________.</a:t>
            </a:r>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p:txBody>
      </p:sp>
      <p:pic>
        <p:nvPicPr>
          <p:cNvPr id="15363" name="图片 1073742916"/>
          <p:cNvPicPr>
            <a:picLocks noChangeAspect="1"/>
          </p:cNvPicPr>
          <p:nvPr/>
        </p:nvPicPr>
        <p:blipFill>
          <a:blip r:embed="rId1"/>
          <a:stretch>
            <a:fillRect/>
          </a:stretch>
        </p:blipFill>
        <p:spPr>
          <a:xfrm>
            <a:off x="1081723" y="2092325"/>
            <a:ext cx="3148013" cy="3197225"/>
          </a:xfrm>
          <a:prstGeom prst="rect">
            <a:avLst/>
          </a:prstGeom>
          <a:noFill/>
          <a:ln w="9525">
            <a:noFill/>
          </a:ln>
        </p:spPr>
      </p:pic>
      <p:pic>
        <p:nvPicPr>
          <p:cNvPr id="15364" name="图片 2"/>
          <p:cNvPicPr>
            <a:picLocks noChangeAspect="1"/>
          </p:cNvPicPr>
          <p:nvPr/>
        </p:nvPicPr>
        <p:blipFill>
          <a:blip r:embed="rId2"/>
          <a:stretch>
            <a:fillRect/>
          </a:stretch>
        </p:blipFill>
        <p:spPr>
          <a:xfrm>
            <a:off x="4398011" y="2195513"/>
            <a:ext cx="4878387" cy="29924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pic>
        <p:nvPicPr>
          <p:cNvPr id="16386" name="图片 1"/>
          <p:cNvPicPr>
            <a:picLocks noChangeAspect="1"/>
          </p:cNvPicPr>
          <p:nvPr/>
        </p:nvPicPr>
        <p:blipFill>
          <a:blip r:embed="rId1"/>
          <a:stretch>
            <a:fillRect/>
          </a:stretch>
        </p:blipFill>
        <p:spPr>
          <a:xfrm>
            <a:off x="4439286" y="1531938"/>
            <a:ext cx="5253037" cy="3309937"/>
          </a:xfrm>
          <a:prstGeom prst="rect">
            <a:avLst/>
          </a:prstGeom>
          <a:noFill/>
          <a:ln w="9525">
            <a:noFill/>
          </a:ln>
        </p:spPr>
      </p:pic>
      <p:pic>
        <p:nvPicPr>
          <p:cNvPr id="16387" name="图片 1073742916"/>
          <p:cNvPicPr>
            <a:picLocks noChangeAspect="1"/>
          </p:cNvPicPr>
          <p:nvPr/>
        </p:nvPicPr>
        <p:blipFill>
          <a:blip r:embed="rId2"/>
          <a:stretch>
            <a:fillRect/>
          </a:stretch>
        </p:blipFill>
        <p:spPr>
          <a:xfrm>
            <a:off x="1103948" y="1531938"/>
            <a:ext cx="3335338" cy="33877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Box 4"/>
          <p:cNvSpPr txBox="1"/>
          <p:nvPr/>
        </p:nvSpPr>
        <p:spPr>
          <a:xfrm>
            <a:off x="1540511" y="96838"/>
            <a:ext cx="4868862" cy="521970"/>
          </a:xfrm>
          <a:prstGeom prst="rect">
            <a:avLst/>
          </a:prstGeom>
          <a:noFill/>
          <a:ln w="9525">
            <a:noFill/>
          </a:ln>
        </p:spPr>
        <p:txBody>
          <a:bodyPr wrap="square" anchor="t">
            <a:spAutoFit/>
          </a:bodyPr>
          <a:p>
            <a:pPr>
              <a:buFont typeface="Arial" panose="020B0604020202020204" pitchFamily="34" charset="0"/>
            </a:pPr>
            <a:r>
              <a:rPr lang="zh-CN" altLang="zh-CN" sz="2800" b="1" i="1">
                <a:solidFill>
                  <a:srgbClr val="336600"/>
                </a:solidFill>
                <a:latin typeface="黑体" panose="02010609060101010101" charset="-122"/>
                <a:ea typeface="黑体" panose="02010609060101010101" charset="-122"/>
                <a:sym typeface="宋体" panose="02010600030101010101" pitchFamily="2" charset="-122"/>
              </a:rPr>
              <a:t>线段和差最值问题的处理策略</a:t>
            </a:r>
            <a:endParaRPr lang="zh-CN" altLang="en-US" sz="2800" b="1" i="1" dirty="0">
              <a:solidFill>
                <a:srgbClr val="336600"/>
              </a:solidFill>
              <a:latin typeface="黑体" panose="02010609060101010101" charset="-122"/>
              <a:ea typeface="黑体" panose="02010609060101010101" charset="-122"/>
              <a:sym typeface="宋体" panose="02010600030101010101" pitchFamily="2" charset="-122"/>
            </a:endParaRPr>
          </a:p>
        </p:txBody>
      </p:sp>
      <p:sp>
        <p:nvSpPr>
          <p:cNvPr id="17410" name="文本框 1"/>
          <p:cNvSpPr txBox="1"/>
          <p:nvPr/>
        </p:nvSpPr>
        <p:spPr>
          <a:xfrm>
            <a:off x="1024573" y="885825"/>
            <a:ext cx="8445500" cy="1568450"/>
          </a:xfrm>
          <a:prstGeom prst="rect">
            <a:avLst/>
          </a:prstGeom>
          <a:noFill/>
          <a:ln w="9525">
            <a:noFill/>
          </a:ln>
        </p:spPr>
        <p:txBody>
          <a:bodyPr wrap="square" anchor="t">
            <a:spAutoFit/>
          </a:bodyPr>
          <a:p>
            <a:r>
              <a:rPr lang="en-US" altLang="zh-CN" sz="2400" b="1">
                <a:latin typeface="Arial" panose="020B0604020202020204" pitchFamily="34" charset="0"/>
                <a:ea typeface="宋体" panose="02010600030101010101" pitchFamily="2" charset="-122"/>
              </a:rPr>
              <a:t>9.</a:t>
            </a:r>
            <a:r>
              <a:rPr lang="zh-CN" altLang="en-US" sz="2400" b="1">
                <a:latin typeface="Arial" panose="020B0604020202020204" pitchFamily="34" charset="0"/>
                <a:ea typeface="宋体" panose="02010600030101010101" pitchFamily="2" charset="-122"/>
              </a:rPr>
              <a:t>如图，已知矩形ABCD，AB=4，BC=6，点M为矩形内一点，点E为BC边上任意一点，则MA+MD+ME的最小值为_______.</a:t>
            </a:r>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p:txBody>
      </p:sp>
      <p:pic>
        <p:nvPicPr>
          <p:cNvPr id="17411" name="图片 1073742915"/>
          <p:cNvPicPr>
            <a:picLocks noChangeAspect="1"/>
          </p:cNvPicPr>
          <p:nvPr/>
        </p:nvPicPr>
        <p:blipFill>
          <a:blip r:embed="rId1"/>
          <a:stretch>
            <a:fillRect/>
          </a:stretch>
        </p:blipFill>
        <p:spPr>
          <a:xfrm>
            <a:off x="1024573" y="2376488"/>
            <a:ext cx="3375025" cy="2344737"/>
          </a:xfrm>
          <a:prstGeom prst="rect">
            <a:avLst/>
          </a:prstGeom>
          <a:noFill/>
          <a:ln w="9525">
            <a:noFill/>
          </a:ln>
        </p:spPr>
      </p:pic>
      <p:pic>
        <p:nvPicPr>
          <p:cNvPr id="17412" name="图片 2"/>
          <p:cNvPicPr>
            <a:picLocks noChangeAspect="1"/>
          </p:cNvPicPr>
          <p:nvPr/>
        </p:nvPicPr>
        <p:blipFill>
          <a:blip r:embed="rId2"/>
          <a:stretch>
            <a:fillRect/>
          </a:stretch>
        </p:blipFill>
        <p:spPr>
          <a:xfrm>
            <a:off x="5085398" y="1746250"/>
            <a:ext cx="3390900" cy="46212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80645" y="-20955"/>
            <a:ext cx="10445750" cy="6899910"/>
          </a:xfrm>
          <a:prstGeom prst="rect">
            <a:avLst/>
          </a:prstGeom>
          <a:noFill/>
          <a:ln w="9525">
            <a:noFill/>
          </a:ln>
        </p:spPr>
      </p:pic>
      <p:sp>
        <p:nvSpPr>
          <p:cNvPr id="4" name="文本框 3"/>
          <p:cNvSpPr txBox="1"/>
          <p:nvPr/>
        </p:nvSpPr>
        <p:spPr>
          <a:xfrm>
            <a:off x="251460" y="125730"/>
            <a:ext cx="9782810" cy="6000750"/>
          </a:xfrm>
          <a:prstGeom prst="rect">
            <a:avLst/>
          </a:prstGeom>
          <a:noFill/>
        </p:spPr>
        <p:txBody>
          <a:bodyPr wrap="square" rtlCol="0" anchor="t">
            <a:spAutoFit/>
          </a:bodyPr>
          <a:p>
            <a:pPr eaLnBrk="0" hangingPunct="0"/>
            <a:r>
              <a:rPr lang="zh-CN" altLang="zh-CN" sz="2400" b="1" dirty="0">
                <a:latin typeface="Arial" panose="020B0604020202020204" pitchFamily="34" charset="0"/>
                <a:sym typeface="+mn-ea"/>
              </a:rPr>
              <a:t>2.专题讲解的策略：</a:t>
            </a:r>
            <a:r>
              <a:rPr lang="zh-CN" altLang="zh-CN" sz="2400" b="1" dirty="0">
                <a:solidFill>
                  <a:srgbClr val="FF0000"/>
                </a:solidFill>
                <a:latin typeface="Arial" panose="020B0604020202020204" pitchFamily="34" charset="0"/>
                <a:sym typeface="+mn-ea"/>
              </a:rPr>
              <a:t>贵在方法，重在思维，方法是关键，思维是核心，渗透科学方法，培养思维能力是贯穿数学教学全过程的首要任务。</a:t>
            </a:r>
            <a:endParaRPr lang="zh-CN" altLang="zh-CN" sz="2400" b="1" dirty="0">
              <a:solidFill>
                <a:srgbClr val="FF0000"/>
              </a:solidFill>
              <a:latin typeface="Arial" panose="020B0604020202020204" pitchFamily="34" charset="0"/>
              <a:ea typeface="宋体" panose="02010600030101010101" pitchFamily="2" charset="-122"/>
            </a:endParaRPr>
          </a:p>
          <a:p>
            <a:pPr eaLnBrk="0" hangingPunct="0"/>
            <a:r>
              <a:rPr lang="zh-CN" altLang="zh-CN" sz="2400" b="1" dirty="0">
                <a:latin typeface="Arial" panose="020B0604020202020204" pitchFamily="34" charset="0"/>
                <a:sym typeface="+mn-ea"/>
              </a:rPr>
              <a:t>每节专题课的讲解要做到以下六点：</a:t>
            </a:r>
            <a:endParaRPr lang="zh-CN" altLang="zh-CN" sz="2400" b="1" dirty="0">
              <a:latin typeface="Arial" panose="020B0604020202020204" pitchFamily="34" charset="0"/>
              <a:ea typeface="宋体" panose="02010600030101010101" pitchFamily="2" charset="-122"/>
            </a:endParaRPr>
          </a:p>
          <a:p>
            <a:pPr eaLnBrk="0" hangingPunct="0"/>
            <a:r>
              <a:rPr lang="zh-CN" altLang="zh-CN" sz="2400" b="1" dirty="0">
                <a:latin typeface="Arial" panose="020B0604020202020204" pitchFamily="34" charset="0"/>
                <a:sym typeface="+mn-ea"/>
              </a:rPr>
              <a:t>（1）注重解题思想的分析，即在复习中要及时将常见的数学思想渗透到解题中去；</a:t>
            </a:r>
            <a:endParaRPr lang="zh-CN" altLang="zh-CN" sz="2400" b="1" dirty="0">
              <a:latin typeface="Arial" panose="020B0604020202020204" pitchFamily="34" charset="0"/>
              <a:ea typeface="宋体" panose="02010600030101010101" pitchFamily="2" charset="-122"/>
            </a:endParaRPr>
          </a:p>
          <a:p>
            <a:pPr eaLnBrk="0" hangingPunct="0"/>
            <a:r>
              <a:rPr lang="zh-CN" altLang="zh-CN" sz="2400" b="1" dirty="0">
                <a:latin typeface="Arial" panose="020B0604020202020204" pitchFamily="34" charset="0"/>
                <a:sym typeface="+mn-ea"/>
              </a:rPr>
              <a:t>（2）注重知识要点的梳理，即第二轮复习不像第一轮复习，没有必要将每一个知识点都讲到，但是要将重要的知识点用较多的时间重点讲评，及时梳理;</a:t>
            </a:r>
            <a:endParaRPr lang="zh-CN" altLang="zh-CN" sz="2400" b="1" dirty="0">
              <a:latin typeface="Arial" panose="020B0604020202020204" pitchFamily="34" charset="0"/>
              <a:ea typeface="宋体" panose="02010600030101010101" pitchFamily="2" charset="-122"/>
            </a:endParaRPr>
          </a:p>
          <a:p>
            <a:pPr eaLnBrk="0" hangingPunct="0"/>
            <a:r>
              <a:rPr lang="zh-CN" altLang="zh-CN" sz="2400" b="1" dirty="0">
                <a:latin typeface="Arial" panose="020B0604020202020204" pitchFamily="34" charset="0"/>
                <a:sym typeface="+mn-ea"/>
              </a:rPr>
              <a:t>（3）注重解题方法的总结，即在讲评试题中关联的解题方法要给学生归类、总结，以达触类旁通的效果；</a:t>
            </a:r>
            <a:endParaRPr lang="zh-CN" altLang="zh-CN" sz="2400" b="1" dirty="0">
              <a:latin typeface="Arial" panose="020B0604020202020204" pitchFamily="34" charset="0"/>
              <a:ea typeface="宋体" panose="02010600030101010101" pitchFamily="2" charset="-122"/>
            </a:endParaRPr>
          </a:p>
          <a:p>
            <a:pPr eaLnBrk="0" hangingPunct="0"/>
            <a:r>
              <a:rPr lang="zh-CN" altLang="zh-CN" sz="2400" b="1" dirty="0">
                <a:latin typeface="Arial" panose="020B0604020202020204" pitchFamily="34" charset="0"/>
                <a:sym typeface="+mn-ea"/>
              </a:rPr>
              <a:t>（4）注重揭示思维过程，从解题前的引导到解题中的思考分析以及解题后的反思都要舍得给予学生思考的空间和时间，关注对数学思想方法的渗透以及数学综合能力的提高；</a:t>
            </a:r>
            <a:endParaRPr lang="zh-CN" altLang="zh-CN" sz="2400" b="1" dirty="0">
              <a:latin typeface="Arial" panose="020B0604020202020204" pitchFamily="34" charset="0"/>
              <a:ea typeface="宋体" panose="02010600030101010101" pitchFamily="2" charset="-122"/>
            </a:endParaRPr>
          </a:p>
          <a:p>
            <a:pPr eaLnBrk="0" hangingPunct="0"/>
            <a:r>
              <a:rPr lang="zh-CN" altLang="zh-CN" sz="2400" b="1" dirty="0">
                <a:latin typeface="Arial" panose="020B0604020202020204" pitchFamily="34" charset="0"/>
                <a:sym typeface="+mn-ea"/>
              </a:rPr>
              <a:t>（5）注重学科特点的提炼，数学以概念性强，充满思辨性，量化突出，解法多样，应用广泛为特点，在复习中要展现提炼这些特点;</a:t>
            </a:r>
            <a:endParaRPr lang="zh-CN" altLang="zh-CN" sz="2400" b="1" dirty="0">
              <a:latin typeface="Arial" panose="020B0604020202020204" pitchFamily="34" charset="0"/>
              <a:ea typeface="宋体" panose="02010600030101010101" pitchFamily="2" charset="-122"/>
            </a:endParaRPr>
          </a:p>
          <a:p>
            <a:pPr eaLnBrk="0" hangingPunct="0"/>
            <a:r>
              <a:rPr lang="zh-CN" altLang="zh-CN" sz="2400" b="1" dirty="0">
                <a:latin typeface="Arial" panose="020B0604020202020204" pitchFamily="34" charset="0"/>
                <a:sym typeface="+mn-ea"/>
              </a:rPr>
              <a:t>（6）注重规范解法，关注得分点，分步给分，书写规范，逻辑连贯。</a:t>
            </a:r>
            <a:endParaRPr lang="zh-CN" altLang="zh-CN" sz="2400" b="1" dirty="0">
              <a:latin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80645" y="-20955"/>
            <a:ext cx="10445750" cy="6899910"/>
          </a:xfrm>
          <a:prstGeom prst="rect">
            <a:avLst/>
          </a:prstGeom>
          <a:noFill/>
          <a:ln w="9525">
            <a:noFill/>
          </a:ln>
        </p:spPr>
      </p:pic>
      <p:sp>
        <p:nvSpPr>
          <p:cNvPr id="14339" name="TextBox 5"/>
          <p:cNvSpPr txBox="1"/>
          <p:nvPr/>
        </p:nvSpPr>
        <p:spPr>
          <a:xfrm>
            <a:off x="797560" y="993140"/>
            <a:ext cx="8791575" cy="3969385"/>
          </a:xfrm>
          <a:prstGeom prst="rect">
            <a:avLst/>
          </a:prstGeom>
          <a:noFill/>
          <a:ln w="9525">
            <a:noFill/>
          </a:ln>
        </p:spPr>
        <p:txBody>
          <a:bodyPr wrap="square" anchor="t">
            <a:spAutoFit/>
          </a:bodyPr>
          <a:p>
            <a:pPr eaLnBrk="0" hangingPunct="0"/>
            <a:r>
              <a:rPr lang="zh-CN" altLang="en-US" sz="2800" b="1" dirty="0">
                <a:latin typeface="Arial" panose="020B0604020202020204" pitchFamily="34" charset="0"/>
                <a:ea typeface="宋体" panose="02010600030101010101" pitchFamily="2" charset="-122"/>
              </a:rPr>
              <a:t>策略一：</a:t>
            </a:r>
            <a:r>
              <a:rPr lang="zh-CN" altLang="zh-CN" sz="2800" b="1">
                <a:latin typeface="Arial" panose="020B0604020202020204" pitchFamily="34" charset="0"/>
                <a:ea typeface="宋体" panose="02010600030101010101" pitchFamily="2" charset="-122"/>
              </a:rPr>
              <a:t>做到</a:t>
            </a:r>
            <a:r>
              <a:rPr lang="zh-CN" altLang="zh-CN" sz="2800" b="1">
                <a:solidFill>
                  <a:srgbClr val="FF0000"/>
                </a:solidFill>
                <a:latin typeface="Arial" panose="020B0604020202020204" pitchFamily="34" charset="0"/>
                <a:ea typeface="宋体" panose="02010600030101010101" pitchFamily="2" charset="-122"/>
              </a:rPr>
              <a:t>四个转变</a:t>
            </a:r>
            <a:endParaRPr lang="zh-CN" altLang="zh-CN" sz="2800" b="1">
              <a:latin typeface="Arial" panose="020B0604020202020204" pitchFamily="34" charset="0"/>
              <a:ea typeface="宋体" panose="02010600030101010101" pitchFamily="2" charset="-122"/>
            </a:endParaRPr>
          </a:p>
          <a:p>
            <a:pPr eaLnBrk="0" hangingPunct="0"/>
            <a:endParaRPr lang="zh-CN" altLang="zh-CN" sz="2800" b="1">
              <a:latin typeface="Arial" panose="020B0604020202020204" pitchFamily="34" charset="0"/>
              <a:ea typeface="宋体" panose="02010600030101010101" pitchFamily="2" charset="-122"/>
            </a:endParaRPr>
          </a:p>
          <a:p>
            <a:pPr eaLnBrk="0" hangingPunct="0"/>
            <a:r>
              <a:rPr lang="zh-CN" altLang="zh-CN" sz="2800" b="1">
                <a:solidFill>
                  <a:srgbClr val="FF0000"/>
                </a:solidFill>
                <a:latin typeface="Arial" panose="020B0604020202020204" pitchFamily="34" charset="0"/>
                <a:ea typeface="宋体" panose="02010600030101010101" pitchFamily="2" charset="-122"/>
              </a:rPr>
              <a:t>1.</a:t>
            </a:r>
            <a:r>
              <a:rPr lang="zh-CN" altLang="zh-CN" sz="2800" b="1">
                <a:latin typeface="Arial" panose="020B0604020202020204" pitchFamily="34" charset="0"/>
                <a:ea typeface="宋体" panose="02010600030101010101" pitchFamily="2" charset="-122"/>
              </a:rPr>
              <a:t>变介绍方法为选择方法，突出解法的发现和运用.	</a:t>
            </a:r>
            <a:endParaRPr lang="zh-CN" altLang="zh-CN" sz="2800" b="1">
              <a:latin typeface="Arial" panose="020B0604020202020204" pitchFamily="34" charset="0"/>
              <a:ea typeface="宋体" panose="02010600030101010101" pitchFamily="2" charset="-122"/>
            </a:endParaRPr>
          </a:p>
          <a:p>
            <a:pPr eaLnBrk="0" hangingPunct="0"/>
            <a:endParaRPr lang="zh-CN" altLang="zh-CN" sz="2800" b="1">
              <a:latin typeface="Arial" panose="020B0604020202020204" pitchFamily="34" charset="0"/>
              <a:ea typeface="宋体" panose="02010600030101010101" pitchFamily="2" charset="-122"/>
            </a:endParaRPr>
          </a:p>
          <a:p>
            <a:pPr eaLnBrk="0" hangingPunct="0"/>
            <a:r>
              <a:rPr lang="zh-CN" altLang="zh-CN" sz="2800" b="1">
                <a:solidFill>
                  <a:srgbClr val="FF0000"/>
                </a:solidFill>
                <a:latin typeface="Arial" panose="020B0604020202020204" pitchFamily="34" charset="0"/>
                <a:ea typeface="宋体" panose="02010600030101010101" pitchFamily="2" charset="-122"/>
              </a:rPr>
              <a:t>2.</a:t>
            </a:r>
            <a:r>
              <a:rPr lang="zh-CN" altLang="zh-CN" sz="2800" b="1">
                <a:latin typeface="Arial" panose="020B0604020202020204" pitchFamily="34" charset="0"/>
                <a:ea typeface="宋体" panose="02010600030101010101" pitchFamily="2" charset="-122"/>
              </a:rPr>
              <a:t>变全面覆盖为重点讲练，突出中考热点问题.</a:t>
            </a:r>
            <a:endParaRPr lang="zh-CN" altLang="zh-CN" sz="2800" b="1">
              <a:latin typeface="Arial" panose="020B0604020202020204" pitchFamily="34" charset="0"/>
              <a:ea typeface="宋体" panose="02010600030101010101" pitchFamily="2" charset="-122"/>
            </a:endParaRPr>
          </a:p>
          <a:p>
            <a:pPr eaLnBrk="0" hangingPunct="0"/>
            <a:endParaRPr lang="zh-CN" altLang="zh-CN" sz="2800" b="1">
              <a:latin typeface="Arial" panose="020B0604020202020204" pitchFamily="34" charset="0"/>
              <a:ea typeface="宋体" panose="02010600030101010101" pitchFamily="2" charset="-122"/>
            </a:endParaRPr>
          </a:p>
          <a:p>
            <a:pPr eaLnBrk="0" hangingPunct="0"/>
            <a:r>
              <a:rPr lang="zh-CN" altLang="zh-CN" sz="2800" b="1">
                <a:solidFill>
                  <a:srgbClr val="FF0000"/>
                </a:solidFill>
                <a:latin typeface="Arial" panose="020B0604020202020204" pitchFamily="34" charset="0"/>
                <a:ea typeface="宋体" panose="02010600030101010101" pitchFamily="2" charset="-122"/>
              </a:rPr>
              <a:t>3.</a:t>
            </a:r>
            <a:r>
              <a:rPr lang="zh-CN" altLang="zh-CN" sz="2800" b="1">
                <a:latin typeface="Arial" panose="020B0604020202020204" pitchFamily="34" charset="0"/>
                <a:ea typeface="宋体" panose="02010600030101010101" pitchFamily="2" charset="-122"/>
              </a:rPr>
              <a:t>变以量为主为以质取胜，突出讲练落实.</a:t>
            </a:r>
            <a:endParaRPr lang="zh-CN" altLang="zh-CN" sz="2800" b="1">
              <a:latin typeface="Arial" panose="020B0604020202020204" pitchFamily="34" charset="0"/>
              <a:ea typeface="宋体" panose="02010600030101010101" pitchFamily="2" charset="-122"/>
            </a:endParaRPr>
          </a:p>
          <a:p>
            <a:pPr eaLnBrk="0" hangingPunct="0"/>
            <a:endParaRPr lang="zh-CN" altLang="zh-CN" sz="2800" b="1">
              <a:latin typeface="Arial" panose="020B0604020202020204" pitchFamily="34" charset="0"/>
              <a:ea typeface="宋体" panose="02010600030101010101" pitchFamily="2" charset="-122"/>
            </a:endParaRPr>
          </a:p>
          <a:p>
            <a:pPr eaLnBrk="0" hangingPunct="0"/>
            <a:r>
              <a:rPr lang="zh-CN" altLang="zh-CN" sz="2800" b="1">
                <a:solidFill>
                  <a:srgbClr val="FF0000"/>
                </a:solidFill>
                <a:latin typeface="Arial" panose="020B0604020202020204" pitchFamily="34" charset="0"/>
                <a:ea typeface="宋体" panose="02010600030101010101" pitchFamily="2" charset="-122"/>
              </a:rPr>
              <a:t>4.</a:t>
            </a:r>
            <a:r>
              <a:rPr lang="zh-CN" altLang="zh-CN" sz="2800" b="1">
                <a:latin typeface="Arial" panose="020B0604020202020204" pitchFamily="34" charset="0"/>
                <a:ea typeface="宋体" panose="02010600030101010101" pitchFamily="2" charset="-122"/>
              </a:rPr>
              <a:t>变以补弱为主为扬长补弱并举，突出因材施教</a:t>
            </a:r>
            <a:endParaRPr lang="zh-CN" altLang="zh-CN" sz="2800" b="1">
              <a:latin typeface="Arial" panose="020B0604020202020204" pitchFamily="34" charset="0"/>
              <a:ea typeface="宋体" panose="02010600030101010101" pitchFamily="2" charset="-122"/>
            </a:endParaRPr>
          </a:p>
        </p:txBody>
      </p:sp>
      <p:sp>
        <p:nvSpPr>
          <p:cNvPr id="17415" name="Text Box 7"/>
          <p:cNvSpPr txBox="1"/>
          <p:nvPr/>
        </p:nvSpPr>
        <p:spPr>
          <a:xfrm>
            <a:off x="333058" y="41529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2" name="TextBox 5"/>
          <p:cNvSpPr txBox="1"/>
          <p:nvPr/>
        </p:nvSpPr>
        <p:spPr>
          <a:xfrm>
            <a:off x="580707" y="460852"/>
            <a:ext cx="9124950" cy="5631180"/>
          </a:xfrm>
          <a:prstGeom prst="rect">
            <a:avLst/>
          </a:prstGeom>
          <a:no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zh-CN" altLang="en-US" sz="2800" b="1" dirty="0">
                <a:latin typeface="Arial" panose="020B0604020202020204" pitchFamily="34" charset="0"/>
              </a:rPr>
              <a:t>策略三：</a:t>
            </a:r>
            <a:r>
              <a:rPr lang="zh-CN" altLang="en-US" sz="2800" b="1" dirty="0">
                <a:solidFill>
                  <a:srgbClr val="FF0000"/>
                </a:solidFill>
                <a:latin typeface="Arial" panose="020B0604020202020204" pitchFamily="34" charset="0"/>
              </a:rPr>
              <a:t>模拟训练，查漏补缺</a:t>
            </a:r>
            <a:endParaRPr lang="zh-CN" altLang="en-US" sz="2400" b="1" dirty="0">
              <a:solidFill>
                <a:srgbClr val="FF0000"/>
              </a:solidFill>
              <a:latin typeface="Arial" panose="020B0604020202020204" pitchFamily="34" charset="0"/>
            </a:endParaRPr>
          </a:p>
          <a:p>
            <a:pPr eaLnBrk="0" hangingPunct="0"/>
            <a:r>
              <a:rPr lang="zh-CN" altLang="en-US" sz="2000" dirty="0">
                <a:latin typeface="Arial" panose="020B0604020202020204" pitchFamily="34" charset="0"/>
              </a:rPr>
              <a:t>       </a:t>
            </a:r>
            <a:endParaRPr lang="zh-CN" altLang="en-US" sz="2000" dirty="0">
              <a:latin typeface="Arial" panose="020B0604020202020204" pitchFamily="34" charset="0"/>
            </a:endParaRPr>
          </a:p>
          <a:p>
            <a:pPr eaLnBrk="0" hangingPunct="0"/>
            <a:r>
              <a:rPr lang="zh-CN" altLang="en-US" sz="2000" dirty="0">
                <a:latin typeface="Arial" panose="020B0604020202020204" pitchFamily="34" charset="0"/>
              </a:rPr>
              <a:t>     </a:t>
            </a:r>
            <a:r>
              <a:rPr lang="zh-CN" altLang="en-US" sz="2000" b="1" dirty="0">
                <a:latin typeface="Arial" panose="020B0604020202020204" pitchFamily="34" charset="0"/>
              </a:rPr>
              <a:t> </a:t>
            </a:r>
            <a:r>
              <a:rPr lang="zh-CN" altLang="en-US" sz="2400" b="1" dirty="0">
                <a:latin typeface="Arial" panose="020B0604020202020204" pitchFamily="34" charset="0"/>
              </a:rPr>
              <a:t> 专题复习在关注学生能力发展和提升的过程中也不能放松一轮复习打下的基础，对于已有的成果我们要采取“保温”措施。</a:t>
            </a:r>
            <a:endParaRPr lang="zh-CN" altLang="en-US" sz="2400" b="1" dirty="0">
              <a:latin typeface="Arial" panose="020B0604020202020204" pitchFamily="34" charset="0"/>
            </a:endParaRPr>
          </a:p>
          <a:p>
            <a:pPr eaLnBrk="0" hangingPunct="0"/>
            <a:endParaRPr lang="zh-CN" altLang="en-US" sz="2400" b="1" dirty="0">
              <a:latin typeface="Arial" panose="020B0604020202020204" pitchFamily="34" charset="0"/>
            </a:endParaRPr>
          </a:p>
          <a:p>
            <a:pPr eaLnBrk="0" hangingPunct="0"/>
            <a:r>
              <a:rPr lang="zh-CN" altLang="en-US" sz="2400" b="1" dirty="0">
                <a:solidFill>
                  <a:srgbClr val="FF0000"/>
                </a:solidFill>
                <a:latin typeface="Arial" panose="020B0604020202020204" pitchFamily="34" charset="0"/>
              </a:rPr>
              <a:t>1.定期有综合模拟：</a:t>
            </a:r>
            <a:endParaRPr lang="zh-CN" altLang="en-US" sz="2400" b="1" dirty="0">
              <a:solidFill>
                <a:srgbClr val="FF0000"/>
              </a:solidFill>
              <a:latin typeface="Arial" panose="020B0604020202020204" pitchFamily="34" charset="0"/>
            </a:endParaRPr>
          </a:p>
          <a:p>
            <a:pPr eaLnBrk="0" hangingPunct="0"/>
            <a:r>
              <a:rPr lang="zh-CN" altLang="en-US" sz="2400" b="1" dirty="0">
                <a:latin typeface="Arial" panose="020B0604020202020204" pitchFamily="34" charset="0"/>
              </a:rPr>
              <a:t>        模拟试题要有针对性，立足中考又要略高于中考，批阅、评讲一定要及时，涉及相同知识点的题，集中讲评；形异质同的题，集中评讲；形似质异的题，集中评讲。</a:t>
            </a:r>
            <a:endParaRPr lang="zh-CN" altLang="en-US" sz="2400" b="1" dirty="0">
              <a:latin typeface="Arial" panose="020B0604020202020204" pitchFamily="34" charset="0"/>
            </a:endParaRPr>
          </a:p>
          <a:p>
            <a:pPr eaLnBrk="0" hangingPunct="0"/>
            <a:r>
              <a:rPr lang="zh-CN" altLang="en-US" sz="2400" b="1" dirty="0">
                <a:latin typeface="Arial" panose="020B0604020202020204" pitchFamily="34" charset="0"/>
              </a:rPr>
              <a:t>评分要准确，要贴合中考阅卷要求，以纠正学生中一些不好的答题习惯；关注学生的考试失分情况，做适当的统计，归纳出错原因，发现问题，查漏补缺，及时反馈对症下药；</a:t>
            </a:r>
            <a:endParaRPr lang="zh-CN" altLang="en-US" sz="2400" b="1" dirty="0">
              <a:latin typeface="Arial" panose="020B0604020202020204" pitchFamily="34" charset="0"/>
            </a:endParaRPr>
          </a:p>
          <a:p>
            <a:pPr eaLnBrk="0" hangingPunct="0"/>
            <a:r>
              <a:rPr lang="zh-CN" altLang="en-US" sz="2400" b="1" dirty="0">
                <a:latin typeface="Arial" panose="020B0604020202020204" pitchFamily="34" charset="0"/>
              </a:rPr>
              <a:t>每次考试后，留一定的时间给学生纠错和消化问题，同时要求学生去反思错解原因，以达到巩固知识，提高能力的目的，力争做到让学生练有所得，听有所获。</a:t>
            </a:r>
            <a:endParaRPr lang="zh-CN" altLang="en-US" sz="2400" b="1" dirty="0">
              <a:latin typeface="Arial" panose="020B0604020202020204" pitchFamily="34" charset="0"/>
            </a:endParaRPr>
          </a:p>
        </p:txBody>
      </p:sp>
      <p:sp>
        <p:nvSpPr>
          <p:cNvPr id="17415" name="Text Box 7"/>
          <p:cNvSpPr txBox="1"/>
          <p:nvPr/>
        </p:nvSpPr>
        <p:spPr>
          <a:xfrm>
            <a:off x="126683" y="6223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4" name="文本框 3"/>
          <p:cNvSpPr txBox="1"/>
          <p:nvPr/>
        </p:nvSpPr>
        <p:spPr>
          <a:xfrm>
            <a:off x="635000" y="1191895"/>
            <a:ext cx="8574405" cy="3169285"/>
          </a:xfrm>
          <a:prstGeom prst="rect">
            <a:avLst/>
          </a:prstGeom>
          <a:noFill/>
        </p:spPr>
        <p:txBody>
          <a:bodyPr wrap="square" rtlCol="0" anchor="t">
            <a:spAutoFit/>
          </a:bodyPr>
          <a:p>
            <a:pPr eaLnBrk="0" hangingPunct="0"/>
            <a:r>
              <a:rPr lang="zh-CN" altLang="en-US" sz="3600" b="1" dirty="0">
                <a:solidFill>
                  <a:srgbClr val="FF0000"/>
                </a:solidFill>
                <a:latin typeface="Arial" panose="020B0604020202020204" pitchFamily="34" charset="0"/>
                <a:sym typeface="+mn-ea"/>
              </a:rPr>
              <a:t>2.定期专项训练：</a:t>
            </a:r>
            <a:endParaRPr lang="zh-CN" altLang="en-US" sz="2800" b="1" dirty="0">
              <a:latin typeface="Arial" panose="020B0604020202020204" pitchFamily="34" charset="0"/>
            </a:endParaRPr>
          </a:p>
          <a:p>
            <a:pPr eaLnBrk="0" hangingPunct="0"/>
            <a:r>
              <a:rPr lang="zh-CN" altLang="en-US" sz="2400" b="1" dirty="0">
                <a:latin typeface="Arial" panose="020B0604020202020204" pitchFamily="34" charset="0"/>
                <a:sym typeface="+mn-ea"/>
              </a:rPr>
              <a:t>  </a:t>
            </a:r>
            <a:endParaRPr lang="zh-CN" altLang="en-US" sz="2400" b="1" dirty="0">
              <a:latin typeface="Arial" panose="020B0604020202020204" pitchFamily="34" charset="0"/>
              <a:sym typeface="+mn-ea"/>
            </a:endParaRPr>
          </a:p>
          <a:p>
            <a:pPr eaLnBrk="0" hangingPunct="0"/>
            <a:r>
              <a:rPr lang="zh-CN" altLang="en-US" sz="2400" b="1" dirty="0">
                <a:latin typeface="Arial" panose="020B0604020202020204" pitchFamily="34" charset="0"/>
                <a:sym typeface="+mn-ea"/>
              </a:rPr>
              <a:t>        </a:t>
            </a:r>
            <a:r>
              <a:rPr lang="zh-CN" altLang="en-US" sz="2800" b="1" dirty="0">
                <a:latin typeface="Arial" panose="020B0604020202020204" pitchFamily="34" charset="0"/>
                <a:sym typeface="+mn-ea"/>
              </a:rPr>
              <a:t>针对中考核心考点的典型问题以及平时作业和考试中的典型错误进行汇总整理，让学生在规定时间内完成，通过这样的不断强化训练夯实学生的双基、提升学生的解题速度。</a:t>
            </a:r>
            <a:endParaRPr lang="zh-CN" altLang="en-US" sz="2800" b="1" dirty="0">
              <a:latin typeface="Arial" panose="020B0604020202020204" pitchFamily="34" charset="0"/>
            </a:endParaRPr>
          </a:p>
          <a:p>
            <a:pPr eaLnBrk="0" hangingPunct="0"/>
            <a:endParaRPr lang="zh-CN" altLang="en-US" sz="2800" b="1" dirty="0">
              <a:latin typeface="Arial" panose="020B0604020202020204" pitchFamily="34" charset="0"/>
            </a:endParaRPr>
          </a:p>
        </p:txBody>
      </p:sp>
      <p:sp>
        <p:nvSpPr>
          <p:cNvPr id="17415" name="Text Box 7"/>
          <p:cNvSpPr txBox="1"/>
          <p:nvPr/>
        </p:nvSpPr>
        <p:spPr>
          <a:xfrm>
            <a:off x="308293" y="43942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4" name="文本框 3"/>
          <p:cNvSpPr txBox="1"/>
          <p:nvPr/>
        </p:nvSpPr>
        <p:spPr>
          <a:xfrm>
            <a:off x="513715" y="1009650"/>
            <a:ext cx="8574405" cy="3107690"/>
          </a:xfrm>
          <a:prstGeom prst="rect">
            <a:avLst/>
          </a:prstGeom>
          <a:noFill/>
        </p:spPr>
        <p:txBody>
          <a:bodyPr wrap="square" rtlCol="0" anchor="t">
            <a:spAutoFit/>
          </a:bodyPr>
          <a:p>
            <a:pPr eaLnBrk="0" hangingPunct="0"/>
            <a:r>
              <a:rPr lang="en-US" altLang="zh-CN" sz="2800" b="1" dirty="0">
                <a:solidFill>
                  <a:srgbClr val="FF0000"/>
                </a:solidFill>
                <a:latin typeface="Arial" panose="020B0604020202020204" pitchFamily="34" charset="0"/>
              </a:rPr>
              <a:t>       </a:t>
            </a:r>
            <a:r>
              <a:rPr lang="zh-CN" altLang="en-US" sz="2800" b="1" dirty="0">
                <a:solidFill>
                  <a:srgbClr val="FF0000"/>
                </a:solidFill>
                <a:latin typeface="Arial" panose="020B0604020202020204" pitchFamily="34" charset="0"/>
              </a:rPr>
              <a:t>第三轮复习</a:t>
            </a:r>
            <a:r>
              <a:rPr lang="zh-CN" altLang="en-US" sz="2800" b="1" dirty="0">
                <a:latin typeface="Arial" panose="020B0604020202020204" pitchFamily="34" charset="0"/>
              </a:rPr>
              <a:t>的形式主要是模拟中考的综合训练，进行查漏补缺，考前练兵。主要结合近几年的中考题，选择组合与中考试卷结构相同、考试时间相同、难度相当的试卷训练，进行适应性训练，要求学生规范答题，适当控制测试次数与难度。试卷的讲评要注重典型错误的分析，侧重训练答题技巧、考场心态、临场发挥的能力，丰富应试经验和技巧等。</a:t>
            </a:r>
            <a:endParaRPr lang="zh-CN" altLang="en-US" sz="2800" b="1" dirty="0">
              <a:latin typeface="Arial" panose="020B0604020202020204" pitchFamily="34" charset="0"/>
            </a:endParaRPr>
          </a:p>
        </p:txBody>
      </p:sp>
      <p:sp>
        <p:nvSpPr>
          <p:cNvPr id="17415" name="Text Box 7"/>
          <p:cNvSpPr txBox="1"/>
          <p:nvPr/>
        </p:nvSpPr>
        <p:spPr>
          <a:xfrm>
            <a:off x="308293" y="43942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2" name="文本框 1"/>
          <p:cNvSpPr txBox="1"/>
          <p:nvPr/>
        </p:nvSpPr>
        <p:spPr>
          <a:xfrm>
            <a:off x="506095" y="1073785"/>
            <a:ext cx="9151620" cy="4399915"/>
          </a:xfrm>
          <a:prstGeom prst="rect">
            <a:avLst/>
          </a:prstGeom>
          <a:noFill/>
        </p:spPr>
        <p:txBody>
          <a:bodyPr wrap="square" rtlCol="0">
            <a:spAutoFit/>
          </a:bodyPr>
          <a:p>
            <a:r>
              <a:rPr lang="en-US" altLang="zh-CN" sz="2800" b="1"/>
              <a:t>       </a:t>
            </a:r>
            <a:r>
              <a:rPr lang="zh-CN" altLang="en-US" sz="2800" b="1"/>
              <a:t>这一阶段复习是全真模拟训练，提高应试能力。以精选的套题为线索，进行答题的速度训练，答题的规范化训练，考试的心里训练，应试的策略训练，避免“会而不对，对而不全，全而不美”的现象，想方设法鼓起学生的自信心，让“优生考优，中等生考好，中下等生考的满意”。让学生了解评分标准，阅卷一定要严格按考分标准打分。考后要加强试卷的讲评。题目要分类讲，要有选择型和针对性的讲，并将较综合型的题目分解为较简单的几个小题目来讲，还要结合方法进行指导和归纳。之后一定要让学生进行纠错、消化和反思。</a:t>
            </a:r>
            <a:endParaRPr lang="zh-CN" altLang="en-US" sz="2800" b="1"/>
          </a:p>
        </p:txBody>
      </p:sp>
      <p:sp>
        <p:nvSpPr>
          <p:cNvPr id="17415" name="Text Box 7"/>
          <p:cNvSpPr txBox="1"/>
          <p:nvPr/>
        </p:nvSpPr>
        <p:spPr>
          <a:xfrm>
            <a:off x="308293" y="43942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2" name="文本框 1"/>
          <p:cNvSpPr txBox="1"/>
          <p:nvPr/>
        </p:nvSpPr>
        <p:spPr>
          <a:xfrm>
            <a:off x="686435" y="1181735"/>
            <a:ext cx="8606790" cy="2676525"/>
          </a:xfrm>
          <a:prstGeom prst="rect">
            <a:avLst/>
          </a:prstGeom>
          <a:noFill/>
        </p:spPr>
        <p:txBody>
          <a:bodyPr wrap="square" rtlCol="0">
            <a:spAutoFit/>
          </a:bodyPr>
          <a:p>
            <a:r>
              <a:rPr lang="en-US" altLang="zh-CN" sz="2800" b="1"/>
              <a:t>       </a:t>
            </a:r>
            <a:r>
              <a:rPr lang="zh-CN" altLang="en-US" sz="2800" b="1"/>
              <a:t>在复习中要求学生严格按照中考要求答题，按标准格式答题，纠正答题过程中的不良习惯，对于试卷的错误要认真分析，找出错误的原因和解决的办法。并对每次训练结果进行分析比较，既可发现问题，查漏补缺，又可积累考试经验，培养良好的应试心理素质。</a:t>
            </a:r>
            <a:endParaRPr lang="zh-CN" altLang="en-US" sz="2800" b="1"/>
          </a:p>
        </p:txBody>
      </p:sp>
      <p:sp>
        <p:nvSpPr>
          <p:cNvPr id="17415" name="Text Box 7"/>
          <p:cNvSpPr txBox="1"/>
          <p:nvPr/>
        </p:nvSpPr>
        <p:spPr>
          <a:xfrm>
            <a:off x="308293" y="43942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2" name="文本框 1"/>
          <p:cNvSpPr txBox="1"/>
          <p:nvPr/>
        </p:nvSpPr>
        <p:spPr>
          <a:xfrm>
            <a:off x="518795" y="1605915"/>
            <a:ext cx="9125585" cy="2061210"/>
          </a:xfrm>
          <a:prstGeom prst="rect">
            <a:avLst/>
          </a:prstGeom>
          <a:noFill/>
        </p:spPr>
        <p:txBody>
          <a:bodyPr wrap="square" rtlCol="0">
            <a:spAutoFit/>
          </a:bodyPr>
          <a:p>
            <a:r>
              <a:rPr lang="en-US" altLang="zh-CN" sz="2800" b="1"/>
              <a:t>        </a:t>
            </a:r>
            <a:r>
              <a:rPr lang="zh-CN" altLang="en-US" sz="3200" b="1"/>
              <a:t>初三数学复习，</a:t>
            </a:r>
            <a:r>
              <a:rPr lang="zh-CN" altLang="en-US" sz="3200" b="1">
                <a:solidFill>
                  <a:srgbClr val="FF0000"/>
                </a:solidFill>
              </a:rPr>
              <a:t>时间紧、任务重、要求高</a:t>
            </a:r>
            <a:r>
              <a:rPr lang="zh-CN" altLang="en-US" sz="3200" b="1"/>
              <a:t>，只有切实结合本校实际，制定合理科学的复习方案，认真夯实基础，提高学生解题技能，培养学生良好的应试心态，才能轻松迎考，决胜中考！！！</a:t>
            </a:r>
            <a:endParaRPr lang="zh-CN" altLang="en-US" sz="3200" b="1"/>
          </a:p>
        </p:txBody>
      </p:sp>
      <p:sp>
        <p:nvSpPr>
          <p:cNvPr id="17415" name="Text Box 7"/>
          <p:cNvSpPr txBox="1"/>
          <p:nvPr/>
        </p:nvSpPr>
        <p:spPr>
          <a:xfrm>
            <a:off x="308293" y="43942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57346" name="标题 29697"/>
          <p:cNvSpPr>
            <a:spLocks noGrp="1"/>
          </p:cNvSpPr>
          <p:nvPr>
            <p:ph type="ctrTitle"/>
          </p:nvPr>
        </p:nvSpPr>
        <p:spPr>
          <a:xfrm>
            <a:off x="1589458" y="1678305"/>
            <a:ext cx="4321175" cy="1470025"/>
          </a:xfrm>
        </p:spPr>
        <p:txBody>
          <a:bodyPr vert="horz" wrap="square" lIns="91440" tIns="45720" rIns="91440" bIns="45720" anchor="ctr"/>
          <a:p>
            <a:pPr eaLnBrk="1" hangingPunct="1">
              <a:buClrTx/>
              <a:buSzTx/>
              <a:buFontTx/>
            </a:pPr>
            <a:r>
              <a:rPr lang="zh-CN" altLang="en-US" sz="8800" kern="1200" dirty="0">
                <a:latin typeface="+mj-lt"/>
                <a:ea typeface="宋体" panose="02010600030101010101" pitchFamily="2" charset="-122"/>
                <a:cs typeface="+mj-cs"/>
              </a:rPr>
              <a:t>谢  谢</a:t>
            </a:r>
            <a:r>
              <a:rPr lang="en-US" altLang="zh-CN" sz="8800" kern="1200" dirty="0">
                <a:latin typeface="+mj-lt"/>
                <a:ea typeface="宋体" panose="02010600030101010101" pitchFamily="2" charset="-122"/>
                <a:cs typeface="+mj-cs"/>
              </a:rPr>
              <a:t>!</a:t>
            </a:r>
            <a:endParaRPr lang="en-US" altLang="zh-CN" sz="8800" kern="1200" dirty="0">
              <a:latin typeface="+mj-lt"/>
              <a:ea typeface="宋体" panose="02010600030101010101" pitchFamily="2" charset="-122"/>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2" name="标题 1"/>
          <p:cNvSpPr/>
          <p:nvPr>
            <p:ph type="ctrTitle"/>
          </p:nvPr>
        </p:nvSpPr>
        <p:spPr>
          <a:xfrm>
            <a:off x="1984920" y="1625918"/>
            <a:ext cx="9256680" cy="927100"/>
          </a:xfrm>
        </p:spPr>
        <p:txBody>
          <a:bodyPr/>
          <a:p>
            <a:r>
              <a:rPr lang="zh-CN" altLang="en-US" sz="8800"/>
              <a:t>谢谢！</a:t>
            </a:r>
            <a:endParaRPr lang="zh-CN" altLang="en-US" sz="8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nvSpPr>
        <p:spPr>
          <a:xfrm>
            <a:off x="339725" y="149225"/>
            <a:ext cx="9088754" cy="1651000"/>
          </a:xfrm>
          <a:prstGeom prst="rect">
            <a:avLst/>
          </a:prstGeom>
          <a:noFill/>
          <a:ln w="9525">
            <a:noFill/>
          </a:ln>
        </p:spPr>
        <p:txBody>
          <a:bodyPr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32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    </a:t>
            </a:r>
            <a:r>
              <a:rPr kumimoji="0" lang="en-US" altLang="zh-CN" sz="3200" b="1"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rPr>
              <a:t>   </a:t>
            </a:r>
            <a:r>
              <a:rPr kumimoji="0" lang="zh-CN" altLang="en-US" sz="3200" b="1"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rPr>
              <a:t>专题示例</a:t>
            </a:r>
            <a:r>
              <a:rPr kumimoji="0" lang="en-US" altLang="zh-CN" sz="3200" b="1"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rPr>
              <a:t>2</a:t>
            </a:r>
            <a:r>
              <a:rPr kumimoji="0" lang="zh-CN" altLang="en-US" sz="3200" b="1"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rPr>
              <a:t>：圆背景下的线段和最值问题</a:t>
            </a:r>
            <a:endParaRPr kumimoji="0" lang="zh-CN" altLang="en-US" sz="3200" b="1"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         这一类问题涉及了相似三角形的判定和性质、两条线段和的最小值问题、转化思想等，解题的关键是构造相似三角形，利用相似三角形对应边成比例完成线段之间的转换，利用三点共线或者垂线段最短求得最小值</a:t>
            </a:r>
            <a:r>
              <a:rPr kumimoji="0" lang="en-US" altLang="zh-CN" sz="20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a:t>
            </a:r>
            <a:endParaRPr kumimoji="0" lang="en-US" altLang="zh-CN" sz="20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pic>
        <p:nvPicPr>
          <p:cNvPr id="7" name="图片 6"/>
          <p:cNvPicPr>
            <a:picLocks noChangeAspect="1"/>
          </p:cNvPicPr>
          <p:nvPr/>
        </p:nvPicPr>
        <p:blipFill>
          <a:blip r:embed="rId1"/>
          <a:stretch>
            <a:fillRect/>
          </a:stretch>
        </p:blipFill>
        <p:spPr>
          <a:xfrm>
            <a:off x="565150" y="1800225"/>
            <a:ext cx="8638540" cy="1623060"/>
          </a:xfrm>
          <a:prstGeom prst="rect">
            <a:avLst/>
          </a:prstGeom>
        </p:spPr>
      </p:pic>
      <p:pic>
        <p:nvPicPr>
          <p:cNvPr id="2" name="图片 -2147482532" descr="菁优网：http://www.jyeoo.com"/>
          <p:cNvPicPr>
            <a:picLocks noChangeAspect="1"/>
          </p:cNvPicPr>
          <p:nvPr/>
        </p:nvPicPr>
        <p:blipFill>
          <a:blip r:embed="rId2"/>
          <a:stretch>
            <a:fillRect/>
          </a:stretch>
        </p:blipFill>
        <p:spPr>
          <a:xfrm>
            <a:off x="1054100" y="3423285"/>
            <a:ext cx="2210435" cy="2537460"/>
          </a:xfrm>
          <a:prstGeom prst="rect">
            <a:avLst/>
          </a:prstGeom>
          <a:noFill/>
          <a:ln w="9525">
            <a:noFill/>
          </a:ln>
        </p:spPr>
      </p:pic>
      <p:pic>
        <p:nvPicPr>
          <p:cNvPr id="3" name="图片 2"/>
          <p:cNvPicPr>
            <a:picLocks noChangeAspect="1"/>
          </p:cNvPicPr>
          <p:nvPr/>
        </p:nvPicPr>
        <p:blipFill>
          <a:blip r:embed="rId3"/>
          <a:stretch>
            <a:fillRect/>
          </a:stretch>
        </p:blipFill>
        <p:spPr>
          <a:xfrm>
            <a:off x="4231005" y="3147695"/>
            <a:ext cx="2620645" cy="3088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41605" y="-83820"/>
            <a:ext cx="8669020" cy="4065270"/>
          </a:xfrm>
          <a:prstGeom prst="rect">
            <a:avLst/>
          </a:prstGeom>
        </p:spPr>
      </p:pic>
      <p:pic>
        <p:nvPicPr>
          <p:cNvPr id="3" name="图片24" descr="菁优网：http://www.jyeoo.com"/>
          <p:cNvPicPr>
            <a:picLocks noChangeAspect="1"/>
          </p:cNvPicPr>
          <p:nvPr/>
        </p:nvPicPr>
        <p:blipFill>
          <a:blip r:embed="rId2"/>
          <a:stretch>
            <a:fillRect/>
          </a:stretch>
        </p:blipFill>
        <p:spPr>
          <a:xfrm>
            <a:off x="396875" y="3909060"/>
            <a:ext cx="5296535" cy="2762885"/>
          </a:xfrm>
          <a:prstGeom prst="rect">
            <a:avLst/>
          </a:prstGeom>
          <a:noFill/>
          <a:ln w="9525">
            <a:noFill/>
          </a:ln>
        </p:spPr>
      </p:pic>
      <p:pic>
        <p:nvPicPr>
          <p:cNvPr id="5" name="图片 4"/>
          <p:cNvPicPr>
            <a:picLocks noChangeAspect="1"/>
          </p:cNvPicPr>
          <p:nvPr/>
        </p:nvPicPr>
        <p:blipFill>
          <a:blip r:embed="rId3"/>
          <a:stretch>
            <a:fillRect/>
          </a:stretch>
        </p:blipFill>
        <p:spPr>
          <a:xfrm>
            <a:off x="6222365" y="3102610"/>
            <a:ext cx="3676015" cy="3853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5" name="TextBox 5"/>
          <p:cNvSpPr txBox="1"/>
          <p:nvPr/>
        </p:nvSpPr>
        <p:spPr>
          <a:xfrm>
            <a:off x="665162" y="951548"/>
            <a:ext cx="9124950" cy="4954270"/>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zh-CN" altLang="en-US" sz="3200" b="1" dirty="0">
                <a:latin typeface="Arial" panose="020B0604020202020204" pitchFamily="34" charset="0"/>
                <a:ea typeface="宋体" panose="02010600030101010101" pitchFamily="2" charset="-122"/>
              </a:rPr>
              <a:t>策略二：</a:t>
            </a:r>
            <a:r>
              <a:rPr lang="zh-CN" altLang="zh-CN" sz="3200" b="1" dirty="0">
                <a:solidFill>
                  <a:srgbClr val="FF0000"/>
                </a:solidFill>
                <a:latin typeface="Arial" panose="020B0604020202020204" pitchFamily="34" charset="0"/>
                <a:ea typeface="宋体" panose="02010600030101010101" pitchFamily="2" charset="-122"/>
              </a:rPr>
              <a:t>强化通法通解</a:t>
            </a:r>
            <a:endParaRPr lang="zh-CN" altLang="zh-CN" sz="3200" b="1" dirty="0">
              <a:solidFill>
                <a:srgbClr val="FF0000"/>
              </a:solidFill>
              <a:latin typeface="Arial" panose="020B0604020202020204" pitchFamily="34" charset="0"/>
              <a:ea typeface="宋体" panose="02010600030101010101" pitchFamily="2" charset="-122"/>
            </a:endParaRPr>
          </a:p>
          <a:p>
            <a:pPr eaLnBrk="0" hangingPunct="0"/>
            <a:endParaRPr lang="zh-CN" altLang="zh-CN" sz="3200" b="1" dirty="0">
              <a:latin typeface="Arial" panose="020B0604020202020204" pitchFamily="34" charset="0"/>
              <a:ea typeface="宋体" panose="02010600030101010101" pitchFamily="2" charset="-122"/>
            </a:endParaRPr>
          </a:p>
          <a:p>
            <a:pPr eaLnBrk="0" hangingPunct="0"/>
            <a:r>
              <a:rPr lang="zh-CN" altLang="zh-CN" b="1" dirty="0">
                <a:latin typeface="Arial" panose="020B0604020202020204" pitchFamily="34" charset="0"/>
                <a:ea typeface="宋体" panose="02010600030101010101" pitchFamily="2" charset="-122"/>
              </a:rPr>
              <a:t> </a:t>
            </a:r>
            <a:r>
              <a:rPr lang="zh-CN" altLang="zh-CN" dirty="0">
                <a:latin typeface="Arial" panose="020B0604020202020204" pitchFamily="34" charset="0"/>
                <a:ea typeface="宋体" panose="02010600030101010101" pitchFamily="2" charset="-122"/>
              </a:rPr>
              <a:t>   </a:t>
            </a:r>
            <a:r>
              <a:rPr lang="zh-CN" altLang="zh-CN" sz="2800" b="1" dirty="0">
                <a:latin typeface="Arial" panose="020B0604020202020204" pitchFamily="34" charset="0"/>
                <a:ea typeface="宋体" panose="02010600030101010101" pitchFamily="2" charset="-122"/>
              </a:rPr>
              <a:t>     专题复习的课堂，应该着眼于学生的思维能力得到发展，关注学生分析与解决问题的悟性得到提高以及对问题的化归意识得到加强。借助典型问题展示“多题一解”和“一题多解”，不在于方法的罗列，而在于思路的分析和解法的对比，从而揭示最简或最佳的解法。所讲例题有针对性，体现一类方法(通法)，并适当进行拓展、举一反三。</a:t>
            </a:r>
            <a:endParaRPr lang="zh-CN" altLang="zh-CN" sz="2800" b="1" dirty="0">
              <a:latin typeface="Arial" panose="020B0604020202020204" pitchFamily="34" charset="0"/>
              <a:ea typeface="宋体" panose="02010600030101010101" pitchFamily="2" charset="-122"/>
            </a:endParaRPr>
          </a:p>
          <a:p>
            <a:pPr eaLnBrk="0" hangingPunct="0"/>
            <a:endParaRPr lang="zh-CN" altLang="zh-CN" sz="2800" b="1" dirty="0">
              <a:latin typeface="Arial" panose="020B0604020202020204" pitchFamily="34" charset="0"/>
              <a:ea typeface="宋体" panose="02010600030101010101" pitchFamily="2" charset="-122"/>
            </a:endParaRPr>
          </a:p>
          <a:p>
            <a:pPr eaLnBrk="0" hangingPunct="0"/>
            <a:endParaRPr lang="zh-CN" altLang="zh-CN" sz="2800" b="1" dirty="0">
              <a:latin typeface="Arial" panose="020B0604020202020204" pitchFamily="34" charset="0"/>
              <a:ea typeface="宋体" panose="02010600030101010101" pitchFamily="2" charset="-122"/>
            </a:endParaRPr>
          </a:p>
        </p:txBody>
      </p:sp>
      <p:sp>
        <p:nvSpPr>
          <p:cNvPr id="17415" name="Text Box 7"/>
          <p:cNvSpPr txBox="1"/>
          <p:nvPr/>
        </p:nvSpPr>
        <p:spPr>
          <a:xfrm>
            <a:off x="308293" y="439420"/>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stretch>
            <a:fillRect/>
          </a:stretch>
        </p:blipFill>
        <p:spPr>
          <a:xfrm>
            <a:off x="831215" y="1017270"/>
            <a:ext cx="3956685" cy="4149090"/>
          </a:xfrm>
          <a:prstGeom prst="rect">
            <a:avLst/>
          </a:prstGeom>
        </p:spPr>
      </p:pic>
      <p:pic>
        <p:nvPicPr>
          <p:cNvPr id="6" name="图片 5"/>
          <p:cNvPicPr>
            <a:picLocks noChangeAspect="1"/>
          </p:cNvPicPr>
          <p:nvPr/>
        </p:nvPicPr>
        <p:blipFill>
          <a:blip r:embed="rId2"/>
          <a:stretch>
            <a:fillRect/>
          </a:stretch>
        </p:blipFill>
        <p:spPr>
          <a:xfrm>
            <a:off x="4787900" y="896620"/>
            <a:ext cx="4072255" cy="4269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nvSpPr>
        <p:spPr>
          <a:xfrm>
            <a:off x="199390" y="418465"/>
            <a:ext cx="9711690" cy="3985895"/>
          </a:xfrm>
          <a:prstGeom prst="rect">
            <a:avLst/>
          </a:prstGeom>
          <a:noFill/>
          <a:ln w="9525">
            <a:noFill/>
          </a:ln>
        </p:spPr>
        <p:txBody>
          <a:bodyPr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rPr>
              <a:t>拓展提升：</a:t>
            </a:r>
            <a:endParaRPr kumimoji="0" lang="zh-CN" altLang="en-US" sz="3200" b="0"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1">
                <a:ln w="22225">
                  <a:solidFill>
                    <a:srgbClr val="C0504D"/>
                  </a:solidFill>
                  <a:prstDash val="solid"/>
                </a:ln>
                <a:solidFill>
                  <a:srgbClr val="C0504D">
                    <a:lumMod val="40000"/>
                    <a:lumOff val="60000"/>
                  </a:srgbClr>
                </a:solidFill>
                <a:effectLst/>
                <a:uLnTx/>
                <a:uFillTx/>
                <a:latin typeface="Calibri" panose="020F0502020204030204"/>
                <a:ea typeface="宋体" panose="02010600030101010101" pitchFamily="2" charset="-122"/>
                <a:cs typeface="+mn-cs"/>
              </a:rPr>
              <a:t> </a:t>
            </a:r>
            <a:r>
              <a:rPr kumimoji="0" lang="zh-CN" altLang="en-US" sz="36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 </a:t>
            </a: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如图，在Rt△</a:t>
            </a:r>
            <a:r>
              <a:rPr kumimoji="0" lang="en-US" altLang="zh-CN"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ABC</a:t>
            </a: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中，∠ACB=90°，AC=8，tanB=      ，点P是线段AB上的一个动点（不与A、B重合），以点P为圆心，PA为半径的⊙P与射线AC的另一个交点为D，射线PD交射线BC于点E．</a:t>
            </a:r>
            <a:endPar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（1）当点E在BC的延长线上时，设PA=x，CE=y，求y关于x的函数关系式，并写出x的取值范围；</a:t>
            </a:r>
            <a:endPar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（2）设           ，⊙</a:t>
            </a:r>
            <a:r>
              <a:rPr kumimoji="0" lang="en-US" altLang="zh-CN"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P</a:t>
            </a: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上是否存在一点</a:t>
            </a:r>
            <a:r>
              <a:rPr kumimoji="0" lang="en-US" altLang="zh-CN"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F</a:t>
            </a: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 使</a:t>
            </a:r>
            <a:r>
              <a:rPr kumimoji="0" lang="en-US" altLang="zh-CN"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CF+kBF</a:t>
            </a: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的值最小，如存在求出x</a:t>
            </a:r>
            <a:endPar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rPr>
              <a:t>的值；如不存在，请说明理由．</a:t>
            </a:r>
            <a:endPar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400" b="1"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0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0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0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ysClr val="windowText" lastClr="000000"/>
              </a:solidFill>
              <a:effectLst/>
              <a:uLnTx/>
              <a:uFillTx/>
              <a:latin typeface="Calibri" panose="020F0502020204030204"/>
              <a:ea typeface="宋体" panose="02010600030101010101" pitchFamily="2" charset="-122"/>
              <a:cs typeface="+mn-cs"/>
            </a:endParaRPr>
          </a:p>
        </p:txBody>
      </p:sp>
      <p:graphicFrame>
        <p:nvGraphicFramePr>
          <p:cNvPr id="2" name="对象 1">
            <a:hlinkClick r:id="" action="ppaction://ole?verb="/>
          </p:cNvPr>
          <p:cNvGraphicFramePr>
            <a:graphicFrameLocks noChangeAspect="1"/>
          </p:cNvGraphicFramePr>
          <p:nvPr/>
        </p:nvGraphicFramePr>
        <p:xfrm>
          <a:off x="7059295" y="899795"/>
          <a:ext cx="325755" cy="841375"/>
        </p:xfrm>
        <a:graphic>
          <a:graphicData uri="http://schemas.openxmlformats.org/presentationml/2006/ole">
            <mc:AlternateContent xmlns:mc="http://schemas.openxmlformats.org/markup-compatibility/2006">
              <mc:Choice xmlns:v="urn:schemas-microsoft-com:vml" Requires="v">
                <p:oleObj spid="_x0000_s1025" name="" r:id="rId1" imgW="152400" imgH="393700" progId="Equation.KSEE3">
                  <p:embed/>
                </p:oleObj>
              </mc:Choice>
              <mc:Fallback>
                <p:oleObj name="" r:id="rId1" imgW="152400" imgH="393700" progId="Equation.KSEE3">
                  <p:embed/>
                  <p:pic>
                    <p:nvPicPr>
                      <p:cNvPr id="0" name="图片 1024"/>
                      <p:cNvPicPr/>
                      <p:nvPr/>
                    </p:nvPicPr>
                    <p:blipFill>
                      <a:blip r:embed="rId2"/>
                      <a:stretch>
                        <a:fillRect/>
                      </a:stretch>
                    </p:blipFill>
                    <p:spPr>
                      <a:xfrm>
                        <a:off x="7059295" y="899795"/>
                        <a:ext cx="325755" cy="841375"/>
                      </a:xfrm>
                      <a:prstGeom prst="rect">
                        <a:avLst/>
                      </a:prstGeom>
                    </p:spPr>
                  </p:pic>
                </p:oleObj>
              </mc:Fallback>
            </mc:AlternateContent>
          </a:graphicData>
        </a:graphic>
      </p:graphicFrame>
      <p:pic>
        <p:nvPicPr>
          <p:cNvPr id="3" name="图片 2"/>
          <p:cNvPicPr>
            <a:picLocks noChangeAspect="1"/>
          </p:cNvPicPr>
          <p:nvPr/>
        </p:nvPicPr>
        <p:blipFill>
          <a:blip r:embed="rId3"/>
          <a:stretch>
            <a:fillRect/>
          </a:stretch>
        </p:blipFill>
        <p:spPr>
          <a:xfrm>
            <a:off x="673735" y="3851910"/>
            <a:ext cx="2979420" cy="3113405"/>
          </a:xfrm>
          <a:prstGeom prst="rect">
            <a:avLst/>
          </a:prstGeom>
        </p:spPr>
      </p:pic>
      <p:graphicFrame>
        <p:nvGraphicFramePr>
          <p:cNvPr id="5" name="对象 4">
            <a:hlinkClick r:id="" action="ppaction://ole?verb="/>
          </p:cNvPr>
          <p:cNvGraphicFramePr>
            <a:graphicFrameLocks noChangeAspect="1"/>
          </p:cNvGraphicFramePr>
          <p:nvPr/>
        </p:nvGraphicFramePr>
        <p:xfrm>
          <a:off x="1350645" y="3086100"/>
          <a:ext cx="779145" cy="603885"/>
        </p:xfrm>
        <a:graphic>
          <a:graphicData uri="http://schemas.openxmlformats.org/presentationml/2006/ole">
            <mc:AlternateContent xmlns:mc="http://schemas.openxmlformats.org/markup-compatibility/2006">
              <mc:Choice xmlns:v="urn:schemas-microsoft-com:vml" Requires="v">
                <p:oleObj spid="_x0000_s1026" name="" r:id="rId4" imgW="508000" imgH="393700" progId="Equation.KSEE3">
                  <p:embed/>
                </p:oleObj>
              </mc:Choice>
              <mc:Fallback>
                <p:oleObj name="" r:id="rId4" imgW="508000" imgH="393700" progId="Equation.KSEE3">
                  <p:embed/>
                  <p:pic>
                    <p:nvPicPr>
                      <p:cNvPr id="0" name="图片 1025"/>
                      <p:cNvPicPr/>
                      <p:nvPr/>
                    </p:nvPicPr>
                    <p:blipFill>
                      <a:blip r:embed="rId5"/>
                      <a:stretch>
                        <a:fillRect/>
                      </a:stretch>
                    </p:blipFill>
                    <p:spPr>
                      <a:xfrm>
                        <a:off x="1350645" y="3086100"/>
                        <a:ext cx="779145" cy="603885"/>
                      </a:xfrm>
                      <a:prstGeom prst="rect">
                        <a:avLst/>
                      </a:prstGeom>
                    </p:spPr>
                  </p:pic>
                </p:oleObj>
              </mc:Fallback>
            </mc:AlternateContent>
          </a:graphicData>
        </a:graphic>
      </p:graphicFrame>
      <p:pic>
        <p:nvPicPr>
          <p:cNvPr id="6" name="图片 5"/>
          <p:cNvPicPr>
            <a:picLocks noChangeAspect="1"/>
          </p:cNvPicPr>
          <p:nvPr/>
        </p:nvPicPr>
        <p:blipFill>
          <a:blip r:embed="rId6"/>
          <a:stretch>
            <a:fillRect/>
          </a:stretch>
        </p:blipFill>
        <p:spPr>
          <a:xfrm>
            <a:off x="4749165" y="3238500"/>
            <a:ext cx="3566795" cy="3726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29697"/>
          <p:cNvSpPr>
            <a:spLocks noGrp="1"/>
          </p:cNvSpPr>
          <p:nvPr>
            <p:ph type="ctrTitle"/>
          </p:nvPr>
        </p:nvSpPr>
        <p:spPr>
          <a:xfrm>
            <a:off x="1686613" y="2492375"/>
            <a:ext cx="4321175" cy="1470025"/>
          </a:xfrm>
        </p:spPr>
        <p:txBody>
          <a:bodyPr vert="horz" wrap="square" lIns="91440" tIns="45720" rIns="91440" bIns="45720" anchor="ctr"/>
          <a:p>
            <a:pPr eaLnBrk="1" hangingPunct="1">
              <a:buClrTx/>
              <a:buSzTx/>
              <a:buFontTx/>
            </a:pPr>
            <a:r>
              <a:rPr lang="zh-CN" altLang="en-US" sz="8000" kern="1200" dirty="0">
                <a:latin typeface="+mj-lt"/>
                <a:ea typeface="宋体" panose="02010600030101010101" pitchFamily="2" charset="-122"/>
                <a:cs typeface="+mj-cs"/>
              </a:rPr>
              <a:t>谢  谢</a:t>
            </a:r>
            <a:r>
              <a:rPr lang="en-US" altLang="zh-CN" sz="8000" kern="1200" dirty="0">
                <a:latin typeface="+mj-lt"/>
                <a:ea typeface="宋体" panose="02010600030101010101" pitchFamily="2" charset="-122"/>
                <a:cs typeface="+mj-cs"/>
              </a:rPr>
              <a:t>!</a:t>
            </a:r>
            <a:endParaRPr lang="en-US" altLang="zh-CN" sz="8000" kern="1200" dirty="0">
              <a:latin typeface="+mj-lt"/>
              <a:ea typeface="宋体" panose="02010600030101010101" pitchFamily="2" charset="-122"/>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7" name="Picture 3"/>
          <p:cNvPicPr>
            <a:picLocks noChangeAspect="1"/>
          </p:cNvPicPr>
          <p:nvPr/>
        </p:nvPicPr>
        <p:blipFill>
          <a:blip r:embed="rId1">
            <a:lum bright="54001"/>
          </a:blip>
          <a:stretch>
            <a:fillRect/>
          </a:stretch>
        </p:blipFill>
        <p:spPr>
          <a:xfrm>
            <a:off x="-140970" y="-20955"/>
            <a:ext cx="10445750" cy="6899910"/>
          </a:xfrm>
          <a:prstGeom prst="rect">
            <a:avLst/>
          </a:prstGeom>
          <a:noFill/>
          <a:ln w="9525">
            <a:noFill/>
          </a:ln>
        </p:spPr>
      </p:pic>
      <p:sp>
        <p:nvSpPr>
          <p:cNvPr id="5" name="文本框 4"/>
          <p:cNvSpPr txBox="1"/>
          <p:nvPr/>
        </p:nvSpPr>
        <p:spPr>
          <a:xfrm>
            <a:off x="303530" y="818515"/>
            <a:ext cx="9890125" cy="4399915"/>
          </a:xfrm>
          <a:prstGeom prst="rect">
            <a:avLst/>
          </a:prstGeom>
          <a:noFill/>
        </p:spPr>
        <p:txBody>
          <a:bodyPr wrap="square" rtlCol="0" anchor="t">
            <a:spAutoFit/>
          </a:bodyPr>
          <a:p>
            <a:pPr eaLnBrk="0" hangingPunct="0"/>
            <a:r>
              <a:rPr lang="zh-CN" altLang="zh-CN" sz="2800" b="1" dirty="0">
                <a:latin typeface="Arial" panose="020B0604020202020204" pitchFamily="34" charset="0"/>
                <a:sym typeface="+mn-ea"/>
              </a:rPr>
              <a:t>1.专题的选择：</a:t>
            </a:r>
            <a:endParaRPr lang="zh-CN" altLang="zh-CN" sz="2800" b="1" dirty="0">
              <a:latin typeface="Arial" panose="020B0604020202020204" pitchFamily="34" charset="0"/>
              <a:sym typeface="+mn-ea"/>
            </a:endParaRPr>
          </a:p>
          <a:p>
            <a:pPr eaLnBrk="0" hangingPunct="0"/>
            <a:endParaRPr lang="zh-CN" altLang="zh-CN" sz="2800" b="1" dirty="0">
              <a:latin typeface="Arial" panose="020B0604020202020204" pitchFamily="34" charset="0"/>
              <a:sym typeface="+mn-ea"/>
            </a:endParaRPr>
          </a:p>
          <a:p>
            <a:pPr eaLnBrk="0" hangingPunct="0"/>
            <a:r>
              <a:rPr lang="zh-CN" altLang="zh-CN" sz="2800" b="1" dirty="0">
                <a:solidFill>
                  <a:srgbClr val="FF0000"/>
                </a:solidFill>
                <a:latin typeface="Arial" panose="020B0604020202020204" pitchFamily="34" charset="0"/>
                <a:sym typeface="+mn-ea"/>
              </a:rPr>
              <a:t>一</a:t>
            </a:r>
            <a:r>
              <a:rPr lang="zh-CN" altLang="zh-CN" sz="2800" b="1" dirty="0">
                <a:latin typeface="Arial" panose="020B0604020202020204" pitchFamily="34" charset="0"/>
                <a:sym typeface="+mn-ea"/>
              </a:rPr>
              <a:t>是要紧扣课标要求和数学基本思想方法，具有代表性；</a:t>
            </a:r>
            <a:endParaRPr lang="zh-CN" altLang="zh-CN" sz="2800" b="1" dirty="0">
              <a:latin typeface="Arial" panose="020B0604020202020204" pitchFamily="34" charset="0"/>
              <a:sym typeface="+mn-ea"/>
            </a:endParaRPr>
          </a:p>
          <a:p>
            <a:pPr eaLnBrk="0" hangingPunct="0"/>
            <a:endParaRPr lang="zh-CN" altLang="zh-CN" sz="2800" b="1" dirty="0">
              <a:latin typeface="Arial" panose="020B0604020202020204" pitchFamily="34" charset="0"/>
              <a:ea typeface="宋体" panose="02010600030101010101" pitchFamily="2" charset="-122"/>
            </a:endParaRPr>
          </a:p>
          <a:p>
            <a:pPr eaLnBrk="0" hangingPunct="0"/>
            <a:r>
              <a:rPr lang="zh-CN" altLang="zh-CN" sz="2800" b="1" dirty="0">
                <a:solidFill>
                  <a:srgbClr val="FF0000"/>
                </a:solidFill>
                <a:latin typeface="Arial" panose="020B0604020202020204" pitchFamily="34" charset="0"/>
                <a:sym typeface="+mn-ea"/>
              </a:rPr>
              <a:t>二</a:t>
            </a:r>
            <a:r>
              <a:rPr lang="zh-CN" altLang="zh-CN" sz="2800" b="1" dirty="0">
                <a:latin typeface="Arial" panose="020B0604020202020204" pitchFamily="34" charset="0"/>
                <a:sym typeface="+mn-ea"/>
              </a:rPr>
              <a:t>是要围绕热点、难点、重点和中考必考内容，具有针对性；</a:t>
            </a:r>
            <a:endParaRPr lang="zh-CN" altLang="zh-CN" sz="2800" b="1" dirty="0">
              <a:latin typeface="Arial" panose="020B0604020202020204" pitchFamily="34" charset="0"/>
              <a:sym typeface="+mn-ea"/>
            </a:endParaRPr>
          </a:p>
          <a:p>
            <a:pPr eaLnBrk="0" hangingPunct="0"/>
            <a:endParaRPr lang="zh-CN" altLang="zh-CN" sz="2800" b="1" dirty="0">
              <a:latin typeface="Arial" panose="020B0604020202020204" pitchFamily="34" charset="0"/>
              <a:ea typeface="宋体" panose="02010600030101010101" pitchFamily="2" charset="-122"/>
            </a:endParaRPr>
          </a:p>
          <a:p>
            <a:pPr eaLnBrk="0" hangingPunct="0"/>
            <a:r>
              <a:rPr lang="zh-CN" altLang="zh-CN" sz="2800" b="1" dirty="0">
                <a:solidFill>
                  <a:srgbClr val="FF0000"/>
                </a:solidFill>
                <a:latin typeface="Arial" panose="020B0604020202020204" pitchFamily="34" charset="0"/>
                <a:sym typeface="+mn-ea"/>
              </a:rPr>
              <a:t>三</a:t>
            </a:r>
            <a:r>
              <a:rPr lang="zh-CN" altLang="zh-CN" sz="2800" b="1" dirty="0">
                <a:latin typeface="Arial" panose="020B0604020202020204" pitchFamily="34" charset="0"/>
                <a:sym typeface="+mn-ea"/>
              </a:rPr>
              <a:t>是要确定核心专题：数学思想专题、动态问题、图形变换、操作性问题、几何图形与函数的综合问题。</a:t>
            </a:r>
            <a:endParaRPr lang="zh-CN" altLang="zh-CN" sz="2800" b="1" dirty="0">
              <a:latin typeface="Arial" panose="020B0604020202020204" pitchFamily="34" charset="0"/>
              <a:ea typeface="宋体" panose="02010600030101010101" pitchFamily="2" charset="-122"/>
            </a:endParaRPr>
          </a:p>
          <a:p>
            <a:pPr eaLnBrk="0" hangingPunct="0"/>
            <a:endParaRPr lang="zh-CN" altLang="zh-CN" sz="2800" b="1" dirty="0">
              <a:latin typeface="Arial" panose="020B0604020202020204" pitchFamily="34" charset="0"/>
              <a:ea typeface="宋体" panose="02010600030101010101" pitchFamily="2" charset="-122"/>
            </a:endParaRPr>
          </a:p>
          <a:p>
            <a:pPr eaLnBrk="0" hangingPunct="0"/>
            <a:endParaRPr lang="zh-CN" altLang="zh-CN" sz="2800" b="1" dirty="0">
              <a:latin typeface="Arial" panose="020B0604020202020204" pitchFamily="34" charset="0"/>
              <a:ea typeface="宋体" panose="02010600030101010101" pitchFamily="2" charset="-122"/>
              <a:sym typeface="+mn-ea"/>
            </a:endParaRPr>
          </a:p>
        </p:txBody>
      </p:sp>
      <p:sp>
        <p:nvSpPr>
          <p:cNvPr id="17415" name="Text Box 7"/>
          <p:cNvSpPr txBox="1"/>
          <p:nvPr/>
        </p:nvSpPr>
        <p:spPr>
          <a:xfrm>
            <a:off x="303213" y="450215"/>
            <a:ext cx="6642100" cy="398780"/>
          </a:xfrm>
          <a:prstGeom prst="rect">
            <a:avLst/>
          </a:prstGeom>
          <a:noFill/>
          <a:ln w="9525">
            <a:noFill/>
          </a:ln>
        </p:spPr>
        <p:txBody>
          <a:bodyPr>
            <a:spAutoFit/>
          </a:bodyPr>
          <a:p>
            <a:pPr>
              <a:spcBef>
                <a:spcPct val="50000"/>
              </a:spcBef>
            </a:pPr>
            <a:r>
              <a:rPr lang="en-US" sz="2000" b="1" dirty="0">
                <a:solidFill>
                  <a:srgbClr val="FF0000"/>
                </a:solidFill>
                <a:latin typeface="黑体" panose="02010609060101010101" charset="-122"/>
                <a:ea typeface="黑体" panose="02010609060101010101" charset="-122"/>
              </a:rPr>
              <a:t>2019</a:t>
            </a:r>
            <a:r>
              <a:rPr lang="zh-CN" altLang="en-US" sz="2000" b="1" dirty="0">
                <a:solidFill>
                  <a:srgbClr val="FF0000"/>
                </a:solidFill>
                <a:latin typeface="黑体" panose="02010609060101010101" charset="-122"/>
                <a:ea typeface="黑体" panose="02010609060101010101" charset="-122"/>
              </a:rPr>
              <a:t>中考数学复习有效策略分析</a:t>
            </a:r>
            <a:endParaRPr lang="zh-CN" altLang="en-US" sz="20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415" y="-85725"/>
            <a:ext cx="10302875"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654810" y="2250440"/>
            <a:ext cx="1831975" cy="132207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存在性问题</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17415" name="Text Box 7"/>
          <p:cNvSpPr txBox="1"/>
          <p:nvPr/>
        </p:nvSpPr>
        <p:spPr>
          <a:xfrm>
            <a:off x="515938" y="299720"/>
            <a:ext cx="6642100" cy="368300"/>
          </a:xfrm>
          <a:prstGeom prst="rect">
            <a:avLst/>
          </a:prstGeom>
          <a:noFill/>
          <a:ln w="9525">
            <a:noFill/>
          </a:ln>
        </p:spPr>
        <p:txBody>
          <a:bodyPr>
            <a:spAutoFit/>
          </a:bodyPr>
          <a:p>
            <a:pPr>
              <a:spcBef>
                <a:spcPct val="50000"/>
              </a:spcBef>
            </a:pPr>
            <a:r>
              <a:rPr lang="en-US" dirty="0">
                <a:solidFill>
                  <a:srgbClr val="FF0000"/>
                </a:solidFill>
                <a:latin typeface="黑体" panose="02010609060101010101" charset="-122"/>
                <a:ea typeface="黑体" panose="02010609060101010101" charset="-122"/>
              </a:rPr>
              <a:t>2019</a:t>
            </a:r>
            <a:r>
              <a:rPr lang="zh-CN" altLang="en-US" dirty="0">
                <a:solidFill>
                  <a:srgbClr val="FF0000"/>
                </a:solidFill>
                <a:latin typeface="黑体" panose="02010609060101010101" charset="-122"/>
                <a:ea typeface="黑体" panose="02010609060101010101" charset="-122"/>
              </a:rPr>
              <a:t>中考数学复习有效策略分析</a:t>
            </a:r>
            <a:endParaRPr lang="zh-CN" altLang="en-US" dirty="0">
              <a:solidFill>
                <a:srgbClr val="FF0000"/>
              </a:solidFill>
              <a:latin typeface="黑体" panose="02010609060101010101" charset="-122"/>
              <a:ea typeface="黑体" panose="02010609060101010101" charset="-122"/>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126423" y="765175"/>
            <a:ext cx="3960813"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一、等腰三角形</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06" name="AutoShape 8"/>
          <p:cNvSpPr>
            <a:spLocks noChangeArrowheads="1"/>
          </p:cNvSpPr>
          <p:nvPr/>
        </p:nvSpPr>
        <p:spPr bwMode="auto">
          <a:xfrm>
            <a:off x="3486786" y="2133600"/>
            <a:ext cx="4608513" cy="72072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三、平行四边形</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847148" y="2852738"/>
            <a:ext cx="4032250" cy="719138"/>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四、菱形</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8" name="AutoShape 11"/>
          <p:cNvSpPr/>
          <p:nvPr/>
        </p:nvSpPr>
        <p:spPr>
          <a:xfrm>
            <a:off x="3702686" y="3573463"/>
            <a:ext cx="3887787" cy="719137"/>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五、矩形</a:t>
            </a:r>
            <a:endParaRPr lang="en-US" altLang="zh-CN" dirty="0">
              <a:solidFill>
                <a:srgbClr val="F44A4E"/>
              </a:solidFill>
              <a:latin typeface="黑体" panose="02010609060101010101" charset="-122"/>
              <a:ea typeface="黑体" panose="02010609060101010101" charset="-122"/>
            </a:endParaRPr>
          </a:p>
        </p:txBody>
      </p:sp>
      <p:sp>
        <p:nvSpPr>
          <p:cNvPr id="4112" name="AutoShape 6"/>
          <p:cNvSpPr/>
          <p:nvPr/>
        </p:nvSpPr>
        <p:spPr>
          <a:xfrm>
            <a:off x="3342323" y="1412875"/>
            <a:ext cx="4105275"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二、直角三角形</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500" fill="hold"/>
                                        <p:tgtEl>
                                          <p:spTgt spid="4108"/>
                                        </p:tgtEl>
                                        <p:attrNameLst>
                                          <p:attrName>ppt_x</p:attrName>
                                        </p:attrNameLst>
                                      </p:cBhvr>
                                      <p:tavLst>
                                        <p:tav tm="0">
                                          <p:val>
                                            <p:strVal val="#ppt_x"/>
                                          </p:val>
                                        </p:tav>
                                        <p:tav tm="100000">
                                          <p:val>
                                            <p:strVal val="#ppt_x"/>
                                          </p:val>
                                        </p:tav>
                                      </p:tavLst>
                                    </p:anim>
                                    <p:anim calcmode="lin" valueType="num">
                                      <p:cBhvr additive="base">
                                        <p:cTn id="28"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08" grpId="0" bldLvl="0" animBg="1"/>
      <p:bldP spid="41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186373" y="-85725"/>
            <a:ext cx="9417050" cy="706755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324610" y="2336800"/>
            <a:ext cx="2378075" cy="1322070"/>
          </a:xfrm>
          <a:prstGeom prst="rect">
            <a:avLst/>
          </a:prstGeom>
          <a:noFill/>
          <a:ln w="9525">
            <a:noFill/>
            <a:miter lim="800000"/>
          </a:ln>
          <a:effectLst>
            <a:outerShdw dist="35921" dir="2700000" algn="ctr" rotWithShape="0">
              <a:srgbClr val="808080">
                <a:alpha val="60999"/>
              </a:srgbClr>
            </a:outerShdw>
          </a:effectLst>
        </p:spPr>
        <p:txBody>
          <a:bodyPr>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几何最值问题</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126740" y="765175"/>
            <a:ext cx="5748020"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一、轴对称型</a:t>
            </a:r>
            <a:r>
              <a:rPr lang="zh-CN" sz="3200" dirty="0">
                <a:latin typeface="Arial" panose="020B0604020202020204" pitchFamily="34" charset="0"/>
                <a:ea typeface="黑体" panose="02010609060101010101" charset="-122"/>
              </a:rPr>
              <a:t>线段和的最小值</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06" name="AutoShape 8"/>
          <p:cNvSpPr>
            <a:spLocks noChangeArrowheads="1"/>
          </p:cNvSpPr>
          <p:nvPr/>
        </p:nvSpPr>
        <p:spPr bwMode="auto">
          <a:xfrm>
            <a:off x="3486785" y="2133600"/>
            <a:ext cx="5791200" cy="72072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三、平移型线段和的最小值</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847465" y="2853055"/>
            <a:ext cx="5611495" cy="71945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四、旋转型线段和的最小值</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8" name="AutoShape 11"/>
          <p:cNvSpPr/>
          <p:nvPr/>
        </p:nvSpPr>
        <p:spPr>
          <a:xfrm>
            <a:off x="3702685" y="3573780"/>
            <a:ext cx="5574665" cy="718820"/>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五、</a:t>
            </a:r>
            <a:r>
              <a:rPr lang="en-US" altLang="zh-CN" sz="3200" dirty="0">
                <a:latin typeface="黑体" panose="02010609060101010101" charset="-122"/>
                <a:ea typeface="黑体" panose="02010609060101010101" charset="-122"/>
              </a:rPr>
              <a:t>“a+kb”</a:t>
            </a:r>
            <a:r>
              <a:rPr lang="zh-CN" altLang="en-US" sz="3200" dirty="0">
                <a:latin typeface="黑体" panose="02010609060101010101" charset="-122"/>
                <a:ea typeface="黑体" panose="02010609060101010101" charset="-122"/>
              </a:rPr>
              <a:t>型之</a:t>
            </a:r>
            <a:r>
              <a:rPr lang="en-US" altLang="zh-CN" sz="3200" dirty="0">
                <a:latin typeface="黑体" panose="02010609060101010101" charset="-122"/>
                <a:ea typeface="黑体" panose="02010609060101010101" charset="-122"/>
              </a:rPr>
              <a:t>“</a:t>
            </a:r>
            <a:r>
              <a:rPr lang="zh-CN" altLang="en-US" sz="3200" dirty="0">
                <a:latin typeface="黑体" panose="02010609060101010101" charset="-122"/>
                <a:ea typeface="黑体" panose="02010609060101010101" charset="-122"/>
              </a:rPr>
              <a:t>胡不归</a:t>
            </a:r>
            <a:r>
              <a:rPr lang="en-US" altLang="zh-CN" sz="3200" dirty="0">
                <a:latin typeface="黑体" panose="02010609060101010101" charset="-122"/>
                <a:ea typeface="黑体" panose="02010609060101010101" charset="-122"/>
              </a:rPr>
              <a:t>”</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4109" name="AutoShape 12"/>
          <p:cNvSpPr/>
          <p:nvPr/>
        </p:nvSpPr>
        <p:spPr>
          <a:xfrm>
            <a:off x="2910523" y="5025073"/>
            <a:ext cx="3744913" cy="647700"/>
          </a:xfrm>
          <a:prstGeom prst="roundRect">
            <a:avLst>
              <a:gd name="adj" fmla="val 50000"/>
            </a:avLst>
          </a:prstGeom>
          <a:gradFill rotWithShape="1">
            <a:gsLst>
              <a:gs pos="0">
                <a:srgbClr val="CCFFFF"/>
              </a:gs>
              <a:gs pos="100000">
                <a:srgbClr val="FCFFFF"/>
              </a:gs>
            </a:gsLst>
            <a:lin ang="0" scaled="1"/>
            <a:tileRect/>
          </a:gradFill>
          <a:ln w="38100" cap="flat" cmpd="sng">
            <a:solidFill>
              <a:srgbClr val="FF0066"/>
            </a:solidFill>
            <a:prstDash val="solid"/>
            <a:headEnd type="none" w="med" len="med"/>
            <a:tailEnd type="none" w="med" len="med"/>
          </a:ln>
        </p:spPr>
        <p:txBody>
          <a:bodyPr wrap="none" anchor="ctr"/>
          <a:p>
            <a:r>
              <a:rPr lang="zh-CN" altLang="en-US" sz="3200" dirty="0">
                <a:latin typeface="Arial" panose="020B0604020202020204" pitchFamily="34" charset="0"/>
                <a:ea typeface="黑体" panose="02010609060101010101" charset="-122"/>
              </a:rPr>
              <a:t>七、点圆最值</a:t>
            </a:r>
            <a:r>
              <a:rPr lang="en-US" altLang="zh-CN" sz="3200" dirty="0">
                <a:solidFill>
                  <a:srgbClr val="F44A4E"/>
                </a:solidFill>
                <a:latin typeface="Arial" panose="020B0604020202020204" pitchFamily="34" charset="0"/>
              </a:rPr>
              <a:t>     </a:t>
            </a:r>
            <a:endParaRPr lang="en-US" altLang="zh-CN" sz="3200" dirty="0">
              <a:solidFill>
                <a:srgbClr val="F44A4E"/>
              </a:solidFill>
              <a:latin typeface="Arial" panose="020B0604020202020204" pitchFamily="34" charset="0"/>
            </a:endParaRPr>
          </a:p>
        </p:txBody>
      </p:sp>
      <p:sp>
        <p:nvSpPr>
          <p:cNvPr id="4110" name="AutoShape 14"/>
          <p:cNvSpPr/>
          <p:nvPr/>
        </p:nvSpPr>
        <p:spPr>
          <a:xfrm>
            <a:off x="3486785" y="4292600"/>
            <a:ext cx="5614035"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algn="l" eaLnBrk="1" hangingPunct="1"/>
            <a:r>
              <a:rPr lang="zh-CN" altLang="en-US" sz="3200" dirty="0">
                <a:latin typeface="黑体" panose="02010609060101010101" charset="-122"/>
                <a:ea typeface="黑体" panose="02010609060101010101" charset="-122"/>
              </a:rPr>
              <a:t>六、</a:t>
            </a:r>
            <a:r>
              <a:rPr lang="en-US" altLang="zh-CN" sz="3200" dirty="0">
                <a:latin typeface="黑体" panose="02010609060101010101" charset="-122"/>
                <a:ea typeface="黑体" panose="02010609060101010101" charset="-122"/>
                <a:sym typeface="+mn-ea"/>
              </a:rPr>
              <a:t>“a+kb”</a:t>
            </a:r>
            <a:r>
              <a:rPr lang="zh-CN" altLang="en-US" sz="3200" dirty="0">
                <a:latin typeface="黑体" panose="02010609060101010101" charset="-122"/>
                <a:ea typeface="黑体" panose="02010609060101010101" charset="-122"/>
                <a:sym typeface="+mn-ea"/>
              </a:rPr>
              <a:t>型之</a:t>
            </a:r>
            <a:r>
              <a:rPr lang="en-US" altLang="zh-CN" sz="3200" dirty="0">
                <a:latin typeface="黑体" panose="02010609060101010101" charset="-122"/>
                <a:ea typeface="黑体" panose="02010609060101010101" charset="-122"/>
                <a:sym typeface="+mn-ea"/>
              </a:rPr>
              <a:t>“</a:t>
            </a:r>
            <a:r>
              <a:rPr lang="zh-CN" altLang="en-US" sz="3200" dirty="0">
                <a:latin typeface="黑体" panose="02010609060101010101" charset="-122"/>
                <a:ea typeface="黑体" panose="02010609060101010101" charset="-122"/>
                <a:sym typeface="+mn-ea"/>
              </a:rPr>
              <a:t>阿氏圆</a:t>
            </a:r>
            <a:r>
              <a:rPr lang="en-US" altLang="zh-CN" sz="3200" dirty="0">
                <a:latin typeface="黑体" panose="02010609060101010101" charset="-122"/>
                <a:ea typeface="黑体" panose="02010609060101010101" charset="-122"/>
                <a:sym typeface="+mn-ea"/>
              </a:rPr>
              <a:t>”</a:t>
            </a:r>
            <a:r>
              <a:rPr lang="en-US" altLang="zh-CN" sz="3200" dirty="0">
                <a:solidFill>
                  <a:srgbClr val="F44A4E"/>
                </a:solidFill>
                <a:latin typeface="黑体" panose="02010609060101010101" charset="-122"/>
                <a:ea typeface="黑体" panose="02010609060101010101" charset="-122"/>
                <a:sym typeface="+mn-ea"/>
              </a:rPr>
              <a:t>   </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4111" name="AutoShape 13"/>
          <p:cNvSpPr/>
          <p:nvPr/>
        </p:nvSpPr>
        <p:spPr>
          <a:xfrm>
            <a:off x="2334261" y="5709920"/>
            <a:ext cx="3960812"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八、线圆最值</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12" name="AutoShape 6"/>
          <p:cNvSpPr/>
          <p:nvPr/>
        </p:nvSpPr>
        <p:spPr>
          <a:xfrm>
            <a:off x="3342640" y="1412875"/>
            <a:ext cx="5758815"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二、轴对称型线段差的最大值</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2" name="Text Box 7"/>
          <p:cNvSpPr txBox="1"/>
          <p:nvPr/>
        </p:nvSpPr>
        <p:spPr>
          <a:xfrm>
            <a:off x="515938" y="299720"/>
            <a:ext cx="6642100" cy="398780"/>
          </a:xfrm>
          <a:prstGeom prst="rect">
            <a:avLst/>
          </a:prstGeom>
          <a:noFill/>
          <a:ln w="9525">
            <a:noFill/>
          </a:ln>
        </p:spPr>
        <p:txBody>
          <a:bodyPr>
            <a:spAutoFit/>
          </a:bodyPr>
          <a:p>
            <a:pPr>
              <a:spcBef>
                <a:spcPct val="50000"/>
              </a:spcBef>
            </a:pPr>
            <a:r>
              <a:rPr lang="en-US" sz="2000" dirty="0">
                <a:solidFill>
                  <a:srgbClr val="FF0000"/>
                </a:solidFill>
                <a:latin typeface="黑体" panose="02010609060101010101" charset="-122"/>
                <a:ea typeface="黑体" panose="02010609060101010101" charset="-122"/>
              </a:rPr>
              <a:t>2019</a:t>
            </a:r>
            <a:r>
              <a:rPr lang="zh-CN" altLang="en-US" sz="2000" dirty="0">
                <a:solidFill>
                  <a:srgbClr val="FF0000"/>
                </a:solidFill>
                <a:latin typeface="黑体" panose="02010609060101010101" charset="-122"/>
                <a:ea typeface="黑体" panose="02010609060101010101" charset="-122"/>
              </a:rPr>
              <a:t>中考数学复习有效策略分析</a:t>
            </a:r>
            <a:endParaRPr lang="zh-CN" altLang="en-US" sz="2000" dirty="0">
              <a:solidFill>
                <a:srgbClr val="FF0000"/>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500" fill="hold"/>
                                        <p:tgtEl>
                                          <p:spTgt spid="4108"/>
                                        </p:tgtEl>
                                        <p:attrNameLst>
                                          <p:attrName>ppt_x</p:attrName>
                                        </p:attrNameLst>
                                      </p:cBhvr>
                                      <p:tavLst>
                                        <p:tav tm="0">
                                          <p:val>
                                            <p:strVal val="#ppt_x"/>
                                          </p:val>
                                        </p:tav>
                                        <p:tav tm="100000">
                                          <p:val>
                                            <p:strVal val="#ppt_x"/>
                                          </p:val>
                                        </p:tav>
                                      </p:tavLst>
                                    </p:anim>
                                    <p:anim calcmode="lin" valueType="num">
                                      <p:cBhvr additive="base">
                                        <p:cTn id="28" dur="500" fill="hold"/>
                                        <p:tgtEl>
                                          <p:spTgt spid="410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110"/>
                                        </p:tgtEl>
                                        <p:attrNameLst>
                                          <p:attrName>style.visibility</p:attrName>
                                        </p:attrNameLst>
                                      </p:cBhvr>
                                      <p:to>
                                        <p:strVal val="visible"/>
                                      </p:to>
                                    </p:set>
                                    <p:anim calcmode="lin" valueType="num">
                                      <p:cBhvr additive="base">
                                        <p:cTn id="32" dur="500" fill="hold"/>
                                        <p:tgtEl>
                                          <p:spTgt spid="4110"/>
                                        </p:tgtEl>
                                        <p:attrNameLst>
                                          <p:attrName>ppt_x</p:attrName>
                                        </p:attrNameLst>
                                      </p:cBhvr>
                                      <p:tavLst>
                                        <p:tav tm="0">
                                          <p:val>
                                            <p:strVal val="#ppt_x"/>
                                          </p:val>
                                        </p:tav>
                                        <p:tav tm="100000">
                                          <p:val>
                                            <p:strVal val="#ppt_x"/>
                                          </p:val>
                                        </p:tav>
                                      </p:tavLst>
                                    </p:anim>
                                    <p:anim calcmode="lin" valueType="num">
                                      <p:cBhvr additive="base">
                                        <p:cTn id="33" dur="500" fill="hold"/>
                                        <p:tgtEl>
                                          <p:spTgt spid="41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109"/>
                                        </p:tgtEl>
                                        <p:attrNameLst>
                                          <p:attrName>style.visibility</p:attrName>
                                        </p:attrNameLst>
                                      </p:cBhvr>
                                      <p:to>
                                        <p:strVal val="visible"/>
                                      </p:to>
                                    </p:set>
                                    <p:anim calcmode="lin" valueType="num">
                                      <p:cBhvr additive="base">
                                        <p:cTn id="37" dur="500" fill="hold"/>
                                        <p:tgtEl>
                                          <p:spTgt spid="4109"/>
                                        </p:tgtEl>
                                        <p:attrNameLst>
                                          <p:attrName>ppt_x</p:attrName>
                                        </p:attrNameLst>
                                      </p:cBhvr>
                                      <p:tavLst>
                                        <p:tav tm="0">
                                          <p:val>
                                            <p:strVal val="#ppt_x"/>
                                          </p:val>
                                        </p:tav>
                                        <p:tav tm="100000">
                                          <p:val>
                                            <p:strVal val="#ppt_x"/>
                                          </p:val>
                                        </p:tav>
                                      </p:tavLst>
                                    </p:anim>
                                    <p:anim calcmode="lin" valueType="num">
                                      <p:cBhvr additive="base">
                                        <p:cTn id="38" dur="500" fill="hold"/>
                                        <p:tgtEl>
                                          <p:spTgt spid="410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111"/>
                                        </p:tgtEl>
                                        <p:attrNameLst>
                                          <p:attrName>style.visibility</p:attrName>
                                        </p:attrNameLst>
                                      </p:cBhvr>
                                      <p:to>
                                        <p:strVal val="visible"/>
                                      </p:to>
                                    </p:set>
                                    <p:anim calcmode="lin" valueType="num">
                                      <p:cBhvr additive="base">
                                        <p:cTn id="42" dur="500" fill="hold"/>
                                        <p:tgtEl>
                                          <p:spTgt spid="4111"/>
                                        </p:tgtEl>
                                        <p:attrNameLst>
                                          <p:attrName>ppt_x</p:attrName>
                                        </p:attrNameLst>
                                      </p:cBhvr>
                                      <p:tavLst>
                                        <p:tav tm="0">
                                          <p:val>
                                            <p:strVal val="#ppt_x"/>
                                          </p:val>
                                        </p:tav>
                                        <p:tav tm="100000">
                                          <p:val>
                                            <p:strVal val="#ppt_x"/>
                                          </p:val>
                                        </p:tav>
                                      </p:tavLst>
                                    </p:anim>
                                    <p:anim calcmode="lin" valueType="num">
                                      <p:cBhvr additive="base">
                                        <p:cTn id="43" dur="500" fill="hold"/>
                                        <p:tgtEl>
                                          <p:spTgt spid="4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08" grpId="0" bldLvl="0" animBg="1"/>
      <p:bldP spid="4109" grpId="0" bldLvl="0" animBg="1"/>
      <p:bldP spid="4110" grpId="0" bldLvl="0" animBg="1"/>
      <p:bldP spid="4111" grpId="0" bldLvl="0" animBg="1"/>
      <p:bldP spid="41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43180" y="-85725"/>
            <a:ext cx="10350500" cy="753364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324610" y="2336800"/>
            <a:ext cx="2522855" cy="132207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路径问题</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之</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圆弧型</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endPar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126740" y="765175"/>
            <a:ext cx="5748020"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Arial" panose="020B0604020202020204" pitchFamily="34" charset="0"/>
                <a:ea typeface="黑体" panose="02010609060101010101" charset="-122"/>
              </a:rPr>
              <a:t>一、</a:t>
            </a:r>
            <a:r>
              <a:rPr lang="en-US" altLang="zh-CN" sz="3200" dirty="0">
                <a:latin typeface="Arial" panose="020B0604020202020204" pitchFamily="34" charset="0"/>
              </a:rPr>
              <a:t> </a:t>
            </a:r>
            <a:r>
              <a:rPr lang="zh-CN" altLang="en-US" sz="3200" b="1" dirty="0">
                <a:latin typeface="Arial" panose="020B0604020202020204" pitchFamily="34" charset="0"/>
              </a:rPr>
              <a:t>定点定长</a:t>
            </a: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4106" name="AutoShape 8"/>
          <p:cNvSpPr>
            <a:spLocks noChangeArrowheads="1"/>
          </p:cNvSpPr>
          <p:nvPr/>
        </p:nvSpPr>
        <p:spPr bwMode="auto">
          <a:xfrm>
            <a:off x="3486785" y="2133600"/>
            <a:ext cx="5791200" cy="72072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三、定边定角（锐角或钝角）</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847465" y="2853055"/>
            <a:ext cx="5611495" cy="71945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四、瓜豆原理</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8" name="AutoShape 11"/>
          <p:cNvSpPr/>
          <p:nvPr/>
        </p:nvSpPr>
        <p:spPr>
          <a:xfrm>
            <a:off x="4091305" y="3573780"/>
            <a:ext cx="5009515" cy="718820"/>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en-US" altLang="zh-CN" sz="4000" dirty="0">
                <a:solidFill>
                  <a:schemeClr val="tx1"/>
                </a:solidFill>
                <a:latin typeface="黑体" panose="02010609060101010101" charset="-122"/>
                <a:ea typeface="黑体" panose="02010609060101010101" charset="-122"/>
              </a:rPr>
              <a:t>   </a:t>
            </a:r>
            <a:r>
              <a:rPr lang="en-US" altLang="zh-CN" sz="4400" dirty="0">
                <a:solidFill>
                  <a:schemeClr val="tx1"/>
                </a:solidFill>
                <a:latin typeface="黑体" panose="02010609060101010101" charset="-122"/>
                <a:ea typeface="黑体" panose="02010609060101010101" charset="-122"/>
              </a:rPr>
              <a:t> ...</a:t>
            </a:r>
            <a:r>
              <a:rPr lang="en-US" altLang="zh-CN" sz="4400" dirty="0">
                <a:solidFill>
                  <a:srgbClr val="F44A4E"/>
                </a:solidFill>
                <a:latin typeface="黑体" panose="02010609060101010101" charset="-122"/>
                <a:ea typeface="黑体" panose="02010609060101010101" charset="-122"/>
              </a:rPr>
              <a:t> </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4112" name="AutoShape 6"/>
          <p:cNvSpPr/>
          <p:nvPr/>
        </p:nvSpPr>
        <p:spPr>
          <a:xfrm>
            <a:off x="3342640" y="1412875"/>
            <a:ext cx="5758815" cy="720725"/>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zh-CN" altLang="en-US" sz="3200" dirty="0">
                <a:latin typeface="黑体" panose="02010609060101010101" charset="-122"/>
                <a:ea typeface="黑体" panose="02010609060101010101" charset="-122"/>
              </a:rPr>
              <a:t>二、定边定角（直角）</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2" name="Text Box 7"/>
          <p:cNvSpPr txBox="1"/>
          <p:nvPr/>
        </p:nvSpPr>
        <p:spPr>
          <a:xfrm>
            <a:off x="894398" y="366395"/>
            <a:ext cx="6642100" cy="398780"/>
          </a:xfrm>
          <a:prstGeom prst="rect">
            <a:avLst/>
          </a:prstGeom>
          <a:noFill/>
          <a:ln w="9525">
            <a:noFill/>
          </a:ln>
        </p:spPr>
        <p:txBody>
          <a:bodyPr>
            <a:spAutoFit/>
          </a:bodyPr>
          <a:p>
            <a:pPr>
              <a:spcBef>
                <a:spcPct val="50000"/>
              </a:spcBef>
            </a:pPr>
            <a:r>
              <a:rPr lang="en-US" sz="2000" dirty="0">
                <a:solidFill>
                  <a:srgbClr val="FF0000"/>
                </a:solidFill>
                <a:latin typeface="黑体" panose="02010609060101010101" charset="-122"/>
                <a:ea typeface="黑体" panose="02010609060101010101" charset="-122"/>
              </a:rPr>
              <a:t>2019</a:t>
            </a:r>
            <a:r>
              <a:rPr lang="zh-CN" altLang="en-US" sz="2000" dirty="0">
                <a:solidFill>
                  <a:srgbClr val="FF0000"/>
                </a:solidFill>
                <a:latin typeface="黑体" panose="02010609060101010101" charset="-122"/>
                <a:ea typeface="黑体" panose="02010609060101010101" charset="-122"/>
              </a:rPr>
              <a:t>中考数学复习有效策略分析</a:t>
            </a:r>
            <a:endParaRPr lang="zh-CN" altLang="en-US" sz="2000" dirty="0">
              <a:solidFill>
                <a:srgbClr val="FF0000"/>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500" fill="hold"/>
                                        <p:tgtEl>
                                          <p:spTgt spid="4108"/>
                                        </p:tgtEl>
                                        <p:attrNameLst>
                                          <p:attrName>ppt_x</p:attrName>
                                        </p:attrNameLst>
                                      </p:cBhvr>
                                      <p:tavLst>
                                        <p:tav tm="0">
                                          <p:val>
                                            <p:strVal val="#ppt_x"/>
                                          </p:val>
                                        </p:tav>
                                        <p:tav tm="100000">
                                          <p:val>
                                            <p:strVal val="#ppt_x"/>
                                          </p:val>
                                        </p:tav>
                                      </p:tavLst>
                                    </p:anim>
                                    <p:anim calcmode="lin" valueType="num">
                                      <p:cBhvr additive="base">
                                        <p:cTn id="28"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08" grpId="0" bldLvl="0" animBg="1"/>
      <p:bldP spid="41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lum bright="54001"/>
          </a:blip>
          <a:stretch>
            <a:fillRect/>
          </a:stretch>
        </p:blipFill>
        <p:spPr>
          <a:xfrm>
            <a:off x="-43180" y="-85725"/>
            <a:ext cx="10350500" cy="7533640"/>
          </a:xfrm>
          <a:prstGeom prst="rect">
            <a:avLst/>
          </a:prstGeom>
          <a:noFill/>
          <a:ln w="9525">
            <a:noFill/>
          </a:ln>
        </p:spPr>
      </p:pic>
      <p:sp>
        <p:nvSpPr>
          <p:cNvPr id="17411" name="Oval 2"/>
          <p:cNvSpPr/>
          <p:nvPr/>
        </p:nvSpPr>
        <p:spPr>
          <a:xfrm>
            <a:off x="1254761" y="1268413"/>
            <a:ext cx="3455987" cy="3889375"/>
          </a:xfrm>
          <a:prstGeom prst="ellipse">
            <a:avLst/>
          </a:prstGeom>
          <a:solidFill>
            <a:srgbClr val="81EBBB"/>
          </a:solidFill>
          <a:ln w="28575" cap="flat" cmpd="sng">
            <a:solidFill>
              <a:srgbClr val="FFFFFF"/>
            </a:solidFill>
            <a:prstDash val="solid"/>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0" name="Text Box 3"/>
          <p:cNvSpPr txBox="1">
            <a:spLocks noChangeArrowheads="1"/>
          </p:cNvSpPr>
          <p:nvPr/>
        </p:nvSpPr>
        <p:spPr bwMode="auto">
          <a:xfrm>
            <a:off x="1324610" y="2336800"/>
            <a:ext cx="2597150" cy="1322070"/>
          </a:xfrm>
          <a:prstGeom prst="rect">
            <a:avLst/>
          </a:prstGeom>
          <a:noFill/>
          <a:ln w="9525">
            <a:noFill/>
            <a:miter lim="800000"/>
          </a:ln>
          <a:effectLst>
            <a:outerShdw dist="35921" dir="2700000" algn="ctr" rotWithShape="0">
              <a:srgbClr val="808080">
                <a:alpha val="60999"/>
              </a:srgbClr>
            </a:outerShdw>
          </a:effectLst>
        </p:spPr>
        <p:txBody>
          <a:bodyPr wrap="square">
            <a:spAutoFit/>
          </a:bodyPr>
          <a:lstStyle/>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路径问题</a:t>
            </a:r>
            <a:endPar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buClrTx/>
              <a:buSzTx/>
              <a:defRPr/>
            </a:pP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之</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0" lang="zh-CN" altLang="en-US"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直线型</a:t>
            </a:r>
            <a:r>
              <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a:t>
            </a:r>
            <a:endParaRPr kumimoji="0" lang="en-US" altLang="zh-CN" sz="4000" kern="1200" cap="none" spc="0" normalizeH="0" baseline="0" noProof="0">
              <a:solidFill>
                <a:srgbClr val="CC0099"/>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13" name="Text Box 4"/>
          <p:cNvSpPr txBox="1"/>
          <p:nvPr/>
        </p:nvSpPr>
        <p:spPr>
          <a:xfrm>
            <a:off x="5863273" y="6308725"/>
            <a:ext cx="1223963"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苗红英</a:t>
            </a:r>
            <a:endParaRPr lang="zh-CN" altLang="en-US" sz="2000" dirty="0">
              <a:latin typeface="Arial" panose="020B0604020202020204" pitchFamily="34" charset="0"/>
            </a:endParaRPr>
          </a:p>
        </p:txBody>
      </p:sp>
      <p:sp>
        <p:nvSpPr>
          <p:cNvPr id="17414" name="Rectangle 5"/>
          <p:cNvSpPr/>
          <p:nvPr/>
        </p:nvSpPr>
        <p:spPr>
          <a:xfrm>
            <a:off x="3054986" y="6308725"/>
            <a:ext cx="4103687" cy="54927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p>
            <a:pPr eaLnBrk="1" hangingPunct="1"/>
            <a:endParaRPr lang="zh-CN" altLang="en-US" dirty="0">
              <a:latin typeface="Arial" panose="020B0604020202020204" pitchFamily="34" charset="0"/>
            </a:endParaRPr>
          </a:p>
        </p:txBody>
      </p:sp>
      <p:sp>
        <p:nvSpPr>
          <p:cNvPr id="4104" name="AutoShape 10"/>
          <p:cNvSpPr/>
          <p:nvPr/>
        </p:nvSpPr>
        <p:spPr bwMode="auto">
          <a:xfrm>
            <a:off x="894398" y="908050"/>
            <a:ext cx="4083050" cy="4464049"/>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914" y="10800"/>
              </a:cxn>
              <a:cxn ang="0">
                <a:pos x="10800" y="19686"/>
              </a:cxn>
              <a:cxn ang="0">
                <a:pos x="19686" y="10800"/>
              </a:cxn>
              <a:cxn ang="0">
                <a:pos x="10800" y="1914"/>
              </a:cxn>
              <a:cxn ang="0">
                <a:pos x="1914"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228888">
                  <a:alpha val="12000"/>
                </a:srgbClr>
              </a:gs>
              <a:gs pos="50000">
                <a:srgbClr val="33CCCC"/>
              </a:gs>
              <a:gs pos="100000">
                <a:srgbClr val="228888">
                  <a:alpha val="12000"/>
                </a:srgbClr>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5" name="AutoShape 13"/>
          <p:cNvSpPr/>
          <p:nvPr/>
        </p:nvSpPr>
        <p:spPr>
          <a:xfrm>
            <a:off x="3126740" y="765175"/>
            <a:ext cx="5748020" cy="647700"/>
          </a:xfrm>
          <a:prstGeom prst="roundRect">
            <a:avLst>
              <a:gd name="adj" fmla="val 50000"/>
            </a:avLst>
          </a:prstGeom>
          <a:noFill/>
          <a:ln w="38100" cap="flat" cmpd="sng">
            <a:solidFill>
              <a:srgbClr val="FF0066"/>
            </a:solidFill>
            <a:prstDash val="solid"/>
            <a:headEnd type="none" w="med" len="med"/>
            <a:tailEnd type="none" w="med" len="med"/>
          </a:ln>
        </p:spPr>
        <p:txBody>
          <a:bodyPr wrap="none" anchor="ctr"/>
          <a:p>
            <a:pPr algn="l" eaLnBrk="1" hangingPunct="1"/>
            <a:r>
              <a:rPr lang="zh-CN" altLang="en-US" sz="3200" dirty="0">
                <a:latin typeface="Arial" panose="020B0604020202020204" pitchFamily="34" charset="0"/>
                <a:ea typeface="黑体" panose="02010609060101010101" charset="-122"/>
              </a:rPr>
              <a:t>一、</a:t>
            </a:r>
            <a:r>
              <a:rPr lang="zh-CN" altLang="en-US" sz="3200" dirty="0">
                <a:latin typeface="黑体" panose="02010609060101010101" charset="-122"/>
                <a:ea typeface="黑体" panose="02010609060101010101" charset="-122"/>
                <a:sym typeface="+mn-ea"/>
              </a:rPr>
              <a:t>平行定距法</a:t>
            </a:r>
            <a:r>
              <a:rPr lang="en-US" altLang="zh-CN" sz="3200" dirty="0">
                <a:solidFill>
                  <a:srgbClr val="F44A4E"/>
                </a:solidFill>
                <a:latin typeface="黑体" panose="02010609060101010101" charset="-122"/>
                <a:ea typeface="黑体" panose="02010609060101010101" charset="-122"/>
                <a:sym typeface="+mn-ea"/>
              </a:rPr>
              <a:t> </a:t>
            </a:r>
            <a:r>
              <a:rPr lang="en-US" altLang="zh-CN" sz="3200" dirty="0">
                <a:latin typeface="Arial" panose="020B0604020202020204" pitchFamily="34" charset="0"/>
              </a:rPr>
              <a:t> </a:t>
            </a:r>
            <a:endParaRPr lang="zh-CN" altLang="en-US" sz="3200" b="1" dirty="0">
              <a:latin typeface="Arial" panose="020B0604020202020204" pitchFamily="34" charset="0"/>
            </a:endParaRPr>
          </a:p>
        </p:txBody>
      </p:sp>
      <p:sp>
        <p:nvSpPr>
          <p:cNvPr id="4106" name="AutoShape 8"/>
          <p:cNvSpPr>
            <a:spLocks noChangeArrowheads="1"/>
          </p:cNvSpPr>
          <p:nvPr/>
        </p:nvSpPr>
        <p:spPr bwMode="auto">
          <a:xfrm>
            <a:off x="3580130" y="2133600"/>
            <a:ext cx="5791200" cy="71945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三、</a:t>
            </a:r>
            <a:r>
              <a:rPr lang="zh-CN" altLang="en-US" sz="3200" noProof="0">
                <a:ln>
                  <a:noFill/>
                </a:ln>
                <a:effectLst/>
                <a:uLnTx/>
                <a:uFillTx/>
                <a:latin typeface="Arial" panose="020B0604020202020204" pitchFamily="34" charset="0"/>
                <a:ea typeface="黑体" panose="02010609060101010101" charset="-122"/>
                <a:sym typeface="+mn-ea"/>
              </a:rPr>
              <a:t>瓜豆原理</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7" name="AutoShape 9"/>
          <p:cNvSpPr>
            <a:spLocks noChangeArrowheads="1"/>
          </p:cNvSpPr>
          <p:nvPr/>
        </p:nvSpPr>
        <p:spPr bwMode="auto">
          <a:xfrm>
            <a:off x="3847465" y="2853055"/>
            <a:ext cx="5611495" cy="719455"/>
          </a:xfrm>
          <a:prstGeom prst="roundRect">
            <a:avLst>
              <a:gd name="adj" fmla="val 50000"/>
            </a:avLst>
          </a:prstGeom>
          <a:gradFill rotWithShape="1">
            <a:gsLst>
              <a:gs pos="0">
                <a:srgbClr val="CCFFFF"/>
              </a:gs>
              <a:gs pos="100000">
                <a:srgbClr val="FCFFFF"/>
              </a:gs>
            </a:gsLst>
            <a:lin ang="0" scaled="1"/>
          </a:gradFill>
          <a:ln w="38100" cmpd="sng">
            <a:solidFill>
              <a:srgbClr val="FF0066"/>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charset="-122"/>
                <a:cs typeface="+mn-cs"/>
              </a:rPr>
              <a:t>四、建系解析法</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p:txBody>
      </p:sp>
      <p:sp>
        <p:nvSpPr>
          <p:cNvPr id="4108" name="AutoShape 11"/>
          <p:cNvSpPr/>
          <p:nvPr/>
        </p:nvSpPr>
        <p:spPr>
          <a:xfrm>
            <a:off x="4091305" y="3573780"/>
            <a:ext cx="5009515" cy="718820"/>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eaLnBrk="1" hangingPunct="1"/>
            <a:r>
              <a:rPr lang="en-US" altLang="zh-CN" sz="4000" dirty="0">
                <a:solidFill>
                  <a:schemeClr val="tx1"/>
                </a:solidFill>
                <a:latin typeface="黑体" panose="02010609060101010101" charset="-122"/>
                <a:ea typeface="黑体" panose="02010609060101010101" charset="-122"/>
              </a:rPr>
              <a:t>   </a:t>
            </a:r>
            <a:r>
              <a:rPr lang="en-US" altLang="zh-CN" sz="4400" dirty="0">
                <a:solidFill>
                  <a:schemeClr val="tx1"/>
                </a:solidFill>
                <a:latin typeface="黑体" panose="02010609060101010101" charset="-122"/>
                <a:ea typeface="黑体" panose="02010609060101010101" charset="-122"/>
              </a:rPr>
              <a:t> ...</a:t>
            </a:r>
            <a:r>
              <a:rPr lang="en-US" altLang="zh-CN" sz="4400" dirty="0">
                <a:solidFill>
                  <a:srgbClr val="F44A4E"/>
                </a:solidFill>
                <a:latin typeface="黑体" panose="02010609060101010101" charset="-122"/>
                <a:ea typeface="黑体" panose="02010609060101010101" charset="-122"/>
              </a:rPr>
              <a:t> </a:t>
            </a:r>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4112" name="AutoShape 6"/>
          <p:cNvSpPr/>
          <p:nvPr/>
        </p:nvSpPr>
        <p:spPr>
          <a:xfrm>
            <a:off x="3342005" y="1412240"/>
            <a:ext cx="5758815" cy="721360"/>
          </a:xfrm>
          <a:prstGeom prst="roundRect">
            <a:avLst>
              <a:gd name="adj" fmla="val 50000"/>
            </a:avLst>
          </a:prstGeom>
          <a:gradFill rotWithShape="1">
            <a:gsLst>
              <a:gs pos="0">
                <a:srgbClr val="CBFEAE"/>
              </a:gs>
              <a:gs pos="100000">
                <a:srgbClr val="FCFFFA"/>
              </a:gs>
            </a:gsLst>
            <a:lin ang="0" scaled="1"/>
            <a:tileRect/>
          </a:gradFill>
          <a:ln w="38100" cap="flat" cmpd="sng">
            <a:solidFill>
              <a:srgbClr val="FF0066"/>
            </a:solidFill>
            <a:prstDash val="solid"/>
            <a:headEnd type="none" w="med" len="med"/>
            <a:tailEnd type="none" w="med" len="med"/>
          </a:ln>
        </p:spPr>
        <p:txBody>
          <a:bodyPr wrap="none" anchor="ctr"/>
          <a:p>
            <a:pPr algn="l" eaLnBrk="1" hangingPunct="1"/>
            <a:endParaRPr lang="zh-CN" altLang="en-US" sz="3200" dirty="0">
              <a:latin typeface="黑体" panose="02010609060101010101" charset="-122"/>
              <a:ea typeface="黑体" panose="02010609060101010101" charset="-122"/>
            </a:endParaRPr>
          </a:p>
          <a:p>
            <a:pPr algn="l" eaLnBrk="1" hangingPunct="1"/>
            <a:r>
              <a:rPr lang="zh-CN" altLang="en-US" sz="3200" dirty="0">
                <a:latin typeface="黑体" panose="02010609060101010101" charset="-122"/>
                <a:ea typeface="黑体" panose="02010609060101010101" charset="-122"/>
              </a:rPr>
              <a:t>二、</a:t>
            </a:r>
            <a:r>
              <a:rPr lang="zh-CN" altLang="en-US" sz="3200" noProof="0">
                <a:ln>
                  <a:noFill/>
                </a:ln>
                <a:effectLst/>
                <a:uLnTx/>
                <a:uFillTx/>
                <a:latin typeface="Arial" panose="020B0604020202020204" pitchFamily="34" charset="0"/>
                <a:ea typeface="黑体" panose="02010609060101010101" charset="-122"/>
                <a:sym typeface="+mn-ea"/>
              </a:rPr>
              <a:t>夹角定位法</a:t>
            </a:r>
            <a:endParaRPr kumimoji="0" lang="zh-CN" altLang="en-US" sz="32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黑体" panose="02010609060101010101" charset="-122"/>
              <a:cs typeface="+mn-cs"/>
            </a:endParaRPr>
          </a:p>
          <a:p>
            <a:pPr algn="l" eaLnBrk="1" hangingPunct="1"/>
            <a:r>
              <a:rPr lang="en-US" altLang="zh-CN" sz="3200" dirty="0">
                <a:solidFill>
                  <a:srgbClr val="F44A4E"/>
                </a:solidFill>
                <a:latin typeface="黑体" panose="02010609060101010101" charset="-122"/>
                <a:ea typeface="黑体" panose="02010609060101010101" charset="-122"/>
              </a:rPr>
              <a:t> </a:t>
            </a:r>
            <a:endParaRPr lang="en-US" altLang="zh-CN" dirty="0">
              <a:solidFill>
                <a:srgbClr val="F44A4E"/>
              </a:solidFill>
              <a:latin typeface="黑体" panose="02010609060101010101" charset="-122"/>
              <a:ea typeface="黑体" panose="02010609060101010101" charset="-122"/>
            </a:endParaRPr>
          </a:p>
        </p:txBody>
      </p:sp>
      <p:sp>
        <p:nvSpPr>
          <p:cNvPr id="2" name="Text Box 7"/>
          <p:cNvSpPr txBox="1"/>
          <p:nvPr/>
        </p:nvSpPr>
        <p:spPr>
          <a:xfrm>
            <a:off x="894398" y="366395"/>
            <a:ext cx="6642100" cy="398780"/>
          </a:xfrm>
          <a:prstGeom prst="rect">
            <a:avLst/>
          </a:prstGeom>
          <a:noFill/>
          <a:ln w="9525">
            <a:noFill/>
          </a:ln>
        </p:spPr>
        <p:txBody>
          <a:bodyPr>
            <a:spAutoFit/>
          </a:bodyPr>
          <a:p>
            <a:pPr>
              <a:spcBef>
                <a:spcPct val="50000"/>
              </a:spcBef>
            </a:pPr>
            <a:r>
              <a:rPr lang="en-US" sz="2000" dirty="0">
                <a:solidFill>
                  <a:srgbClr val="FF0000"/>
                </a:solidFill>
                <a:latin typeface="黑体" panose="02010609060101010101" charset="-122"/>
                <a:ea typeface="黑体" panose="02010609060101010101" charset="-122"/>
              </a:rPr>
              <a:t>2019</a:t>
            </a:r>
            <a:r>
              <a:rPr lang="zh-CN" altLang="en-US" sz="2000" dirty="0">
                <a:solidFill>
                  <a:srgbClr val="FF0000"/>
                </a:solidFill>
                <a:latin typeface="黑体" panose="02010609060101010101" charset="-122"/>
                <a:ea typeface="黑体" panose="02010609060101010101" charset="-122"/>
              </a:rPr>
              <a:t>中考数学复习有效策略分析</a:t>
            </a:r>
            <a:endParaRPr lang="zh-CN" altLang="en-US" sz="2000" dirty="0">
              <a:solidFill>
                <a:srgbClr val="FF0000"/>
              </a:solidFill>
              <a:latin typeface="黑体" panose="02010609060101010101" charset="-122"/>
              <a:ea typeface="黑体" panose="02010609060101010101"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ppt_x"/>
                                          </p:val>
                                        </p:tav>
                                        <p:tav tm="100000">
                                          <p:val>
                                            <p:strVal val="#ppt_x"/>
                                          </p:val>
                                        </p:tav>
                                      </p:tavLst>
                                    </p:anim>
                                    <p:anim calcmode="lin" valueType="num">
                                      <p:cBhvr additive="base">
                                        <p:cTn id="23" dur="500" fill="hold"/>
                                        <p:tgtEl>
                                          <p:spTgt spid="410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500" fill="hold"/>
                                        <p:tgtEl>
                                          <p:spTgt spid="4108"/>
                                        </p:tgtEl>
                                        <p:attrNameLst>
                                          <p:attrName>ppt_x</p:attrName>
                                        </p:attrNameLst>
                                      </p:cBhvr>
                                      <p:tavLst>
                                        <p:tav tm="0">
                                          <p:val>
                                            <p:strVal val="#ppt_x"/>
                                          </p:val>
                                        </p:tav>
                                        <p:tav tm="100000">
                                          <p:val>
                                            <p:strVal val="#ppt_x"/>
                                          </p:val>
                                        </p:tav>
                                      </p:tavLst>
                                    </p:anim>
                                    <p:anim calcmode="lin" valueType="num">
                                      <p:cBhvr additive="base">
                                        <p:cTn id="28"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p:bldP spid="4106" grpId="0" bldLvl="0" animBg="1"/>
      <p:bldP spid="4107" grpId="0" bldLvl="0" animBg="1"/>
      <p:bldP spid="4108" grpId="0" bldLvl="0" animBg="1"/>
      <p:bldP spid="4112" grpId="0" bldLvl="0" animBg="1"/>
    </p:bldLst>
  </p:timing>
</p:sld>
</file>

<file path=ppt/tags/tag1.xml><?xml version="1.0" encoding="utf-8"?>
<p:tagLst xmlns:p="http://schemas.openxmlformats.org/presentationml/2006/main">
  <p:tag name="KSO_WM_DOC_GUID" val="{6ebc2305-ea9e-4217-b01b-965d9e0e27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80TGp_general_light_ani">
  <a:themeElements>
    <a:clrScheme name="">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5AF16"/>
      </a:accent6>
      <a:hlink>
        <a:srgbClr val="A8D02A"/>
      </a:hlink>
      <a:folHlink>
        <a:srgbClr val="5CB1FE"/>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80TGp_general_light_ani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80TGp_general_light_ani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580TGp_general_light_ani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4571</Words>
  <Application>WPS 演示</Application>
  <PresentationFormat>自定义</PresentationFormat>
  <Paragraphs>669</Paragraphs>
  <Slides>42</Slides>
  <Notes>0</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7</vt:i4>
      </vt:variant>
      <vt:variant>
        <vt:lpstr>幻灯片标题</vt:lpstr>
      </vt:variant>
      <vt:variant>
        <vt:i4>42</vt:i4>
      </vt:variant>
    </vt:vector>
  </HeadingPairs>
  <TitlesOfParts>
    <vt:vector size="63" baseType="lpstr">
      <vt:lpstr>Arial</vt:lpstr>
      <vt:lpstr>宋体</vt:lpstr>
      <vt:lpstr>Wingdings</vt:lpstr>
      <vt:lpstr>Calibri</vt:lpstr>
      <vt:lpstr>微软雅黑 Light</vt:lpstr>
      <vt:lpstr>微软雅黑</vt:lpstr>
      <vt:lpstr>Times New Roman</vt:lpstr>
      <vt:lpstr>华文行楷</vt:lpstr>
      <vt:lpstr>华文楷体</vt:lpstr>
      <vt:lpstr>黑体</vt:lpstr>
      <vt:lpstr>Arial Unicode MS</vt:lpstr>
      <vt:lpstr>Calibri</vt:lpstr>
      <vt:lpstr>Office 主题</vt:lpstr>
      <vt:lpstr>580TGp_general_light_ani</vt:lpstr>
      <vt:lpstr>Equation.DSMT4</vt:lpstr>
      <vt:lpstr>Equation.DSMT4</vt:lpstr>
      <vt:lpstr>Equation.DSMT4</vt:lpstr>
      <vt:lpstr>Equation.DSMT4</vt:lpstr>
      <vt:lpstr>Equation.DSMT4</vt:lpstr>
      <vt:lpstr>Equation.KSEE3</vt:lpstr>
      <vt:lpstr>Equation.KSEE3</vt:lpstr>
      <vt:lpstr>2019中考数学复习                   有效策略分析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wangwei</dc:creator>
  <cp:lastModifiedBy>Suhongfen</cp:lastModifiedBy>
  <cp:revision>348</cp:revision>
  <dcterms:created xsi:type="dcterms:W3CDTF">2017-08-03T09:01:00Z</dcterms:created>
  <dcterms:modified xsi:type="dcterms:W3CDTF">2019-04-07T14:30:43Z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