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415" r:id="rId2"/>
    <p:sldId id="437" r:id="rId3"/>
    <p:sldId id="438" r:id="rId4"/>
    <p:sldId id="439" r:id="rId5"/>
    <p:sldId id="433" r:id="rId6"/>
    <p:sldId id="434" r:id="rId7"/>
    <p:sldId id="440" r:id="rId8"/>
    <p:sldId id="436" r:id="rId9"/>
    <p:sldId id="358" r:id="rId10"/>
    <p:sldId id="359" r:id="rId11"/>
    <p:sldId id="360" r:id="rId12"/>
    <p:sldId id="363" r:id="rId13"/>
    <p:sldId id="364" r:id="rId14"/>
    <p:sldId id="362" r:id="rId15"/>
    <p:sldId id="365" r:id="rId16"/>
    <p:sldId id="361" r:id="rId17"/>
    <p:sldId id="366" r:id="rId18"/>
    <p:sldId id="460" r:id="rId19"/>
    <p:sldId id="375" r:id="rId20"/>
    <p:sldId id="461" r:id="rId21"/>
    <p:sldId id="462" r:id="rId22"/>
    <p:sldId id="463" r:id="rId23"/>
    <p:sldId id="382" r:id="rId24"/>
    <p:sldId id="367" r:id="rId25"/>
    <p:sldId id="383" r:id="rId26"/>
    <p:sldId id="414" r:id="rId27"/>
    <p:sldId id="353" r:id="rId28"/>
  </p:sldIdLst>
  <p:sldSz cx="9144000" cy="6858000" type="screen4x3"/>
  <p:notesSz cx="6858000" cy="9144000"/>
  <p:custDataLst>
    <p:tags r:id="rId30"/>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CC0099"/>
    <a:srgbClr val="FF0066"/>
    <a:srgbClr val="660033"/>
    <a:srgbClr val="00CC00"/>
    <a:srgbClr val="C703C9"/>
    <a:srgbClr val="990033"/>
    <a:srgbClr val="594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0" d="100"/>
          <a:sy n="80" d="100"/>
        </p:scale>
        <p:origin x="-1086" y="-96"/>
      </p:cViewPr>
      <p:guideLst>
        <p:guide orient="horz" pos="2161"/>
        <p:guide pos="274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2019-4-1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92602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solidFill>
        <a:effectLst/>
      </p:bgPr>
    </p:bg>
    <p:spTree>
      <p:nvGrpSpPr>
        <p:cNvPr id="1" name=""/>
        <p:cNvGrpSpPr/>
        <p:nvPr/>
      </p:nvGrpSpPr>
      <p:grpSpPr>
        <a:xfrm>
          <a:off x="0" y="0"/>
          <a:ext cx="0" cy="0"/>
          <a:chOff x="0" y="0"/>
          <a:chExt cx="0" cy="0"/>
        </a:xfrm>
      </p:grpSpPr>
      <p:grpSp>
        <p:nvGrpSpPr>
          <p:cNvPr id="3074" name="组合 22529"/>
          <p:cNvGrpSpPr/>
          <p:nvPr/>
        </p:nvGrpSpPr>
        <p:grpSpPr>
          <a:xfrm>
            <a:off x="0" y="927100"/>
            <a:ext cx="8991600" cy="4495800"/>
            <a:chOff x="0" y="584"/>
            <a:chExt cx="5664" cy="2832"/>
          </a:xfrm>
        </p:grpSpPr>
        <p:sp>
          <p:nvSpPr>
            <p:cNvPr id="3075" name="圆角矩形 22530"/>
            <p:cNvSpPr/>
            <p:nvPr userDrawn="1"/>
          </p:nvSpPr>
          <p:spPr>
            <a:xfrm>
              <a:off x="432" y="1304"/>
              <a:ext cx="4656" cy="2112"/>
            </a:xfrm>
            <a:prstGeom prst="roundRect">
              <a:avLst>
                <a:gd name="adj" fmla="val 16667"/>
              </a:avLst>
            </a:prstGeom>
            <a:noFill/>
            <a:ln w="50800" cap="flat" cmpd="sng">
              <a:solidFill>
                <a:schemeClr val="bg2"/>
              </a:solidFill>
              <a:prstDash val="solid"/>
              <a:round/>
              <a:headEnd type="none" w="med" len="med"/>
              <a:tailEnd type="none" w="med" len="med"/>
            </a:ln>
          </p:spPr>
          <p:txBody>
            <a:bodyPr wrap="none" anchor="ctr"/>
            <a:lstStyle/>
            <a:p>
              <a:pPr lvl="0" indent="0" algn="ctr">
                <a:buClr>
                  <a:schemeClr val="bg1"/>
                </a:buClr>
              </a:pPr>
              <a:endParaRPr lang="zh-CN" altLang="zh-CN" sz="2400" dirty="0">
                <a:latin typeface="Times New Roman" panose="02020603050405020304" pitchFamily="18" charset="0"/>
                <a:ea typeface="宋体" panose="02010600030101010101" pitchFamily="2" charset="-122"/>
              </a:endParaRPr>
            </a:p>
          </p:txBody>
        </p:sp>
        <p:sp>
          <p:nvSpPr>
            <p:cNvPr id="3076" name="矩形 22531"/>
            <p:cNvSpPr/>
            <p:nvPr userDrawn="1"/>
          </p:nvSpPr>
          <p:spPr>
            <a:xfrm>
              <a:off x="144" y="584"/>
              <a:ext cx="4512" cy="624"/>
            </a:xfrm>
            <a:prstGeom prst="rect">
              <a:avLst/>
            </a:prstGeom>
            <a:solidFill>
              <a:schemeClr val="bg1"/>
            </a:solidFill>
            <a:ln w="57150" cap="flat" cmpd="sng">
              <a:solidFill>
                <a:schemeClr val="bg2"/>
              </a:solidFill>
              <a:prstDash val="solid"/>
              <a:miter/>
              <a:headEnd type="none" w="med" len="med"/>
              <a:tailEnd type="none" w="med" len="med"/>
            </a:ln>
          </p:spPr>
          <p:txBody>
            <a:bodyPr wrap="none" anchor="ctr"/>
            <a:lstStyle/>
            <a:p>
              <a:pPr lvl="0" indent="0" algn="ctr">
                <a:buClr>
                  <a:schemeClr val="bg1"/>
                </a:buClr>
              </a:pPr>
              <a:endParaRPr lang="zh-CN" altLang="zh-CN" sz="2400" dirty="0">
                <a:latin typeface="Times New Roman" panose="02020603050405020304" pitchFamily="18" charset="0"/>
                <a:ea typeface="宋体" panose="02010600030101010101" pitchFamily="2" charset="-122"/>
              </a:endParaRPr>
            </a:p>
          </p:txBody>
        </p:sp>
        <p:sp>
          <p:nvSpPr>
            <p:cNvPr id="3077" name="任意多边形 22532"/>
            <p:cNvSpPr/>
            <p:nvPr userDrawn="1"/>
          </p:nvSpPr>
          <p:spPr>
            <a:xfrm>
              <a:off x="0" y="872"/>
              <a:ext cx="5664" cy="1152"/>
            </a:xfrm>
            <a:custGeom>
              <a:avLst/>
              <a:gdLst/>
              <a:ahLst/>
              <a:cxnLst/>
              <a:rect l="0" t="0" r="0" b="0"/>
              <a:pathLst>
                <a:path w="4916" h="1000">
                  <a:moveTo>
                    <a:pt x="0" y="0"/>
                  </a:moveTo>
                  <a:lnTo>
                    <a:pt x="4417" y="0"/>
                  </a:lnTo>
                  <a:cubicBezTo>
                    <a:pt x="4693" y="0"/>
                    <a:pt x="4917" y="224"/>
                    <a:pt x="4917" y="500"/>
                  </a:cubicBezTo>
                  <a:cubicBezTo>
                    <a:pt x="4917" y="776"/>
                    <a:pt x="4693" y="1000"/>
                    <a:pt x="4417" y="1000"/>
                  </a:cubicBezTo>
                  <a:lnTo>
                    <a:pt x="0" y="1000"/>
                  </a:lnTo>
                  <a:close/>
                </a:path>
              </a:pathLst>
            </a:custGeom>
            <a:solidFill>
              <a:schemeClr val="folHlink"/>
            </a:solidFill>
            <a:ln w="9525">
              <a:noFill/>
            </a:ln>
          </p:spPr>
          <p:txBody>
            <a:bodyPr/>
            <a:lstStyle/>
            <a:p>
              <a:endParaRPr lang="zh-CN" altLang="en-US"/>
            </a:p>
          </p:txBody>
        </p:sp>
        <p:sp>
          <p:nvSpPr>
            <p:cNvPr id="3078" name="直接连接符 22533"/>
            <p:cNvSpPr/>
            <p:nvPr userDrawn="1"/>
          </p:nvSpPr>
          <p:spPr>
            <a:xfrm>
              <a:off x="0" y="1928"/>
              <a:ext cx="5232" cy="0"/>
            </a:xfrm>
            <a:prstGeom prst="line">
              <a:avLst/>
            </a:prstGeom>
            <a:ln w="50800" cap="flat" cmpd="sng">
              <a:solidFill>
                <a:schemeClr val="bg1"/>
              </a:solidFill>
              <a:prstDash val="solid"/>
              <a:round/>
              <a:headEnd type="none" w="med" len="med"/>
              <a:tailEnd type="none" w="med" len="med"/>
            </a:ln>
          </p:spPr>
        </p:sp>
      </p:grpSp>
      <p:sp>
        <p:nvSpPr>
          <p:cNvPr id="22535" name="标题 22534"/>
          <p:cNvSpPr>
            <a:spLocks noGrp="1"/>
          </p:cNvSpPr>
          <p:nvPr>
            <p:ph type="ctrTitle"/>
          </p:nvPr>
        </p:nvSpPr>
        <p:spPr>
          <a:xfrm>
            <a:off x="228600" y="1427163"/>
            <a:ext cx="8077200" cy="1609725"/>
          </a:xfrm>
          <a:prstGeom prst="rect">
            <a:avLst/>
          </a:prstGeom>
          <a:noFill/>
          <a:ln w="9525">
            <a:noFill/>
          </a:ln>
        </p:spPr>
        <p:txBody>
          <a:bodyPr anchor="ctr"/>
          <a:lstStyle>
            <a:lvl1pPr lvl="0">
              <a:defRPr sz="4600"/>
            </a:lvl1pPr>
          </a:lstStyle>
          <a:p>
            <a:pPr lvl="0" fontAlgn="base"/>
            <a:r>
              <a:rPr lang="zh-CN" altLang="en-US" strike="noStrike" noProof="1"/>
              <a:t>单击此处编辑母版标题样式</a:t>
            </a:r>
          </a:p>
        </p:txBody>
      </p:sp>
      <p:sp>
        <p:nvSpPr>
          <p:cNvPr id="22536" name="副标题 22535"/>
          <p:cNvSpPr>
            <a:spLocks noGrp="1"/>
          </p:cNvSpPr>
          <p:nvPr>
            <p:ph type="subTitle" idx="1"/>
          </p:nvPr>
        </p:nvSpPr>
        <p:spPr>
          <a:xfrm>
            <a:off x="1066800" y="3441700"/>
            <a:ext cx="6629400" cy="1676400"/>
          </a:xfrm>
          <a:prstGeom prst="rect">
            <a:avLst/>
          </a:prstGeom>
          <a:noFill/>
          <a:ln w="9525">
            <a:noFill/>
          </a:ln>
        </p:spPr>
        <p:txBody>
          <a:bodyPr anchor="t"/>
          <a:lstStyle>
            <a:lvl1pPr marL="0" lvl="0" indent="0">
              <a:buNone/>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lvl="0" fontAlgn="base"/>
            <a:r>
              <a:rPr lang="zh-CN" altLang="en-US" strike="noStrike" noProof="1"/>
              <a:t>单击此处编辑母版副标题样式</a:t>
            </a:r>
          </a:p>
        </p:txBody>
      </p:sp>
      <p:sp>
        <p:nvSpPr>
          <p:cNvPr id="22537" name="日期占位符 22536"/>
          <p:cNvSpPr>
            <a:spLocks noGrp="1"/>
          </p:cNvSpPr>
          <p:nvPr>
            <p:ph type="dt" sz="half" idx="2"/>
          </p:nvPr>
        </p:nvSpPr>
        <p:spPr>
          <a:xfrm>
            <a:off x="457200" y="6248400"/>
            <a:ext cx="2133600" cy="471488"/>
          </a:xfrm>
          <a:prstGeom prst="rect">
            <a:avLst/>
          </a:prstGeom>
          <a:noFill/>
          <a:ln w="9525">
            <a:noFill/>
          </a:ln>
        </p:spPr>
        <p:txBody>
          <a:bodyPr anchor="b"/>
          <a:lstStyle>
            <a:lvl1pPr>
              <a:defRPr sz="1200"/>
            </a:lvl1pPr>
          </a:lstStyle>
          <a:p>
            <a:pPr fontAlgn="base"/>
            <a:endParaRPr lang="zh-CN" altLang="en-US" strike="noStrike" noProof="1">
              <a:latin typeface="Arial" panose="020B0604020202020204" pitchFamily="34" charset="0"/>
            </a:endParaRPr>
          </a:p>
        </p:txBody>
      </p:sp>
      <p:sp>
        <p:nvSpPr>
          <p:cNvPr id="22538" name="页脚占位符 22537"/>
          <p:cNvSpPr>
            <a:spLocks noGrp="1"/>
          </p:cNvSpPr>
          <p:nvPr>
            <p:ph type="ftr" sz="quarter" idx="3"/>
          </p:nvPr>
        </p:nvSpPr>
        <p:spPr>
          <a:xfrm>
            <a:off x="3124200" y="6253163"/>
            <a:ext cx="2895600" cy="457200"/>
          </a:xfrm>
          <a:prstGeom prst="rect">
            <a:avLst/>
          </a:prstGeom>
          <a:noFill/>
          <a:ln w="9525">
            <a:noFill/>
          </a:ln>
        </p:spPr>
        <p:txBody>
          <a:bodyPr anchor="b"/>
          <a:lstStyle>
            <a:lvl1pPr algn="ctr">
              <a:defRPr sz="1200"/>
            </a:lvl1pPr>
          </a:lstStyle>
          <a:p>
            <a:pPr fontAlgn="base"/>
            <a:endParaRPr lang="zh-CN" altLang="en-US" strike="noStrike" noProof="1">
              <a:latin typeface="Arial" panose="020B0604020202020204" pitchFamily="34" charset="0"/>
            </a:endParaRPr>
          </a:p>
        </p:txBody>
      </p:sp>
      <p:sp>
        <p:nvSpPr>
          <p:cNvPr id="22539" name="灯片编号占位符 22538"/>
          <p:cNvSpPr>
            <a:spLocks noGrp="1"/>
          </p:cNvSpPr>
          <p:nvPr>
            <p:ph type="sldNum" sz="quarter" idx="4"/>
          </p:nvPr>
        </p:nvSpPr>
        <p:spPr>
          <a:xfrm>
            <a:off x="6553200" y="6248400"/>
            <a:ext cx="2133600" cy="471488"/>
          </a:xfrm>
          <a:prstGeom prst="rect">
            <a:avLst/>
          </a:prstGeom>
          <a:noFill/>
          <a:ln w="9525">
            <a:noFill/>
          </a:ln>
        </p:spPr>
        <p:txBody>
          <a:bodyPr anchor="b"/>
          <a:lstStyle>
            <a:lvl1pPr algn="r">
              <a:defRPr sz="1200">
                <a:latin typeface="Arial Black" panose="020B0A04020102020204" pitchFamily="34" charset="0"/>
              </a:defRPr>
            </a:lvl1pPr>
          </a:lstStyle>
          <a:p>
            <a:pPr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9616" y="228600"/>
            <a:ext cx="2084784" cy="57912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195263" y="228600"/>
            <a:ext cx="6133496" cy="5791200"/>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a:xfrm>
            <a:off x="3124200" y="6248400"/>
            <a:ext cx="2895600" cy="457200"/>
          </a:xfrm>
        </p:spPr>
        <p:txBody>
          <a:bodyPr/>
          <a:lstStyle/>
          <a:p>
            <a:pPr lvl="0" fontAlgn="base"/>
            <a:r>
              <a:rPr lang="zh-CN" altLang="en-US" strike="noStrike" noProof="1">
                <a:latin typeface="Arial" panose="020B0604020202020204" pitchFamily="34" charset="0"/>
              </a:rPr>
              <a:t>20</a:t>
            </a:r>
            <a:r>
              <a:rPr lang="en-US" altLang="zh-CN" strike="noStrike" noProof="1">
                <a:latin typeface="Arial" panose="020B0604020202020204" pitchFamily="34" charset="0"/>
              </a:rPr>
              <a:t>18</a:t>
            </a:r>
            <a:r>
              <a:rPr lang="zh-CN" altLang="en-US" strike="noStrike" noProof="1">
                <a:latin typeface="Arial" panose="020B0604020202020204" pitchFamily="34" charset="0"/>
              </a:rPr>
              <a:t>年</a:t>
            </a:r>
            <a:r>
              <a:rPr lang="en-US" altLang="zh-CN" strike="noStrike" noProof="1">
                <a:latin typeface="Arial" panose="020B0604020202020204" pitchFamily="34" charset="0"/>
              </a:rPr>
              <a:t>9</a:t>
            </a:r>
            <a:r>
              <a:rPr lang="zh-CN" altLang="en-US" strike="noStrike" noProof="1">
                <a:latin typeface="Arial" panose="020B0604020202020204" pitchFamily="34" charset="0"/>
              </a:rPr>
              <a:t>月</a:t>
            </a:r>
            <a:r>
              <a:rPr lang="en-US" altLang="zh-CN" strike="noStrike" noProof="1">
                <a:latin typeface="Arial" panose="020B0604020202020204" pitchFamily="34" charset="0"/>
              </a:rPr>
              <a:t>30</a:t>
            </a:r>
            <a:r>
              <a:rPr lang="zh-CN" altLang="en-US" strike="noStrike" noProof="1">
                <a:latin typeface="Arial" panose="020B0604020202020204" pitchFamily="34" charset="0"/>
              </a:rPr>
              <a:t>日</a:t>
            </a: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3883152" cy="4419600"/>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1248" y="1600200"/>
            <a:ext cx="3883152" cy="4419600"/>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
        <p:nvSpPr>
          <p:cNvPr id="5" name="文本框 4"/>
          <p:cNvSpPr txBox="1"/>
          <p:nvPr userDrawn="1"/>
        </p:nvSpPr>
        <p:spPr>
          <a:xfrm>
            <a:off x="291465" y="405130"/>
            <a:ext cx="8395335" cy="706755"/>
          </a:xfrm>
          <a:prstGeom prst="rect">
            <a:avLst/>
          </a:prstGeom>
          <a:noFill/>
        </p:spPr>
        <p:txBody>
          <a:bodyPr wrap="square" rtlCol="0">
            <a:spAutoFit/>
          </a:bodyPr>
          <a:lstStyle/>
          <a:p>
            <a:r>
              <a:rPr lang="zh-CN" altLang="zh-CN" sz="4000">
                <a:solidFill>
                  <a:schemeClr val="bg1"/>
                </a:solidFill>
                <a:uFillTx/>
                <a:latin typeface="黑体" panose="02010609060101010101" charset="-122"/>
                <a:ea typeface="黑体" panose="02010609060101010101" charset="-122"/>
              </a:rPr>
              <a:t>临津善渡</a:t>
            </a:r>
            <a:r>
              <a:rPr lang="zh-CN" altLang="zh-CN" sz="2800">
                <a:solidFill>
                  <a:schemeClr val="accent3"/>
                </a:solidFill>
                <a:latin typeface="黑体" panose="02010609060101010101" charset="-122"/>
                <a:ea typeface="黑体" panose="02010609060101010101" charset="-122"/>
                <a:cs typeface="黑体" panose="02010609060101010101" charset="-122"/>
              </a:rPr>
              <a:t>  </a:t>
            </a:r>
            <a:r>
              <a:rPr lang="zh-CN" altLang="zh-CN" sz="4000">
                <a:solidFill>
                  <a:schemeClr val="bg1"/>
                </a:solidFill>
                <a:uFillTx/>
                <a:latin typeface="黑体" panose="02010609060101010101" charset="-122"/>
                <a:ea typeface="黑体" panose="02010609060101010101" charset="-122"/>
              </a:rPr>
              <a:t>遥观未来</a:t>
            </a:r>
            <a:endParaRPr lang="zh-CN" altLang="zh-CN" sz="2800" b="1">
              <a:solidFill>
                <a:schemeClr val="accent3"/>
              </a:solidFill>
              <a:latin typeface="黑体" panose="02010609060101010101" charset="-122"/>
              <a:ea typeface="黑体" panose="02010609060101010101" charset="-122"/>
              <a:cs typeface="黑体" panose="02010609060101010101"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组合 21505"/>
          <p:cNvGrpSpPr/>
          <p:nvPr/>
        </p:nvGrpSpPr>
        <p:grpSpPr>
          <a:xfrm>
            <a:off x="78740" y="152400"/>
            <a:ext cx="8686800" cy="6096000"/>
            <a:chOff x="0" y="96"/>
            <a:chExt cx="5472" cy="3840"/>
          </a:xfrm>
        </p:grpSpPr>
        <p:sp>
          <p:nvSpPr>
            <p:cNvPr id="1027" name="圆角矩形 21506"/>
            <p:cNvSpPr/>
            <p:nvPr/>
          </p:nvSpPr>
          <p:spPr>
            <a:xfrm>
              <a:off x="240" y="336"/>
              <a:ext cx="5232" cy="3600"/>
            </a:xfrm>
            <a:prstGeom prst="roundRect">
              <a:avLst>
                <a:gd name="adj" fmla="val 13727"/>
              </a:avLst>
            </a:prstGeom>
            <a:noFill/>
            <a:ln w="50800" cap="flat" cmpd="sng">
              <a:solidFill>
                <a:schemeClr val="bg2"/>
              </a:solidFill>
              <a:prstDash val="solid"/>
              <a:round/>
              <a:headEnd type="none" w="med" len="med"/>
              <a:tailEnd type="none" w="med" len="med"/>
            </a:ln>
          </p:spPr>
          <p:txBody>
            <a:bodyPr wrap="none" anchor="ctr"/>
            <a:lstStyle/>
            <a:p>
              <a:pPr lvl="0" indent="0" algn="ctr">
                <a:buClr>
                  <a:schemeClr val="bg1"/>
                </a:buClr>
              </a:pPr>
              <a:endParaRPr lang="zh-CN" altLang="zh-CN" sz="2400" dirty="0">
                <a:latin typeface="Times New Roman" panose="02020603050405020304" pitchFamily="18" charset="0"/>
                <a:ea typeface="宋体" panose="02010600030101010101" pitchFamily="2" charset="-122"/>
              </a:endParaRPr>
            </a:p>
          </p:txBody>
        </p:sp>
        <p:sp>
          <p:nvSpPr>
            <p:cNvPr id="1028" name="任意多边形 21507"/>
            <p:cNvSpPr/>
            <p:nvPr/>
          </p:nvSpPr>
          <p:spPr>
            <a:xfrm>
              <a:off x="0" y="96"/>
              <a:ext cx="5376" cy="768"/>
            </a:xfrm>
            <a:custGeom>
              <a:avLst/>
              <a:gdLst/>
              <a:ahLst/>
              <a:cxnLst/>
              <a:rect l="0" t="0" r="0" b="0"/>
              <a:pathLst>
                <a:path w="7000" h="1000">
                  <a:moveTo>
                    <a:pt x="0" y="0"/>
                  </a:moveTo>
                  <a:lnTo>
                    <a:pt x="6500" y="0"/>
                  </a:lnTo>
                  <a:cubicBezTo>
                    <a:pt x="6776" y="0"/>
                    <a:pt x="7000" y="224"/>
                    <a:pt x="7000" y="500"/>
                  </a:cubicBezTo>
                  <a:cubicBezTo>
                    <a:pt x="7000" y="776"/>
                    <a:pt x="6776" y="1000"/>
                    <a:pt x="6500" y="1000"/>
                  </a:cubicBezTo>
                  <a:lnTo>
                    <a:pt x="0" y="1000"/>
                  </a:lnTo>
                  <a:close/>
                </a:path>
              </a:pathLst>
            </a:custGeom>
            <a:solidFill>
              <a:schemeClr val="folHlink"/>
            </a:solidFill>
            <a:ln w="9525">
              <a:noFill/>
            </a:ln>
          </p:spPr>
          <p:txBody>
            <a:bodyPr/>
            <a:lstStyle/>
            <a:p>
              <a:endParaRPr lang="zh-CN" altLang="en-US"/>
            </a:p>
          </p:txBody>
        </p:sp>
        <p:sp>
          <p:nvSpPr>
            <p:cNvPr id="1029" name="直接连接符 21508"/>
            <p:cNvSpPr/>
            <p:nvPr/>
          </p:nvSpPr>
          <p:spPr>
            <a:xfrm>
              <a:off x="0" y="768"/>
              <a:ext cx="5088" cy="0"/>
            </a:xfrm>
            <a:prstGeom prst="line">
              <a:avLst/>
            </a:prstGeom>
            <a:ln w="38100" cap="flat" cmpd="sng">
              <a:solidFill>
                <a:schemeClr val="bg1"/>
              </a:solidFill>
              <a:prstDash val="solid"/>
              <a:round/>
              <a:headEnd type="none" w="med" len="med"/>
              <a:tailEnd type="none" w="med" len="med"/>
            </a:ln>
          </p:spPr>
        </p:sp>
      </p:grpSp>
      <p:sp>
        <p:nvSpPr>
          <p:cNvPr id="1030" name="标题 21509"/>
          <p:cNvSpPr>
            <a:spLocks noGrp="1"/>
          </p:cNvSpPr>
          <p:nvPr>
            <p:ph type="title"/>
          </p:nvPr>
        </p:nvSpPr>
        <p:spPr>
          <a:xfrm>
            <a:off x="251460" y="152400"/>
            <a:ext cx="8721725" cy="914400"/>
          </a:xfrm>
          <a:prstGeom prst="rect">
            <a:avLst/>
          </a:prstGeom>
          <a:noFill/>
          <a:ln w="9525">
            <a:noFill/>
          </a:ln>
        </p:spPr>
        <p:txBody>
          <a:bodyPr anchor="ctr"/>
          <a:lstStyle/>
          <a:p>
            <a:pPr lvl="0" indent="0"/>
            <a:r>
              <a:rPr lang="zh-CN" altLang="en-US" dirty="0"/>
              <a:t> 临津善渡    遥观未来</a:t>
            </a:r>
          </a:p>
        </p:txBody>
      </p:sp>
      <p:sp>
        <p:nvSpPr>
          <p:cNvPr id="1031" name="文本占位符 21510"/>
          <p:cNvSpPr>
            <a:spLocks noGrp="1"/>
          </p:cNvSpPr>
          <p:nvPr>
            <p:ph type="body"/>
          </p:nvPr>
        </p:nvSpPr>
        <p:spPr>
          <a:xfrm>
            <a:off x="609600" y="1600200"/>
            <a:ext cx="7924800" cy="4419600"/>
          </a:xfrm>
          <a:prstGeom prst="rect">
            <a:avLst/>
          </a:prstGeom>
          <a:noFill/>
          <a:ln w="9525">
            <a:noFill/>
          </a:ln>
        </p:spPr>
        <p:txBody>
          <a:bodyPr anchor="t"/>
          <a:lstStyle/>
          <a:p>
            <a:pPr lvl="0" indent="-342900"/>
            <a:r>
              <a:rPr lang="zh-CN" altLang="en-US" dirty="0"/>
              <a:t>单击此处编辑母版文本样式</a:t>
            </a:r>
          </a:p>
          <a:p>
            <a:pPr lvl="1" indent="-285750"/>
            <a:r>
              <a:rPr lang="zh-CN" altLang="en-US" dirty="0"/>
              <a:t>第二级</a:t>
            </a:r>
          </a:p>
          <a:p>
            <a:pPr lvl="2" indent="-228600"/>
            <a:r>
              <a:rPr lang="zh-CN" altLang="en-US" dirty="0"/>
              <a:t>第三级</a:t>
            </a:r>
          </a:p>
          <a:p>
            <a:pPr lvl="3" indent="-228600"/>
            <a:r>
              <a:rPr lang="zh-CN" altLang="en-US" dirty="0"/>
              <a:t>第四级</a:t>
            </a:r>
          </a:p>
          <a:p>
            <a:pPr lvl="4" indent="-228600"/>
            <a:r>
              <a:rPr lang="zh-CN" altLang="en-US" dirty="0"/>
              <a:t>第五级</a:t>
            </a:r>
          </a:p>
        </p:txBody>
      </p:sp>
      <p:sp>
        <p:nvSpPr>
          <p:cNvPr id="21512" name="日期占位符 21511"/>
          <p:cNvSpPr>
            <a:spLocks noGrp="1"/>
          </p:cNvSpPr>
          <p:nvPr>
            <p:ph type="dt" sz="half" idx="2"/>
          </p:nvPr>
        </p:nvSpPr>
        <p:spPr>
          <a:xfrm>
            <a:off x="457200" y="6248400"/>
            <a:ext cx="2133600" cy="457200"/>
          </a:xfrm>
          <a:prstGeom prst="rect">
            <a:avLst/>
          </a:prstGeom>
          <a:noFill/>
          <a:ln w="9525">
            <a:noFill/>
          </a:ln>
        </p:spPr>
        <p:txBody>
          <a:bodyPr anchor="b"/>
          <a:lstStyle>
            <a:lvl1pPr>
              <a:defRPr sz="1200"/>
            </a:lvl1pPr>
          </a:lstStyle>
          <a:p>
            <a:pPr lvl="0" fontAlgn="base"/>
            <a:endParaRPr lang="zh-CN" altLang="en-US" strike="noStrike" noProof="1">
              <a:latin typeface="Arial" panose="020B0604020202020204" pitchFamily="34" charset="0"/>
            </a:endParaRPr>
          </a:p>
        </p:txBody>
      </p:sp>
      <p:sp>
        <p:nvSpPr>
          <p:cNvPr id="21513" name="页脚占位符 21512"/>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lvl="0" fontAlgn="base"/>
            <a:endParaRPr lang="zh-CN" altLang="en-US" strike="noStrike" noProof="1">
              <a:latin typeface="Arial" panose="020B0604020202020204" pitchFamily="34" charset="0"/>
            </a:endParaRPr>
          </a:p>
        </p:txBody>
      </p:sp>
      <p:sp>
        <p:nvSpPr>
          <p:cNvPr id="21514" name="灯片编号占位符 21513"/>
          <p:cNvSpPr>
            <a:spLocks noGrp="1"/>
          </p:cNvSpPr>
          <p:nvPr>
            <p:ph type="sldNum" sz="quarter" idx="4"/>
          </p:nvPr>
        </p:nvSpPr>
        <p:spPr>
          <a:xfrm>
            <a:off x="6479540" y="6248400"/>
            <a:ext cx="2133600" cy="457200"/>
          </a:xfrm>
          <a:prstGeom prst="rect">
            <a:avLst/>
          </a:prstGeom>
          <a:noFill/>
          <a:ln w="9525">
            <a:noFill/>
          </a:ln>
        </p:spPr>
        <p:txBody>
          <a:bodyPr anchor="b"/>
          <a:lstStyle>
            <a:lvl1pPr algn="r">
              <a:defRPr sz="1200">
                <a:latin typeface="Arial Black" panose="020B0A04020102020204" pitchFamily="34" charset="0"/>
              </a:defRPr>
            </a:lvl1pPr>
          </a:lstStyle>
          <a:p>
            <a:pPr lvl="0" fontAlgn="base"/>
            <a:fld id="{9A0DB2DC-4C9A-4742-B13C-FB6460FD3503}" type="slidenum">
              <a:rPr lang="zh-CN" altLang="en-US" strike="noStrike" noProof="1" dirty="0">
                <a:latin typeface="Arial Black" panose="020B0A040201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3600" b="1" i="0" u="none" strike="noStrike" kern="1200" cap="none" spc="0" normalizeH="0" baseline="0">
          <a:solidFill>
            <a:schemeClr val="bg1"/>
          </a:solidFill>
          <a:uFillTx/>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Char char="l"/>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1"/>
        </a:buClr>
        <a:buSzPct val="70000"/>
        <a:buFont typeface="Wingdings" panose="05000000000000000000" pitchFamily="2" charset="2"/>
        <a:buChar char="l"/>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bg2"/>
        </a:buClr>
        <a:buSzPct val="65000"/>
        <a:buFont typeface="Wingdings" panose="05000000000000000000" pitchFamily="2" charset="2"/>
        <a:buChar char="l"/>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l"/>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bg2"/>
        </a:buClr>
        <a:buSzPct val="40000"/>
        <a:buFont typeface="Wingdings" panose="05000000000000000000" pitchFamily="2" charset="2"/>
        <a:buChar char="l"/>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bg2"/>
        </a:buClr>
        <a:buSzPct val="40000"/>
        <a:buFont typeface="Wingdings" panose="05000000000000000000" pitchFamily="2" charset="2"/>
        <a:buChar char="l"/>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bg2"/>
        </a:buClr>
        <a:buSzPct val="40000"/>
        <a:buFont typeface="Wingdings" panose="05000000000000000000" pitchFamily="2" charset="2"/>
        <a:buChar char="l"/>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bg2"/>
        </a:buClr>
        <a:buSzPct val="40000"/>
        <a:buFont typeface="Wingdings" panose="05000000000000000000" pitchFamily="2" charset="2"/>
        <a:buChar char="l"/>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bg2"/>
        </a:buClr>
        <a:buSzPct val="40000"/>
        <a:buFont typeface="Wingdings" panose="05000000000000000000" pitchFamily="2" charset="2"/>
        <a:buChar char="l"/>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35838;&#22530;&#31649;&#29702;&#30340;&#32454;&#3341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395605" y="2527935"/>
            <a:ext cx="8675688" cy="645160"/>
          </a:xfrm>
          <a:prstGeom prst="rect">
            <a:avLst/>
          </a:prstGeom>
          <a:noFill/>
          <a:ln w="9525">
            <a:noFill/>
          </a:ln>
        </p:spPr>
        <p:txBody>
          <a:bodyPr wrap="square" anchor="t">
            <a:spAutoFit/>
          </a:bodyPr>
          <a:lstStyle/>
          <a:p>
            <a:pPr algn="ctr">
              <a:spcBef>
                <a:spcPct val="50000"/>
              </a:spcBef>
            </a:pPr>
            <a:r>
              <a:rPr lang="zh-CN" altLang="en-US" sz="3600" b="1" dirty="0">
                <a:solidFill>
                  <a:srgbClr val="FF0066"/>
                </a:solidFill>
                <a:latin typeface="黑体" panose="02010609060101010101" charset="-122"/>
                <a:ea typeface="黑体" panose="02010609060101010101" charset="-122"/>
              </a:rPr>
              <a:t>班主任基本功竞赛的几点想法</a:t>
            </a:r>
          </a:p>
        </p:txBody>
      </p:sp>
      <p:sp>
        <p:nvSpPr>
          <p:cNvPr id="11267" name="文本框 2061"/>
          <p:cNvSpPr txBox="1"/>
          <p:nvPr/>
        </p:nvSpPr>
        <p:spPr>
          <a:xfrm>
            <a:off x="2141220" y="4058285"/>
            <a:ext cx="5184775" cy="2061210"/>
          </a:xfrm>
          <a:prstGeom prst="rect">
            <a:avLst/>
          </a:prstGeom>
          <a:noFill/>
          <a:ln w="9525">
            <a:noFill/>
          </a:ln>
        </p:spPr>
        <p:txBody>
          <a:bodyPr wrap="square" anchor="t">
            <a:spAutoFit/>
          </a:bodyPr>
          <a:lstStyle/>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sym typeface="+mn-ea"/>
              </a:rPr>
              <a:t>        </a:t>
            </a:r>
            <a:r>
              <a:rPr lang="zh-CN" altLang="en-US" sz="3200" dirty="0">
                <a:solidFill>
                  <a:srgbClr val="5949B7"/>
                </a:solidFill>
                <a:latin typeface="华文隶书" panose="02010800040101010101" pitchFamily="2" charset="-122"/>
                <a:ea typeface="华文隶书" panose="02010800040101010101" pitchFamily="2" charset="-122"/>
                <a:sym typeface="+mn-ea"/>
              </a:rPr>
              <a:t>主讲人：刘亚勤</a:t>
            </a:r>
            <a:endParaRPr lang="zh-CN" altLang="en-US" sz="3200" dirty="0">
              <a:solidFill>
                <a:srgbClr val="5949B7"/>
              </a:solidFill>
              <a:latin typeface="华文隶书" panose="02010800040101010101" pitchFamily="2" charset="-122"/>
              <a:ea typeface="华文隶书" panose="02010800040101010101" pitchFamily="2" charset="-122"/>
            </a:endParaRPr>
          </a:p>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rPr>
              <a:t>           2019</a:t>
            </a:r>
            <a:r>
              <a:rPr lang="zh-CN" altLang="en-US" sz="3200" dirty="0">
                <a:solidFill>
                  <a:srgbClr val="5949B7"/>
                </a:solidFill>
                <a:latin typeface="华文隶书" panose="02010800040101010101" pitchFamily="2" charset="-122"/>
                <a:ea typeface="华文隶书" panose="02010800040101010101" pitchFamily="2" charset="-122"/>
              </a:rPr>
              <a:t>年</a:t>
            </a:r>
            <a:r>
              <a:rPr lang="en-US" altLang="zh-CN" sz="3200" dirty="0">
                <a:solidFill>
                  <a:srgbClr val="5949B7"/>
                </a:solidFill>
                <a:latin typeface="华文隶书" panose="02010800040101010101" pitchFamily="2" charset="-122"/>
                <a:ea typeface="华文隶书" panose="02010800040101010101" pitchFamily="2" charset="-122"/>
              </a:rPr>
              <a:t>4</a:t>
            </a:r>
            <a:r>
              <a:rPr lang="zh-CN" altLang="en-US" sz="3200" dirty="0">
                <a:solidFill>
                  <a:srgbClr val="5949B7"/>
                </a:solidFill>
                <a:latin typeface="华文隶书" panose="02010800040101010101" pitchFamily="2" charset="-122"/>
                <a:ea typeface="华文隶书" panose="02010800040101010101" pitchFamily="2" charset="-122"/>
              </a:rPr>
              <a:t>月</a:t>
            </a:r>
            <a:r>
              <a:rPr lang="en-US" altLang="zh-CN" sz="3200" dirty="0">
                <a:solidFill>
                  <a:srgbClr val="5949B7"/>
                </a:solidFill>
                <a:latin typeface="华文隶书" panose="02010800040101010101" pitchFamily="2" charset="-122"/>
                <a:ea typeface="华文隶书" panose="02010800040101010101" pitchFamily="2" charset="-122"/>
              </a:rPr>
              <a:t>1</a:t>
            </a:r>
            <a:r>
              <a:rPr lang="zh-CN" altLang="en-US" sz="3200" dirty="0">
                <a:solidFill>
                  <a:srgbClr val="5949B7"/>
                </a:solidFill>
                <a:latin typeface="华文隶书" panose="02010800040101010101" pitchFamily="2" charset="-122"/>
                <a:ea typeface="华文隶书" panose="02010800040101010101" pitchFamily="2" charset="-122"/>
              </a:rPr>
              <a:t>日</a:t>
            </a:r>
          </a:p>
          <a:p>
            <a:pPr>
              <a:spcBef>
                <a:spcPct val="50000"/>
              </a:spcBef>
            </a:pPr>
            <a:endParaRPr lang="zh-CN" altLang="en-US" sz="3200" dirty="0">
              <a:solidFill>
                <a:srgbClr val="5949B7"/>
              </a:solidFill>
              <a:latin typeface="华文隶书" panose="02010800040101010101" pitchFamily="2" charset="-122"/>
              <a:ea typeface="华文隶书" panose="0201080004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846195"/>
          </a:xfrm>
          <a:prstGeom prst="rect">
            <a:avLst/>
          </a:prstGeom>
          <a:noFill/>
        </p:spPr>
        <p:txBody>
          <a:bodyPr wrap="square" rtlCol="0" anchor="t">
            <a:spAutoFit/>
          </a:bodyPr>
          <a:lstStyle/>
          <a:p>
            <a:r>
              <a:rPr lang="zh-CN" altLang="en-US" sz="6000">
                <a:solidFill>
                  <a:srgbClr val="FF0000"/>
                </a:solidFill>
              </a:rPr>
              <a:t>☻</a:t>
            </a:r>
            <a:r>
              <a:rPr lang="zh-CN" altLang="en-US" sz="4000" b="1">
                <a:latin typeface="黑体" panose="02010609060101010101" charset="-122"/>
                <a:ea typeface="黑体" panose="02010609060101010101" charset="-122"/>
                <a:sym typeface="+mn-ea"/>
              </a:rPr>
              <a:t>理论考试</a:t>
            </a:r>
          </a:p>
          <a:p>
            <a:r>
              <a:rPr lang="en-US" altLang="zh-CN" sz="2800" b="1">
                <a:solidFill>
                  <a:srgbClr val="0000FF"/>
                </a:solidFill>
                <a:latin typeface="黑体" panose="02010609060101010101" charset="-122"/>
                <a:ea typeface="黑体" panose="02010609060101010101" charset="-122"/>
                <a:sym typeface="+mn-ea"/>
              </a:rPr>
              <a:t>1.</a:t>
            </a:r>
            <a:r>
              <a:rPr lang="zh-CN" altLang="en-US" sz="2800" b="1">
                <a:solidFill>
                  <a:srgbClr val="0000FF"/>
                </a:solidFill>
                <a:latin typeface="黑体" panose="02010609060101010101" charset="-122"/>
                <a:ea typeface="黑体" panose="02010609060101010101" charset="-122"/>
                <a:sym typeface="+mn-ea"/>
              </a:rPr>
              <a:t>理论部分</a:t>
            </a:r>
            <a:r>
              <a:rPr lang="en-US" altLang="zh-CN" sz="2800" b="1">
                <a:solidFill>
                  <a:srgbClr val="0000FF"/>
                </a:solidFill>
                <a:latin typeface="黑体" panose="02010609060101010101" charset="-122"/>
                <a:ea typeface="黑体" panose="02010609060101010101" charset="-122"/>
                <a:sym typeface="+mn-ea"/>
              </a:rPr>
              <a:t>50</a:t>
            </a:r>
            <a:r>
              <a:rPr lang="zh-CN" altLang="en-US" sz="2800" b="1">
                <a:solidFill>
                  <a:srgbClr val="0000FF"/>
                </a:solidFill>
                <a:latin typeface="黑体" panose="02010609060101010101" charset="-122"/>
                <a:ea typeface="黑体" panose="02010609060101010101" charset="-122"/>
                <a:sym typeface="+mn-ea"/>
              </a:rPr>
              <a:t>分</a:t>
            </a:r>
          </a:p>
          <a:p>
            <a:r>
              <a:rPr lang="en-US" altLang="zh-CN" sz="2800" b="1">
                <a:solidFill>
                  <a:srgbClr val="0000FF"/>
                </a:solidFill>
                <a:latin typeface="黑体" panose="02010609060101010101" charset="-122"/>
                <a:ea typeface="黑体" panose="02010609060101010101" charset="-122"/>
                <a:sym typeface="+mn-ea"/>
              </a:rPr>
              <a:t>2.</a:t>
            </a:r>
            <a:r>
              <a:rPr lang="zh-CN" altLang="en-US" sz="2800" b="1">
                <a:solidFill>
                  <a:srgbClr val="0000FF"/>
                </a:solidFill>
                <a:latin typeface="黑体" panose="02010609060101010101" charset="-122"/>
                <a:ea typeface="黑体" panose="02010609060101010101" charset="-122"/>
                <a:sym typeface="+mn-ea"/>
              </a:rPr>
              <a:t>实践部分</a:t>
            </a:r>
            <a:r>
              <a:rPr lang="en-US" altLang="zh-CN" sz="2800" b="1">
                <a:solidFill>
                  <a:srgbClr val="0000FF"/>
                </a:solidFill>
                <a:latin typeface="黑体" panose="02010609060101010101" charset="-122"/>
                <a:ea typeface="黑体" panose="02010609060101010101" charset="-122"/>
                <a:sym typeface="+mn-ea"/>
              </a:rPr>
              <a:t>50</a:t>
            </a:r>
            <a:r>
              <a:rPr lang="zh-CN" altLang="en-US" sz="2800" b="1">
                <a:solidFill>
                  <a:srgbClr val="0000FF"/>
                </a:solidFill>
                <a:latin typeface="黑体" panose="02010609060101010101" charset="-122"/>
                <a:ea typeface="黑体" panose="02010609060101010101" charset="-122"/>
                <a:sym typeface="+mn-ea"/>
              </a:rPr>
              <a:t>分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6" name="文本框 5"/>
          <p:cNvSpPr txBox="1"/>
          <p:nvPr/>
        </p:nvSpPr>
        <p:spPr>
          <a:xfrm>
            <a:off x="881380" y="1593215"/>
            <a:ext cx="6173470" cy="460375"/>
          </a:xfrm>
          <a:prstGeom prst="rect">
            <a:avLst/>
          </a:prstGeom>
          <a:noFill/>
        </p:spPr>
        <p:txBody>
          <a:bodyPr wrap="square" rtlCol="0">
            <a:spAutoFit/>
          </a:bodyPr>
          <a:lstStyle/>
          <a:p>
            <a:r>
              <a:rPr lang="en-US" altLang="zh-CN" sz="2400" b="1">
                <a:latin typeface="黑体" panose="02010609060101010101" charset="-122"/>
                <a:ea typeface="黑体" panose="02010609060101010101" charset="-122"/>
                <a:cs typeface="黑体" panose="02010609060101010101" charset="-122"/>
              </a:rPr>
              <a:t> </a:t>
            </a:r>
            <a:r>
              <a:rPr lang="zh-CN" altLang="en-US" sz="2400" b="1" u="sng">
                <a:solidFill>
                  <a:srgbClr val="0000FF"/>
                </a:solidFill>
                <a:latin typeface="黑体" panose="02010609060101010101" charset="-122"/>
                <a:ea typeface="黑体" panose="02010609060101010101" charset="-122"/>
                <a:cs typeface="黑体" panose="02010609060101010101" charset="-122"/>
              </a:rPr>
              <a:t>四</a:t>
            </a:r>
            <a:r>
              <a:rPr lang="en-US" altLang="zh-CN" sz="2400" b="1" u="sng">
                <a:solidFill>
                  <a:srgbClr val="0000FF"/>
                </a:solidFill>
                <a:latin typeface="黑体" panose="02010609060101010101" charset="-122"/>
                <a:ea typeface="黑体" panose="02010609060101010101" charset="-122"/>
                <a:cs typeface="黑体" panose="02010609060101010101" charset="-122"/>
              </a:rPr>
              <a:t>.</a:t>
            </a:r>
            <a:r>
              <a:rPr lang="zh-CN" altLang="en-US" sz="2400" b="1" u="sng">
                <a:solidFill>
                  <a:srgbClr val="0000FF"/>
                </a:solidFill>
                <a:latin typeface="黑体" panose="02010609060101010101" charset="-122"/>
                <a:ea typeface="黑体" panose="02010609060101010101" charset="-122"/>
                <a:cs typeface="黑体" panose="02010609060101010101" charset="-122"/>
              </a:rPr>
              <a:t>开展基本功竞赛</a:t>
            </a:r>
            <a:r>
              <a:rPr lang="en-US" altLang="zh-CN" sz="2400" b="1" u="sng">
                <a:solidFill>
                  <a:srgbClr val="0000FF"/>
                </a:solidFill>
                <a:latin typeface="黑体" panose="02010609060101010101" charset="-122"/>
                <a:ea typeface="黑体" panose="02010609060101010101" charset="-122"/>
                <a:cs typeface="黑体" panose="02010609060101010101" charset="-122"/>
              </a:rPr>
              <a:t>——</a:t>
            </a:r>
            <a:r>
              <a:rPr lang="zh-CN" altLang="en-US" sz="2400" b="1" u="sng">
                <a:solidFill>
                  <a:srgbClr val="0000FF"/>
                </a:solidFill>
                <a:latin typeface="黑体" panose="02010609060101010101" charset="-122"/>
                <a:ea typeface="黑体" panose="02010609060101010101" charset="-122"/>
                <a:cs typeface="黑体" panose="02010609060101010101" charset="-122"/>
              </a:rPr>
              <a:t>同伴互助成长</a:t>
            </a:r>
          </a:p>
        </p:txBody>
      </p:sp>
      <p:pic>
        <p:nvPicPr>
          <p:cNvPr id="3" name="图片 2"/>
          <p:cNvPicPr>
            <a:picLocks noChangeAspect="1"/>
          </p:cNvPicPr>
          <p:nvPr/>
        </p:nvPicPr>
        <p:blipFill>
          <a:blip r:embed="rId2"/>
          <a:stretch>
            <a:fillRect/>
          </a:stretch>
        </p:blipFill>
        <p:spPr>
          <a:xfrm>
            <a:off x="5099050" y="3765550"/>
            <a:ext cx="3264535" cy="2448560"/>
          </a:xfrm>
          <a:prstGeom prst="rect">
            <a:avLst/>
          </a:prstGeom>
        </p:spPr>
      </p:pic>
      <p:pic>
        <p:nvPicPr>
          <p:cNvPr id="4" name="图片 3" descr="A@DNI%8UA1M}3%TZANOV6G3"/>
          <p:cNvPicPr>
            <a:picLocks noChangeAspect="1"/>
          </p:cNvPicPr>
          <p:nvPr/>
        </p:nvPicPr>
        <p:blipFill>
          <a:blip r:embed="rId3"/>
          <a:stretch>
            <a:fillRect/>
          </a:stretch>
        </p:blipFill>
        <p:spPr>
          <a:xfrm>
            <a:off x="4598670" y="2176780"/>
            <a:ext cx="3571240" cy="1195705"/>
          </a:xfrm>
          <a:prstGeom prst="rect">
            <a:avLst/>
          </a:prstGeom>
        </p:spPr>
      </p:pic>
      <p:pic>
        <p:nvPicPr>
          <p:cNvPr id="5" name="图片 4" descr="R5]@@])02I@2JJ}`ZHOT`9F"/>
          <p:cNvPicPr>
            <a:picLocks noChangeAspect="1"/>
          </p:cNvPicPr>
          <p:nvPr/>
        </p:nvPicPr>
        <p:blipFill>
          <a:blip r:embed="rId4"/>
          <a:stretch>
            <a:fillRect/>
          </a:stretch>
        </p:blipFill>
        <p:spPr>
          <a:xfrm>
            <a:off x="881380" y="4171950"/>
            <a:ext cx="3300095" cy="2042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538220"/>
          </a:xfrm>
          <a:prstGeom prst="rect">
            <a:avLst/>
          </a:prstGeom>
          <a:noFill/>
        </p:spPr>
        <p:txBody>
          <a:bodyPr wrap="square" rtlCol="0" anchor="t">
            <a:spAutoFit/>
          </a:bodyPr>
          <a:lstStyle/>
          <a:p>
            <a:endParaRPr lang="zh-CN" altLang="en-US" sz="4000" b="1">
              <a:latin typeface="黑体" panose="02010609060101010101" charset="-122"/>
              <a:ea typeface="黑体" panose="02010609060101010101" charset="-122"/>
              <a:sym typeface="+mn-ea"/>
            </a:endParaRPr>
          </a:p>
          <a:p>
            <a:endParaRPr lang="zh-CN" altLang="en-US" sz="2800" b="1">
              <a:solidFill>
                <a:srgbClr val="0000FF"/>
              </a:solidFill>
              <a:latin typeface="黑体" panose="02010609060101010101" charset="-122"/>
              <a:ea typeface="黑体" panose="02010609060101010101" charset="-122"/>
              <a:sym typeface="+mn-ea"/>
            </a:endParaRPr>
          </a:p>
          <a:p>
            <a:r>
              <a:rPr lang="zh-CN" altLang="en-US" sz="2800" b="1">
                <a:solidFill>
                  <a:srgbClr val="0000FF"/>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pic>
        <p:nvPicPr>
          <p:cNvPr id="7" name="图片 6" descr="EG{ZTMZ5~_3]048V4]0PW(4"/>
          <p:cNvPicPr>
            <a:picLocks noChangeAspect="1"/>
          </p:cNvPicPr>
          <p:nvPr/>
        </p:nvPicPr>
        <p:blipFill>
          <a:blip r:embed="rId2"/>
          <a:stretch>
            <a:fillRect/>
          </a:stretch>
        </p:blipFill>
        <p:spPr>
          <a:xfrm>
            <a:off x="126365" y="1407160"/>
            <a:ext cx="8636635" cy="49923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538220"/>
          </a:xfrm>
          <a:prstGeom prst="rect">
            <a:avLst/>
          </a:prstGeom>
          <a:noFill/>
        </p:spPr>
        <p:txBody>
          <a:bodyPr wrap="square" rtlCol="0" anchor="t">
            <a:spAutoFit/>
          </a:bodyPr>
          <a:lstStyle/>
          <a:p>
            <a:endParaRPr lang="zh-CN" altLang="en-US" sz="4000" b="1">
              <a:latin typeface="黑体" panose="02010609060101010101" charset="-122"/>
              <a:ea typeface="黑体" panose="02010609060101010101" charset="-122"/>
              <a:sym typeface="+mn-ea"/>
            </a:endParaRPr>
          </a:p>
          <a:p>
            <a:endParaRPr lang="zh-CN" altLang="en-US" sz="2800" b="1">
              <a:solidFill>
                <a:srgbClr val="0000FF"/>
              </a:solidFill>
              <a:latin typeface="黑体" panose="02010609060101010101" charset="-122"/>
              <a:ea typeface="黑体" panose="02010609060101010101" charset="-122"/>
              <a:sym typeface="+mn-ea"/>
            </a:endParaRPr>
          </a:p>
          <a:p>
            <a:r>
              <a:rPr lang="zh-CN" altLang="en-US" sz="2800" b="1">
                <a:solidFill>
                  <a:srgbClr val="0000FF"/>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6" name="文本框 5"/>
          <p:cNvSpPr txBox="1"/>
          <p:nvPr/>
        </p:nvSpPr>
        <p:spPr>
          <a:xfrm>
            <a:off x="881380" y="1593215"/>
            <a:ext cx="4318000" cy="368300"/>
          </a:xfrm>
          <a:prstGeom prst="rect">
            <a:avLst/>
          </a:prstGeom>
          <a:noFill/>
        </p:spPr>
        <p:txBody>
          <a:bodyPr wrap="square" rtlCol="0">
            <a:spAutoFit/>
          </a:bodyPr>
          <a:lstStyle/>
          <a:p>
            <a:r>
              <a:rPr lang="en-US" altLang="zh-CN"/>
              <a:t> </a:t>
            </a:r>
            <a:r>
              <a:rPr lang="zh-CN" altLang="en-US" b="1" u="sng">
                <a:solidFill>
                  <a:srgbClr val="0000FF"/>
                </a:solidFill>
              </a:rPr>
              <a:t>四</a:t>
            </a:r>
            <a:r>
              <a:rPr lang="en-US" altLang="zh-CN" b="1" u="sng">
                <a:solidFill>
                  <a:srgbClr val="0000FF"/>
                </a:solidFill>
              </a:rPr>
              <a:t>.</a:t>
            </a:r>
            <a:r>
              <a:rPr lang="zh-CN" altLang="en-US" b="1" u="sng">
                <a:solidFill>
                  <a:srgbClr val="0000FF"/>
                </a:solidFill>
              </a:rPr>
              <a:t>开展基本功竞赛</a:t>
            </a:r>
            <a:r>
              <a:rPr lang="en-US" altLang="zh-CN" b="1" u="sng">
                <a:solidFill>
                  <a:srgbClr val="0000FF"/>
                </a:solidFill>
              </a:rPr>
              <a:t>——</a:t>
            </a:r>
            <a:r>
              <a:rPr lang="zh-CN" altLang="en-US" b="1" u="sng">
                <a:solidFill>
                  <a:srgbClr val="0000FF"/>
                </a:solidFill>
              </a:rPr>
              <a:t>同伴互助成长</a:t>
            </a:r>
          </a:p>
        </p:txBody>
      </p:sp>
      <p:pic>
        <p:nvPicPr>
          <p:cNvPr id="5" name="图片 4" descr="R5]@@])02I@2JJ}`ZHOT`9F"/>
          <p:cNvPicPr>
            <a:picLocks noChangeAspect="1"/>
          </p:cNvPicPr>
          <p:nvPr/>
        </p:nvPicPr>
        <p:blipFill>
          <a:blip r:embed="rId2"/>
          <a:stretch>
            <a:fillRect/>
          </a:stretch>
        </p:blipFill>
        <p:spPr>
          <a:xfrm>
            <a:off x="158115" y="1033780"/>
            <a:ext cx="8498205" cy="52743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538220"/>
          </a:xfrm>
          <a:prstGeom prst="rect">
            <a:avLst/>
          </a:prstGeom>
          <a:noFill/>
        </p:spPr>
        <p:txBody>
          <a:bodyPr wrap="square" rtlCol="0" anchor="t">
            <a:spAutoFit/>
          </a:bodyPr>
          <a:lstStyle/>
          <a:p>
            <a:endParaRPr lang="zh-CN" altLang="en-US" sz="4000" b="1">
              <a:latin typeface="黑体" panose="02010609060101010101" charset="-122"/>
              <a:ea typeface="黑体" panose="02010609060101010101" charset="-122"/>
              <a:sym typeface="+mn-ea"/>
            </a:endParaRPr>
          </a:p>
          <a:p>
            <a:endParaRPr lang="zh-CN" altLang="en-US" sz="2800" b="1">
              <a:solidFill>
                <a:srgbClr val="0000FF"/>
              </a:solidFill>
              <a:latin typeface="黑体" panose="02010609060101010101" charset="-122"/>
              <a:ea typeface="黑体" panose="02010609060101010101" charset="-122"/>
              <a:sym typeface="+mn-ea"/>
            </a:endParaRPr>
          </a:p>
          <a:p>
            <a:r>
              <a:rPr lang="zh-CN" altLang="en-US" sz="2800" b="1">
                <a:solidFill>
                  <a:srgbClr val="0000FF"/>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pic>
        <p:nvPicPr>
          <p:cNvPr id="7" name="图片 6"/>
          <p:cNvPicPr>
            <a:picLocks noChangeAspect="1"/>
          </p:cNvPicPr>
          <p:nvPr/>
        </p:nvPicPr>
        <p:blipFill>
          <a:blip r:embed="rId2"/>
          <a:stretch>
            <a:fillRect/>
          </a:stretch>
        </p:blipFill>
        <p:spPr>
          <a:xfrm>
            <a:off x="243840" y="1355090"/>
            <a:ext cx="3520440" cy="5182235"/>
          </a:xfrm>
          <a:prstGeom prst="rect">
            <a:avLst/>
          </a:prstGeom>
        </p:spPr>
      </p:pic>
      <p:pic>
        <p:nvPicPr>
          <p:cNvPr id="10" name="图片 9" descr="IMG_7503"/>
          <p:cNvPicPr>
            <a:picLocks noChangeAspect="1"/>
          </p:cNvPicPr>
          <p:nvPr/>
        </p:nvPicPr>
        <p:blipFill>
          <a:blip r:embed="rId3"/>
          <a:stretch>
            <a:fillRect/>
          </a:stretch>
        </p:blipFill>
        <p:spPr>
          <a:xfrm>
            <a:off x="4291965" y="1323340"/>
            <a:ext cx="3909695" cy="5213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6" name="文本框 5"/>
          <p:cNvSpPr txBox="1"/>
          <p:nvPr/>
        </p:nvSpPr>
        <p:spPr>
          <a:xfrm>
            <a:off x="491490" y="1341120"/>
            <a:ext cx="6304280" cy="521970"/>
          </a:xfrm>
          <a:prstGeom prst="rect">
            <a:avLst/>
          </a:prstGeom>
          <a:noFill/>
        </p:spPr>
        <p:txBody>
          <a:bodyPr wrap="square" rtlCol="0">
            <a:spAutoFit/>
          </a:bodyPr>
          <a:lstStyle/>
          <a:p>
            <a:r>
              <a:rPr lang="en-US" altLang="zh-CN" sz="2800" b="1">
                <a:latin typeface="黑体" panose="02010609060101010101" charset="-122"/>
                <a:ea typeface="黑体" panose="02010609060101010101" charset="-122"/>
                <a:cs typeface="黑体" panose="02010609060101010101" charset="-122"/>
              </a:rPr>
              <a:t> </a:t>
            </a:r>
            <a:r>
              <a:rPr lang="zh-CN" altLang="en-US" sz="2800" b="1" u="sng">
                <a:solidFill>
                  <a:srgbClr val="0000FF"/>
                </a:solidFill>
                <a:latin typeface="黑体" panose="02010609060101010101" charset="-122"/>
                <a:ea typeface="黑体" panose="02010609060101010101" charset="-122"/>
                <a:cs typeface="黑体" panose="02010609060101010101" charset="-122"/>
              </a:rPr>
              <a:t>四</a:t>
            </a:r>
            <a:r>
              <a:rPr lang="en-US" altLang="zh-CN" sz="2800" b="1" u="sng">
                <a:solidFill>
                  <a:srgbClr val="0000FF"/>
                </a:solidFill>
                <a:latin typeface="黑体" panose="02010609060101010101" charset="-122"/>
                <a:ea typeface="黑体" panose="02010609060101010101" charset="-122"/>
                <a:cs typeface="黑体" panose="02010609060101010101" charset="-122"/>
              </a:rPr>
              <a:t>.</a:t>
            </a:r>
            <a:r>
              <a:rPr lang="zh-CN" altLang="en-US" sz="2800" b="1" u="sng">
                <a:solidFill>
                  <a:srgbClr val="0000FF"/>
                </a:solidFill>
                <a:latin typeface="黑体" panose="02010609060101010101" charset="-122"/>
                <a:ea typeface="黑体" panose="02010609060101010101" charset="-122"/>
                <a:cs typeface="黑体" panose="02010609060101010101" charset="-122"/>
              </a:rPr>
              <a:t>开展基本功竞赛</a:t>
            </a:r>
            <a:r>
              <a:rPr lang="en-US" altLang="zh-CN" sz="2800" b="1" u="sng">
                <a:solidFill>
                  <a:srgbClr val="0000FF"/>
                </a:solidFill>
                <a:latin typeface="黑体" panose="02010609060101010101" charset="-122"/>
                <a:ea typeface="黑体" panose="02010609060101010101" charset="-122"/>
                <a:cs typeface="黑体" panose="02010609060101010101" charset="-122"/>
              </a:rPr>
              <a:t>——</a:t>
            </a:r>
            <a:r>
              <a:rPr lang="zh-CN" altLang="en-US" sz="2800" b="1" u="sng">
                <a:solidFill>
                  <a:srgbClr val="0000FF"/>
                </a:solidFill>
                <a:latin typeface="黑体" panose="02010609060101010101" charset="-122"/>
                <a:ea typeface="黑体" panose="02010609060101010101" charset="-122"/>
                <a:cs typeface="黑体" panose="02010609060101010101" charset="-122"/>
              </a:rPr>
              <a:t>同伴互助成长</a:t>
            </a:r>
          </a:p>
        </p:txBody>
      </p:sp>
      <p:pic>
        <p:nvPicPr>
          <p:cNvPr id="4" name="图片 3" descr="]UJLR6O7[ZKMYS2UYHMJ]]W"/>
          <p:cNvPicPr>
            <a:picLocks noChangeAspect="1"/>
          </p:cNvPicPr>
          <p:nvPr/>
        </p:nvPicPr>
        <p:blipFill>
          <a:blip r:embed="rId2"/>
          <a:stretch>
            <a:fillRect/>
          </a:stretch>
        </p:blipFill>
        <p:spPr>
          <a:xfrm>
            <a:off x="491490" y="2323465"/>
            <a:ext cx="7961630" cy="1914525"/>
          </a:xfrm>
          <a:prstGeom prst="rect">
            <a:avLst/>
          </a:prstGeom>
        </p:spPr>
      </p:pic>
      <p:sp>
        <p:nvSpPr>
          <p:cNvPr id="7" name="文本框 6"/>
          <p:cNvSpPr txBox="1"/>
          <p:nvPr/>
        </p:nvSpPr>
        <p:spPr>
          <a:xfrm>
            <a:off x="636270" y="1863090"/>
            <a:ext cx="3170555" cy="460375"/>
          </a:xfrm>
          <a:prstGeom prst="rect">
            <a:avLst/>
          </a:prstGeom>
          <a:noFill/>
        </p:spPr>
        <p:txBody>
          <a:bodyPr wrap="square" rtlCol="0">
            <a:spAutoFit/>
          </a:bodyPr>
          <a:lstStyle/>
          <a:p>
            <a:r>
              <a:rPr lang="zh-CN" altLang="en-US" sz="2400" b="1">
                <a:solidFill>
                  <a:srgbClr val="FF0000"/>
                </a:solidFill>
                <a:latin typeface="黑体" panose="02010609060101010101" charset="-122"/>
                <a:ea typeface="黑体" panose="02010609060101010101" charset="-122"/>
              </a:rPr>
              <a:t>理论复习资料</a:t>
            </a:r>
          </a:p>
        </p:txBody>
      </p:sp>
      <p:pic>
        <p:nvPicPr>
          <p:cNvPr id="8" name="图片 7"/>
          <p:cNvPicPr>
            <a:picLocks noChangeAspect="1"/>
          </p:cNvPicPr>
          <p:nvPr/>
        </p:nvPicPr>
        <p:blipFill>
          <a:blip r:embed="rId3"/>
          <a:stretch>
            <a:fillRect/>
          </a:stretch>
        </p:blipFill>
        <p:spPr>
          <a:xfrm rot="5580000">
            <a:off x="812165" y="4360545"/>
            <a:ext cx="2326640" cy="1746250"/>
          </a:xfrm>
          <a:prstGeom prst="rect">
            <a:avLst/>
          </a:prstGeom>
        </p:spPr>
      </p:pic>
      <p:pic>
        <p:nvPicPr>
          <p:cNvPr id="9" name="图片 8"/>
          <p:cNvPicPr>
            <a:picLocks noChangeAspect="1"/>
          </p:cNvPicPr>
          <p:nvPr/>
        </p:nvPicPr>
        <p:blipFill>
          <a:blip r:embed="rId4"/>
          <a:stretch>
            <a:fillRect/>
          </a:stretch>
        </p:blipFill>
        <p:spPr>
          <a:xfrm rot="5400000">
            <a:off x="3724275" y="4429760"/>
            <a:ext cx="2297430" cy="1725295"/>
          </a:xfrm>
          <a:prstGeom prst="rect">
            <a:avLst/>
          </a:prstGeom>
        </p:spPr>
      </p:pic>
      <p:sp>
        <p:nvSpPr>
          <p:cNvPr id="11" name="文本框 10"/>
          <p:cNvSpPr txBox="1"/>
          <p:nvPr/>
        </p:nvSpPr>
        <p:spPr>
          <a:xfrm>
            <a:off x="6297295" y="4026535"/>
            <a:ext cx="1217930" cy="706755"/>
          </a:xfrm>
          <a:prstGeom prst="rect">
            <a:avLst/>
          </a:prstGeom>
          <a:noFill/>
        </p:spPr>
        <p:txBody>
          <a:bodyPr wrap="square" rtlCol="0">
            <a:spAutoFit/>
          </a:bodyPr>
          <a:lstStyle/>
          <a:p>
            <a:r>
              <a:rPr lang="zh-CN" altLang="en-US" sz="4000">
                <a:solidFill>
                  <a:srgbClr val="FF0000"/>
                </a:solidFill>
                <a:latin typeface="黑体" panose="02010609060101010101" charset="-122"/>
                <a:ea typeface="黑体" panose="02010609060101010101" charset="-122"/>
              </a:rPr>
              <a:t>样卷</a:t>
            </a:r>
          </a:p>
        </p:txBody>
      </p:sp>
      <p:sp>
        <p:nvSpPr>
          <p:cNvPr id="12" name="文本框 11"/>
          <p:cNvSpPr txBox="1"/>
          <p:nvPr/>
        </p:nvSpPr>
        <p:spPr>
          <a:xfrm>
            <a:off x="6297295" y="4733290"/>
            <a:ext cx="1217930" cy="706755"/>
          </a:xfrm>
          <a:prstGeom prst="rect">
            <a:avLst/>
          </a:prstGeom>
          <a:noFill/>
        </p:spPr>
        <p:txBody>
          <a:bodyPr wrap="square" rtlCol="0">
            <a:spAutoFit/>
          </a:bodyPr>
          <a:lstStyle/>
          <a:p>
            <a:r>
              <a:rPr lang="zh-CN" altLang="en-US" sz="4000">
                <a:solidFill>
                  <a:srgbClr val="FF0000"/>
                </a:solidFill>
                <a:latin typeface="黑体" panose="02010609060101010101" charset="-122"/>
                <a:ea typeface="黑体" panose="02010609060101010101" charset="-122"/>
              </a:rPr>
              <a:t>题库</a:t>
            </a:r>
          </a:p>
        </p:txBody>
      </p:sp>
      <p:sp>
        <p:nvSpPr>
          <p:cNvPr id="15" name="文本框 14"/>
          <p:cNvSpPr txBox="1"/>
          <p:nvPr/>
        </p:nvSpPr>
        <p:spPr>
          <a:xfrm>
            <a:off x="6101080" y="5440045"/>
            <a:ext cx="2672715" cy="521970"/>
          </a:xfrm>
          <a:prstGeom prst="rect">
            <a:avLst/>
          </a:prstGeom>
          <a:noFill/>
        </p:spPr>
        <p:txBody>
          <a:bodyPr wrap="square" rtlCol="0">
            <a:spAutoFit/>
          </a:bodyPr>
          <a:lstStyle/>
          <a:p>
            <a:r>
              <a:rPr lang="zh-CN" altLang="en-US" sz="2800">
                <a:solidFill>
                  <a:srgbClr val="0000FF"/>
                </a:solidFill>
                <a:latin typeface="黑体" panose="02010609060101010101" charset="-122"/>
                <a:ea typeface="黑体" panose="02010609060101010101" charset="-122"/>
              </a:rPr>
              <a:t>得理论者得天下</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538220"/>
          </a:xfrm>
          <a:prstGeom prst="rect">
            <a:avLst/>
          </a:prstGeom>
          <a:noFill/>
        </p:spPr>
        <p:txBody>
          <a:bodyPr wrap="square" rtlCol="0" anchor="t">
            <a:spAutoFit/>
          </a:bodyPr>
          <a:lstStyle/>
          <a:p>
            <a:endParaRPr lang="zh-CN" altLang="en-US" sz="4000" b="1">
              <a:latin typeface="黑体" panose="02010609060101010101" charset="-122"/>
              <a:ea typeface="黑体" panose="02010609060101010101" charset="-122"/>
              <a:sym typeface="+mn-ea"/>
            </a:endParaRPr>
          </a:p>
          <a:p>
            <a:endParaRPr lang="zh-CN" altLang="en-US" sz="2800" b="1">
              <a:solidFill>
                <a:srgbClr val="0000FF"/>
              </a:solidFill>
              <a:latin typeface="黑体" panose="02010609060101010101" charset="-122"/>
              <a:ea typeface="黑体" panose="02010609060101010101" charset="-122"/>
              <a:sym typeface="+mn-ea"/>
            </a:endParaRPr>
          </a:p>
          <a:p>
            <a:r>
              <a:rPr lang="zh-CN" altLang="en-US" sz="2800" b="1">
                <a:solidFill>
                  <a:srgbClr val="0000FF"/>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4" name="文本框 3"/>
          <p:cNvSpPr txBox="1"/>
          <p:nvPr/>
        </p:nvSpPr>
        <p:spPr>
          <a:xfrm>
            <a:off x="511175" y="1689100"/>
            <a:ext cx="1901825" cy="2306955"/>
          </a:xfrm>
          <a:prstGeom prst="rect">
            <a:avLst/>
          </a:prstGeom>
          <a:noFill/>
        </p:spPr>
        <p:txBody>
          <a:bodyPr wrap="square" rtlCol="0">
            <a:spAutoFit/>
          </a:bodyPr>
          <a:lstStyle/>
          <a:p>
            <a:r>
              <a:rPr lang="zh-CN" altLang="en-US" sz="2400" b="1">
                <a:solidFill>
                  <a:srgbClr val="FF0066"/>
                </a:solidFill>
                <a:latin typeface="黑体" panose="02010609060101010101" charset="-122"/>
                <a:ea typeface="黑体" panose="02010609060101010101" charset="-122"/>
              </a:rPr>
              <a:t>实</a:t>
            </a:r>
          </a:p>
          <a:p>
            <a:r>
              <a:rPr lang="zh-CN" altLang="en-US" sz="2400" b="1">
                <a:solidFill>
                  <a:srgbClr val="FF0066"/>
                </a:solidFill>
                <a:latin typeface="黑体" panose="02010609060101010101" charset="-122"/>
                <a:ea typeface="黑体" panose="02010609060101010101" charset="-122"/>
              </a:rPr>
              <a:t>践</a:t>
            </a:r>
          </a:p>
          <a:p>
            <a:r>
              <a:rPr lang="zh-CN" altLang="en-US" sz="2400" b="1">
                <a:solidFill>
                  <a:srgbClr val="FF0066"/>
                </a:solidFill>
                <a:latin typeface="黑体" panose="02010609060101010101" charset="-122"/>
                <a:ea typeface="黑体" panose="02010609060101010101" charset="-122"/>
              </a:rPr>
              <a:t>活</a:t>
            </a:r>
          </a:p>
          <a:p>
            <a:r>
              <a:rPr lang="zh-CN" altLang="en-US" sz="2400" b="1">
                <a:solidFill>
                  <a:srgbClr val="FF0066"/>
                </a:solidFill>
                <a:latin typeface="黑体" panose="02010609060101010101" charset="-122"/>
                <a:ea typeface="黑体" panose="02010609060101010101" charset="-122"/>
              </a:rPr>
              <a:t>动</a:t>
            </a:r>
          </a:p>
          <a:p>
            <a:r>
              <a:rPr lang="zh-CN" altLang="en-US" sz="2400" b="1">
                <a:solidFill>
                  <a:srgbClr val="FF0066"/>
                </a:solidFill>
                <a:latin typeface="黑体" panose="02010609060101010101" charset="-122"/>
                <a:ea typeface="黑体" panose="02010609060101010101" charset="-122"/>
              </a:rPr>
              <a:t>设</a:t>
            </a:r>
          </a:p>
          <a:p>
            <a:r>
              <a:rPr lang="zh-CN" altLang="en-US" sz="2400" b="1">
                <a:solidFill>
                  <a:srgbClr val="FF0066"/>
                </a:solidFill>
                <a:latin typeface="黑体" panose="02010609060101010101" charset="-122"/>
                <a:ea typeface="黑体" panose="02010609060101010101" charset="-122"/>
              </a:rPr>
              <a:t>计</a:t>
            </a:r>
          </a:p>
        </p:txBody>
      </p:sp>
      <p:pic>
        <p:nvPicPr>
          <p:cNvPr id="5" name="图片 4"/>
          <p:cNvPicPr>
            <a:picLocks noChangeAspect="1"/>
          </p:cNvPicPr>
          <p:nvPr/>
        </p:nvPicPr>
        <p:blipFill>
          <a:blip r:embed="rId2"/>
          <a:stretch>
            <a:fillRect/>
          </a:stretch>
        </p:blipFill>
        <p:spPr>
          <a:xfrm>
            <a:off x="2004695" y="1262380"/>
            <a:ext cx="7070090" cy="5579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541655" y="2176780"/>
            <a:ext cx="7468870" cy="3538220"/>
          </a:xfrm>
          <a:prstGeom prst="rect">
            <a:avLst/>
          </a:prstGeom>
          <a:noFill/>
        </p:spPr>
        <p:txBody>
          <a:bodyPr wrap="square" rtlCol="0" anchor="t">
            <a:spAutoFit/>
          </a:bodyPr>
          <a:lstStyle/>
          <a:p>
            <a:endParaRPr lang="zh-CN" altLang="en-US" sz="4000" b="1">
              <a:latin typeface="黑体" panose="02010609060101010101" charset="-122"/>
              <a:ea typeface="黑体" panose="02010609060101010101" charset="-122"/>
              <a:sym typeface="+mn-ea"/>
            </a:endParaRPr>
          </a:p>
          <a:p>
            <a:endParaRPr lang="zh-CN" altLang="en-US" sz="2800" b="1">
              <a:solidFill>
                <a:srgbClr val="0000FF"/>
              </a:solidFill>
              <a:latin typeface="黑体" panose="02010609060101010101" charset="-122"/>
              <a:ea typeface="黑体" panose="02010609060101010101" charset="-122"/>
              <a:sym typeface="+mn-ea"/>
            </a:endParaRPr>
          </a:p>
          <a:p>
            <a:r>
              <a:rPr lang="zh-CN" altLang="en-US" sz="2800" b="1">
                <a:solidFill>
                  <a:srgbClr val="0000FF"/>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6" name="文本框 5"/>
          <p:cNvSpPr txBox="1"/>
          <p:nvPr/>
        </p:nvSpPr>
        <p:spPr>
          <a:xfrm>
            <a:off x="881380" y="1593215"/>
            <a:ext cx="4318000" cy="368300"/>
          </a:xfrm>
          <a:prstGeom prst="rect">
            <a:avLst/>
          </a:prstGeom>
          <a:noFill/>
        </p:spPr>
        <p:txBody>
          <a:bodyPr wrap="square" rtlCol="0">
            <a:spAutoFit/>
          </a:bodyPr>
          <a:lstStyle/>
          <a:p>
            <a:r>
              <a:rPr lang="en-US" altLang="zh-CN"/>
              <a:t> </a:t>
            </a:r>
            <a:r>
              <a:rPr lang="zh-CN" altLang="en-US" b="1" u="sng">
                <a:solidFill>
                  <a:srgbClr val="0000FF"/>
                </a:solidFill>
              </a:rPr>
              <a:t>四</a:t>
            </a:r>
            <a:r>
              <a:rPr lang="en-US" altLang="zh-CN" b="1" u="sng">
                <a:solidFill>
                  <a:srgbClr val="0000FF"/>
                </a:solidFill>
              </a:rPr>
              <a:t>.</a:t>
            </a:r>
            <a:r>
              <a:rPr lang="zh-CN" altLang="en-US" b="1" u="sng">
                <a:solidFill>
                  <a:srgbClr val="0000FF"/>
                </a:solidFill>
              </a:rPr>
              <a:t>开展基本功竞赛</a:t>
            </a:r>
            <a:r>
              <a:rPr lang="en-US" altLang="zh-CN" b="1" u="sng">
                <a:solidFill>
                  <a:srgbClr val="0000FF"/>
                </a:solidFill>
              </a:rPr>
              <a:t>——</a:t>
            </a:r>
            <a:r>
              <a:rPr lang="zh-CN" altLang="en-US" b="1" u="sng">
                <a:solidFill>
                  <a:srgbClr val="0000FF"/>
                </a:solidFill>
              </a:rPr>
              <a:t>同伴互助成长</a:t>
            </a:r>
          </a:p>
        </p:txBody>
      </p:sp>
      <p:pic>
        <p:nvPicPr>
          <p:cNvPr id="3" name="图片 2"/>
          <p:cNvPicPr>
            <a:picLocks noChangeAspect="1"/>
          </p:cNvPicPr>
          <p:nvPr/>
        </p:nvPicPr>
        <p:blipFill>
          <a:blip r:embed="rId2"/>
          <a:stretch>
            <a:fillRect/>
          </a:stretch>
        </p:blipFill>
        <p:spPr>
          <a:xfrm>
            <a:off x="52705" y="1210945"/>
            <a:ext cx="8636000" cy="5470525"/>
          </a:xfrm>
          <a:prstGeom prst="rect">
            <a:avLst/>
          </a:prstGeom>
        </p:spPr>
      </p:pic>
      <p:sp>
        <p:nvSpPr>
          <p:cNvPr id="4" name="文本框 3"/>
          <p:cNvSpPr txBox="1"/>
          <p:nvPr/>
        </p:nvSpPr>
        <p:spPr>
          <a:xfrm>
            <a:off x="370840" y="1203325"/>
            <a:ext cx="1901825" cy="368300"/>
          </a:xfrm>
          <a:prstGeom prst="rect">
            <a:avLst/>
          </a:prstGeom>
          <a:noFill/>
        </p:spPr>
        <p:txBody>
          <a:bodyPr wrap="square" rtlCol="0">
            <a:spAutoFit/>
          </a:bodyPr>
          <a:lstStyle/>
          <a:p>
            <a:r>
              <a:rPr lang="zh-CN" altLang="en-US" b="1">
                <a:solidFill>
                  <a:srgbClr val="FFFF00"/>
                </a:solidFill>
                <a:latin typeface="黑体" panose="02010609060101010101" charset="-122"/>
                <a:ea typeface="黑体" panose="02010609060101010101" charset="-122"/>
              </a:rPr>
              <a:t>实践活动设计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634365" y="1878330"/>
            <a:ext cx="8244205" cy="706755"/>
          </a:xfrm>
          <a:prstGeom prst="rect">
            <a:avLst/>
          </a:prstGeom>
          <a:noFill/>
        </p:spPr>
        <p:txBody>
          <a:bodyPr wrap="square" rtlCol="0" anchor="t">
            <a:spAutoFit/>
          </a:bodyPr>
          <a:lstStyle/>
          <a:p>
            <a:r>
              <a:rPr lang="zh-CN" altLang="en-US" sz="2800" b="1">
                <a:solidFill>
                  <a:srgbClr val="0000FF"/>
                </a:solidFill>
                <a:latin typeface="黑体" panose="02010609060101010101" charset="-122"/>
                <a:ea typeface="黑体" panose="02010609060101010101" charset="-122"/>
                <a:sym typeface="+mn-ea"/>
              </a:rPr>
              <a:t>注意点：</a:t>
            </a:r>
            <a:r>
              <a:rPr lang="en-US" altLang="zh-CN" sz="2800" b="1">
                <a:solidFill>
                  <a:srgbClr val="0000FF"/>
                </a:solidFill>
                <a:latin typeface="黑体" panose="02010609060101010101" charset="-122"/>
                <a:ea typeface="黑体" panose="02010609060101010101" charset="-122"/>
                <a:sym typeface="+mn-ea"/>
              </a:rPr>
              <a:t>1.</a:t>
            </a:r>
            <a:r>
              <a:rPr lang="zh-CN" altLang="en-US" sz="2800" b="1">
                <a:solidFill>
                  <a:srgbClr val="0000FF"/>
                </a:solidFill>
                <a:latin typeface="黑体" panose="02010609060101010101" charset="-122"/>
                <a:ea typeface="黑体" panose="02010609060101010101" charset="-122"/>
                <a:sym typeface="+mn-ea"/>
              </a:rPr>
              <a:t>明确主题（亲子？研学？青春？安全？）</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4" name="文本框 3"/>
          <p:cNvSpPr txBox="1"/>
          <p:nvPr/>
        </p:nvSpPr>
        <p:spPr>
          <a:xfrm>
            <a:off x="634365" y="1390015"/>
            <a:ext cx="1901825" cy="368300"/>
          </a:xfrm>
          <a:prstGeom prst="rect">
            <a:avLst/>
          </a:prstGeom>
          <a:noFill/>
        </p:spPr>
        <p:txBody>
          <a:bodyPr wrap="square" rtlCol="0">
            <a:spAutoFit/>
          </a:bodyPr>
          <a:lstStyle/>
          <a:p>
            <a:r>
              <a:rPr lang="zh-CN" altLang="en-US" b="1">
                <a:solidFill>
                  <a:srgbClr val="FF0066"/>
                </a:solidFill>
                <a:latin typeface="黑体" panose="02010609060101010101" charset="-122"/>
                <a:ea typeface="黑体" panose="02010609060101010101" charset="-122"/>
              </a:rPr>
              <a:t>实践活动设计</a:t>
            </a:r>
          </a:p>
        </p:txBody>
      </p:sp>
      <p:sp>
        <p:nvSpPr>
          <p:cNvPr id="7" name="文本框 6"/>
          <p:cNvSpPr txBox="1"/>
          <p:nvPr/>
        </p:nvSpPr>
        <p:spPr>
          <a:xfrm>
            <a:off x="574675" y="2585720"/>
            <a:ext cx="8244205" cy="706755"/>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        2.</a:t>
            </a:r>
            <a:r>
              <a:rPr lang="zh-CN" altLang="en-US" sz="2800" b="1">
                <a:solidFill>
                  <a:srgbClr val="0000FF"/>
                </a:solidFill>
                <a:latin typeface="黑体" panose="02010609060101010101" charset="-122"/>
                <a:ea typeface="黑体" panose="02010609060101010101" charset="-122"/>
                <a:sym typeface="+mn-ea"/>
              </a:rPr>
              <a:t>明确对象（年级？班级？学生？家长？）</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8" name="文本框 7"/>
          <p:cNvSpPr txBox="1"/>
          <p:nvPr/>
        </p:nvSpPr>
        <p:spPr>
          <a:xfrm>
            <a:off x="634365" y="3207385"/>
            <a:ext cx="8244205" cy="706755"/>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3.</a:t>
            </a:r>
            <a:r>
              <a:rPr lang="zh-CN" altLang="en-US" sz="2800" b="1">
                <a:solidFill>
                  <a:srgbClr val="0000FF"/>
                </a:solidFill>
                <a:latin typeface="黑体" panose="02010609060101010101" charset="-122"/>
                <a:ea typeface="黑体" panose="02010609060101010101" charset="-122"/>
                <a:sym typeface="+mn-ea"/>
              </a:rPr>
              <a:t>要素齐全（</a:t>
            </a:r>
            <a:r>
              <a:rPr lang="zh-CN" altLang="en-US" sz="2800" b="1">
                <a:solidFill>
                  <a:srgbClr val="FF0066"/>
                </a:solidFill>
                <a:latin typeface="黑体" panose="02010609060101010101" charset="-122"/>
                <a:ea typeface="黑体" panose="02010609060101010101" charset="-122"/>
                <a:sym typeface="+mn-ea"/>
              </a:rPr>
              <a:t>背景</a:t>
            </a:r>
            <a:r>
              <a:rPr lang="zh-CN" altLang="en-US" sz="2800" b="1">
                <a:solidFill>
                  <a:srgbClr val="0000FF"/>
                </a:solidFill>
                <a:latin typeface="黑体" panose="02010609060101010101" charset="-122"/>
                <a:ea typeface="黑体" panose="02010609060101010101" charset="-122"/>
                <a:sym typeface="+mn-ea"/>
              </a:rPr>
              <a:t>？目标？意义？准备？过程？）</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9" name="文本框 8"/>
          <p:cNvSpPr txBox="1"/>
          <p:nvPr/>
        </p:nvSpPr>
        <p:spPr>
          <a:xfrm>
            <a:off x="574675" y="4802505"/>
            <a:ext cx="8244205" cy="521970"/>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4.</a:t>
            </a:r>
            <a:r>
              <a:rPr lang="zh-CN" altLang="en-US" sz="2800" b="1">
                <a:solidFill>
                  <a:srgbClr val="0000FF"/>
                </a:solidFill>
                <a:latin typeface="黑体" panose="02010609060101010101" charset="-122"/>
                <a:ea typeface="黑体" panose="02010609060101010101" charset="-122"/>
                <a:sym typeface="+mn-ea"/>
              </a:rPr>
              <a:t>过程完整（阶段性、渐进性、活动性、教育性）</a:t>
            </a:r>
          </a:p>
        </p:txBody>
      </p:sp>
      <p:sp>
        <p:nvSpPr>
          <p:cNvPr id="10" name="文本框 9"/>
          <p:cNvSpPr txBox="1"/>
          <p:nvPr/>
        </p:nvSpPr>
        <p:spPr>
          <a:xfrm>
            <a:off x="1553845" y="3787775"/>
            <a:ext cx="8244205" cy="1014730"/>
          </a:xfrm>
          <a:prstGeom prst="rect">
            <a:avLst/>
          </a:prstGeom>
          <a:noFill/>
        </p:spPr>
        <p:txBody>
          <a:bodyPr wrap="square" rtlCol="0" anchor="t">
            <a:spAutoFit/>
          </a:bodyPr>
          <a:lstStyle/>
          <a:p>
            <a:r>
              <a:rPr lang="zh-CN" altLang="en-US" sz="2000" b="1">
                <a:solidFill>
                  <a:srgbClr val="660033"/>
                </a:solidFill>
                <a:latin typeface="黑体" panose="02010609060101010101" charset="-122"/>
                <a:ea typeface="黑体" panose="02010609060101010101" charset="-122"/>
                <a:sym typeface="+mn-ea"/>
              </a:rPr>
              <a:t>背景</a:t>
            </a:r>
            <a:r>
              <a:rPr lang="en-US" altLang="zh-CN" sz="2000" b="1">
                <a:solidFill>
                  <a:srgbClr val="660033"/>
                </a:solidFill>
                <a:latin typeface="黑体" panose="02010609060101010101" charset="-122"/>
                <a:ea typeface="黑体" panose="02010609060101010101" charset="-122"/>
                <a:sym typeface="+mn-ea"/>
              </a:rPr>
              <a:t>(</a:t>
            </a:r>
            <a:r>
              <a:rPr lang="zh-CN" altLang="en-US" sz="2000" b="1">
                <a:solidFill>
                  <a:srgbClr val="660033"/>
                </a:solidFill>
                <a:latin typeface="黑体" panose="02010609060101010101" charset="-122"/>
                <a:ea typeface="黑体" panose="02010609060101010101" charset="-122"/>
                <a:sym typeface="+mn-ea"/>
              </a:rPr>
              <a:t>从</a:t>
            </a:r>
            <a:r>
              <a:rPr lang="zh-CN" altLang="zh-CN" sz="2000" b="1">
                <a:solidFill>
                  <a:srgbClr val="660033"/>
                </a:solidFill>
                <a:latin typeface="黑体" panose="02010609060101010101" charset="-122"/>
                <a:ea typeface="黑体" panose="02010609060101010101" charset="-122"/>
                <a:sym typeface="+mn-ea"/>
              </a:rPr>
              <a:t>国家、社会、家庭、学校、本班学生角度分析）</a:t>
            </a:r>
          </a:p>
          <a:p>
            <a:r>
              <a:rPr lang="zh-CN" altLang="en-US" sz="2800" b="1">
                <a:solidFill>
                  <a:srgbClr val="FF0000"/>
                </a:solidFill>
                <a:latin typeface="黑体" panose="02010609060101010101" charset="-122"/>
                <a:ea typeface="黑体" panose="02010609060101010101" charset="-122"/>
                <a:sym typeface="+mn-ea"/>
              </a:rPr>
              <a:t>由大到小，由理论到实践 </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11" name="文本框 10"/>
          <p:cNvSpPr txBox="1"/>
          <p:nvPr/>
        </p:nvSpPr>
        <p:spPr>
          <a:xfrm>
            <a:off x="1354455" y="5324475"/>
            <a:ext cx="8244205" cy="706755"/>
          </a:xfrm>
          <a:prstGeom prst="rect">
            <a:avLst/>
          </a:prstGeom>
          <a:noFill/>
        </p:spPr>
        <p:txBody>
          <a:bodyPr wrap="square" rtlCol="0" anchor="t">
            <a:spAutoFit/>
          </a:bodyPr>
          <a:lstStyle/>
          <a:p>
            <a:r>
              <a:rPr lang="zh-CN" sz="2000" b="1">
                <a:solidFill>
                  <a:srgbClr val="FF0000"/>
                </a:solidFill>
                <a:latin typeface="黑体" panose="02010609060101010101" charset="-122"/>
                <a:ea typeface="黑体" panose="02010609060101010101" charset="-122"/>
                <a:sym typeface="+mn-ea"/>
              </a:rPr>
              <a:t>（环节清晰，排比句式，生动活泼，文字整洁）</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linds(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linds(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linds(horizontal)">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pic>
        <p:nvPicPr>
          <p:cNvPr id="3" name="图片 2" descr="(3A_KAV{IDZX5H2R)9P8I%2"/>
          <p:cNvPicPr>
            <a:picLocks noChangeAspect="1"/>
          </p:cNvPicPr>
          <p:nvPr/>
        </p:nvPicPr>
        <p:blipFill>
          <a:blip r:embed="rId2"/>
          <a:stretch>
            <a:fillRect/>
          </a:stretch>
        </p:blipFill>
        <p:spPr>
          <a:xfrm>
            <a:off x="-635" y="1444625"/>
            <a:ext cx="8929370" cy="532511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634365" y="1878330"/>
            <a:ext cx="8244205" cy="706755"/>
          </a:xfrm>
          <a:prstGeom prst="rect">
            <a:avLst/>
          </a:prstGeom>
          <a:noFill/>
        </p:spPr>
        <p:txBody>
          <a:bodyPr wrap="square" rtlCol="0" anchor="t">
            <a:spAutoFit/>
          </a:bodyPr>
          <a:lstStyle/>
          <a:p>
            <a:r>
              <a:rPr lang="zh-CN" altLang="en-US" sz="2800" b="1">
                <a:solidFill>
                  <a:srgbClr val="0000FF"/>
                </a:solidFill>
                <a:latin typeface="黑体" panose="02010609060101010101" charset="-122"/>
                <a:ea typeface="黑体" panose="02010609060101010101" charset="-122"/>
                <a:sym typeface="+mn-ea"/>
              </a:rPr>
              <a:t>注意点：</a:t>
            </a:r>
            <a:r>
              <a:rPr lang="en-US" altLang="zh-CN" sz="2800" b="1">
                <a:solidFill>
                  <a:srgbClr val="0000FF"/>
                </a:solidFill>
                <a:latin typeface="黑体" panose="02010609060101010101" charset="-122"/>
                <a:ea typeface="黑体" panose="02010609060101010101" charset="-122"/>
                <a:sym typeface="+mn-ea"/>
              </a:rPr>
              <a:t>1.</a:t>
            </a:r>
            <a:r>
              <a:rPr lang="zh-CN" altLang="en-US" sz="2800" b="1">
                <a:solidFill>
                  <a:srgbClr val="0000FF"/>
                </a:solidFill>
                <a:latin typeface="黑体" panose="02010609060101010101" charset="-122"/>
                <a:ea typeface="黑体" panose="02010609060101010101" charset="-122"/>
                <a:sym typeface="+mn-ea"/>
              </a:rPr>
              <a:t>明确主题（亲子？研学？青春？安全？）</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4" name="文本框 3"/>
          <p:cNvSpPr txBox="1"/>
          <p:nvPr/>
        </p:nvSpPr>
        <p:spPr>
          <a:xfrm>
            <a:off x="634365" y="1390015"/>
            <a:ext cx="2806065" cy="645160"/>
          </a:xfrm>
          <a:prstGeom prst="rect">
            <a:avLst/>
          </a:prstGeom>
          <a:noFill/>
        </p:spPr>
        <p:txBody>
          <a:bodyPr wrap="square" rtlCol="0">
            <a:spAutoFit/>
          </a:bodyPr>
          <a:lstStyle/>
          <a:p>
            <a:r>
              <a:rPr lang="zh-CN" altLang="en-US" sz="3600" b="1">
                <a:solidFill>
                  <a:srgbClr val="FF0066"/>
                </a:solidFill>
                <a:latin typeface="黑体" panose="02010609060101010101" charset="-122"/>
                <a:ea typeface="黑体" panose="02010609060101010101" charset="-122"/>
              </a:rPr>
              <a:t>面试环节</a:t>
            </a:r>
          </a:p>
        </p:txBody>
      </p:sp>
      <p:sp>
        <p:nvSpPr>
          <p:cNvPr id="7" name="文本框 6"/>
          <p:cNvSpPr txBox="1"/>
          <p:nvPr/>
        </p:nvSpPr>
        <p:spPr>
          <a:xfrm>
            <a:off x="574675" y="2585720"/>
            <a:ext cx="8244205" cy="706755"/>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        2.</a:t>
            </a:r>
            <a:r>
              <a:rPr lang="zh-CN" altLang="en-US" sz="2800" b="1">
                <a:solidFill>
                  <a:srgbClr val="0000FF"/>
                </a:solidFill>
                <a:latin typeface="黑体" panose="02010609060101010101" charset="-122"/>
                <a:ea typeface="黑体" panose="02010609060101010101" charset="-122"/>
                <a:sym typeface="+mn-ea"/>
              </a:rPr>
              <a:t>明确对象（年级？班级？学生？家长？）</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8" name="文本框 7"/>
          <p:cNvSpPr txBox="1"/>
          <p:nvPr/>
        </p:nvSpPr>
        <p:spPr>
          <a:xfrm>
            <a:off x="634365" y="3292475"/>
            <a:ext cx="8244205" cy="706755"/>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3.</a:t>
            </a:r>
            <a:r>
              <a:rPr lang="zh-CN" altLang="en-US" sz="2800" b="1">
                <a:solidFill>
                  <a:srgbClr val="0000FF"/>
                </a:solidFill>
                <a:latin typeface="黑体" panose="02010609060101010101" charset="-122"/>
                <a:ea typeface="黑体" panose="02010609060101010101" charset="-122"/>
                <a:sym typeface="+mn-ea"/>
              </a:rPr>
              <a:t>观点科学</a:t>
            </a:r>
            <a:r>
              <a:rPr lang="zh-CN" altLang="en-US" sz="2800" b="1">
                <a:solidFill>
                  <a:srgbClr val="660033"/>
                </a:solidFill>
                <a:latin typeface="黑体" panose="02010609060101010101" charset="-122"/>
                <a:ea typeface="黑体" panose="02010609060101010101" charset="-122"/>
                <a:sym typeface="+mn-ea"/>
              </a:rPr>
              <a:t>（</a:t>
            </a:r>
            <a:r>
              <a:rPr lang="zh-CN" altLang="en-US" sz="2400" b="1">
                <a:solidFill>
                  <a:srgbClr val="660033"/>
                </a:solidFill>
                <a:latin typeface="黑体" panose="02010609060101010101" charset="-122"/>
                <a:ea typeface="黑体" panose="02010609060101010101" charset="-122"/>
                <a:sym typeface="+mn-ea"/>
              </a:rPr>
              <a:t>全面、发展、宽容、尊重、爱护、是非分明）</a:t>
            </a:r>
            <a:r>
              <a:rPr lang="zh-CN" altLang="en-US" sz="4000" b="1">
                <a:solidFill>
                  <a:srgbClr val="660033"/>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9" name="文本框 8"/>
          <p:cNvSpPr txBox="1"/>
          <p:nvPr/>
        </p:nvSpPr>
        <p:spPr>
          <a:xfrm>
            <a:off x="698500" y="4067810"/>
            <a:ext cx="4401185" cy="521970"/>
          </a:xfrm>
          <a:prstGeom prst="rect">
            <a:avLst/>
          </a:prstGeom>
          <a:noFill/>
        </p:spPr>
        <p:txBody>
          <a:bodyPr wrap="square" rtlCol="0" anchor="t">
            <a:spAutoFit/>
          </a:bodyPr>
          <a:lstStyle/>
          <a:p>
            <a:r>
              <a:rPr lang="en-US" altLang="zh-CN" sz="2800" b="1">
                <a:solidFill>
                  <a:srgbClr val="0000FF"/>
                </a:solidFill>
                <a:latin typeface="黑体" panose="02010609060101010101" charset="-122"/>
                <a:ea typeface="黑体" panose="02010609060101010101" charset="-122"/>
                <a:sym typeface="+mn-ea"/>
              </a:rPr>
              <a:t>4.</a:t>
            </a:r>
            <a:r>
              <a:rPr lang="zh-CN" altLang="en-US" sz="2800" b="1">
                <a:solidFill>
                  <a:srgbClr val="0000FF"/>
                </a:solidFill>
                <a:latin typeface="黑体" panose="02010609060101010101" charset="-122"/>
                <a:ea typeface="黑体" panose="02010609060101010101" charset="-122"/>
                <a:sym typeface="+mn-ea"/>
              </a:rPr>
              <a:t>说话态度和善而坚定</a:t>
            </a:r>
          </a:p>
        </p:txBody>
      </p:sp>
      <p:sp>
        <p:nvSpPr>
          <p:cNvPr id="11" name="文本框 10"/>
          <p:cNvSpPr txBox="1"/>
          <p:nvPr/>
        </p:nvSpPr>
        <p:spPr>
          <a:xfrm>
            <a:off x="1415415" y="4658360"/>
            <a:ext cx="8244205" cy="1014730"/>
          </a:xfrm>
          <a:prstGeom prst="rect">
            <a:avLst/>
          </a:prstGeom>
          <a:noFill/>
        </p:spPr>
        <p:txBody>
          <a:bodyPr wrap="square" rtlCol="0" anchor="t">
            <a:spAutoFit/>
          </a:bodyPr>
          <a:lstStyle/>
          <a:p>
            <a:r>
              <a:rPr lang="zh-CN" sz="2000" b="1">
                <a:solidFill>
                  <a:srgbClr val="660033"/>
                </a:solidFill>
                <a:latin typeface="黑体" panose="02010609060101010101" charset="-122"/>
                <a:ea typeface="黑体" panose="02010609060101010101" charset="-122"/>
                <a:sym typeface="+mn-ea"/>
              </a:rPr>
              <a:t>（举例：篮球比赛失利后的教育</a:t>
            </a:r>
            <a:r>
              <a:rPr lang="en-US" altLang="zh-CN" sz="2000" b="1">
                <a:solidFill>
                  <a:srgbClr val="660033"/>
                </a:solidFill>
                <a:latin typeface="黑体" panose="02010609060101010101" charset="-122"/>
                <a:ea typeface="黑体" panose="02010609060101010101" charset="-122"/>
                <a:sym typeface="+mn-ea"/>
              </a:rPr>
              <a:t>4</a:t>
            </a:r>
            <a:r>
              <a:rPr lang="zh-CN" altLang="en-US" sz="2000" b="1">
                <a:solidFill>
                  <a:srgbClr val="660033"/>
                </a:solidFill>
                <a:latin typeface="黑体" panose="02010609060101010101" charset="-122"/>
                <a:ea typeface="黑体" panose="02010609060101010101" charset="-122"/>
                <a:sym typeface="+mn-ea"/>
              </a:rPr>
              <a:t>分钟</a:t>
            </a:r>
            <a:r>
              <a:rPr lang="zh-CN" sz="2000" b="1">
                <a:solidFill>
                  <a:srgbClr val="660033"/>
                </a:solidFill>
                <a:latin typeface="黑体" panose="02010609060101010101" charset="-122"/>
                <a:ea typeface="黑体" panose="02010609060101010101" charset="-122"/>
                <a:sym typeface="+mn-ea"/>
              </a:rPr>
              <a:t> </a:t>
            </a:r>
          </a:p>
          <a:p>
            <a:r>
              <a:rPr lang="zh-CN" sz="2000" b="1">
                <a:solidFill>
                  <a:srgbClr val="660033"/>
                </a:solidFill>
                <a:latin typeface="黑体" panose="02010609060101010101" charset="-122"/>
                <a:ea typeface="黑体" panose="02010609060101010101" charset="-122"/>
                <a:sym typeface="+mn-ea"/>
              </a:rPr>
              <a:t>        体育对班集体建设的作用</a:t>
            </a:r>
            <a:r>
              <a:rPr lang="en-US" altLang="zh-CN" sz="2000" b="1">
                <a:solidFill>
                  <a:srgbClr val="660033"/>
                </a:solidFill>
                <a:latin typeface="黑体" panose="02010609060101010101" charset="-122"/>
                <a:ea typeface="黑体" panose="02010609060101010101" charset="-122"/>
                <a:sym typeface="+mn-ea"/>
              </a:rPr>
              <a:t>3</a:t>
            </a:r>
            <a:r>
              <a:rPr lang="zh-CN" altLang="en-US" sz="2000" b="1">
                <a:solidFill>
                  <a:srgbClr val="660033"/>
                </a:solidFill>
                <a:latin typeface="黑体" panose="02010609060101010101" charset="-122"/>
                <a:ea typeface="黑体" panose="02010609060101010101" charset="-122"/>
                <a:sym typeface="+mn-ea"/>
              </a:rPr>
              <a:t>分钟）</a:t>
            </a:r>
            <a:r>
              <a:rPr lang="zh-CN" altLang="en-US" sz="4000" b="1">
                <a:solidFill>
                  <a:srgbClr val="660033"/>
                </a:solidFill>
                <a:latin typeface="黑体" panose="02010609060101010101" charset="-122"/>
                <a:ea typeface="黑体" panose="02010609060101010101" charset="-122"/>
                <a:sym typeface="+mn-ea"/>
              </a:rPr>
              <a:t>  </a:t>
            </a:r>
            <a:r>
              <a:rPr lang="zh-CN" altLang="en-US" sz="4000" b="1">
                <a:latin typeface="黑体" panose="02010609060101010101" charset="-122"/>
                <a:ea typeface="黑体" panose="02010609060101010101" charset="-122"/>
                <a:sym typeface="+mn-ea"/>
              </a:rPr>
              <a:t> </a:t>
            </a:r>
            <a:endParaRPr lang="zh-CN" altLang="en-US" sz="2800" b="1">
              <a:solidFill>
                <a:schemeClr val="tx1">
                  <a:lumMod val="95000"/>
                  <a:lumOff val="5000"/>
                </a:schemeClr>
              </a:solidFill>
            </a:endParaRPr>
          </a:p>
        </p:txBody>
      </p:sp>
      <p:sp>
        <p:nvSpPr>
          <p:cNvPr id="3" name="文本框 2"/>
          <p:cNvSpPr txBox="1"/>
          <p:nvPr/>
        </p:nvSpPr>
        <p:spPr>
          <a:xfrm>
            <a:off x="765175" y="5673090"/>
            <a:ext cx="8244205" cy="521970"/>
          </a:xfrm>
          <a:prstGeom prst="rect">
            <a:avLst/>
          </a:prstGeom>
          <a:noFill/>
        </p:spPr>
        <p:txBody>
          <a:bodyPr wrap="square" rtlCol="0" anchor="t">
            <a:spAutoFit/>
          </a:bodyPr>
          <a:lstStyle/>
          <a:p>
            <a:r>
              <a:rPr lang="en-US" altLang="zh-CN" sz="2800" b="1">
                <a:solidFill>
                  <a:srgbClr val="FF0066"/>
                </a:solidFill>
                <a:latin typeface="黑体" panose="02010609060101010101" charset="-122"/>
                <a:ea typeface="黑体" panose="02010609060101010101" charset="-122"/>
                <a:sym typeface="+mn-ea"/>
              </a:rPr>
              <a:t>5.</a:t>
            </a:r>
            <a:r>
              <a:rPr lang="zh-CN" altLang="en-US" sz="2800" b="1">
                <a:solidFill>
                  <a:srgbClr val="FF0066"/>
                </a:solidFill>
                <a:latin typeface="黑体" panose="02010609060101010101" charset="-122"/>
                <a:ea typeface="黑体" panose="02010609060101010101" charset="-122"/>
                <a:sym typeface="+mn-ea"/>
              </a:rPr>
              <a:t>仪表和普通话：形象端庄，衣着大方，淡妆。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linds(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linds(horizont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blinds(horizontal)">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pic>
        <p:nvPicPr>
          <p:cNvPr id="2" name="图片 1"/>
          <p:cNvPicPr>
            <a:picLocks noChangeAspect="1"/>
          </p:cNvPicPr>
          <p:nvPr/>
        </p:nvPicPr>
        <p:blipFill>
          <a:blip r:embed="rId2"/>
          <a:stretch>
            <a:fillRect/>
          </a:stretch>
        </p:blipFill>
        <p:spPr>
          <a:xfrm>
            <a:off x="45720" y="64135"/>
            <a:ext cx="9052560" cy="67297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pic>
        <p:nvPicPr>
          <p:cNvPr id="2" name="图片 1" descr="TG[{(}R47ET4G6YTXC5(]TY"/>
          <p:cNvPicPr>
            <a:picLocks noChangeAspect="1"/>
          </p:cNvPicPr>
          <p:nvPr/>
        </p:nvPicPr>
        <p:blipFill>
          <a:blip r:embed="rId2"/>
          <a:stretch>
            <a:fillRect/>
          </a:stretch>
        </p:blipFill>
        <p:spPr>
          <a:xfrm>
            <a:off x="2795270" y="-19685"/>
            <a:ext cx="4802505" cy="689991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pic>
        <p:nvPicPr>
          <p:cNvPr id="3" name="图片 1" descr="IMG_256"/>
          <p:cNvPicPr>
            <a:picLocks noChangeAspect="1"/>
          </p:cNvPicPr>
          <p:nvPr/>
        </p:nvPicPr>
        <p:blipFill>
          <a:blip r:embed="rId2"/>
          <a:stretch>
            <a:fillRect/>
          </a:stretch>
        </p:blipFill>
        <p:spPr>
          <a:xfrm>
            <a:off x="593725" y="1547495"/>
            <a:ext cx="7769860" cy="4538980"/>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pic>
        <p:nvPicPr>
          <p:cNvPr id="5" name="图片 5" descr="IMG_256"/>
          <p:cNvPicPr>
            <a:picLocks noChangeAspect="1"/>
          </p:cNvPicPr>
          <p:nvPr/>
        </p:nvPicPr>
        <p:blipFill>
          <a:blip r:embed="rId2"/>
          <a:stretch>
            <a:fillRect/>
          </a:stretch>
        </p:blipFill>
        <p:spPr>
          <a:xfrm>
            <a:off x="426720" y="1506220"/>
            <a:ext cx="8289925" cy="3979545"/>
          </a:xfrm>
          <a:prstGeom prst="rect">
            <a:avLst/>
          </a:prstGeom>
          <a:noFill/>
          <a:ln w="9525">
            <a:noFill/>
          </a:ln>
        </p:spPr>
      </p:pic>
      <p:sp>
        <p:nvSpPr>
          <p:cNvPr id="6" name="文本框 5"/>
          <p:cNvSpPr txBox="1"/>
          <p:nvPr/>
        </p:nvSpPr>
        <p:spPr>
          <a:xfrm>
            <a:off x="454660" y="5485765"/>
            <a:ext cx="4076065" cy="368300"/>
          </a:xfrm>
          <a:prstGeom prst="rect">
            <a:avLst/>
          </a:prstGeom>
          <a:noFill/>
        </p:spPr>
        <p:txBody>
          <a:bodyPr wrap="square" rtlCol="0" anchor="t">
            <a:spAutoFit/>
          </a:bodyPr>
          <a:lstStyle/>
          <a:p>
            <a:r>
              <a:rPr lang="zh-CN" altLang="en-US" b="1">
                <a:solidFill>
                  <a:srgbClr val="FF0000"/>
                </a:solidFill>
                <a:latin typeface="黑体" panose="02010609060101010101" charset="-122"/>
                <a:ea typeface="黑体" panose="02010609060101010101" charset="-122"/>
              </a:rPr>
              <a:t>早恋对中学生的学习干扰极大。</a:t>
            </a:r>
          </a:p>
        </p:txBody>
      </p:sp>
      <p:sp>
        <p:nvSpPr>
          <p:cNvPr id="7" name="文本框 6"/>
          <p:cNvSpPr txBox="1"/>
          <p:nvPr/>
        </p:nvSpPr>
        <p:spPr>
          <a:xfrm>
            <a:off x="426720" y="5746750"/>
            <a:ext cx="3733165" cy="368300"/>
          </a:xfrm>
          <a:prstGeom prst="rect">
            <a:avLst/>
          </a:prstGeom>
          <a:noFill/>
        </p:spPr>
        <p:txBody>
          <a:bodyPr wrap="square" rtlCol="0" anchor="t">
            <a:spAutoFit/>
          </a:bodyPr>
          <a:lstStyle/>
          <a:p>
            <a:r>
              <a:rPr lang="zh-CN" altLang="en-US" b="1">
                <a:solidFill>
                  <a:srgbClr val="FF0000"/>
                </a:solidFill>
                <a:latin typeface="黑体" panose="02010609060101010101" charset="-122"/>
                <a:ea typeface="黑体" panose="02010609060101010101" charset="-122"/>
                <a:cs typeface="黑体" panose="02010609060101010101" charset="-122"/>
              </a:rPr>
              <a:t>早恋更容易使人精神受到伤害。</a:t>
            </a:r>
            <a:endParaRPr lang="en-US" altLang="zh-CN" b="1">
              <a:solidFill>
                <a:srgbClr val="FF0000"/>
              </a:solidFill>
              <a:latin typeface="黑体" panose="02010609060101010101" charset="-122"/>
              <a:ea typeface="黑体" panose="02010609060101010101" charset="-122"/>
              <a:cs typeface="黑体" panose="02010609060101010101" charset="-122"/>
            </a:endParaRPr>
          </a:p>
        </p:txBody>
      </p:sp>
      <p:sp>
        <p:nvSpPr>
          <p:cNvPr id="8" name="文本框 7"/>
          <p:cNvSpPr txBox="1"/>
          <p:nvPr/>
        </p:nvSpPr>
        <p:spPr>
          <a:xfrm>
            <a:off x="426720" y="6023610"/>
            <a:ext cx="2540000" cy="368300"/>
          </a:xfrm>
          <a:prstGeom prst="rect">
            <a:avLst/>
          </a:prstGeom>
          <a:noFill/>
        </p:spPr>
        <p:txBody>
          <a:bodyPr wrap="square" rtlCol="0" anchor="t">
            <a:spAutoFit/>
          </a:bodyPr>
          <a:lstStyle/>
          <a:p>
            <a:r>
              <a:rPr lang="zh-CN" altLang="en-US" b="1">
                <a:solidFill>
                  <a:srgbClr val="FF0000"/>
                </a:solidFill>
                <a:latin typeface="黑体" panose="02010609060101010101" charset="-122"/>
                <a:ea typeface="黑体" panose="02010609060101010101" charset="-122"/>
              </a:rPr>
              <a:t>早恋者容易出现性过失。</a:t>
            </a:r>
            <a:endParaRPr lang="en-US" altLang="zh-CN" b="1">
              <a:solidFill>
                <a:srgbClr val="FF0000"/>
              </a:solidFill>
              <a:latin typeface="黑体" panose="02010609060101010101" charset="-122"/>
              <a:ea typeface="黑体" panose="02010609060101010101" charset="-122"/>
            </a:endParaRPr>
          </a:p>
        </p:txBody>
      </p:sp>
      <p:sp>
        <p:nvSpPr>
          <p:cNvPr id="3" name="文本框 2"/>
          <p:cNvSpPr txBox="1"/>
          <p:nvPr/>
        </p:nvSpPr>
        <p:spPr>
          <a:xfrm>
            <a:off x="5325745" y="5010150"/>
            <a:ext cx="3733165" cy="368300"/>
          </a:xfrm>
          <a:prstGeom prst="rect">
            <a:avLst/>
          </a:prstGeom>
          <a:noFill/>
        </p:spPr>
        <p:txBody>
          <a:bodyPr wrap="square" rtlCol="0" anchor="t">
            <a:spAutoFit/>
          </a:bodyPr>
          <a:lstStyle/>
          <a:p>
            <a:r>
              <a:rPr lang="zh-CN" altLang="en-US" b="1">
                <a:solidFill>
                  <a:srgbClr val="0000FF"/>
                </a:solidFill>
                <a:latin typeface="黑体" panose="02010609060101010101" charset="-122"/>
                <a:ea typeface="黑体" panose="02010609060101010101" charset="-122"/>
                <a:cs typeface="黑体" panose="02010609060101010101" charset="-122"/>
              </a:rPr>
              <a:t>加强青春期生理和心理教育。</a:t>
            </a:r>
          </a:p>
        </p:txBody>
      </p:sp>
      <p:sp>
        <p:nvSpPr>
          <p:cNvPr id="4" name="文本框 3"/>
          <p:cNvSpPr txBox="1"/>
          <p:nvPr/>
        </p:nvSpPr>
        <p:spPr>
          <a:xfrm>
            <a:off x="4983480" y="5378450"/>
            <a:ext cx="3733165" cy="368300"/>
          </a:xfrm>
          <a:prstGeom prst="rect">
            <a:avLst/>
          </a:prstGeom>
          <a:noFill/>
        </p:spPr>
        <p:txBody>
          <a:bodyPr wrap="square" rtlCol="0" anchor="t">
            <a:spAutoFit/>
          </a:bodyPr>
          <a:lstStyle/>
          <a:p>
            <a:r>
              <a:rPr lang="zh-CN" altLang="en-US" b="1">
                <a:solidFill>
                  <a:srgbClr val="0000FF"/>
                </a:solidFill>
                <a:latin typeface="黑体" panose="02010609060101010101" charset="-122"/>
                <a:ea typeface="黑体" panose="02010609060101010101" charset="-122"/>
                <a:cs typeface="黑体" panose="02010609060101010101" charset="-122"/>
              </a:rPr>
              <a:t>加强理想信念价值观教育。</a:t>
            </a:r>
          </a:p>
        </p:txBody>
      </p:sp>
      <p:sp>
        <p:nvSpPr>
          <p:cNvPr id="9" name="文本框 8"/>
          <p:cNvSpPr txBox="1"/>
          <p:nvPr/>
        </p:nvSpPr>
        <p:spPr>
          <a:xfrm>
            <a:off x="3575050" y="5746750"/>
            <a:ext cx="5650230" cy="337185"/>
          </a:xfrm>
          <a:prstGeom prst="rect">
            <a:avLst/>
          </a:prstGeom>
          <a:noFill/>
        </p:spPr>
        <p:txBody>
          <a:bodyPr wrap="square" rtlCol="0" anchor="t">
            <a:spAutoFit/>
          </a:bodyPr>
          <a:lstStyle/>
          <a:p>
            <a:r>
              <a:rPr lang="zh-CN" altLang="en-US" sz="1600" b="1">
                <a:solidFill>
                  <a:srgbClr val="C703C9"/>
                </a:solidFill>
                <a:latin typeface="黑体" panose="02010609060101010101" charset="-122"/>
                <a:ea typeface="黑体" panose="02010609060101010101" charset="-122"/>
                <a:cs typeface="黑体" panose="02010609060101010101" charset="-122"/>
              </a:rPr>
              <a:t>得当地利用</a:t>
            </a:r>
            <a:r>
              <a:rPr lang="en-US" altLang="zh-CN" sz="1600" b="1">
                <a:solidFill>
                  <a:srgbClr val="C703C9"/>
                </a:solidFill>
                <a:latin typeface="黑体" panose="02010609060101010101" charset="-122"/>
                <a:ea typeface="黑体" panose="02010609060101010101" charset="-122"/>
                <a:cs typeface="黑体" panose="02010609060101010101" charset="-122"/>
              </a:rPr>
              <a:t>“</a:t>
            </a:r>
            <a:r>
              <a:rPr lang="zh-CN" altLang="en-US" sz="1600" b="1">
                <a:solidFill>
                  <a:srgbClr val="C703C9"/>
                </a:solidFill>
                <a:latin typeface="黑体" panose="02010609060101010101" charset="-122"/>
                <a:ea typeface="黑体" panose="02010609060101010101" charset="-122"/>
                <a:cs typeface="黑体" panose="02010609060101010101" charset="-122"/>
              </a:rPr>
              <a:t>异性效应</a:t>
            </a:r>
            <a:r>
              <a:rPr lang="en-US" altLang="zh-CN" sz="1600" b="1">
                <a:solidFill>
                  <a:srgbClr val="C703C9"/>
                </a:solidFill>
                <a:latin typeface="黑体" panose="02010609060101010101" charset="-122"/>
                <a:ea typeface="黑体" panose="02010609060101010101" charset="-122"/>
                <a:cs typeface="黑体" panose="02010609060101010101" charset="-122"/>
              </a:rPr>
              <a:t>”</a:t>
            </a:r>
            <a:r>
              <a:rPr lang="zh-CN" altLang="en-US" sz="1600" b="1">
                <a:solidFill>
                  <a:srgbClr val="C703C9"/>
                </a:solidFill>
                <a:latin typeface="黑体" panose="02010609060101010101" charset="-122"/>
                <a:ea typeface="黑体" panose="02010609060101010101" charset="-122"/>
                <a:cs typeface="黑体" panose="02010609060101010101" charset="-122"/>
              </a:rPr>
              <a:t>开展各种活动，消除异性神秘感。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 name="文本框 10"/>
          <p:cNvSpPr txBox="1"/>
          <p:nvPr/>
        </p:nvSpPr>
        <p:spPr>
          <a:xfrm>
            <a:off x="478155" y="1428115"/>
            <a:ext cx="6765925" cy="583565"/>
          </a:xfrm>
          <a:prstGeom prst="rect">
            <a:avLst/>
          </a:prstGeom>
          <a:noFill/>
        </p:spPr>
        <p:txBody>
          <a:bodyPr wrap="square" rtlCol="0">
            <a:spAutoFit/>
          </a:bodyPr>
          <a:lstStyle/>
          <a:p>
            <a:r>
              <a:rPr lang="zh-CN" altLang="en-US" sz="3200" b="1">
                <a:solidFill>
                  <a:schemeClr val="accent1">
                    <a:lumMod val="50000"/>
                  </a:schemeClr>
                </a:solidFill>
                <a:latin typeface="黑体" panose="02010609060101010101" charset="-122"/>
                <a:ea typeface="黑体" panose="02010609060101010101" charset="-122"/>
                <a:cs typeface="黑体" panose="02010609060101010101" charset="-122"/>
              </a:rPr>
              <a:t>六</a:t>
            </a:r>
            <a:r>
              <a:rPr lang="en-US" altLang="zh-CN" sz="3200" b="1">
                <a:solidFill>
                  <a:schemeClr val="accent1">
                    <a:lumMod val="50000"/>
                  </a:schemeClr>
                </a:solidFill>
                <a:latin typeface="黑体" panose="02010609060101010101" charset="-122"/>
                <a:ea typeface="黑体" panose="02010609060101010101" charset="-122"/>
                <a:cs typeface="黑体" panose="02010609060101010101" charset="-122"/>
              </a:rPr>
              <a:t>.</a:t>
            </a:r>
            <a:r>
              <a:rPr lang="zh-CN" altLang="en-US" sz="3200" b="1">
                <a:solidFill>
                  <a:schemeClr val="accent1">
                    <a:lumMod val="50000"/>
                  </a:schemeClr>
                </a:solidFill>
                <a:latin typeface="黑体" panose="02010609060101010101" charset="-122"/>
                <a:ea typeface="黑体" panose="02010609060101010101" charset="-122"/>
                <a:cs typeface="黑体" panose="02010609060101010101" charset="-122"/>
              </a:rPr>
              <a:t>撰写德育论文</a:t>
            </a:r>
            <a:r>
              <a:rPr lang="en-US" altLang="zh-CN" sz="3200" b="1">
                <a:solidFill>
                  <a:schemeClr val="accent1">
                    <a:lumMod val="50000"/>
                  </a:schemeClr>
                </a:solidFill>
                <a:latin typeface="黑体" panose="02010609060101010101" charset="-122"/>
                <a:ea typeface="黑体" panose="02010609060101010101" charset="-122"/>
                <a:cs typeface="黑体" panose="02010609060101010101" charset="-122"/>
              </a:rPr>
              <a:t>——</a:t>
            </a:r>
            <a:r>
              <a:rPr lang="zh-CN" altLang="en-US" sz="3200" b="1">
                <a:solidFill>
                  <a:schemeClr val="accent1">
                    <a:lumMod val="50000"/>
                  </a:schemeClr>
                </a:solidFill>
                <a:latin typeface="黑体" panose="02010609060101010101" charset="-122"/>
                <a:ea typeface="黑体" panose="02010609060101010101" charset="-122"/>
                <a:cs typeface="黑体" panose="02010609060101010101" charset="-122"/>
              </a:rPr>
              <a:t>提升写作素养</a:t>
            </a:r>
          </a:p>
        </p:txBody>
      </p:sp>
      <p:sp>
        <p:nvSpPr>
          <p:cNvPr id="12" name="文本框 11"/>
          <p:cNvSpPr txBox="1"/>
          <p:nvPr/>
        </p:nvSpPr>
        <p:spPr>
          <a:xfrm>
            <a:off x="478155" y="2642235"/>
            <a:ext cx="3620770" cy="583565"/>
          </a:xfrm>
          <a:prstGeom prst="rect">
            <a:avLst/>
          </a:prstGeom>
          <a:noFill/>
        </p:spPr>
        <p:txBody>
          <a:bodyPr wrap="square" rtlCol="0">
            <a:spAutoFit/>
          </a:bodyPr>
          <a:lstStyle/>
          <a:p>
            <a:r>
              <a:rPr lang="en-US" altLang="zh-CN" sz="3200" b="1">
                <a:latin typeface="黑体" panose="02010609060101010101" charset="-122"/>
                <a:ea typeface="黑体" panose="02010609060101010101" charset="-122"/>
                <a:cs typeface="黑体" panose="02010609060101010101" charset="-122"/>
              </a:rPr>
              <a:t>2.</a:t>
            </a:r>
            <a:r>
              <a:rPr lang="zh-CN" altLang="en-US" sz="3200" b="1">
                <a:latin typeface="黑体" panose="02010609060101010101" charset="-122"/>
                <a:ea typeface="黑体" panose="02010609060101010101" charset="-122"/>
                <a:cs typeface="黑体" panose="02010609060101010101" charset="-122"/>
              </a:rPr>
              <a:t>切入口要小的</a:t>
            </a:r>
            <a:endParaRPr lang="zh-CN" altLang="en-US" sz="1600" b="1">
              <a:solidFill>
                <a:srgbClr val="0000FF"/>
              </a:solidFill>
              <a:latin typeface="楷体" panose="02010609060101010101" charset="-122"/>
              <a:ea typeface="楷体" panose="02010609060101010101" charset="-122"/>
              <a:cs typeface="黑体" panose="02010609060101010101" charset="-122"/>
              <a:sym typeface="+mn-ea"/>
            </a:endParaRPr>
          </a:p>
        </p:txBody>
      </p:sp>
      <p:sp>
        <p:nvSpPr>
          <p:cNvPr id="13" name="文本框 12"/>
          <p:cNvSpPr txBox="1"/>
          <p:nvPr/>
        </p:nvSpPr>
        <p:spPr>
          <a:xfrm>
            <a:off x="478155" y="2058670"/>
            <a:ext cx="6350000" cy="583565"/>
          </a:xfrm>
          <a:prstGeom prst="rect">
            <a:avLst/>
          </a:prstGeom>
          <a:noFill/>
        </p:spPr>
        <p:txBody>
          <a:bodyPr wrap="square" rtlCol="0">
            <a:spAutoFit/>
          </a:bodyPr>
          <a:lstStyle/>
          <a:p>
            <a:r>
              <a:rPr lang="en-US" altLang="zh-CN" sz="3200" b="1">
                <a:latin typeface="黑体" panose="02010609060101010101" charset="-122"/>
                <a:ea typeface="黑体" panose="02010609060101010101" charset="-122"/>
                <a:cs typeface="黑体" panose="02010609060101010101" charset="-122"/>
              </a:rPr>
              <a:t>1.</a:t>
            </a:r>
            <a:r>
              <a:rPr lang="zh-CN" altLang="en-US" sz="3200" b="1">
                <a:latin typeface="黑体" panose="02010609060101010101" charset="-122"/>
                <a:ea typeface="黑体" panose="02010609060101010101" charset="-122"/>
                <a:cs typeface="黑体" panose="02010609060101010101" charset="-122"/>
              </a:rPr>
              <a:t>论文题目要大气，新颖</a:t>
            </a:r>
          </a:p>
        </p:txBody>
      </p:sp>
      <p:sp>
        <p:nvSpPr>
          <p:cNvPr id="14" name="文本框 13"/>
          <p:cNvSpPr txBox="1"/>
          <p:nvPr/>
        </p:nvSpPr>
        <p:spPr>
          <a:xfrm>
            <a:off x="478155" y="3225800"/>
            <a:ext cx="6350000" cy="583565"/>
          </a:xfrm>
          <a:prstGeom prst="rect">
            <a:avLst/>
          </a:prstGeom>
          <a:noFill/>
        </p:spPr>
        <p:txBody>
          <a:bodyPr wrap="square" rtlCol="0">
            <a:spAutoFit/>
          </a:bodyPr>
          <a:lstStyle/>
          <a:p>
            <a:r>
              <a:rPr lang="en-US" sz="3200" b="1">
                <a:latin typeface="黑体" panose="02010609060101010101" charset="-122"/>
                <a:ea typeface="黑体" panose="02010609060101010101" charset="-122"/>
                <a:cs typeface="黑体" panose="02010609060101010101" charset="-122"/>
              </a:rPr>
              <a:t>3.</a:t>
            </a:r>
            <a:r>
              <a:rPr lang="zh-CN" altLang="en-US" sz="3200" b="1">
                <a:latin typeface="黑体" panose="02010609060101010101" charset="-122"/>
                <a:ea typeface="黑体" panose="02010609060101010101" charset="-122"/>
                <a:cs typeface="黑体" panose="02010609060101010101" charset="-122"/>
              </a:rPr>
              <a:t>主题要突出，要关注热点</a:t>
            </a:r>
          </a:p>
        </p:txBody>
      </p:sp>
      <p:sp>
        <p:nvSpPr>
          <p:cNvPr id="15" name="文本框 14"/>
          <p:cNvSpPr txBox="1"/>
          <p:nvPr/>
        </p:nvSpPr>
        <p:spPr>
          <a:xfrm>
            <a:off x="848360" y="3809365"/>
            <a:ext cx="7284720" cy="1322070"/>
          </a:xfrm>
          <a:prstGeom prst="rect">
            <a:avLst/>
          </a:prstGeom>
          <a:noFill/>
        </p:spPr>
        <p:txBody>
          <a:bodyPr wrap="square" rtlCol="0">
            <a:spAutoFit/>
          </a:bodyPr>
          <a:lstStyle/>
          <a:p>
            <a:r>
              <a:rPr lang="en-US" altLang="zh-CN" sz="2000" b="1">
                <a:solidFill>
                  <a:srgbClr val="FF0000"/>
                </a:solidFill>
                <a:latin typeface="楷体" panose="02010609060101010101" charset="-122"/>
                <a:ea typeface="楷体" panose="02010609060101010101" charset="-122"/>
                <a:cs typeface="黑体" panose="02010609060101010101" charset="-122"/>
                <a:sym typeface="+mn-ea"/>
              </a:rPr>
              <a:t>  </a:t>
            </a:r>
            <a:r>
              <a:rPr lang="en-US" altLang="zh-CN" sz="2000" b="1">
                <a:solidFill>
                  <a:srgbClr val="0000FF"/>
                </a:solidFill>
                <a:latin typeface="楷体" panose="02010609060101010101" charset="-122"/>
                <a:ea typeface="楷体" panose="02010609060101010101" charset="-122"/>
                <a:cs typeface="黑体" panose="02010609060101010101" charset="-122"/>
                <a:sym typeface="+mn-ea"/>
              </a:rPr>
              <a:t>  </a:t>
            </a:r>
            <a:r>
              <a:rPr lang="zh-CN" altLang="en-US" sz="2000" b="1">
                <a:solidFill>
                  <a:srgbClr val="0000FF"/>
                </a:solidFill>
                <a:latin typeface="楷体" panose="02010609060101010101" charset="-122"/>
                <a:ea typeface="楷体" panose="02010609060101010101" charset="-122"/>
                <a:cs typeface="黑体" panose="02010609060101010101" charset="-122"/>
                <a:sym typeface="+mn-ea"/>
              </a:rPr>
              <a:t>班级文化建设、班集体建设、</a:t>
            </a:r>
            <a:r>
              <a:rPr lang="zh-CN" altLang="en-US" sz="2000" b="1">
                <a:solidFill>
                  <a:srgbClr val="0000FF"/>
                </a:solidFill>
                <a:latin typeface="楷体" panose="02010609060101010101" charset="-122"/>
                <a:ea typeface="楷体" panose="02010609060101010101" charset="-122"/>
                <a:cs typeface="黑体" panose="02010609060101010101" charset="-122"/>
              </a:rPr>
              <a:t>心理健康、家长学校建设</a:t>
            </a:r>
          </a:p>
          <a:p>
            <a:r>
              <a:rPr lang="zh-CN" altLang="en-US" sz="2000" b="1">
                <a:solidFill>
                  <a:srgbClr val="0000FF"/>
                </a:solidFill>
                <a:latin typeface="楷体" panose="02010609060101010101" charset="-122"/>
                <a:ea typeface="楷体" panose="02010609060101010101" charset="-122"/>
                <a:cs typeface="黑体" panose="02010609060101010101" charset="-122"/>
              </a:rPr>
              <a:t>如：班级物质文化建设的误区、习得性无助的成因及对策、</a:t>
            </a:r>
          </a:p>
          <a:p>
            <a:r>
              <a:rPr lang="zh-CN" altLang="en-US" sz="2000" b="1">
                <a:solidFill>
                  <a:srgbClr val="0000FF"/>
                </a:solidFill>
                <a:latin typeface="楷体" panose="02010609060101010101" charset="-122"/>
                <a:ea typeface="楷体" panose="02010609060101010101" charset="-122"/>
                <a:cs typeface="黑体" panose="02010609060101010101" charset="-122"/>
              </a:rPr>
              <a:t>    新市民子女的父爱缺失的思考、虎妈</a:t>
            </a:r>
            <a:r>
              <a:rPr lang="en-US" altLang="zh-CN" sz="2000" b="1">
                <a:solidFill>
                  <a:srgbClr val="0000FF"/>
                </a:solidFill>
                <a:latin typeface="楷体" panose="02010609060101010101" charset="-122"/>
                <a:ea typeface="楷体" panose="02010609060101010101" charset="-122"/>
                <a:cs typeface="黑体" panose="02010609060101010101" charset="-122"/>
              </a:rPr>
              <a:t>PK</a:t>
            </a:r>
            <a:r>
              <a:rPr lang="zh-CN" altLang="en-US" sz="2000" b="1">
                <a:solidFill>
                  <a:srgbClr val="0000FF"/>
                </a:solidFill>
                <a:latin typeface="楷体" panose="02010609060101010101" charset="-122"/>
                <a:ea typeface="楷体" panose="02010609060101010101" charset="-122"/>
                <a:cs typeface="黑体" panose="02010609060101010101" charset="-122"/>
              </a:rPr>
              <a:t>羊爸</a:t>
            </a:r>
            <a:r>
              <a:rPr lang="en-US" altLang="zh-CN" sz="2000" b="1">
                <a:solidFill>
                  <a:srgbClr val="0000FF"/>
                </a:solidFill>
                <a:latin typeface="楷体" panose="02010609060101010101" charset="-122"/>
                <a:ea typeface="楷体" panose="02010609060101010101" charset="-122"/>
                <a:cs typeface="黑体" panose="02010609060101010101" charset="-122"/>
              </a:rPr>
              <a:t>? </a:t>
            </a:r>
            <a:endParaRPr lang="en-US" altLang="zh-CN" sz="2000" b="1">
              <a:solidFill>
                <a:schemeClr val="tx1"/>
              </a:solidFill>
              <a:latin typeface="楷体" panose="02010609060101010101" charset="-122"/>
              <a:ea typeface="楷体" panose="02010609060101010101" charset="-122"/>
              <a:cs typeface="黑体" panose="02010609060101010101" charset="-122"/>
            </a:endParaRPr>
          </a:p>
          <a:p>
            <a:r>
              <a:rPr lang="en-US" altLang="zh-CN" sz="2000" b="1">
                <a:solidFill>
                  <a:schemeClr val="tx1"/>
                </a:solidFill>
                <a:latin typeface="楷体" panose="02010609060101010101" charset="-122"/>
                <a:ea typeface="楷体" panose="02010609060101010101" charset="-122"/>
                <a:cs typeface="黑体" panose="02010609060101010101" charset="-122"/>
              </a:rPr>
              <a:t>    </a:t>
            </a:r>
            <a:r>
              <a:rPr lang="zh-CN" altLang="en-US" sz="2000" b="1">
                <a:solidFill>
                  <a:schemeClr val="tx1"/>
                </a:solidFill>
                <a:latin typeface="楷体" panose="02010609060101010101" charset="-122"/>
                <a:ea typeface="楷体" panose="02010609060101010101" charset="-122"/>
                <a:cs typeface="黑体" panose="02010609060101010101" charset="-122"/>
              </a:rPr>
              <a:t>早恋、手机、校园欺（霸）凌</a:t>
            </a:r>
            <a:r>
              <a:rPr lang="en-US" altLang="zh-CN" sz="2000" b="1">
                <a:solidFill>
                  <a:schemeClr val="tx1"/>
                </a:solidFill>
                <a:latin typeface="楷体" panose="02010609060101010101" charset="-122"/>
                <a:ea typeface="楷体" panose="02010609060101010101" charset="-122"/>
                <a:cs typeface="黑体" panose="02010609060101010101" charset="-122"/>
              </a:rPr>
              <a:t> </a:t>
            </a:r>
          </a:p>
        </p:txBody>
      </p:sp>
      <p:sp>
        <p:nvSpPr>
          <p:cNvPr id="16" name="文本框 15"/>
          <p:cNvSpPr txBox="1"/>
          <p:nvPr/>
        </p:nvSpPr>
        <p:spPr>
          <a:xfrm>
            <a:off x="384175" y="5043170"/>
            <a:ext cx="8376285" cy="891540"/>
          </a:xfrm>
          <a:prstGeom prst="rect">
            <a:avLst/>
          </a:prstGeom>
          <a:noFill/>
        </p:spPr>
        <p:txBody>
          <a:bodyPr wrap="square" rtlCol="0">
            <a:spAutoFit/>
          </a:bodyPr>
          <a:lstStyle/>
          <a:p>
            <a:r>
              <a:rPr lang="en-US" sz="3200" b="1">
                <a:latin typeface="黑体" panose="02010609060101010101" charset="-122"/>
                <a:ea typeface="黑体" panose="02010609060101010101" charset="-122"/>
                <a:cs typeface="黑体" panose="02010609060101010101" charset="-122"/>
              </a:rPr>
              <a:t> 4.</a:t>
            </a:r>
            <a:r>
              <a:rPr lang="zh-CN" altLang="en-US" sz="3200" b="1">
                <a:latin typeface="黑体" panose="02010609060101010101" charset="-122"/>
                <a:ea typeface="黑体" panose="02010609060101010101" charset="-122"/>
                <a:cs typeface="黑体" panose="02010609060101010101" charset="-122"/>
              </a:rPr>
              <a:t>关注细节</a:t>
            </a:r>
          </a:p>
          <a:p>
            <a:r>
              <a:rPr lang="zh-CN" altLang="en-US" sz="2000" b="1">
                <a:solidFill>
                  <a:srgbClr val="0000FF"/>
                </a:solidFill>
                <a:latin typeface="楷体" panose="02010609060101010101" charset="-122"/>
                <a:ea typeface="楷体" panose="02010609060101010101" charset="-122"/>
                <a:cs typeface="黑体" panose="02010609060101010101" charset="-122"/>
              </a:rPr>
              <a:t>  关键词、摘要、参考资料及作者年份开头空格、数字顺序、标点等格式</a:t>
            </a:r>
          </a:p>
        </p:txBody>
      </p:sp>
      <p:sp>
        <p:nvSpPr>
          <p:cNvPr id="17" name="文本框 16"/>
          <p:cNvSpPr txBox="1"/>
          <p:nvPr/>
        </p:nvSpPr>
        <p:spPr>
          <a:xfrm>
            <a:off x="4607560" y="2611755"/>
            <a:ext cx="3650615" cy="645160"/>
          </a:xfrm>
          <a:prstGeom prst="rect">
            <a:avLst/>
          </a:prstGeom>
          <a:noFill/>
        </p:spPr>
        <p:txBody>
          <a:bodyPr wrap="square" rtlCol="0">
            <a:spAutoFit/>
          </a:bodyPr>
          <a:lstStyle/>
          <a:p>
            <a:r>
              <a:rPr lang="zh-CN" altLang="en-US" b="1">
                <a:solidFill>
                  <a:srgbClr val="0000FF"/>
                </a:solidFill>
                <a:latin typeface="楷体" panose="02010609060101010101" charset="-122"/>
                <a:ea typeface="楷体" panose="02010609060101010101" charset="-122"/>
                <a:cs typeface="黑体" panose="02010609060101010101" charset="-122"/>
                <a:sym typeface="+mn-ea"/>
              </a:rPr>
              <a:t>农村初中德育问题的策略、班级文化建设的思考</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blinds(horizontal)">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blinds(horizontal)">
                                      <p:cBhvr>
                                        <p:cTn id="4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819150" y="1397000"/>
            <a:ext cx="8675688" cy="645160"/>
          </a:xfrm>
          <a:prstGeom prst="rect">
            <a:avLst/>
          </a:prstGeom>
          <a:noFill/>
          <a:ln w="9525">
            <a:noFill/>
          </a:ln>
        </p:spPr>
        <p:txBody>
          <a:bodyPr wrap="square" anchor="t">
            <a:spAutoFit/>
          </a:bodyPr>
          <a:lstStyle/>
          <a:p>
            <a:pPr algn="l">
              <a:spcBef>
                <a:spcPct val="50000"/>
              </a:spcBef>
            </a:pPr>
            <a:r>
              <a:rPr lang="zh-CN" sz="3600" b="1" dirty="0">
                <a:solidFill>
                  <a:srgbClr val="FF0000"/>
                </a:solidFill>
                <a:latin typeface="黑体" panose="02010609060101010101" charset="-122"/>
                <a:ea typeface="黑体" panose="02010609060101010101" charset="-122"/>
              </a:rPr>
              <a:t>建议：</a:t>
            </a:r>
          </a:p>
        </p:txBody>
      </p:sp>
      <p:sp>
        <p:nvSpPr>
          <p:cNvPr id="2" name="文本框 1"/>
          <p:cNvSpPr txBox="1"/>
          <p:nvPr/>
        </p:nvSpPr>
        <p:spPr>
          <a:xfrm>
            <a:off x="1774824" y="2176780"/>
            <a:ext cx="6742431" cy="2554545"/>
          </a:xfrm>
          <a:prstGeom prst="rect">
            <a:avLst/>
          </a:prstGeom>
          <a:noFill/>
        </p:spPr>
        <p:txBody>
          <a:bodyPr wrap="square" rtlCol="0" anchor="t">
            <a:spAutoFit/>
          </a:bodyPr>
          <a:lstStyle/>
          <a:p>
            <a:r>
              <a:rPr lang="en-US" altLang="zh-CN" sz="3200" b="1" dirty="0">
                <a:solidFill>
                  <a:schemeClr val="tx1"/>
                </a:solidFill>
                <a:latin typeface="黑体" panose="02010609060101010101" charset="-122"/>
                <a:ea typeface="黑体" panose="02010609060101010101" charset="-122"/>
                <a:sym typeface="+mn-ea"/>
              </a:rPr>
              <a:t>1.</a:t>
            </a:r>
            <a:r>
              <a:rPr lang="zh-CN" sz="3200" b="1" dirty="0">
                <a:solidFill>
                  <a:schemeClr val="tx1"/>
                </a:solidFill>
                <a:latin typeface="黑体" panose="02010609060101010101" charset="-122"/>
                <a:ea typeface="黑体" panose="02010609060101010101" charset="-122"/>
                <a:sym typeface="+mn-ea"/>
              </a:rPr>
              <a:t>用欣赏的目光看孩子</a:t>
            </a:r>
          </a:p>
          <a:p>
            <a:r>
              <a:rPr lang="en-US" altLang="zh-CN" sz="3200" b="1" dirty="0">
                <a:solidFill>
                  <a:schemeClr val="tx1"/>
                </a:solidFill>
                <a:latin typeface="黑体" panose="02010609060101010101" charset="-122"/>
                <a:ea typeface="黑体" panose="02010609060101010101" charset="-122"/>
              </a:rPr>
              <a:t>2.培养孩子的积极品质</a:t>
            </a:r>
          </a:p>
          <a:p>
            <a:r>
              <a:rPr lang="en-US" altLang="zh-CN" sz="3200" b="1" dirty="0">
                <a:solidFill>
                  <a:schemeClr val="tx1"/>
                </a:solidFill>
                <a:latin typeface="黑体" panose="02010609060101010101" charset="-122"/>
                <a:ea typeface="黑体" panose="02010609060101010101" charset="-122"/>
                <a:sym typeface="+mn-ea"/>
              </a:rPr>
              <a:t>3.培养孩子面对挫折的积极心</a:t>
            </a:r>
          </a:p>
          <a:p>
            <a:r>
              <a:rPr lang="en-US" altLang="zh-CN" sz="3200" b="1" dirty="0" smtClean="0">
                <a:solidFill>
                  <a:schemeClr val="tx1"/>
                </a:solidFill>
                <a:latin typeface="黑体" panose="02010609060101010101" charset="-122"/>
                <a:ea typeface="黑体" panose="02010609060101010101" charset="-122"/>
                <a:sym typeface="+mn-ea"/>
              </a:rPr>
              <a:t>4.</a:t>
            </a:r>
            <a:r>
              <a:rPr lang="zh-CN" altLang="en-US" sz="3200" b="1" dirty="0" smtClean="0">
                <a:solidFill>
                  <a:schemeClr val="tx1"/>
                </a:solidFill>
                <a:latin typeface="黑体" panose="02010609060101010101" charset="-122"/>
                <a:ea typeface="黑体" panose="02010609060101010101" charset="-122"/>
                <a:sym typeface="+mn-ea"/>
              </a:rPr>
              <a:t>帮助家长进行科学的家庭教育</a:t>
            </a:r>
            <a:r>
              <a:rPr lang="en-US" altLang="zh-CN" sz="3200" b="1" dirty="0" smtClean="0">
                <a:solidFill>
                  <a:srgbClr val="FF0000"/>
                </a:solidFill>
                <a:latin typeface="黑体" panose="02010609060101010101" charset="-122"/>
                <a:ea typeface="黑体" panose="02010609060101010101" charset="-122"/>
                <a:sym typeface="+mn-ea"/>
              </a:rPr>
              <a:t>    </a:t>
            </a:r>
            <a:endParaRPr lang="zh-CN" altLang="en-US" sz="3200" b="1" dirty="0">
              <a:solidFill>
                <a:srgbClr val="0000FF"/>
              </a:solidFill>
              <a:latin typeface="黑体" panose="02010609060101010101" charset="-122"/>
              <a:ea typeface="黑体" panose="02010609060101010101" charset="-122"/>
              <a:sym typeface="+mn-ea"/>
            </a:endParaRPr>
          </a:p>
          <a:p>
            <a:endParaRPr lang="zh-CN" altLang="en-US" sz="3200" b="1" dirty="0">
              <a:solidFill>
                <a:srgbClr val="0000FF"/>
              </a:solidFill>
              <a:latin typeface="黑体" panose="02010609060101010101" charset="-122"/>
              <a:ea typeface="黑体" panose="02010609060101010101" charset="-122"/>
              <a:sym typeface="+mn-ea"/>
            </a:endParaRPr>
          </a:p>
        </p:txBody>
      </p:sp>
      <p:sp>
        <p:nvSpPr>
          <p:cNvPr id="3" name="文本框 2"/>
          <p:cNvSpPr txBox="1"/>
          <p:nvPr/>
        </p:nvSpPr>
        <p:spPr>
          <a:xfrm>
            <a:off x="701040" y="4377690"/>
            <a:ext cx="7816215" cy="1845310"/>
          </a:xfrm>
          <a:prstGeom prst="rect">
            <a:avLst/>
          </a:prstGeom>
          <a:noFill/>
        </p:spPr>
        <p:txBody>
          <a:bodyPr wrap="square" rtlCol="0" anchor="t">
            <a:spAutoFit/>
          </a:bodyPr>
          <a:lstStyle/>
          <a:p>
            <a:r>
              <a:rPr lang="en-US" altLang="zh-CN" sz="2400" b="1" dirty="0">
                <a:solidFill>
                  <a:srgbClr val="FF0000"/>
                </a:solidFill>
                <a:latin typeface="黑体" panose="02010609060101010101" charset="-122"/>
                <a:ea typeface="黑体" panose="02010609060101010101" charset="-122"/>
                <a:cs typeface="黑体" panose="02010609060101010101" charset="-122"/>
              </a:rPr>
              <a:t>    </a:t>
            </a:r>
            <a:r>
              <a:rPr lang="zh-CN" altLang="en-US" sz="2400" b="1" dirty="0">
                <a:solidFill>
                  <a:srgbClr val="FF0000"/>
                </a:solidFill>
                <a:latin typeface="黑体" panose="02010609060101010101" charset="-122"/>
                <a:ea typeface="黑体" panose="02010609060101010101" charset="-122"/>
                <a:cs typeface="黑体" panose="02010609060101010101" charset="-122"/>
              </a:rPr>
              <a:t>世界上没有一个国家的教育体制能完美到可以解决每一个学生的个体问题，每一个孩子都是一个独特的世界，他的成长，取决于和他接触的家长和教师给他营造的、直接包围他的“教育小环境”。</a:t>
            </a:r>
            <a:endParaRPr lang="zh-CN" altLang="en-US" dirty="0"/>
          </a:p>
          <a:p>
            <a:r>
              <a:rPr lang="zh-CN" alt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linds(horizontal)">
                                      <p:cBhvr>
                                        <p:cTn id="7" dur="500"/>
                                        <p:tgtEl>
                                          <p:spTgt spid="11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linds(horizontal)">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blinds(horizontal)">
                                      <p:cBhvr>
                                        <p:cTn id="37" dur="500"/>
                                        <p:tgtEl>
                                          <p:spTgt spid="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blinds(horizontal)">
                                      <p:cBhvr>
                                        <p:cTn id="42" dur="500"/>
                                        <p:tgtEl>
                                          <p:spTgt spid="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blinds(horizontal)">
                                      <p:cBhvr>
                                        <p:cTn id="47" dur="500"/>
                                        <p:tgtEl>
                                          <p:spTgt spid="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linds(horizontal)">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4672965" y="5111115"/>
            <a:ext cx="7468870" cy="4030980"/>
          </a:xfrm>
          <a:prstGeom prst="rect">
            <a:avLst/>
          </a:prstGeom>
          <a:noFill/>
        </p:spPr>
        <p:txBody>
          <a:bodyPr wrap="square" rtlCol="0" anchor="t">
            <a:spAutoFit/>
          </a:bodyPr>
          <a:lstStyle/>
          <a:p>
            <a:r>
              <a:rPr lang="zh-CN" altLang="en-US" sz="4000">
                <a:solidFill>
                  <a:srgbClr val="0000FF"/>
                </a:solidFill>
              </a:rPr>
              <a:t>☻</a:t>
            </a:r>
            <a:r>
              <a:rPr lang="zh-CN" altLang="en-US" sz="4000">
                <a:solidFill>
                  <a:srgbClr val="0000FF"/>
                </a:solidFill>
                <a:latin typeface="黑体" panose="02010609060101010101" charset="-122"/>
                <a:ea typeface="黑体" panose="02010609060101010101" charset="-122"/>
              </a:rPr>
              <a:t>心中有</a:t>
            </a:r>
            <a:r>
              <a:rPr lang="zh-CN" altLang="en-US" sz="4000">
                <a:solidFill>
                  <a:srgbClr val="FF0000"/>
                </a:solidFill>
                <a:latin typeface="黑体" panose="02010609060101010101" charset="-122"/>
                <a:ea typeface="黑体" panose="02010609060101010101" charset="-122"/>
              </a:rPr>
              <a:t>爱</a:t>
            </a:r>
            <a:r>
              <a:rPr lang="zh-CN" altLang="en-US" sz="4000">
                <a:solidFill>
                  <a:srgbClr val="0000FF"/>
                </a:solidFill>
                <a:latin typeface="黑体" panose="02010609060101010101" charset="-122"/>
                <a:ea typeface="黑体" panose="02010609060101010101" charset="-122"/>
              </a:rPr>
              <a:t>！</a:t>
            </a:r>
          </a:p>
          <a:p>
            <a:r>
              <a:rPr lang="zh-CN" altLang="en-US" sz="4000">
                <a:solidFill>
                  <a:srgbClr val="0000FF"/>
                </a:solidFill>
                <a:latin typeface="黑体" panose="02010609060101010101" charset="-122"/>
                <a:ea typeface="黑体" panose="02010609060101010101" charset="-122"/>
                <a:sym typeface="+mn-ea"/>
              </a:rPr>
              <a:t>☻脚下有</a:t>
            </a:r>
            <a:r>
              <a:rPr lang="zh-CN" altLang="en-US" sz="4000">
                <a:solidFill>
                  <a:srgbClr val="FF0000"/>
                </a:solidFill>
                <a:latin typeface="黑体" panose="02010609060101010101" charset="-122"/>
                <a:ea typeface="黑体" panose="02010609060101010101" charset="-122"/>
                <a:sym typeface="+mn-ea"/>
              </a:rPr>
              <a:t>路</a:t>
            </a:r>
            <a:r>
              <a:rPr lang="zh-CN" altLang="en-US" sz="4000">
                <a:solidFill>
                  <a:srgbClr val="0000FF"/>
                </a:solidFill>
                <a:sym typeface="+mn-ea"/>
              </a:rPr>
              <a:t>！</a:t>
            </a:r>
            <a:endParaRPr lang="zh-CN" altLang="en-US" sz="4000">
              <a:solidFill>
                <a:srgbClr val="FF0000"/>
              </a:solidFill>
              <a:sym typeface="+mn-ea"/>
            </a:endParaRPr>
          </a:p>
          <a:p>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3" name="文本框 2"/>
          <p:cNvSpPr txBox="1"/>
          <p:nvPr/>
        </p:nvSpPr>
        <p:spPr>
          <a:xfrm>
            <a:off x="1245235" y="1418590"/>
            <a:ext cx="7469505" cy="3692525"/>
          </a:xfrm>
          <a:prstGeom prst="rect">
            <a:avLst/>
          </a:prstGeom>
          <a:noFill/>
        </p:spPr>
        <p:txBody>
          <a:bodyPr wrap="square" rtlCol="0">
            <a:spAutoFit/>
          </a:bodyPr>
          <a:lstStyle/>
          <a:p>
            <a:r>
              <a:rPr lang="zh-CN" altLang="en-US" sz="3600" b="1">
                <a:latin typeface="黑体" panose="02010609060101010101" charset="-122"/>
                <a:ea typeface="黑体" panose="02010609060101010101" charset="-122"/>
                <a:cs typeface="黑体" panose="02010609060101010101" charset="-122"/>
              </a:rPr>
              <a:t>核心和本质是   </a:t>
            </a:r>
            <a:r>
              <a:rPr lang="zh-CN" altLang="en-US" sz="5400" b="1">
                <a:solidFill>
                  <a:srgbClr val="FF0000"/>
                </a:solidFill>
                <a:latin typeface="黑体" panose="02010609060101010101" charset="-122"/>
                <a:ea typeface="黑体" panose="02010609060101010101" charset="-122"/>
                <a:cs typeface="黑体" panose="02010609060101010101" charset="-122"/>
              </a:rPr>
              <a:t>爱</a:t>
            </a:r>
            <a:endParaRPr lang="zh-CN" altLang="en-US" sz="3600" b="1">
              <a:latin typeface="黑体" panose="02010609060101010101" charset="-122"/>
              <a:ea typeface="黑体" panose="02010609060101010101" charset="-122"/>
              <a:cs typeface="黑体" panose="02010609060101010101" charset="-122"/>
            </a:endParaRPr>
          </a:p>
          <a:p>
            <a:r>
              <a:rPr lang="zh-CN" altLang="en-US" sz="3600" b="1">
                <a:latin typeface="黑体" panose="02010609060101010101" charset="-122"/>
                <a:ea typeface="黑体" panose="02010609060101010101" charset="-122"/>
                <a:cs typeface="黑体" panose="02010609060101010101" charset="-122"/>
              </a:rPr>
              <a:t>               </a:t>
            </a:r>
          </a:p>
          <a:p>
            <a:r>
              <a:rPr lang="zh-CN" altLang="en-US" sz="3600" b="1">
                <a:latin typeface="黑体" panose="02010609060101010101" charset="-122"/>
                <a:ea typeface="黑体" panose="02010609060101010101" charset="-122"/>
                <a:cs typeface="黑体" panose="02010609060101010101" charset="-122"/>
              </a:rPr>
              <a:t>               </a:t>
            </a:r>
            <a:r>
              <a:rPr lang="zh-CN" altLang="en-US" sz="3600" b="1">
                <a:solidFill>
                  <a:srgbClr val="C00000"/>
                </a:solidFill>
                <a:latin typeface="黑体" panose="02010609060101010101" charset="-122"/>
                <a:ea typeface="黑体" panose="02010609060101010101" charset="-122"/>
                <a:cs typeface="黑体" panose="02010609060101010101" charset="-122"/>
              </a:rPr>
              <a:t>了解、理解</a:t>
            </a:r>
          </a:p>
          <a:p>
            <a:r>
              <a:rPr lang="zh-CN" altLang="en-US" sz="3600" b="1">
                <a:solidFill>
                  <a:srgbClr val="C00000"/>
                </a:solidFill>
                <a:latin typeface="黑体" panose="02010609060101010101" charset="-122"/>
                <a:ea typeface="黑体" panose="02010609060101010101" charset="-122"/>
                <a:cs typeface="黑体" panose="02010609060101010101" charset="-122"/>
              </a:rPr>
              <a:t>               付出、奉献</a:t>
            </a:r>
          </a:p>
          <a:p>
            <a:r>
              <a:rPr lang="zh-CN" altLang="en-US" sz="3600" b="1">
                <a:solidFill>
                  <a:srgbClr val="C00000"/>
                </a:solidFill>
                <a:latin typeface="黑体" panose="02010609060101010101" charset="-122"/>
                <a:ea typeface="黑体" panose="02010609060101010101" charset="-122"/>
                <a:cs typeface="黑体" panose="02010609060101010101" charset="-122"/>
              </a:rPr>
              <a:t>               接纳、信任</a:t>
            </a:r>
          </a:p>
          <a:p>
            <a:r>
              <a:rPr lang="zh-CN" altLang="en-US" sz="3600" b="1">
                <a:solidFill>
                  <a:srgbClr val="C00000"/>
                </a:solidFill>
                <a:latin typeface="黑体" panose="02010609060101010101" charset="-122"/>
                <a:ea typeface="黑体" panose="02010609060101010101" charset="-122"/>
                <a:cs typeface="黑体" panose="02010609060101010101" charset="-122"/>
              </a:rPr>
              <a:t>               肯定、鼓励</a:t>
            </a:r>
          </a:p>
        </p:txBody>
      </p:sp>
      <p:pic>
        <p:nvPicPr>
          <p:cNvPr id="4" name="图片 3" descr="D8)4JB9[5J6JS50U5YP]SE4"/>
          <p:cNvPicPr>
            <a:picLocks noChangeAspect="1"/>
          </p:cNvPicPr>
          <p:nvPr/>
        </p:nvPicPr>
        <p:blipFill>
          <a:blip r:embed="rId2"/>
          <a:stretch>
            <a:fillRect/>
          </a:stretch>
        </p:blipFill>
        <p:spPr>
          <a:xfrm>
            <a:off x="681355" y="2618740"/>
            <a:ext cx="3588385" cy="306451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488950" y="1818640"/>
            <a:ext cx="8627745" cy="914400"/>
          </a:xfrm>
        </p:spPr>
        <p:txBody>
          <a:bodyPr anchor="ctr"/>
          <a:lstStyle/>
          <a:p>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0070C0"/>
                </a:solidFill>
                <a:ea typeface="华文隶书" panose="02010800040101010101" pitchFamily="2" charset="-122"/>
              </a:rPr>
              <a:t>塞里格曼提出：</a:t>
            </a:r>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FF9900"/>
                </a:solidFill>
                <a:ea typeface="华文隶书" panose="02010800040101010101" pitchFamily="2" charset="-122"/>
              </a:rPr>
              <a:t>　　　总幸福指数＝先天素质＋后天环境</a:t>
            </a:r>
            <a:br>
              <a:rPr lang="zh-CN" altLang="en-US" b="1" dirty="0">
                <a:solidFill>
                  <a:srgbClr val="FF9900"/>
                </a:solidFill>
                <a:ea typeface="华文隶书" panose="02010800040101010101" pitchFamily="2" charset="-122"/>
              </a:rPr>
            </a:br>
            <a:r>
              <a:rPr lang="zh-CN" altLang="en-US" b="1" dirty="0">
                <a:solidFill>
                  <a:srgbClr val="FF0000"/>
                </a:solidFill>
                <a:ea typeface="华文隶书" panose="02010800040101010101" pitchFamily="2" charset="-122"/>
              </a:rPr>
              <a:t>＋你能主动控制的心理力量</a:t>
            </a:r>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FF9900"/>
                </a:solidFill>
                <a:ea typeface="华文隶书" panose="02010800040101010101" pitchFamily="2" charset="-122"/>
              </a:rPr>
              <a:t/>
            </a:r>
            <a:br>
              <a:rPr lang="zh-CN" altLang="en-US" b="1" dirty="0">
                <a:solidFill>
                  <a:srgbClr val="FF9900"/>
                </a:solidFill>
                <a:ea typeface="华文隶书" panose="02010800040101010101" pitchFamily="2" charset="-122"/>
              </a:rPr>
            </a:br>
            <a:r>
              <a:rPr lang="zh-CN" altLang="en-US" b="1" dirty="0">
                <a:solidFill>
                  <a:srgbClr val="FF0000"/>
                </a:solidFill>
                <a:ea typeface="华文隶书" panose="02010800040101010101" pitchFamily="2" charset="-122"/>
              </a:rPr>
              <a:t/>
            </a:r>
            <a:br>
              <a:rPr lang="zh-CN" altLang="en-US" b="1" dirty="0">
                <a:solidFill>
                  <a:srgbClr val="FF0000"/>
                </a:solidFill>
                <a:ea typeface="华文隶书" panose="02010800040101010101" pitchFamily="2" charset="-122"/>
              </a:rPr>
            </a:br>
            <a:endParaRPr lang="zh-CN" altLang="en-US" sz="2400" b="1" dirty="0">
              <a:solidFill>
                <a:srgbClr val="FF0000"/>
              </a:solidFill>
              <a:ea typeface="华文隶书" panose="02010800040101010101" pitchFamily="2" charset="-122"/>
            </a:endParaRPr>
          </a:p>
        </p:txBody>
      </p:sp>
      <p:sp>
        <p:nvSpPr>
          <p:cNvPr id="2" name="文本框 1"/>
          <p:cNvSpPr txBox="1"/>
          <p:nvPr/>
        </p:nvSpPr>
        <p:spPr>
          <a:xfrm>
            <a:off x="936625" y="3456305"/>
            <a:ext cx="7468870" cy="2614930"/>
          </a:xfrm>
          <a:prstGeom prst="rect">
            <a:avLst/>
          </a:prstGeom>
          <a:noFill/>
        </p:spPr>
        <p:txBody>
          <a:bodyPr wrap="square" rtlCol="0" anchor="t">
            <a:spAutoFit/>
          </a:bodyPr>
          <a:lstStyle/>
          <a:p>
            <a:r>
              <a:rPr lang="zh-CN" altLang="en-US" sz="4000">
                <a:solidFill>
                  <a:srgbClr val="FF9900"/>
                </a:solidFill>
                <a:latin typeface="黑体" panose="02010609060101010101" charset="-122"/>
                <a:ea typeface="黑体" panose="02010609060101010101" charset="-122"/>
              </a:rPr>
              <a:t>   </a:t>
            </a:r>
            <a:r>
              <a:rPr lang="zh-CN" altLang="en-US" sz="4400" b="1">
                <a:solidFill>
                  <a:srgbClr val="FF9900"/>
                </a:solidFill>
                <a:latin typeface="黑体" panose="02010609060101010101" charset="-122"/>
                <a:ea typeface="黑体" panose="02010609060101010101" charset="-122"/>
                <a:cs typeface="黑体" panose="02010609060101010101" charset="-122"/>
              </a:rPr>
              <a:t>为者常成</a:t>
            </a:r>
          </a:p>
          <a:p>
            <a:r>
              <a:rPr lang="zh-CN" altLang="en-US" sz="4400" b="1">
                <a:solidFill>
                  <a:srgbClr val="FF9900"/>
                </a:solidFill>
                <a:latin typeface="黑体" panose="02010609060101010101" charset="-122"/>
                <a:ea typeface="黑体" panose="02010609060101010101" charset="-122"/>
                <a:cs typeface="黑体" panose="02010609060101010101" charset="-122"/>
              </a:rPr>
              <a:t>   行者常至</a:t>
            </a:r>
            <a:endParaRPr lang="zh-CN" altLang="en-US" sz="4000">
              <a:solidFill>
                <a:srgbClr val="FF9900"/>
              </a:solidFill>
              <a:latin typeface="黑体" panose="02010609060101010101" charset="-122"/>
              <a:ea typeface="黑体" panose="02010609060101010101" charset="-122"/>
            </a:endParaRPr>
          </a:p>
          <a:p>
            <a:r>
              <a:rPr lang="zh-CN" altLang="en-US" sz="4800" b="1">
                <a:solidFill>
                  <a:srgbClr val="FF0000"/>
                </a:solidFill>
                <a:latin typeface="黑体" panose="02010609060101010101" charset="-122"/>
                <a:ea typeface="黑体" panose="02010609060101010101" charset="-122"/>
              </a:rPr>
              <a:t>态度＋行动＝一切！</a:t>
            </a:r>
            <a:endParaRPr lang="zh-CN" altLang="en-US" sz="4000">
              <a:solidFill>
                <a:srgbClr val="FF0000"/>
              </a:solidFill>
              <a:latin typeface="黑体" panose="02010609060101010101" charset="-122"/>
              <a:ea typeface="黑体" panose="02010609060101010101" charset="-122"/>
            </a:endParaRPr>
          </a:p>
          <a:p>
            <a:r>
              <a:rPr lang="zh-CN" altLang="en-US" sz="2800" b="1">
                <a:solidFill>
                  <a:schemeClr val="tx1">
                    <a:lumMod val="95000"/>
                    <a:lumOff val="5000"/>
                  </a:schemeClr>
                </a:solidFill>
              </a:rPr>
              <a:t> </a:t>
            </a:r>
          </a:p>
        </p:txBody>
      </p:sp>
      <p:pic>
        <p:nvPicPr>
          <p:cNvPr id="3" name="图片 2" descr="7$YFT_RG%}CXCUUM]_HKHCD"/>
          <p:cNvPicPr>
            <a:picLocks noChangeAspect="1"/>
          </p:cNvPicPr>
          <p:nvPr/>
        </p:nvPicPr>
        <p:blipFill>
          <a:blip r:embed="rId2"/>
          <a:stretch>
            <a:fillRect/>
          </a:stretch>
        </p:blipFill>
        <p:spPr>
          <a:xfrm>
            <a:off x="6259195" y="3220720"/>
            <a:ext cx="2857500" cy="357632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1493520" y="2621915"/>
            <a:ext cx="7468870" cy="3723005"/>
          </a:xfrm>
          <a:prstGeom prst="rect">
            <a:avLst/>
          </a:prstGeom>
          <a:noFill/>
        </p:spPr>
        <p:txBody>
          <a:bodyPr wrap="square" rtlCol="0" anchor="t">
            <a:spAutoFit/>
          </a:bodyPr>
          <a:lstStyle/>
          <a:p>
            <a:r>
              <a:rPr lang="zh-CN" altLang="en-US" sz="6000" dirty="0">
                <a:solidFill>
                  <a:srgbClr val="FF0000"/>
                </a:solidFill>
              </a:rPr>
              <a:t>☻</a:t>
            </a:r>
            <a:r>
              <a:rPr lang="zh-CN" altLang="en-US" sz="6000" dirty="0">
                <a:solidFill>
                  <a:srgbClr val="FF0000"/>
                </a:solidFill>
                <a:latin typeface="华文隶书" panose="02010800040101010101" pitchFamily="2" charset="-122"/>
                <a:ea typeface="华文隶书" panose="02010800040101010101" pitchFamily="2" charset="-122"/>
              </a:rPr>
              <a:t>谢谢您的聆听！</a:t>
            </a:r>
          </a:p>
          <a:p>
            <a:r>
              <a:rPr lang="zh-CN" altLang="en-US" sz="6000" dirty="0">
                <a:solidFill>
                  <a:srgbClr val="FF0000"/>
                </a:solidFill>
                <a:sym typeface="+mn-ea"/>
              </a:rPr>
              <a:t>☻</a:t>
            </a:r>
            <a:r>
              <a:rPr lang="zh-CN" altLang="en-US" sz="6000" dirty="0">
                <a:solidFill>
                  <a:srgbClr val="FF0000"/>
                </a:solidFill>
                <a:latin typeface="华文隶书" panose="02010800040101010101" pitchFamily="2" charset="-122"/>
                <a:ea typeface="华文隶书" panose="02010800040101010101" pitchFamily="2" charset="-122"/>
              </a:rPr>
              <a:t>欢迎批评指正！</a:t>
            </a:r>
            <a:endParaRPr lang="zh-CN" altLang="en-US" sz="6000" b="1" dirty="0">
              <a:solidFill>
                <a:schemeClr val="tx1">
                  <a:lumMod val="95000"/>
                  <a:lumOff val="5000"/>
                </a:schemeClr>
              </a:solidFill>
            </a:endParaRPr>
          </a:p>
          <a:p>
            <a:endParaRPr lang="zh-CN" altLang="en-US" sz="6000" dirty="0">
              <a:solidFill>
                <a:srgbClr val="FF0000"/>
              </a:solidFill>
            </a:endParaRPr>
          </a:p>
          <a:p>
            <a:endParaRPr lang="zh-CN" altLang="en-US" sz="2800" b="1" dirty="0">
              <a:solidFill>
                <a:schemeClr val="tx1">
                  <a:lumMod val="95000"/>
                  <a:lumOff val="5000"/>
                </a:schemeClr>
              </a:solidFill>
            </a:endParaRPr>
          </a:p>
          <a:p>
            <a:r>
              <a:rPr lang="zh-CN" altLang="en-US" sz="2800" b="1" dirty="0">
                <a:solidFill>
                  <a:schemeClr val="tx1">
                    <a:lumMod val="95000"/>
                    <a:lumOff val="5000"/>
                  </a:schemeClr>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484505" y="1706880"/>
            <a:ext cx="6478905" cy="645160"/>
          </a:xfrm>
          <a:prstGeom prst="rect">
            <a:avLst/>
          </a:prstGeom>
          <a:noFill/>
          <a:ln w="9525">
            <a:noFill/>
          </a:ln>
        </p:spPr>
        <p:txBody>
          <a:bodyPr wrap="square" anchor="t">
            <a:spAutoFit/>
          </a:bodyPr>
          <a:lstStyle/>
          <a:p>
            <a:pPr algn="l">
              <a:spcBef>
                <a:spcPct val="50000"/>
              </a:spcBef>
            </a:pPr>
            <a:r>
              <a:rPr lang="zh-CN" altLang="en-US" sz="3600" b="1" dirty="0">
                <a:solidFill>
                  <a:srgbClr val="FF0066"/>
                </a:solidFill>
                <a:latin typeface="黑体" panose="02010609060101010101" charset="-122"/>
                <a:ea typeface="黑体" panose="02010609060101010101" charset="-122"/>
              </a:rPr>
              <a:t>接下来将有几个问题。</a:t>
            </a:r>
          </a:p>
        </p:txBody>
      </p:sp>
      <p:sp>
        <p:nvSpPr>
          <p:cNvPr id="11267" name="文本框 2061"/>
          <p:cNvSpPr txBox="1"/>
          <p:nvPr/>
        </p:nvSpPr>
        <p:spPr>
          <a:xfrm>
            <a:off x="0" y="2602865"/>
            <a:ext cx="6687185" cy="2061210"/>
          </a:xfrm>
          <a:prstGeom prst="rect">
            <a:avLst/>
          </a:prstGeom>
          <a:noFill/>
          <a:ln w="9525">
            <a:noFill/>
          </a:ln>
        </p:spPr>
        <p:txBody>
          <a:bodyPr wrap="square" anchor="t">
            <a:spAutoFit/>
          </a:bodyPr>
          <a:lstStyle/>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sym typeface="+mn-ea"/>
              </a:rPr>
              <a:t>     </a:t>
            </a:r>
            <a:r>
              <a:rPr lang="zh-CN" altLang="en-US" sz="3200" dirty="0">
                <a:solidFill>
                  <a:srgbClr val="5949B7"/>
                </a:solidFill>
                <a:latin typeface="华文隶书" panose="02010800040101010101" pitchFamily="2" charset="-122"/>
                <a:ea typeface="华文隶书" panose="02010800040101010101" pitchFamily="2" charset="-122"/>
                <a:sym typeface="+mn-ea"/>
              </a:rPr>
              <a:t>如果你知道，请举起手。</a:t>
            </a:r>
          </a:p>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rPr>
              <a:t>          </a:t>
            </a:r>
            <a:endParaRPr lang="zh-CN" altLang="en-US" sz="3200" dirty="0">
              <a:solidFill>
                <a:srgbClr val="5949B7"/>
              </a:solidFill>
              <a:latin typeface="华文隶书" panose="02010800040101010101" pitchFamily="2" charset="-122"/>
              <a:ea typeface="华文隶书" panose="02010800040101010101" pitchFamily="2" charset="-122"/>
            </a:endParaRPr>
          </a:p>
          <a:p>
            <a:pPr>
              <a:spcBef>
                <a:spcPct val="50000"/>
              </a:spcBef>
            </a:pPr>
            <a:endParaRPr lang="zh-CN" altLang="en-US" sz="3200" dirty="0">
              <a:solidFill>
                <a:srgbClr val="5949B7"/>
              </a:solidFill>
              <a:latin typeface="华文隶书" panose="02010800040101010101" pitchFamily="2" charset="-122"/>
              <a:ea typeface="华文隶书" panose="02010800040101010101" pitchFamily="2" charset="-122"/>
            </a:endParaRPr>
          </a:p>
        </p:txBody>
      </p:sp>
      <p:pic>
        <p:nvPicPr>
          <p:cNvPr id="2" name="图片 1" descr="$8XOC@4F3$I35S5C8O]7A65"/>
          <p:cNvPicPr>
            <a:picLocks noChangeAspect="1"/>
          </p:cNvPicPr>
          <p:nvPr/>
        </p:nvPicPr>
        <p:blipFill>
          <a:blip r:embed="rId2"/>
          <a:stretch>
            <a:fillRect/>
          </a:stretch>
        </p:blipFill>
        <p:spPr>
          <a:xfrm>
            <a:off x="3488690" y="3208020"/>
            <a:ext cx="5059045" cy="2751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blinds(horizontal)">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81280" y="1901825"/>
            <a:ext cx="8675688" cy="645160"/>
          </a:xfrm>
          <a:prstGeom prst="rect">
            <a:avLst/>
          </a:prstGeom>
          <a:noFill/>
          <a:ln w="9525">
            <a:noFill/>
          </a:ln>
        </p:spPr>
        <p:txBody>
          <a:bodyPr wrap="square" anchor="t">
            <a:spAutoFit/>
          </a:bodyPr>
          <a:lstStyle/>
          <a:p>
            <a:pPr algn="ctr">
              <a:spcBef>
                <a:spcPct val="50000"/>
              </a:spcBef>
            </a:pPr>
            <a:r>
              <a:rPr lang="zh-CN" altLang="en-US" sz="3600" b="1" dirty="0">
                <a:solidFill>
                  <a:srgbClr val="FF0066"/>
                </a:solidFill>
                <a:latin typeface="黑体" panose="02010609060101010101" charset="-122"/>
                <a:ea typeface="黑体" panose="02010609060101010101" charset="-122"/>
              </a:rPr>
              <a:t>你看到了什么？</a:t>
            </a:r>
          </a:p>
        </p:txBody>
      </p:sp>
      <p:sp>
        <p:nvSpPr>
          <p:cNvPr id="11267" name="文本框 2061"/>
          <p:cNvSpPr txBox="1"/>
          <p:nvPr/>
        </p:nvSpPr>
        <p:spPr>
          <a:xfrm>
            <a:off x="658495" y="3001010"/>
            <a:ext cx="6687185" cy="2799715"/>
          </a:xfrm>
          <a:prstGeom prst="rect">
            <a:avLst/>
          </a:prstGeom>
          <a:noFill/>
          <a:ln w="9525">
            <a:noFill/>
          </a:ln>
        </p:spPr>
        <p:txBody>
          <a:bodyPr wrap="square" anchor="t">
            <a:spAutoFit/>
          </a:bodyPr>
          <a:lstStyle/>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sym typeface="+mn-ea"/>
              </a:rPr>
              <a:t>        </a:t>
            </a:r>
            <a:r>
              <a:rPr lang="zh-CN" altLang="en-US" sz="3200" dirty="0">
                <a:solidFill>
                  <a:srgbClr val="5949B7"/>
                </a:solidFill>
                <a:latin typeface="华文隶书" panose="02010800040101010101" pitchFamily="2" charset="-122"/>
                <a:ea typeface="华文隶书" panose="02010800040101010101" pitchFamily="2" charset="-122"/>
                <a:sym typeface="+mn-ea"/>
              </a:rPr>
              <a:t>画面中的钟是几点？</a:t>
            </a:r>
          </a:p>
          <a:p>
            <a:pPr>
              <a:spcBef>
                <a:spcPct val="50000"/>
              </a:spcBef>
            </a:pPr>
            <a:r>
              <a:rPr lang="zh-CN" altLang="en-US" sz="3200" dirty="0">
                <a:solidFill>
                  <a:srgbClr val="5949B7"/>
                </a:solidFill>
                <a:latin typeface="华文隶书" panose="02010800040101010101" pitchFamily="2" charset="-122"/>
                <a:ea typeface="华文隶书" panose="02010800040101010101" pitchFamily="2" charset="-122"/>
                <a:sym typeface="+mn-ea"/>
              </a:rPr>
              <a:t>        公交车上有几个小孩？</a:t>
            </a:r>
          </a:p>
          <a:p>
            <a:pPr>
              <a:spcBef>
                <a:spcPct val="50000"/>
              </a:spcBef>
            </a:pPr>
            <a:r>
              <a:rPr lang="en-US" altLang="zh-CN" sz="3200" dirty="0">
                <a:solidFill>
                  <a:srgbClr val="5949B7"/>
                </a:solidFill>
                <a:latin typeface="华文隶书" panose="02010800040101010101" pitchFamily="2" charset="-122"/>
                <a:ea typeface="华文隶书" panose="02010800040101010101" pitchFamily="2" charset="-122"/>
              </a:rPr>
              <a:t>        画面最左边的图形是什么颜色？</a:t>
            </a:r>
          </a:p>
          <a:p>
            <a:pPr>
              <a:spcBef>
                <a:spcPct val="50000"/>
              </a:spcBef>
            </a:pPr>
            <a:r>
              <a:rPr lang="zh-CN" altLang="en-US" sz="3200" dirty="0">
                <a:solidFill>
                  <a:srgbClr val="5949B7"/>
                </a:solidFill>
                <a:latin typeface="华文隶书" panose="02010800040101010101" pitchFamily="2" charset="-122"/>
                <a:ea typeface="华文隶书" panose="02010800040101010101" pitchFamily="2" charset="-122"/>
              </a:rPr>
              <a:t> </a:t>
            </a:r>
            <a:endParaRPr lang="en-US" altLang="zh-CN" sz="3200" dirty="0">
              <a:solidFill>
                <a:srgbClr val="5949B7"/>
              </a:solidFill>
              <a:latin typeface="华文隶书" panose="02010800040101010101" pitchFamily="2" charset="-122"/>
              <a:ea typeface="华文隶书" panose="02010800040101010101" pitchFamily="2" charset="-122"/>
            </a:endParaRPr>
          </a:p>
        </p:txBody>
      </p:sp>
      <p:sp>
        <p:nvSpPr>
          <p:cNvPr id="2" name="文本框 2060"/>
          <p:cNvSpPr txBox="1"/>
          <p:nvPr/>
        </p:nvSpPr>
        <p:spPr>
          <a:xfrm>
            <a:off x="233680" y="5546090"/>
            <a:ext cx="8675688" cy="645160"/>
          </a:xfrm>
          <a:prstGeom prst="rect">
            <a:avLst/>
          </a:prstGeom>
          <a:noFill/>
          <a:ln w="9525">
            <a:noFill/>
          </a:ln>
        </p:spPr>
        <p:txBody>
          <a:bodyPr wrap="square" anchor="t">
            <a:spAutoFit/>
          </a:bodyPr>
          <a:lstStyle/>
          <a:p>
            <a:pPr algn="ctr">
              <a:spcBef>
                <a:spcPct val="50000"/>
              </a:spcBef>
            </a:pPr>
            <a:r>
              <a:rPr lang="zh-CN" altLang="en-US" sz="3600" b="1" dirty="0">
                <a:solidFill>
                  <a:srgbClr val="FF0066"/>
                </a:solidFill>
                <a:latin typeface="黑体" panose="02010609060101010101" charset="-122"/>
                <a:ea typeface="黑体" panose="02010609060101010101" charset="-122"/>
              </a:rPr>
              <a:t>你得到了什么启示？</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313690" y="1537970"/>
            <a:ext cx="8675688" cy="1476375"/>
          </a:xfrm>
          <a:prstGeom prst="rect">
            <a:avLst/>
          </a:prstGeom>
          <a:noFill/>
          <a:ln w="9525">
            <a:noFill/>
          </a:ln>
        </p:spPr>
        <p:txBody>
          <a:bodyPr wrap="square" anchor="t">
            <a:spAutoFit/>
          </a:bodyPr>
          <a:lstStyle/>
          <a:p>
            <a:pPr algn="l">
              <a:spcBef>
                <a:spcPct val="50000"/>
              </a:spcBef>
            </a:pPr>
            <a:r>
              <a:rPr lang="zh-CN" altLang="en-US" sz="3600" b="1" dirty="0">
                <a:solidFill>
                  <a:srgbClr val="FF0066"/>
                </a:solidFill>
                <a:latin typeface="黑体" panose="02010609060101010101" charset="-122"/>
                <a:ea typeface="黑体" panose="02010609060101010101" charset="-122"/>
              </a:rPr>
              <a:t>一</a:t>
            </a:r>
            <a:r>
              <a:rPr lang="en-US" altLang="zh-CN" sz="3600" b="1" dirty="0">
                <a:solidFill>
                  <a:srgbClr val="FF0066"/>
                </a:solidFill>
                <a:latin typeface="黑体" panose="02010609060101010101" charset="-122"/>
                <a:ea typeface="黑体" panose="02010609060101010101" charset="-122"/>
              </a:rPr>
              <a:t>.</a:t>
            </a:r>
            <a:r>
              <a:rPr lang="zh-CN" altLang="en-US" sz="3600" b="1" dirty="0">
                <a:solidFill>
                  <a:srgbClr val="FF0066"/>
                </a:solidFill>
                <a:latin typeface="黑体" panose="02010609060101010101" charset="-122"/>
                <a:ea typeface="黑体" panose="02010609060101010101" charset="-122"/>
              </a:rPr>
              <a:t>端正</a:t>
            </a:r>
            <a:r>
              <a:rPr lang="zh-CN" altLang="zh-CN" sz="3600" b="1" dirty="0">
                <a:solidFill>
                  <a:srgbClr val="FF0066"/>
                </a:solidFill>
                <a:latin typeface="黑体" panose="02010609060101010101" charset="-122"/>
                <a:ea typeface="黑体" panose="02010609060101010101" charset="-122"/>
              </a:rPr>
              <a:t>的工作态度</a:t>
            </a:r>
          </a:p>
          <a:p>
            <a:pPr algn="l">
              <a:spcBef>
                <a:spcPct val="50000"/>
              </a:spcBef>
            </a:pPr>
            <a:endParaRPr lang="zh-CN" altLang="zh-CN" sz="3600" b="1" dirty="0">
              <a:solidFill>
                <a:srgbClr val="FF0066"/>
              </a:solidFill>
              <a:latin typeface="黑体" panose="02010609060101010101" charset="-122"/>
              <a:ea typeface="黑体" panose="02010609060101010101" charset="-122"/>
            </a:endParaRPr>
          </a:p>
        </p:txBody>
      </p:sp>
      <p:sp>
        <p:nvSpPr>
          <p:cNvPr id="2" name="文本框 1"/>
          <p:cNvSpPr txBox="1"/>
          <p:nvPr/>
        </p:nvSpPr>
        <p:spPr>
          <a:xfrm>
            <a:off x="939800" y="2369185"/>
            <a:ext cx="742315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1.</a:t>
            </a:r>
            <a:r>
              <a:rPr lang="zh-CN" altLang="en-US" sz="3600" b="1">
                <a:latin typeface="黑体" panose="02010609060101010101" charset="-122"/>
                <a:ea typeface="黑体" panose="02010609060101010101" charset="-122"/>
                <a:cs typeface="黑体" panose="02010609060101010101" charset="-122"/>
              </a:rPr>
              <a:t>积极       </a:t>
            </a:r>
            <a:r>
              <a:rPr lang="zh-CN" altLang="en-US" sz="2400" b="1">
                <a:solidFill>
                  <a:srgbClr val="0000FF"/>
                </a:solidFill>
                <a:latin typeface="黑体" panose="02010609060101010101" charset="-122"/>
                <a:ea typeface="黑体" panose="02010609060101010101" charset="-122"/>
                <a:cs typeface="黑体" panose="02010609060101010101" charset="-122"/>
              </a:rPr>
              <a:t>月亮与太阳</a:t>
            </a:r>
            <a:r>
              <a:rPr lang="zh-CN" altLang="en-US" sz="3600" b="1">
                <a:latin typeface="黑体" panose="02010609060101010101" charset="-122"/>
                <a:ea typeface="黑体" panose="02010609060101010101" charset="-122"/>
                <a:cs typeface="黑体" panose="02010609060101010101" charset="-122"/>
              </a:rPr>
              <a:t>   </a:t>
            </a:r>
          </a:p>
        </p:txBody>
      </p:sp>
      <p:sp>
        <p:nvSpPr>
          <p:cNvPr id="3" name="文本框 2"/>
          <p:cNvSpPr txBox="1"/>
          <p:nvPr/>
        </p:nvSpPr>
        <p:spPr>
          <a:xfrm>
            <a:off x="939800" y="3014345"/>
            <a:ext cx="684911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2.</a:t>
            </a:r>
            <a:r>
              <a:rPr lang="zh-CN" altLang="en-US" sz="3600" b="1">
                <a:latin typeface="黑体" panose="02010609060101010101" charset="-122"/>
                <a:ea typeface="黑体" panose="02010609060101010101" charset="-122"/>
                <a:cs typeface="黑体" panose="02010609060101010101" charset="-122"/>
              </a:rPr>
              <a:t>乐观       </a:t>
            </a:r>
            <a:r>
              <a:rPr lang="zh-CN" altLang="en-US" sz="2400" b="1">
                <a:solidFill>
                  <a:srgbClr val="0000FF"/>
                </a:solidFill>
                <a:latin typeface="黑体" panose="02010609060101010101" charset="-122"/>
                <a:ea typeface="黑体" panose="02010609060101010101" charset="-122"/>
                <a:cs typeface="黑体" panose="02010609060101010101" charset="-122"/>
              </a:rPr>
              <a:t>困难与挑战</a:t>
            </a:r>
            <a:r>
              <a:rPr lang="zh-CN" altLang="en-US" sz="3600" b="1">
                <a:latin typeface="黑体" panose="02010609060101010101" charset="-122"/>
                <a:ea typeface="黑体" panose="02010609060101010101" charset="-122"/>
                <a:cs typeface="黑体" panose="02010609060101010101" charset="-122"/>
              </a:rPr>
              <a:t> </a:t>
            </a:r>
          </a:p>
        </p:txBody>
      </p:sp>
      <p:sp>
        <p:nvSpPr>
          <p:cNvPr id="4" name="文本框 3"/>
          <p:cNvSpPr txBox="1"/>
          <p:nvPr/>
        </p:nvSpPr>
        <p:spPr>
          <a:xfrm>
            <a:off x="959485" y="3659505"/>
            <a:ext cx="7225665"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3.</a:t>
            </a:r>
            <a:r>
              <a:rPr lang="zh-CN" altLang="en-US" sz="3600" b="1">
                <a:latin typeface="黑体" panose="02010609060101010101" charset="-122"/>
                <a:ea typeface="黑体" panose="02010609060101010101" charset="-122"/>
                <a:cs typeface="黑体" panose="02010609060101010101" charset="-122"/>
              </a:rPr>
              <a:t>主动      </a:t>
            </a:r>
            <a:r>
              <a:rPr lang="en-US" altLang="zh-CN" sz="2400" b="1">
                <a:solidFill>
                  <a:srgbClr val="0000FF"/>
                </a:solidFill>
                <a:latin typeface="黑体" panose="02010609060101010101" charset="-122"/>
                <a:ea typeface="黑体" panose="02010609060101010101" charset="-122"/>
                <a:cs typeface="黑体" panose="02010609060101010101" charset="-122"/>
                <a:sym typeface="+mn-ea"/>
              </a:rPr>
              <a:t>“</a:t>
            </a:r>
            <a:r>
              <a:rPr lang="zh-CN" altLang="en-US" sz="2400" b="1">
                <a:solidFill>
                  <a:srgbClr val="0000FF"/>
                </a:solidFill>
                <a:latin typeface="黑体" panose="02010609060101010101" charset="-122"/>
                <a:ea typeface="黑体" panose="02010609060101010101" charset="-122"/>
                <a:cs typeface="黑体" panose="02010609060101010101" charset="-122"/>
                <a:sym typeface="+mn-ea"/>
              </a:rPr>
              <a:t>我</a:t>
            </a:r>
            <a:r>
              <a:rPr lang="zh-CN" altLang="en-US" sz="2400" b="1">
                <a:solidFill>
                  <a:srgbClr val="0000FF"/>
                </a:solidFill>
                <a:latin typeface="黑体" panose="02010609060101010101" charset="-122"/>
                <a:ea typeface="黑体" panose="02010609060101010101" charset="-122"/>
                <a:cs typeface="黑体" panose="02010609060101010101" charset="-122"/>
              </a:rPr>
              <a:t>不得不</a:t>
            </a:r>
            <a:r>
              <a:rPr lang="en-US" altLang="zh-CN" sz="2400" b="1">
                <a:solidFill>
                  <a:srgbClr val="0000FF"/>
                </a:solidFill>
                <a:latin typeface="黑体" panose="02010609060101010101" charset="-122"/>
                <a:ea typeface="黑体" panose="02010609060101010101" charset="-122"/>
                <a:cs typeface="黑体" panose="02010609060101010101" charset="-122"/>
              </a:rPr>
              <a:t>”</a:t>
            </a:r>
            <a:r>
              <a:rPr lang="zh-CN" altLang="en-US" sz="2400" b="1">
                <a:solidFill>
                  <a:srgbClr val="0000FF"/>
                </a:solidFill>
                <a:latin typeface="黑体" panose="02010609060101010101" charset="-122"/>
                <a:ea typeface="黑体" panose="02010609060101010101" charset="-122"/>
                <a:cs typeface="黑体" panose="02010609060101010101" charset="-122"/>
              </a:rPr>
              <a:t>与</a:t>
            </a:r>
            <a:r>
              <a:rPr lang="en-US" altLang="zh-CN" sz="2400" b="1">
                <a:solidFill>
                  <a:srgbClr val="0000FF"/>
                </a:solidFill>
                <a:latin typeface="黑体" panose="02010609060101010101" charset="-122"/>
                <a:ea typeface="黑体" panose="02010609060101010101" charset="-122"/>
                <a:cs typeface="黑体" panose="02010609060101010101" charset="-122"/>
              </a:rPr>
              <a:t>“</a:t>
            </a:r>
            <a:r>
              <a:rPr lang="zh-CN" altLang="en-US" sz="2400" b="1">
                <a:solidFill>
                  <a:srgbClr val="0000FF"/>
                </a:solidFill>
                <a:latin typeface="黑体" panose="02010609060101010101" charset="-122"/>
                <a:ea typeface="黑体" panose="02010609060101010101" charset="-122"/>
                <a:cs typeface="黑体" panose="02010609060101010101" charset="-122"/>
                <a:sym typeface="+mn-ea"/>
              </a:rPr>
              <a:t>我</a:t>
            </a:r>
            <a:r>
              <a:rPr lang="zh-CN" altLang="en-US" sz="2400" b="1">
                <a:solidFill>
                  <a:srgbClr val="0000FF"/>
                </a:solidFill>
                <a:latin typeface="黑体" panose="02010609060101010101" charset="-122"/>
                <a:ea typeface="黑体" panose="02010609060101010101" charset="-122"/>
                <a:cs typeface="黑体" panose="02010609060101010101" charset="-122"/>
              </a:rPr>
              <a:t>选择</a:t>
            </a:r>
            <a:r>
              <a:rPr lang="en-US" altLang="zh-CN" sz="2400" b="1">
                <a:solidFill>
                  <a:srgbClr val="0000FF"/>
                </a:solidFill>
                <a:latin typeface="黑体" panose="02010609060101010101" charset="-122"/>
                <a:ea typeface="黑体" panose="02010609060101010101" charset="-122"/>
                <a:cs typeface="黑体" panose="02010609060101010101" charset="-122"/>
                <a:sym typeface="+mn-ea"/>
              </a:rPr>
              <a:t>”</a:t>
            </a:r>
            <a:endParaRPr lang="zh-CN" altLang="en-US" sz="2400" b="1">
              <a:solidFill>
                <a:srgbClr val="0000FF"/>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939800" y="4304665"/>
            <a:ext cx="901573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4.</a:t>
            </a:r>
            <a:r>
              <a:rPr lang="zh-CN" altLang="en-US" sz="3600" b="1">
                <a:latin typeface="黑体" panose="02010609060101010101" charset="-122"/>
                <a:ea typeface="黑体" panose="02010609060101010101" charset="-122"/>
                <a:cs typeface="黑体" panose="02010609060101010101" charset="-122"/>
              </a:rPr>
              <a:t>奉献       </a:t>
            </a:r>
            <a:r>
              <a:rPr lang="zh-CN" altLang="en-US" sz="2400" b="1">
                <a:solidFill>
                  <a:srgbClr val="0000FF"/>
                </a:solidFill>
                <a:latin typeface="黑体" panose="02010609060101010101" charset="-122"/>
                <a:ea typeface="黑体" panose="02010609060101010101" charset="-122"/>
                <a:cs typeface="黑体" panose="02010609060101010101" charset="-122"/>
              </a:rPr>
              <a:t>天上不会掉馅饼  上帝会垂青</a:t>
            </a:r>
            <a:r>
              <a:rPr lang="en-US" altLang="zh-CN" sz="2400" b="1">
                <a:solidFill>
                  <a:srgbClr val="0000FF"/>
                </a:solidFill>
                <a:latin typeface="黑体" panose="02010609060101010101" charset="-122"/>
                <a:ea typeface="黑体" panose="02010609060101010101" charset="-122"/>
                <a:cs typeface="黑体" panose="02010609060101010101" charset="-122"/>
              </a:rPr>
              <a:t>……</a:t>
            </a:r>
            <a:endParaRPr lang="zh-CN" altLang="en-US" sz="2400" b="1">
              <a:solidFill>
                <a:srgbClr val="0000FF"/>
              </a:solidFill>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959485" y="4949825"/>
            <a:ext cx="533400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5.</a:t>
            </a:r>
            <a:r>
              <a:rPr lang="zh-CN" altLang="en-US" sz="3600" b="1">
                <a:latin typeface="黑体" panose="02010609060101010101" charset="-122"/>
                <a:ea typeface="黑体" panose="02010609060101010101" charset="-122"/>
                <a:cs typeface="黑体" panose="02010609060101010101" charset="-122"/>
              </a:rPr>
              <a:t>参与       </a:t>
            </a:r>
            <a:r>
              <a:rPr lang="zh-CN" altLang="en-US" sz="2400" b="1">
                <a:solidFill>
                  <a:srgbClr val="0000FF"/>
                </a:solidFill>
                <a:latin typeface="黑体" panose="02010609060101010101" charset="-122"/>
                <a:ea typeface="黑体" panose="02010609060101010101" charset="-122"/>
                <a:cs typeface="黑体" panose="02010609060101010101" charset="-122"/>
              </a:rPr>
              <a:t>马拉松比赛</a:t>
            </a:r>
            <a:r>
              <a:rPr lang="zh-CN" altLang="en-US" sz="2400" b="1">
                <a:latin typeface="黑体" panose="02010609060101010101" charset="-122"/>
                <a:ea typeface="黑体" panose="02010609060101010101" charset="-122"/>
                <a:cs typeface="黑体" panose="02010609060101010101" charset="-122"/>
              </a:rPr>
              <a:t> </a:t>
            </a:r>
          </a:p>
        </p:txBody>
      </p:sp>
      <p:sp>
        <p:nvSpPr>
          <p:cNvPr id="7" name="文本框 6"/>
          <p:cNvSpPr txBox="1"/>
          <p:nvPr/>
        </p:nvSpPr>
        <p:spPr>
          <a:xfrm>
            <a:off x="959485" y="5594985"/>
            <a:ext cx="850392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6.</a:t>
            </a:r>
            <a:r>
              <a:rPr lang="zh-CN" altLang="en-US" sz="3600" b="1">
                <a:latin typeface="黑体" panose="02010609060101010101" charset="-122"/>
                <a:ea typeface="黑体" panose="02010609060101010101" charset="-122"/>
                <a:cs typeface="黑体" panose="02010609060101010101" charset="-122"/>
              </a:rPr>
              <a:t>成功       </a:t>
            </a:r>
            <a:r>
              <a:rPr lang="zh-CN" altLang="en-US" sz="2400" b="1">
                <a:solidFill>
                  <a:srgbClr val="0000FF"/>
                </a:solidFill>
                <a:latin typeface="黑体" panose="02010609060101010101" charset="-122"/>
                <a:ea typeface="黑体" panose="02010609060101010101" charset="-122"/>
                <a:cs typeface="黑体" panose="02010609060101010101" charset="-122"/>
              </a:rPr>
              <a:t>成功是成功之母  骄傲使人进步</a:t>
            </a:r>
          </a:p>
        </p:txBody>
      </p:sp>
      <p:sp>
        <p:nvSpPr>
          <p:cNvPr id="8" name="文本框 7"/>
          <p:cNvSpPr txBox="1"/>
          <p:nvPr/>
        </p:nvSpPr>
        <p:spPr>
          <a:xfrm>
            <a:off x="5234305" y="1537970"/>
            <a:ext cx="4608830" cy="1938020"/>
          </a:xfrm>
          <a:prstGeom prst="rect">
            <a:avLst/>
          </a:prstGeom>
          <a:noFill/>
        </p:spPr>
        <p:txBody>
          <a:bodyPr wrap="square" rtlCol="0" anchor="t">
            <a:spAutoFit/>
          </a:bodyPr>
          <a:lstStyle/>
          <a:p>
            <a:r>
              <a:rPr lang="zh-CN" altLang="en-US" sz="4000" b="1">
                <a:solidFill>
                  <a:srgbClr val="FF9900"/>
                </a:solidFill>
                <a:latin typeface="黑体" panose="02010609060101010101" charset="-122"/>
                <a:ea typeface="黑体" panose="02010609060101010101" charset="-122"/>
                <a:cs typeface="黑体" panose="02010609060101010101" charset="-122"/>
              </a:rPr>
              <a:t>《积极心理学》   </a:t>
            </a:r>
          </a:p>
          <a:p>
            <a:r>
              <a:rPr lang="zh-CN" altLang="en-US" sz="4000" b="1">
                <a:solidFill>
                  <a:srgbClr val="FF9900"/>
                </a:solidFill>
                <a:latin typeface="黑体" panose="02010609060101010101" charset="-122"/>
                <a:ea typeface="黑体" panose="02010609060101010101" charset="-122"/>
                <a:cs typeface="黑体" panose="02010609060101010101" charset="-122"/>
              </a:rPr>
              <a:t>    塞利格曼</a:t>
            </a:r>
          </a:p>
          <a:p>
            <a:r>
              <a:rPr lang="zh-CN" altLang="en-US" sz="4000" b="1">
                <a:solidFill>
                  <a:srgbClr val="FF9900"/>
                </a:solidFill>
                <a:latin typeface="黑体" panose="02010609060101010101" charset="-122"/>
                <a:ea typeface="黑体" panose="02010609060101010101" charset="-122"/>
                <a:cs typeface="黑体" panose="02010609060101010101" charset="-122"/>
              </a:rPr>
              <a:t>  </a:t>
            </a:r>
            <a:r>
              <a:rPr lang="en-US" altLang="zh-CN" sz="4000" b="1">
                <a:solidFill>
                  <a:srgbClr val="FF9900"/>
                </a:solidFill>
                <a:latin typeface="黑体" panose="02010609060101010101" charset="-122"/>
                <a:ea typeface="黑体" panose="02010609060101010101" charset="-122"/>
                <a:cs typeface="黑体" panose="02010609060101010101" charset="-122"/>
                <a:sym typeface="+mn-ea"/>
              </a:rPr>
              <a:t>“</a:t>
            </a:r>
            <a:r>
              <a:rPr lang="zh-CN" altLang="en-US" sz="4000" b="1">
                <a:solidFill>
                  <a:srgbClr val="FF9900"/>
                </a:solidFill>
                <a:latin typeface="黑体" panose="02010609060101010101" charset="-122"/>
                <a:ea typeface="黑体" panose="02010609060101010101" charset="-122"/>
                <a:cs typeface="黑体" panose="02010609060101010101" charset="-122"/>
              </a:rPr>
              <a:t>扬长避</a:t>
            </a:r>
            <a:r>
              <a:rPr lang="zh-CN" altLang="en-US" sz="4000" b="1">
                <a:solidFill>
                  <a:srgbClr val="FF9900"/>
                </a:solidFill>
                <a:latin typeface="黑体" panose="02010609060101010101" charset="-122"/>
                <a:ea typeface="黑体" panose="02010609060101010101" charset="-122"/>
                <a:cs typeface="黑体" panose="02010609060101010101" charset="-122"/>
                <a:sym typeface="+mn-ea"/>
              </a:rPr>
              <a:t>短</a:t>
            </a:r>
            <a:r>
              <a:rPr lang="en-US" altLang="zh-CN" sz="4000" b="1">
                <a:solidFill>
                  <a:srgbClr val="FF9900"/>
                </a:solidFill>
                <a:latin typeface="黑体" panose="02010609060101010101" charset="-122"/>
                <a:ea typeface="黑体" panose="02010609060101010101" charset="-122"/>
                <a:cs typeface="黑体" panose="02010609060101010101" charset="-122"/>
                <a:sym typeface="+mn-ea"/>
              </a:rPr>
              <a:t>”</a:t>
            </a:r>
            <a:endParaRPr lang="en-US" altLang="zh-CN" sz="4000" b="1">
              <a:solidFill>
                <a:srgbClr val="FF9900"/>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p:bldP spid="3" grpId="0"/>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313690" y="1537970"/>
            <a:ext cx="8675688" cy="1476375"/>
          </a:xfrm>
          <a:prstGeom prst="rect">
            <a:avLst/>
          </a:prstGeom>
          <a:noFill/>
          <a:ln w="9525">
            <a:noFill/>
          </a:ln>
        </p:spPr>
        <p:txBody>
          <a:bodyPr wrap="square" anchor="t">
            <a:spAutoFit/>
          </a:bodyPr>
          <a:lstStyle/>
          <a:p>
            <a:pPr algn="l">
              <a:spcBef>
                <a:spcPct val="50000"/>
              </a:spcBef>
            </a:pPr>
            <a:r>
              <a:rPr lang="zh-CN" altLang="en-US" sz="3600" b="1" dirty="0">
                <a:solidFill>
                  <a:srgbClr val="FF0066"/>
                </a:solidFill>
                <a:latin typeface="黑体" panose="02010609060101010101" charset="-122"/>
                <a:ea typeface="黑体" panose="02010609060101010101" charset="-122"/>
              </a:rPr>
              <a:t>二</a:t>
            </a:r>
            <a:r>
              <a:rPr lang="en-US" altLang="zh-CN" sz="3600" b="1" dirty="0">
                <a:solidFill>
                  <a:srgbClr val="FF0066"/>
                </a:solidFill>
                <a:latin typeface="黑体" panose="02010609060101010101" charset="-122"/>
                <a:ea typeface="黑体" panose="02010609060101010101" charset="-122"/>
              </a:rPr>
              <a:t>.</a:t>
            </a:r>
            <a:r>
              <a:rPr lang="zh-CN" altLang="en-US" sz="3600" b="1" dirty="0">
                <a:solidFill>
                  <a:srgbClr val="FF0066"/>
                </a:solidFill>
                <a:latin typeface="黑体" panose="02010609060101010101" charset="-122"/>
                <a:ea typeface="黑体" panose="02010609060101010101" charset="-122"/>
              </a:rPr>
              <a:t>基本</a:t>
            </a:r>
            <a:r>
              <a:rPr lang="zh-CN" altLang="zh-CN" sz="3600" b="1" dirty="0">
                <a:solidFill>
                  <a:srgbClr val="FF0066"/>
                </a:solidFill>
                <a:latin typeface="黑体" panose="02010609060101010101" charset="-122"/>
                <a:ea typeface="黑体" panose="02010609060101010101" charset="-122"/>
              </a:rPr>
              <a:t>的知识储备</a:t>
            </a:r>
          </a:p>
          <a:p>
            <a:pPr algn="l">
              <a:spcBef>
                <a:spcPct val="50000"/>
              </a:spcBef>
            </a:pPr>
            <a:endParaRPr lang="zh-CN" altLang="zh-CN" sz="3600" b="1" dirty="0">
              <a:solidFill>
                <a:srgbClr val="FF0066"/>
              </a:solidFill>
              <a:latin typeface="黑体" panose="02010609060101010101" charset="-122"/>
              <a:ea typeface="黑体" panose="02010609060101010101" charset="-122"/>
            </a:endParaRPr>
          </a:p>
        </p:txBody>
      </p:sp>
      <p:sp>
        <p:nvSpPr>
          <p:cNvPr id="2" name="文本框 1"/>
          <p:cNvSpPr txBox="1"/>
          <p:nvPr/>
        </p:nvSpPr>
        <p:spPr>
          <a:xfrm>
            <a:off x="939800" y="2369185"/>
            <a:ext cx="8678545"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1.</a:t>
            </a:r>
            <a:r>
              <a:rPr lang="zh-CN" altLang="en-US" sz="3600" b="1">
                <a:latin typeface="黑体" panose="02010609060101010101" charset="-122"/>
                <a:ea typeface="黑体" panose="02010609060101010101" charset="-122"/>
                <a:cs typeface="黑体" panose="02010609060101010101" charset="-122"/>
              </a:rPr>
              <a:t>九年义务教育阶段教育的法规、原则   </a:t>
            </a:r>
          </a:p>
        </p:txBody>
      </p:sp>
      <p:sp>
        <p:nvSpPr>
          <p:cNvPr id="3" name="文本框 2"/>
          <p:cNvSpPr txBox="1"/>
          <p:nvPr/>
        </p:nvSpPr>
        <p:spPr>
          <a:xfrm>
            <a:off x="939800" y="3014345"/>
            <a:ext cx="8192135"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2.</a:t>
            </a:r>
            <a:r>
              <a:rPr lang="zh-CN" altLang="en-US" sz="3600" b="1">
                <a:latin typeface="黑体" panose="02010609060101010101" charset="-122"/>
                <a:ea typeface="黑体" panose="02010609060101010101" charset="-122"/>
                <a:cs typeface="黑体" panose="02010609060101010101" charset="-122"/>
                <a:sym typeface="+mn-ea"/>
              </a:rPr>
              <a:t>党和国家近年来关于教育的主要论述</a:t>
            </a:r>
            <a:endParaRPr lang="zh-CN" altLang="en-US" sz="3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959485" y="3659505"/>
            <a:ext cx="7225665"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3.</a:t>
            </a:r>
            <a:r>
              <a:rPr lang="zh-CN" altLang="en-US" sz="3600" b="1">
                <a:latin typeface="黑体" panose="02010609060101010101" charset="-122"/>
                <a:ea typeface="黑体" panose="02010609060101010101" charset="-122"/>
                <a:cs typeface="黑体" panose="02010609060101010101" charset="-122"/>
              </a:rPr>
              <a:t>班主任工作的常识</a:t>
            </a:r>
            <a:endParaRPr lang="zh-CN" altLang="en-US" sz="3600" b="1">
              <a:solidFill>
                <a:srgbClr val="0000FF"/>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959485" y="4304665"/>
            <a:ext cx="9015730" cy="645160"/>
          </a:xfrm>
          <a:prstGeom prst="rect">
            <a:avLst/>
          </a:prstGeom>
          <a:noFill/>
        </p:spPr>
        <p:txBody>
          <a:bodyPr wrap="square" rtlCol="0">
            <a:spAutoFit/>
          </a:bodyPr>
          <a:lstStyle/>
          <a:p>
            <a:r>
              <a:rPr lang="en-US" altLang="zh-CN" sz="3600" b="1" dirty="0">
                <a:latin typeface="黑体" panose="02010609060101010101" charset="-122"/>
                <a:ea typeface="黑体" panose="02010609060101010101" charset="-122"/>
                <a:cs typeface="黑体" panose="02010609060101010101" charset="-122"/>
              </a:rPr>
              <a:t>4.</a:t>
            </a:r>
            <a:r>
              <a:rPr lang="zh-CN" altLang="en-US" sz="3600" b="1" dirty="0">
                <a:latin typeface="黑体" panose="02010609060101010101" charset="-122"/>
                <a:ea typeface="黑体" panose="02010609060101010101" charset="-122"/>
                <a:cs typeface="黑体" panose="02010609060101010101" charset="-122"/>
                <a:sym typeface="+mn-ea"/>
              </a:rPr>
              <a:t>与学生、家长、同事沟通的技巧</a:t>
            </a:r>
            <a:endParaRPr lang="zh-CN" altLang="en-US" sz="3600" b="1" dirty="0">
              <a:solidFill>
                <a:srgbClr val="0000FF"/>
              </a:solidFill>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959485" y="4949825"/>
            <a:ext cx="7585710" cy="645160"/>
          </a:xfrm>
          <a:prstGeom prst="rect">
            <a:avLst/>
          </a:prstGeom>
          <a:noFill/>
        </p:spPr>
        <p:txBody>
          <a:bodyPr wrap="square" rtlCol="0">
            <a:spAutoFit/>
          </a:bodyPr>
          <a:lstStyle/>
          <a:p>
            <a:r>
              <a:rPr lang="en-US" altLang="zh-CN" sz="3600" b="1">
                <a:latin typeface="黑体" panose="02010609060101010101" charset="-122"/>
                <a:ea typeface="黑体" panose="02010609060101010101" charset="-122"/>
                <a:cs typeface="黑体" panose="02010609060101010101" charset="-122"/>
              </a:rPr>
              <a:t>5.</a:t>
            </a:r>
            <a:r>
              <a:rPr lang="zh-CN" altLang="en-US" sz="3600" b="1">
                <a:latin typeface="黑体" panose="02010609060101010101" charset="-122"/>
                <a:ea typeface="黑体" panose="02010609060101010101" charset="-122"/>
                <a:cs typeface="黑体" panose="02010609060101010101" charset="-122"/>
              </a:rPr>
              <a:t>班级管理中常见问题及对策</a:t>
            </a:r>
            <a:endParaRPr lang="zh-CN" altLang="en-US" sz="2400" b="1">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959485" y="5594985"/>
            <a:ext cx="8503920" cy="1200329"/>
          </a:xfrm>
          <a:prstGeom prst="rect">
            <a:avLst/>
          </a:prstGeom>
          <a:noFill/>
        </p:spPr>
        <p:txBody>
          <a:bodyPr wrap="square" rtlCol="0">
            <a:spAutoFit/>
          </a:bodyPr>
          <a:lstStyle/>
          <a:p>
            <a:r>
              <a:rPr lang="en-US" altLang="zh-CN" sz="3600" b="1" dirty="0">
                <a:latin typeface="黑体" panose="02010609060101010101" charset="-122"/>
                <a:ea typeface="黑体" panose="02010609060101010101" charset="-122"/>
                <a:cs typeface="黑体" panose="02010609060101010101" charset="-122"/>
              </a:rPr>
              <a:t>6.</a:t>
            </a:r>
            <a:r>
              <a:rPr lang="zh-CN" altLang="en-US" sz="3600" b="1" dirty="0">
                <a:latin typeface="黑体" panose="02010609060101010101" charset="-122"/>
                <a:ea typeface="黑体" panose="02010609060101010101" charset="-122"/>
                <a:cs typeface="黑体" panose="02010609060101010101" charset="-122"/>
              </a:rPr>
              <a:t>今年热点问题及处理</a:t>
            </a:r>
            <a:r>
              <a:rPr lang="zh-CN" altLang="en-US" sz="3600" b="1" dirty="0" smtClean="0">
                <a:latin typeface="黑体" panose="02010609060101010101" charset="-122"/>
                <a:ea typeface="黑体" panose="02010609060101010101" charset="-122"/>
                <a:cs typeface="黑体" panose="02010609060101010101" charset="-122"/>
              </a:rPr>
              <a:t>技巧</a:t>
            </a:r>
            <a:endParaRPr lang="en-US" altLang="zh-CN" sz="3600" b="1" dirty="0" smtClean="0">
              <a:latin typeface="黑体" panose="02010609060101010101" charset="-122"/>
              <a:ea typeface="黑体" panose="02010609060101010101" charset="-122"/>
              <a:cs typeface="黑体" panose="02010609060101010101" charset="-122"/>
            </a:endParaRPr>
          </a:p>
          <a:p>
            <a:r>
              <a:rPr lang="en-US" altLang="zh-CN" sz="3600" b="1" dirty="0" smtClean="0">
                <a:solidFill>
                  <a:srgbClr val="0000FF"/>
                </a:solidFill>
                <a:latin typeface="黑体" panose="02010609060101010101" charset="-122"/>
                <a:ea typeface="黑体" panose="02010609060101010101" charset="-122"/>
                <a:cs typeface="黑体" panose="02010609060101010101" charset="-122"/>
              </a:rPr>
              <a:t>……</a:t>
            </a:r>
            <a:endParaRPr lang="zh-CN" altLang="en-US" sz="3600" b="1" dirty="0">
              <a:solidFill>
                <a:srgbClr val="0000FF"/>
              </a:solidFill>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p:bldP spid="3"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11266" name="文本框 2060"/>
          <p:cNvSpPr txBox="1"/>
          <p:nvPr/>
        </p:nvSpPr>
        <p:spPr>
          <a:xfrm>
            <a:off x="601980" y="1397000"/>
            <a:ext cx="8675688" cy="645160"/>
          </a:xfrm>
          <a:prstGeom prst="rect">
            <a:avLst/>
          </a:prstGeom>
          <a:noFill/>
          <a:ln w="9525">
            <a:noFill/>
          </a:ln>
        </p:spPr>
        <p:txBody>
          <a:bodyPr wrap="square" anchor="t">
            <a:spAutoFit/>
          </a:bodyPr>
          <a:lstStyle/>
          <a:p>
            <a:pPr algn="l">
              <a:spcBef>
                <a:spcPct val="50000"/>
              </a:spcBef>
            </a:pPr>
            <a:r>
              <a:rPr lang="zh-CN" sz="3600" b="1" dirty="0">
                <a:solidFill>
                  <a:srgbClr val="FF0000"/>
                </a:solidFill>
                <a:latin typeface="黑体" panose="02010609060101010101" charset="-122"/>
                <a:ea typeface="黑体" panose="02010609060101010101" charset="-122"/>
              </a:rPr>
              <a:t>三</a:t>
            </a:r>
            <a:r>
              <a:rPr lang="en-US" altLang="zh-CN" sz="3600" b="1" dirty="0">
                <a:solidFill>
                  <a:srgbClr val="FF0000"/>
                </a:solidFill>
                <a:latin typeface="黑体" panose="02010609060101010101" charset="-122"/>
                <a:ea typeface="黑体" panose="02010609060101010101" charset="-122"/>
              </a:rPr>
              <a:t>.	</a:t>
            </a:r>
            <a:r>
              <a:rPr lang="zh-CN" altLang="en-US" sz="3600" b="1" dirty="0">
                <a:solidFill>
                  <a:srgbClr val="FF0000"/>
                </a:solidFill>
                <a:latin typeface="黑体" panose="02010609060101010101" charset="-122"/>
                <a:ea typeface="黑体" panose="02010609060101010101" charset="-122"/>
              </a:rPr>
              <a:t>基本的为人</a:t>
            </a:r>
            <a:r>
              <a:rPr lang="zh-CN" sz="3600" b="1" dirty="0">
                <a:solidFill>
                  <a:srgbClr val="FF0000"/>
                </a:solidFill>
                <a:latin typeface="黑体" panose="02010609060101010101" charset="-122"/>
                <a:ea typeface="黑体" panose="02010609060101010101" charset="-122"/>
              </a:rPr>
              <a:t>品质</a:t>
            </a:r>
          </a:p>
        </p:txBody>
      </p:sp>
      <p:sp>
        <p:nvSpPr>
          <p:cNvPr id="2" name="文本框 1"/>
          <p:cNvSpPr txBox="1"/>
          <p:nvPr/>
        </p:nvSpPr>
        <p:spPr>
          <a:xfrm>
            <a:off x="1187624" y="2082322"/>
            <a:ext cx="8268335" cy="7908925"/>
          </a:xfrm>
          <a:prstGeom prst="rect">
            <a:avLst/>
          </a:prstGeom>
          <a:noFill/>
        </p:spPr>
        <p:txBody>
          <a:bodyPr wrap="square" rtlCol="0" anchor="t">
            <a:spAutoFit/>
          </a:bodyPr>
          <a:lstStyle/>
          <a:p>
            <a:r>
              <a:rPr lang="zh-CN" altLang="en-US" sz="3200" b="1">
                <a:solidFill>
                  <a:schemeClr val="tx1"/>
                </a:solidFill>
                <a:latin typeface="黑体" panose="02010609060101010101" charset="-122"/>
                <a:ea typeface="黑体" panose="02010609060101010101" charset="-122"/>
                <a:cs typeface="黑体" panose="02010609060101010101" charset="-122"/>
              </a:rPr>
              <a:t>☻尊重</a:t>
            </a:r>
            <a:endParaRPr lang="zh-CN" altLang="en-US" sz="3200" b="1">
              <a:solidFill>
                <a:schemeClr val="tx1"/>
              </a:solidFill>
              <a:latin typeface="黑体" panose="02010609060101010101" charset="-122"/>
              <a:ea typeface="黑体" panose="02010609060101010101" charset="-122"/>
              <a:cs typeface="黑体" panose="02010609060101010101" charset="-122"/>
              <a:sym typeface="+mn-ea"/>
            </a:endParaRP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☻倾听    </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☻宽容</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☻全面</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☻发展</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☻善良</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☻诚信</a:t>
            </a:r>
          </a:p>
          <a:p>
            <a:r>
              <a:rPr lang="zh-CN" altLang="en-US" sz="3200" b="1">
                <a:solidFill>
                  <a:schemeClr val="tx1"/>
                </a:solidFill>
                <a:latin typeface="黑体" panose="02010609060101010101" charset="-122"/>
                <a:ea typeface="黑体" panose="02010609060101010101" charset="-122"/>
                <a:cs typeface="黑体" panose="02010609060101010101" charset="-122"/>
                <a:sym typeface="+mn-ea"/>
              </a:rPr>
              <a:t>☻公平</a:t>
            </a:r>
            <a:endParaRPr lang="zh-CN" altLang="en-US" sz="3200">
              <a:solidFill>
                <a:srgbClr val="0000FF"/>
              </a:solidFill>
              <a:sym typeface="+mn-ea"/>
            </a:endParaRPr>
          </a:p>
          <a:p>
            <a:endParaRPr lang="zh-CN" altLang="en-US" sz="4000" b="1">
              <a:solidFill>
                <a:srgbClr val="FF0000"/>
              </a:solidFill>
              <a:latin typeface="黑体" panose="02010609060101010101" charset="-122"/>
              <a:ea typeface="黑体" panose="02010609060101010101" charset="-122"/>
              <a:sym typeface="+mn-ea"/>
            </a:endParaRPr>
          </a:p>
          <a:p>
            <a:endParaRPr lang="zh-CN" altLang="en-US" sz="3600" b="1">
              <a:solidFill>
                <a:srgbClr val="FF0000"/>
              </a:solidFill>
              <a:latin typeface="黑体" panose="02010609060101010101" charset="-122"/>
              <a:ea typeface="黑体" panose="02010609060101010101" charset="-122"/>
              <a:sym typeface="+mn-ea"/>
            </a:endParaRPr>
          </a:p>
          <a:p>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blinds(horizontal)">
                                      <p:cBhvr>
                                        <p:cTn id="7" dur="500"/>
                                        <p:tgtEl>
                                          <p:spTgt spid="11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linds(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linds(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linds(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linds(horizontal)">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linds(horizont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819785" y="1487805"/>
            <a:ext cx="8363585" cy="914400"/>
          </a:xfrm>
        </p:spPr>
        <p:txBody>
          <a:bodyPr anchor="ctr"/>
          <a:lstStyle/>
          <a:p>
            <a:r>
              <a:rPr lang="zh-CN" altLang="en-US" b="1" dirty="0">
                <a:solidFill>
                  <a:schemeClr val="accent3"/>
                </a:solidFill>
                <a:ea typeface="华文隶书" panose="02010800040101010101" pitchFamily="2" charset="-122"/>
              </a:rPr>
              <a:t>父</a:t>
            </a:r>
            <a:r>
              <a:rPr lang="zh-CN" altLang="en-US" b="1" dirty="0">
                <a:solidFill>
                  <a:srgbClr val="FF0000"/>
                </a:solidFill>
                <a:ea typeface="华文隶书" panose="02010800040101010101" pitchFamily="2" charset="-122"/>
                <a:hlinkClick r:id="rId2" action="ppaction://hlinkfile"/>
              </a:rPr>
              <a:t>课堂管理的几个细节</a:t>
            </a:r>
            <a:r>
              <a:rPr lang="zh-CN" altLang="en-US" b="1" dirty="0">
                <a:solidFill>
                  <a:schemeClr val="accent3"/>
                </a:solidFill>
                <a:ea typeface="华文隶书" panose="02010800040101010101" pitchFamily="2" charset="-122"/>
              </a:rPr>
              <a:t>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695325" y="2151380"/>
            <a:ext cx="8019415" cy="4092575"/>
          </a:xfrm>
          <a:prstGeom prst="rect">
            <a:avLst/>
          </a:prstGeom>
          <a:noFill/>
        </p:spPr>
        <p:txBody>
          <a:bodyPr wrap="square" rtlCol="0">
            <a:spAutoFit/>
          </a:bodyPr>
          <a:lstStyle/>
          <a:p>
            <a:r>
              <a:rPr lang="zh-CN" altLang="zh-CN" sz="3600">
                <a:solidFill>
                  <a:srgbClr val="FF0000"/>
                </a:solidFill>
                <a:latin typeface="黑体" panose="02010609060101010101" charset="-122"/>
                <a:ea typeface="黑体" panose="02010609060101010101" charset="-122"/>
              </a:rPr>
              <a:t>讨论：</a:t>
            </a:r>
            <a:endParaRPr lang="zh-CN" altLang="zh-CN"/>
          </a:p>
          <a:p>
            <a:r>
              <a:rPr lang="en-US" altLang="zh-CN" sz="2800">
                <a:latin typeface="黑体" panose="02010609060101010101" charset="-122"/>
                <a:ea typeface="黑体" panose="02010609060101010101" charset="-122"/>
                <a:cs typeface="黑体" panose="02010609060101010101" charset="-122"/>
              </a:rPr>
              <a:t>1.</a:t>
            </a:r>
            <a:r>
              <a:rPr lang="zh-CN" altLang="en-US" sz="2800">
                <a:latin typeface="黑体" panose="02010609060101010101" charset="-122"/>
                <a:ea typeface="黑体" panose="02010609060101010101" charset="-122"/>
                <a:cs typeface="黑体" panose="02010609060101010101" charset="-122"/>
              </a:rPr>
              <a:t>当学生违反纪律时，先完成教学任务，还是先完成课堂秩序？</a:t>
            </a:r>
          </a:p>
          <a:p>
            <a:r>
              <a:rPr lang="en-US" altLang="zh-CN" sz="2800">
                <a:latin typeface="黑体" panose="02010609060101010101" charset="-122"/>
                <a:ea typeface="黑体" panose="02010609060101010101" charset="-122"/>
                <a:cs typeface="黑体" panose="02010609060101010101" charset="-122"/>
              </a:rPr>
              <a:t>2.</a:t>
            </a:r>
            <a:r>
              <a:rPr lang="zh-CN" altLang="en-US" sz="2800">
                <a:latin typeface="黑体" panose="02010609060101010101" charset="-122"/>
                <a:ea typeface="黑体" panose="02010609060101010101" charset="-122"/>
                <a:cs typeface="黑体" panose="02010609060101010101" charset="-122"/>
              </a:rPr>
              <a:t>当学生不承认所犯错误，你没有确凿证据时，是维护师道尊严，逼迫承认，还是尊重学生人格，姑且放过？</a:t>
            </a:r>
          </a:p>
          <a:p>
            <a:r>
              <a:rPr lang="en-US" altLang="zh-CN" sz="2800">
                <a:latin typeface="黑体" panose="02010609060101010101" charset="-122"/>
                <a:ea typeface="黑体" panose="02010609060101010101" charset="-122"/>
                <a:cs typeface="黑体" panose="02010609060101010101" charset="-122"/>
              </a:rPr>
              <a:t>3.</a:t>
            </a:r>
            <a:r>
              <a:rPr lang="zh-CN" altLang="en-US" sz="2800">
                <a:latin typeface="黑体" panose="02010609060101010101" charset="-122"/>
                <a:ea typeface="黑体" panose="02010609060101010101" charset="-122"/>
                <a:cs typeface="黑体" panose="02010609060101010101" charset="-122"/>
              </a:rPr>
              <a:t>当学生犯了严重错误，需要联系家长时，你该怎么做？</a:t>
            </a:r>
          </a:p>
          <a:p>
            <a:r>
              <a:rPr lang="en-US" altLang="zh-CN" sz="2800">
                <a:latin typeface="黑体" panose="02010609060101010101" charset="-122"/>
                <a:ea typeface="黑体" panose="02010609060101010101" charset="-122"/>
                <a:cs typeface="黑体" panose="02010609060101010101" charset="-122"/>
              </a:rPr>
              <a:t>4.</a:t>
            </a:r>
            <a:r>
              <a:rPr lang="zh-CN" altLang="en-US" sz="2800">
                <a:latin typeface="黑体" panose="02010609060101010101" charset="-122"/>
                <a:ea typeface="黑体" panose="02010609060101010101" charset="-122"/>
                <a:cs typeface="黑体" panose="02010609060101010101" charset="-122"/>
              </a:rPr>
              <a:t>当学生屡教不改时，你该怎么办？</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2049"/>
          <p:cNvSpPr>
            <a:spLocks noGrp="1"/>
          </p:cNvSpPr>
          <p:nvPr>
            <p:ph type="title" sz="quarter" idx="4294967295"/>
          </p:nvPr>
        </p:nvSpPr>
        <p:spPr>
          <a:xfrm>
            <a:off x="0" y="1262380"/>
            <a:ext cx="8363585" cy="914400"/>
          </a:xfrm>
        </p:spPr>
        <p:txBody>
          <a:bodyPr anchor="ctr"/>
          <a:lstStyle/>
          <a:p>
            <a:r>
              <a:rPr lang="zh-CN" altLang="en-US" b="1" dirty="0">
                <a:solidFill>
                  <a:schemeClr val="accent3"/>
                </a:solidFill>
                <a:ea typeface="华文隶书" panose="02010800040101010101" pitchFamily="2" charset="-122"/>
              </a:rPr>
              <a:t>父母成长营（第一讲）</a:t>
            </a:r>
            <a:r>
              <a:rPr lang="zh-CN" altLang="en-US" sz="2400" b="1" dirty="0">
                <a:solidFill>
                  <a:schemeClr val="accent3"/>
                </a:solidFill>
                <a:ea typeface="华文隶书" panose="02010800040101010101" pitchFamily="2" charset="-122"/>
              </a:rPr>
              <a:t>走进初中生世界</a:t>
            </a:r>
          </a:p>
        </p:txBody>
      </p:sp>
      <p:sp>
        <p:nvSpPr>
          <p:cNvPr id="2" name="文本框 1"/>
          <p:cNvSpPr txBox="1"/>
          <p:nvPr/>
        </p:nvSpPr>
        <p:spPr>
          <a:xfrm>
            <a:off x="447675" y="2792730"/>
            <a:ext cx="7468870" cy="4646295"/>
          </a:xfrm>
          <a:prstGeom prst="rect">
            <a:avLst/>
          </a:prstGeom>
          <a:noFill/>
        </p:spPr>
        <p:txBody>
          <a:bodyPr wrap="square" rtlCol="0" anchor="t">
            <a:spAutoFit/>
          </a:bodyPr>
          <a:lstStyle/>
          <a:p>
            <a:r>
              <a:rPr lang="zh-CN" altLang="en-US" sz="6000">
                <a:solidFill>
                  <a:srgbClr val="FF0000"/>
                </a:solidFill>
              </a:rPr>
              <a:t>☻</a:t>
            </a:r>
            <a:r>
              <a:rPr lang="zh-CN" altLang="en-US" sz="4000" b="1">
                <a:latin typeface="黑体" panose="02010609060101010101" charset="-122"/>
                <a:ea typeface="黑体" panose="02010609060101010101" charset="-122"/>
                <a:sym typeface="+mn-ea"/>
              </a:rPr>
              <a:t>理论考试    </a:t>
            </a:r>
            <a:endParaRPr lang="zh-CN" altLang="en-US" sz="2800" b="1">
              <a:latin typeface="黑体" panose="02010609060101010101" charset="-122"/>
              <a:ea typeface="黑体" panose="02010609060101010101" charset="-122"/>
              <a:sym typeface="+mn-ea"/>
            </a:endParaRPr>
          </a:p>
          <a:p>
            <a:r>
              <a:rPr lang="zh-CN" altLang="en-US" sz="6000">
                <a:solidFill>
                  <a:srgbClr val="FF0000"/>
                </a:solidFill>
                <a:sym typeface="+mn-ea"/>
              </a:rPr>
              <a:t>☻</a:t>
            </a:r>
            <a:r>
              <a:rPr lang="zh-CN" altLang="en-US" sz="4000" b="1">
                <a:latin typeface="黑体" panose="02010609060101010101" charset="-122"/>
                <a:ea typeface="黑体" panose="02010609060101010101" charset="-122"/>
                <a:sym typeface="+mn-ea"/>
              </a:rPr>
              <a:t>现场面试</a:t>
            </a:r>
            <a:endParaRPr lang="zh-CN" altLang="en-US" sz="6000" b="1">
              <a:latin typeface="黑体" panose="02010609060101010101" charset="-122"/>
              <a:ea typeface="黑体" panose="02010609060101010101" charset="-122"/>
              <a:sym typeface="+mn-ea"/>
            </a:endParaRPr>
          </a:p>
          <a:p>
            <a:r>
              <a:rPr lang="zh-CN" altLang="en-US" sz="6000">
                <a:solidFill>
                  <a:srgbClr val="FF0000"/>
                </a:solidFill>
                <a:sym typeface="+mn-ea"/>
              </a:rPr>
              <a:t>☻</a:t>
            </a:r>
            <a:r>
              <a:rPr lang="zh-CN" altLang="en-US" sz="4000" b="1">
                <a:latin typeface="黑体" panose="02010609060101010101" charset="-122"/>
                <a:ea typeface="黑体" panose="02010609060101010101" charset="-122"/>
                <a:sym typeface="+mn-ea"/>
              </a:rPr>
              <a:t>论文撰写</a:t>
            </a:r>
            <a:endParaRPr lang="zh-CN" altLang="en-US" sz="6000" b="1">
              <a:solidFill>
                <a:schemeClr val="tx1">
                  <a:lumMod val="95000"/>
                  <a:lumOff val="5000"/>
                </a:schemeClr>
              </a:solidFill>
            </a:endParaRPr>
          </a:p>
          <a:p>
            <a:endParaRPr lang="zh-CN" altLang="en-US" sz="6000">
              <a:solidFill>
                <a:srgbClr val="FF0000"/>
              </a:solidFill>
            </a:endParaRPr>
          </a:p>
          <a:p>
            <a:endParaRPr lang="zh-CN" altLang="en-US" sz="2800" b="1">
              <a:solidFill>
                <a:schemeClr val="tx1">
                  <a:lumMod val="95000"/>
                  <a:lumOff val="5000"/>
                </a:schemeClr>
              </a:solidFill>
            </a:endParaRPr>
          </a:p>
          <a:p>
            <a:r>
              <a:rPr lang="zh-CN" altLang="en-US" sz="2800" b="1">
                <a:solidFill>
                  <a:schemeClr val="tx1">
                    <a:lumMod val="95000"/>
                    <a:lumOff val="5000"/>
                  </a:schemeClr>
                </a:solidFill>
              </a:rPr>
              <a:t> </a:t>
            </a:r>
          </a:p>
        </p:txBody>
      </p:sp>
      <p:sp>
        <p:nvSpPr>
          <p:cNvPr id="6" name="文本框 5"/>
          <p:cNvSpPr txBox="1"/>
          <p:nvPr/>
        </p:nvSpPr>
        <p:spPr>
          <a:xfrm>
            <a:off x="881380" y="1593215"/>
            <a:ext cx="6832600" cy="521970"/>
          </a:xfrm>
          <a:prstGeom prst="rect">
            <a:avLst/>
          </a:prstGeom>
          <a:noFill/>
        </p:spPr>
        <p:txBody>
          <a:bodyPr wrap="square" rtlCol="0">
            <a:spAutoFit/>
          </a:bodyPr>
          <a:lstStyle/>
          <a:p>
            <a:r>
              <a:rPr lang="en-US" altLang="zh-CN" sz="2800" b="1">
                <a:latin typeface="黑体" panose="02010609060101010101" charset="-122"/>
                <a:ea typeface="黑体" panose="02010609060101010101" charset="-122"/>
                <a:cs typeface="黑体" panose="02010609060101010101" charset="-122"/>
              </a:rPr>
              <a:t> </a:t>
            </a:r>
            <a:r>
              <a:rPr lang="zh-CN" altLang="en-US" sz="2800" b="1">
                <a:solidFill>
                  <a:srgbClr val="FF0000"/>
                </a:solidFill>
                <a:latin typeface="黑体" panose="02010609060101010101" charset="-122"/>
                <a:ea typeface="黑体" panose="02010609060101010101" charset="-122"/>
                <a:cs typeface="黑体" panose="02010609060101010101" charset="-122"/>
              </a:rPr>
              <a:t>三</a:t>
            </a:r>
            <a:r>
              <a:rPr lang="en-US" altLang="zh-CN" sz="2800" b="1">
                <a:solidFill>
                  <a:srgbClr val="FF0000"/>
                </a:solidFill>
                <a:latin typeface="黑体" panose="02010609060101010101" charset="-122"/>
                <a:ea typeface="黑体" panose="02010609060101010101" charset="-122"/>
                <a:cs typeface="黑体" panose="02010609060101010101" charset="-122"/>
              </a:rPr>
              <a:t>.</a:t>
            </a:r>
            <a:r>
              <a:rPr lang="zh-CN" altLang="en-US" sz="2800" b="1">
                <a:solidFill>
                  <a:srgbClr val="FF0000"/>
                </a:solidFill>
                <a:latin typeface="黑体" panose="02010609060101010101" charset="-122"/>
                <a:ea typeface="黑体" panose="02010609060101010101" charset="-122"/>
                <a:cs typeface="黑体" panose="02010609060101010101" charset="-122"/>
              </a:rPr>
              <a:t>武进区班主任基本功竞赛的程序</a:t>
            </a:r>
            <a:endParaRPr lang="zh-CN" altLang="en-US" sz="2800" b="1" u="sng">
              <a:solidFill>
                <a:srgbClr val="FF0000"/>
              </a:solidFill>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nvPicPr>
        <p:blipFill>
          <a:blip r:embed="rId2"/>
          <a:stretch>
            <a:fillRect/>
          </a:stretch>
        </p:blipFill>
        <p:spPr>
          <a:xfrm>
            <a:off x="4716145" y="2538730"/>
            <a:ext cx="3545205" cy="2658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linds(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c7835d4c-05cd-43c0-bf5c-2cba1fba0c1b}"/>
</p:tagLst>
</file>

<file path=ppt/theme/theme1.xml><?xml version="1.0" encoding="utf-8"?>
<a:theme xmlns:a="http://schemas.openxmlformats.org/drawingml/2006/main" name="Radial">
  <a:themeElements>
    <a:clrScheme name="">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989E5"/>
      </a:accent6>
      <a:hlink>
        <a:srgbClr val="996666"/>
      </a:hlink>
      <a:folHlink>
        <a:srgbClr val="6666CC"/>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989E5"/>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789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FFFFFF"/>
        </a:dk2>
        <a:lt2>
          <a:srgbClr val="CC6600"/>
        </a:lt2>
        <a:accent1>
          <a:srgbClr val="FF6600"/>
        </a:accent1>
        <a:accent2>
          <a:srgbClr val="33CCCC"/>
        </a:accent2>
        <a:accent3>
          <a:srgbClr val="C1AAAA"/>
        </a:accent3>
        <a:accent4>
          <a:srgbClr val="DCDCDC"/>
        </a:accent4>
        <a:accent5>
          <a:srgbClr val="FFB9AA"/>
        </a:accent5>
        <a:accent6>
          <a:srgbClr val="2DB7B7"/>
        </a:accent6>
        <a:hlink>
          <a:srgbClr val="99FF33"/>
        </a:hlink>
        <a:folHlink>
          <a:srgbClr val="CC3300"/>
        </a:folHlink>
      </a:clrScheme>
      <a:clrMap bg1="lt1" tx1="dk1" bg2="lt2" tx2="dk2" accent1="accent1" accent2="accent2" accent3="accent3" accent4="accent4" accent5="accent5" accent6="accent6" hlink="hlink" folHlink="folHlink"/>
    </a:extraClrScheme>
    <a:extraClrScheme>
      <a:clrScheme name="">
        <a:dk1>
          <a:srgbClr val="FFFFFF"/>
        </a:dk1>
        <a:lt1>
          <a:srgbClr val="431A01"/>
        </a:lt1>
        <a:dk2>
          <a:srgbClr val="FFFFFF"/>
        </a:dk2>
        <a:lt2>
          <a:srgbClr val="993300"/>
        </a:lt2>
        <a:accent1>
          <a:srgbClr val="FFCC00"/>
        </a:accent1>
        <a:accent2>
          <a:srgbClr val="FF9966"/>
        </a:accent2>
        <a:accent3>
          <a:srgbClr val="B0AAAA"/>
        </a:accent3>
        <a:accent4>
          <a:srgbClr val="DCDCDC"/>
        </a:accent4>
        <a:accent5>
          <a:srgbClr val="FFE2AA"/>
        </a:accent5>
        <a:accent6>
          <a:srgbClr val="E5895B"/>
        </a:accent6>
        <a:hlink>
          <a:srgbClr val="FF6600"/>
        </a:hlink>
        <a:folHlink>
          <a:srgbClr val="CC3300"/>
        </a:folHlink>
      </a:clrScheme>
      <a:clrMap bg1="lt1" tx1="dk1" bg2="lt2" tx2="dk2" accent1="accent1" accent2="accent2" accent3="accent3" accent4="accent4" accent5="accent5" accent6="accent6" hlink="hlink" folHlink="folHlink"/>
    </a:extraClrScheme>
    <a:extraClrScheme>
      <a:clrScheme name="">
        <a:dk1>
          <a:srgbClr val="FFFFFF"/>
        </a:dk1>
        <a:lt1>
          <a:srgbClr val="260000"/>
        </a:lt1>
        <a:dk2>
          <a:srgbClr val="FFFFFF"/>
        </a:dk2>
        <a:lt2>
          <a:srgbClr val="75878B"/>
        </a:lt2>
        <a:accent1>
          <a:srgbClr val="0099CC"/>
        </a:accent1>
        <a:accent2>
          <a:srgbClr val="FF3300"/>
        </a:accent2>
        <a:accent3>
          <a:srgbClr val="ABAAAA"/>
        </a:accent3>
        <a:accent4>
          <a:srgbClr val="DCDCDC"/>
        </a:accent4>
        <a:accent5>
          <a:srgbClr val="AACAE2"/>
        </a:accent5>
        <a:accent6>
          <a:srgbClr val="E52D00"/>
        </a:accent6>
        <a:hlink>
          <a:srgbClr val="FFCC00"/>
        </a:hlink>
        <a:folHlink>
          <a:srgbClr val="CC0000"/>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666699"/>
        </a:lt2>
        <a:accent1>
          <a:srgbClr val="9966FF"/>
        </a:accent1>
        <a:accent2>
          <a:srgbClr val="99CCFF"/>
        </a:accent2>
        <a:accent3>
          <a:srgbClr val="AAAAAA"/>
        </a:accent3>
        <a:accent4>
          <a:srgbClr val="DCDCDC"/>
        </a:accent4>
        <a:accent5>
          <a:srgbClr val="CAB9FF"/>
        </a:accent5>
        <a:accent6>
          <a:srgbClr val="89B7E5"/>
        </a:accent6>
        <a:hlink>
          <a:srgbClr val="FFFFCC"/>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2A2A40"/>
        </a:lt1>
        <a:dk2>
          <a:srgbClr val="FFFFFF"/>
        </a:dk2>
        <a:lt2>
          <a:srgbClr val="666699"/>
        </a:lt2>
        <a:accent1>
          <a:srgbClr val="006699"/>
        </a:accent1>
        <a:accent2>
          <a:srgbClr val="CC9900"/>
        </a:accent2>
        <a:accent3>
          <a:srgbClr val="ACACB0"/>
        </a:accent3>
        <a:accent4>
          <a:srgbClr val="DCDCDC"/>
        </a:accent4>
        <a:accent5>
          <a:srgbClr val="AAB9CA"/>
        </a:accent5>
        <a:accent6>
          <a:srgbClr val="B78900"/>
        </a:accent6>
        <a:hlink>
          <a:srgbClr val="CC6600"/>
        </a:hlink>
        <a:folHlink>
          <a:srgbClr val="6C948A"/>
        </a:folHlink>
      </a:clrScheme>
      <a:clrMap bg1="lt1" tx1="dk1" bg2="lt2" tx2="dk2" accent1="accent1" accent2="accent2" accent3="accent3" accent4="accent4" accent5="accent5" accent6="accent6" hlink="hlink" folHlink="folHlink"/>
    </a:extraClrScheme>
    <a:extraClrScheme>
      <a:clrScheme name="">
        <a:dk1>
          <a:srgbClr val="FFFFFF"/>
        </a:dk1>
        <a:lt1>
          <a:srgbClr val="2B335B"/>
        </a:lt1>
        <a:dk2>
          <a:srgbClr val="FFFFFF"/>
        </a:dk2>
        <a:lt2>
          <a:srgbClr val="BECBD8"/>
        </a:lt2>
        <a:accent1>
          <a:srgbClr val="0099CC"/>
        </a:accent1>
        <a:accent2>
          <a:srgbClr val="B5DBE3"/>
        </a:accent2>
        <a:accent3>
          <a:srgbClr val="ACADB6"/>
        </a:accent3>
        <a:accent4>
          <a:srgbClr val="DCDCDC"/>
        </a:accent4>
        <a:accent5>
          <a:srgbClr val="AACAE2"/>
        </a:accent5>
        <a:accent6>
          <a:srgbClr val="A2C4CB"/>
        </a:accent6>
        <a:hlink>
          <a:srgbClr val="FFCC00"/>
        </a:hlink>
        <a:folHlink>
          <a:srgbClr val="58648C"/>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FFFFFF"/>
        </a:dk2>
        <a:lt2>
          <a:srgbClr val="3333FF"/>
        </a:lt2>
        <a:accent1>
          <a:srgbClr val="339966"/>
        </a:accent1>
        <a:accent2>
          <a:srgbClr val="9999FF"/>
        </a:accent2>
        <a:accent3>
          <a:srgbClr val="AAAACA"/>
        </a:accent3>
        <a:accent4>
          <a:srgbClr val="DCDCDC"/>
        </a:accent4>
        <a:accent5>
          <a:srgbClr val="ADCAB9"/>
        </a:accent5>
        <a:accent6>
          <a:srgbClr val="8989E5"/>
        </a:accent6>
        <a:hlink>
          <a:srgbClr val="FFFF99"/>
        </a:hlink>
        <a:folHlink>
          <a:srgbClr val="17A0D1"/>
        </a:folHlink>
      </a:clrScheme>
      <a:clrMap bg1="lt1" tx1="dk1" bg2="lt2" tx2="dk2" accent1="accent1" accent2="accent2" accent3="accent3" accent4="accent4" accent5="accent5" accent6="accent6" hlink="hlink" folHlink="folHlink"/>
    </a:extraClrScheme>
    <a:extraClrScheme>
      <a:clrScheme name="">
        <a:dk1>
          <a:srgbClr val="FFFFFF"/>
        </a:dk1>
        <a:lt1>
          <a:srgbClr val="354418"/>
        </a:lt1>
        <a:dk2>
          <a:srgbClr val="FFFFFF"/>
        </a:dk2>
        <a:lt2>
          <a:srgbClr val="808000"/>
        </a:lt2>
        <a:accent1>
          <a:srgbClr val="60897C"/>
        </a:accent1>
        <a:accent2>
          <a:srgbClr val="99CC00"/>
        </a:accent2>
        <a:accent3>
          <a:srgbClr val="AEB0AA"/>
        </a:accent3>
        <a:accent4>
          <a:srgbClr val="DCDCDC"/>
        </a:accent4>
        <a:accent5>
          <a:srgbClr val="B7C4BF"/>
        </a:accent5>
        <a:accent6>
          <a:srgbClr val="89B700"/>
        </a:accent6>
        <a:hlink>
          <a:srgbClr val="CCCC00"/>
        </a:hlink>
        <a:folHlink>
          <a:srgbClr val="66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Radial</Template>
  <TotalTime>6</TotalTime>
  <Words>1187</Words>
  <Application>Microsoft Office PowerPoint</Application>
  <PresentationFormat>全屏显示(4:3)</PresentationFormat>
  <Paragraphs>196</Paragraphs>
  <Slides>27</Slides>
  <Notes>4</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Radial</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父课堂管理的几个细节长营（第一讲）走进初中生世界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父母成长营（第一讲）走进初中生世界</vt:lpstr>
      <vt:lpstr>   塞里格曼提出： 　　　总幸福指数＝先天素质＋后天环境 ＋你能主动控制的心理力量   </vt:lpstr>
      <vt:lpstr>父母成长营（第一讲）走进初中生世界</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临津家长学苑</dc:title>
  <dc:creator>walkinnet</dc:creator>
  <cp:lastModifiedBy>张文龙</cp:lastModifiedBy>
  <cp:revision>60</cp:revision>
  <dcterms:created xsi:type="dcterms:W3CDTF">2017-11-09T23:21:00Z</dcterms:created>
  <dcterms:modified xsi:type="dcterms:W3CDTF">2019-04-01T07:54:12Z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