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tags/tag42.xml" ContentType="application/vnd.openxmlformats-officedocument.presentationml.tags+xml"/>
  <Override PartName="/ppt/theme/themeOverride9.xml" ContentType="application/vnd.openxmlformats-officedocument.themeOverr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sldIdLst>
    <p:sldId id="256" r:id="rId2"/>
    <p:sldId id="455" r:id="rId3"/>
    <p:sldId id="259" r:id="rId4"/>
    <p:sldId id="473" r:id="rId5"/>
    <p:sldId id="475" r:id="rId6"/>
    <p:sldId id="474" r:id="rId7"/>
    <p:sldId id="469" r:id="rId8"/>
    <p:sldId id="258" r:id="rId9"/>
    <p:sldId id="276" r:id="rId10"/>
    <p:sldId id="471" r:id="rId11"/>
    <p:sldId id="470" r:id="rId12"/>
    <p:sldId id="476" r:id="rId13"/>
    <p:sldId id="286" r:id="rId14"/>
    <p:sldId id="467" r:id="rId15"/>
    <p:sldId id="281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96A"/>
    <a:srgbClr val="F6E6C6"/>
    <a:srgbClr val="544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318" y="18"/>
      </p:cViewPr>
      <p:guideLst>
        <p:guide orient="horz" pos="2346"/>
        <p:guide pos="39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42B92-D8CA-4811-AFF5-A2273FA2D768}" type="datetimeFigureOut">
              <a:rPr lang="zh-CN" altLang="en-US" smtClean="0"/>
              <a:t>2019-4-1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8EC34-BA80-4310-8368-DD5EC170E5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77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6253" y="966238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cxnSp>
        <p:nvCxnSpPr>
          <p:cNvPr id="10" name="直接连接符 9"/>
          <p:cNvCxnSpPr/>
          <p:nvPr/>
        </p:nvCxnSpPr>
        <p:spPr>
          <a:xfrm>
            <a:off x="5470776" y="1817008"/>
            <a:ext cx="1" cy="4574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12246" y="1451429"/>
            <a:ext cx="953338" cy="3594074"/>
          </a:xfrm>
        </p:spPr>
        <p:txBody>
          <a:bodyPr vert="eaVert" wrap="square" anchor="ctr" anchorCtr="0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238905" y="2274465"/>
            <a:ext cx="469359" cy="2771038"/>
          </a:xfrm>
        </p:spPr>
        <p:txBody>
          <a:bodyPr vert="eaVert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t>2019-4-1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69" y="1374414"/>
            <a:ext cx="1066800" cy="1333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87" y="4445426"/>
            <a:ext cx="543628" cy="566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2019-4-1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t>2019-4-1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278" y="499182"/>
            <a:ext cx="4029075" cy="3733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99465" y="3208205"/>
            <a:ext cx="3125992" cy="646331"/>
          </a:xfrm>
        </p:spPr>
        <p:txBody>
          <a:bodyPr wrap="square" anchor="t" anchorCtr="0">
            <a:norm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99465" y="1917860"/>
            <a:ext cx="3125992" cy="1200329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8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t>2019-4-1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4811" y="2172949"/>
            <a:ext cx="2647950" cy="3133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t>2019-4-1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t>2019-4-1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5778" y="966238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71612" y="1583474"/>
            <a:ext cx="1292662" cy="3487462"/>
          </a:xfrm>
        </p:spPr>
        <p:txBody>
          <a:bodyPr vert="eaVert">
            <a:norm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t>2019-4-1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222">
            <a:off x="3887438" y="1327306"/>
            <a:ext cx="1066800" cy="1333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29" y="4311612"/>
            <a:ext cx="543628" cy="566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t>2019-4-1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2019-4-1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19360" y="365125"/>
            <a:ext cx="123444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3892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t>2019-4-1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8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5249EE-058C-4683-B72F-E983EB4B1B47}" type="datetimeFigureOut">
              <a:rPr lang="zh-CN" altLang="en-US" smtClean="0"/>
              <a:t>2019-4-1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hemeOverride" Target="../theme/themeOverride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7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26.png"/><Relationship Id="rId2" Type="http://schemas.openxmlformats.org/officeDocument/2006/relationships/tags" Target="../tags/tag46.xml"/><Relationship Id="rId1" Type="http://schemas.openxmlformats.org/officeDocument/2006/relationships/themeOverride" Target="../theme/themeOverride10.xml"/><Relationship Id="rId6" Type="http://schemas.openxmlformats.org/officeDocument/2006/relationships/tags" Target="../tags/tag50.xml"/><Relationship Id="rId11" Type="http://schemas.openxmlformats.org/officeDocument/2006/relationships/image" Target="../media/image25.png"/><Relationship Id="rId5" Type="http://schemas.openxmlformats.org/officeDocument/2006/relationships/tags" Target="../tags/tag49.xml"/><Relationship Id="rId10" Type="http://schemas.openxmlformats.org/officeDocument/2006/relationships/image" Target="../media/image24.png"/><Relationship Id="rId4" Type="http://schemas.openxmlformats.org/officeDocument/2006/relationships/tags" Target="../tags/tag48.xml"/><Relationship Id="rId9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hemeOverride" Target="../theme/themeOverride11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hemeOverride" Target="../theme/themeOverride12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8.jpeg"/><Relationship Id="rId2" Type="http://schemas.openxmlformats.org/officeDocument/2006/relationships/tags" Target="../tags/tag8.xml"/><Relationship Id="rId1" Type="http://schemas.openxmlformats.org/officeDocument/2006/relationships/themeOverride" Target="../theme/themeOverride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21" Type="http://schemas.openxmlformats.org/officeDocument/2006/relationships/image" Target="../media/image10.png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image" Target="../media/image9.jpeg"/><Relationship Id="rId1" Type="http://schemas.openxmlformats.org/officeDocument/2006/relationships/themeOverride" Target="../theme/themeOverride3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1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0.xml"/><Relationship Id="rId1" Type="http://schemas.openxmlformats.org/officeDocument/2006/relationships/themeOverride" Target="../theme/themeOverride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3.xml"/><Relationship Id="rId10" Type="http://schemas.openxmlformats.org/officeDocument/2006/relationships/image" Target="../media/image14.png"/><Relationship Id="rId4" Type="http://schemas.openxmlformats.org/officeDocument/2006/relationships/tags" Target="../tags/tag3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hemeOverride" Target="../theme/themeOverride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8.xml"/><Relationship Id="rId7" Type="http://schemas.openxmlformats.org/officeDocument/2006/relationships/image" Target="../media/image15.png"/><Relationship Id="rId2" Type="http://schemas.openxmlformats.org/officeDocument/2006/relationships/tags" Target="../tags/tag37.xml"/><Relationship Id="rId1" Type="http://schemas.openxmlformats.org/officeDocument/2006/relationships/themeOverride" Target="../theme/themeOverride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41.xml"/><Relationship Id="rId7" Type="http://schemas.openxmlformats.org/officeDocument/2006/relationships/image" Target="../media/image17.jpeg"/><Relationship Id="rId2" Type="http://schemas.openxmlformats.org/officeDocument/2006/relationships/tags" Target="../tags/tag40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5645785" y="717550"/>
            <a:ext cx="1259840" cy="5064760"/>
          </a:xfrm>
        </p:spPr>
        <p:txBody>
          <a:bodyPr>
            <a:normAutofit/>
          </a:bodyPr>
          <a:lstStyle/>
          <a:p>
            <a:r>
              <a:rPr lang="zh-CN" altLang="zh-CN"/>
              <a:t>当时只道是寻常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890135" y="2200910"/>
            <a:ext cx="1175385" cy="4008120"/>
          </a:xfrm>
        </p:spPr>
        <p:txBody>
          <a:bodyPr/>
          <a:lstStyle/>
          <a:p>
            <a:pPr algn="l"/>
            <a:r>
              <a:rPr lang="zh-CN" altLang="zh-CN" sz="2800">
                <a:sym typeface="+mn-ea"/>
              </a:rPr>
              <a:t>班主任基本功比赛汇报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/>
    </mc:Choice>
    <mc:Fallback xmlns="">
      <p:transition spd="slow"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 rot="4489520">
            <a:off x="516255" y="4275455"/>
            <a:ext cx="2084705" cy="2466975"/>
          </a:xfrm>
          <a:prstGeom prst="rect">
            <a:avLst/>
          </a:prstGeom>
        </p:spPr>
      </p:pic>
      <p:pic>
        <p:nvPicPr>
          <p:cNvPr id="4" name="图片 3" descr="IMG201810141524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205" y="882650"/>
            <a:ext cx="3594735" cy="4794250"/>
          </a:xfrm>
          <a:prstGeom prst="rect">
            <a:avLst/>
          </a:prstGeom>
        </p:spPr>
      </p:pic>
      <p:pic>
        <p:nvPicPr>
          <p:cNvPr id="5" name="图片 4" descr="IMG201810141524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75" y="882015"/>
            <a:ext cx="3595370" cy="4794885"/>
          </a:xfrm>
          <a:prstGeom prst="rect">
            <a:avLst/>
          </a:prstGeom>
        </p:spPr>
      </p:pic>
      <p:pic>
        <p:nvPicPr>
          <p:cNvPr id="7" name="图片 6" descr="IMG201810141526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228600" y="1448435"/>
            <a:ext cx="4010660" cy="30086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内容占位符 1"/>
          <p:cNvSpPr>
            <a:spLocks noGrp="1"/>
          </p:cNvSpPr>
          <p:nvPr>
            <p:ph idx="1"/>
          </p:nvPr>
        </p:nvSpPr>
        <p:spPr>
          <a:xfrm>
            <a:off x="1524001" y="621030"/>
            <a:ext cx="8819408" cy="5329555"/>
          </a:xfrm>
        </p:spPr>
        <p:txBody>
          <a:bodyPr vert="horz" wrap="square" lIns="91440" tIns="45720" rIns="91440" bIns="45720" numCol="1" anchor="t" anchorCtr="0" compatLnSpc="1">
            <a:normAutofit fontScale="92500"/>
          </a:bodyPr>
          <a:lstStyle/>
          <a:p>
            <a:pPr marL="10922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第二轮：面试</a:t>
            </a:r>
            <a:r>
              <a:rPr kumimoji="0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</a:p>
          <a:p>
            <a:pPr marL="109220" marR="0" lvl="0" indent="0" algn="l" defTabSz="914400" rtl="0" eaLnBrk="0" fontAlgn="auto" latin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68000"/>
              <a:buNone/>
              <a:defRPr/>
            </a:pPr>
            <a:r>
              <a:rPr kumimoji="0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要求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选手在规定时间内完成教育情境模拟。采用当场抽签的方式，参赛选手根据题目提供的假定教育情境，通过和评委互动完成“班主任角色”表演，提出解决问题的策略和方法，展现教育理念和教育智慧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220" marR="0" lvl="0" indent="0" algn="l" defTabSz="914400" rtl="0" eaLnBrk="0" fontAlgn="auto" latin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6800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面试</a:t>
            </a: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基本流程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905" algn="l" defTabSz="914400" rtl="0" eaLnBrk="0" fontAlgn="auto" latin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抽题后场外准备时间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分钟；</a:t>
            </a:r>
          </a:p>
          <a:p>
            <a:pPr marL="365125" marR="0" lvl="0" indent="-255905" algn="l" defTabSz="914400" rtl="0" eaLnBrk="0" fontAlgn="auto" latin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根据情境题提供的素材与助演完成“班主任角色”表现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,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时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</a:p>
          <a:p>
            <a:pPr marL="365125" marR="0" lvl="0" indent="-255905" algn="l" defTabSz="914400" rtl="0" eaLnBrk="0" fontAlgn="auto" latin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间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分钟；</a:t>
            </a:r>
          </a:p>
          <a:p>
            <a:pPr marL="365125" marR="0" lvl="0" indent="-255905" algn="l" defTabSz="914400" rtl="0" eaLnBrk="0" fontAlgn="auto" latin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3.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陈述“班主任角色”表演的理念与思路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,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时间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分钟；</a:t>
            </a:r>
          </a:p>
          <a:p>
            <a:pPr marL="365125" marR="0" lvl="0" indent="-255905" algn="l" defTabSz="914400" rtl="0" eaLnBrk="0" fontAlgn="auto" latin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回答评委的提问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,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时间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分钟。</a:t>
            </a:r>
          </a:p>
          <a:p>
            <a:pPr marL="365125" marR="0" lvl="0" indent="-25590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同伴互助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rmAutofit fontScale="97500"/>
          </a:bodyPr>
          <a:lstStyle/>
          <a:p>
            <a:r>
              <a:rPr lang="zh-CN" altLang="en-US"/>
              <a:t>叁</a:t>
            </a: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1663298"/>
            <a:ext cx="12192000" cy="39215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1245235" y="1387475"/>
            <a:ext cx="4123690" cy="4552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83540" y="1954530"/>
            <a:ext cx="5847715" cy="37712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424284" y="7836"/>
            <a:ext cx="2767715" cy="2049564"/>
          </a:xfrm>
          <a:custGeom>
            <a:avLst/>
            <a:gdLst>
              <a:gd name="connsiteX0" fmla="*/ 4207484 w 4207484"/>
              <a:gd name="connsiteY0" fmla="*/ 0 h 3115750"/>
              <a:gd name="connsiteX1" fmla="*/ 0 w 4207484"/>
              <a:gd name="connsiteY1" fmla="*/ 0 h 3115750"/>
              <a:gd name="connsiteX2" fmla="*/ 0 w 4207484"/>
              <a:gd name="connsiteY2" fmla="*/ 3115750 h 3115750"/>
              <a:gd name="connsiteX3" fmla="*/ 4207484 w 4207484"/>
              <a:gd name="connsiteY3" fmla="*/ 3115750 h 311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484" h="3115750">
                <a:moveTo>
                  <a:pt x="4207484" y="0"/>
                </a:moveTo>
                <a:lnTo>
                  <a:pt x="0" y="0"/>
                </a:lnTo>
                <a:lnTo>
                  <a:pt x="0" y="3115750"/>
                </a:lnTo>
                <a:lnTo>
                  <a:pt x="4207484" y="311575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6263640" y="2253615"/>
            <a:ext cx="5760085" cy="2740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1</a:t>
            </a:r>
            <a:r>
              <a:rPr lang="zh-CN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、资料收集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2</a:t>
            </a:r>
            <a:r>
              <a:rPr lang="zh-CN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、情境模拟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3</a:t>
            </a:r>
            <a:r>
              <a:rPr lang="zh-CN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、名家讲座（常州市赛前）</a:t>
            </a: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小小运气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rmAutofit fontScale="97500"/>
          </a:bodyPr>
          <a:lstStyle/>
          <a:p>
            <a:r>
              <a:rPr lang="zh-CN" altLang="en-US"/>
              <a:t>肆</a:t>
            </a: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339080" y="1405255"/>
            <a:ext cx="1292860" cy="436880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感谢您的聆听，请批评指正！</a:t>
            </a: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962024" y="304312"/>
            <a:ext cx="10040273" cy="1014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一次比赛，快进三年。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962023" y="1318437"/>
            <a:ext cx="10040273" cy="3805689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0"/>
          <a:srcRect/>
          <a:stretch>
            <a:fillRect/>
          </a:stretch>
        </p:blipFill>
        <p:spPr>
          <a:xfrm>
            <a:off x="6609399" y="1328056"/>
            <a:ext cx="900056" cy="1132120"/>
          </a:xfrm>
          <a:prstGeom prst="rect">
            <a:avLst/>
          </a:prstGeom>
          <a:effectLst/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0"/>
          <a:srcRect/>
          <a:stretch>
            <a:fillRect/>
          </a:stretch>
        </p:blipFill>
        <p:spPr>
          <a:xfrm>
            <a:off x="8329815" y="1313542"/>
            <a:ext cx="900056" cy="1132120"/>
          </a:xfrm>
          <a:prstGeom prst="rect">
            <a:avLst/>
          </a:prstGeom>
          <a:effectLst/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0"/>
          <a:srcRect/>
          <a:stretch>
            <a:fillRect/>
          </a:stretch>
        </p:blipFill>
        <p:spPr>
          <a:xfrm>
            <a:off x="9990522" y="1328056"/>
            <a:ext cx="900056" cy="1132120"/>
          </a:xfrm>
          <a:prstGeom prst="rect">
            <a:avLst/>
          </a:prstGeom>
          <a:effectLst/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0"/>
          <a:srcRect/>
          <a:stretch>
            <a:fillRect/>
          </a:stretch>
        </p:blipFill>
        <p:spPr>
          <a:xfrm>
            <a:off x="4903359" y="1328056"/>
            <a:ext cx="900056" cy="1132120"/>
          </a:xfrm>
          <a:prstGeom prst="rect">
            <a:avLst/>
          </a:prstGeom>
          <a:effectLst/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1"/>
          <a:srcRect/>
          <a:stretch>
            <a:fillRect/>
          </a:stretch>
        </p:blipFill>
        <p:spPr>
          <a:xfrm rot="3760730">
            <a:off x="186681" y="804327"/>
            <a:ext cx="4032071" cy="373645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>
            <a:off x="1236984" y="-1"/>
            <a:ext cx="1157878" cy="5966975"/>
          </a:xfrm>
          <a:prstGeom prst="rect">
            <a:avLst/>
          </a:prstGeom>
          <a:effectLst/>
        </p:spPr>
      </p:pic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4882048" y="1354370"/>
            <a:ext cx="954107" cy="1015663"/>
          </a:xfrm>
          <a:prstGeom prst="rect">
            <a:avLst/>
          </a:prstGeom>
          <a:noFill/>
        </p:spPr>
        <p:txBody>
          <a:bodyPr vert="horz" wrap="none" rtlCol="0">
            <a:normAutofit/>
          </a:bodyPr>
          <a:lstStyle/>
          <a:p>
            <a:pPr algn="ctr"/>
            <a:r>
              <a:rPr lang="zh-CN" altLang="en-US" sz="6000" dirty="0">
                <a:solidFill>
                  <a:schemeClr val="tx2"/>
                </a:solidFill>
                <a:sym typeface="+mn-lt"/>
              </a:rPr>
              <a:t>壹</a:t>
            </a: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6624878" y="1354370"/>
            <a:ext cx="954107" cy="1015663"/>
          </a:xfrm>
          <a:prstGeom prst="rect">
            <a:avLst/>
          </a:prstGeom>
          <a:noFill/>
        </p:spPr>
        <p:txBody>
          <a:bodyPr vert="horz" wrap="none" rtlCol="0">
            <a:normAutofit/>
          </a:bodyPr>
          <a:lstStyle/>
          <a:p>
            <a:pPr algn="ctr"/>
            <a:r>
              <a:rPr lang="zh-CN" altLang="en-US" sz="6000" dirty="0">
                <a:solidFill>
                  <a:schemeClr val="tx2"/>
                </a:solidFill>
                <a:sym typeface="+mn-lt"/>
              </a:rPr>
              <a:t>贰</a:t>
            </a: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8314414" y="1368884"/>
            <a:ext cx="954107" cy="1015663"/>
          </a:xfrm>
          <a:prstGeom prst="rect">
            <a:avLst/>
          </a:prstGeom>
          <a:noFill/>
        </p:spPr>
        <p:txBody>
          <a:bodyPr vert="horz" wrap="none" rtlCol="0">
            <a:normAutofit/>
          </a:bodyPr>
          <a:lstStyle/>
          <a:p>
            <a:pPr algn="ctr"/>
            <a:r>
              <a:rPr lang="zh-CN" altLang="en-US" sz="6000" dirty="0">
                <a:solidFill>
                  <a:schemeClr val="tx2"/>
                </a:solidFill>
                <a:sym typeface="+mn-lt"/>
              </a:rPr>
              <a:t>叁</a:t>
            </a: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983964" y="1354369"/>
            <a:ext cx="954107" cy="1015663"/>
          </a:xfrm>
          <a:prstGeom prst="rect">
            <a:avLst/>
          </a:prstGeom>
          <a:noFill/>
        </p:spPr>
        <p:txBody>
          <a:bodyPr vert="horz" wrap="none" rtlCol="0">
            <a:normAutofit/>
          </a:bodyPr>
          <a:lstStyle/>
          <a:p>
            <a:pPr algn="ctr"/>
            <a:r>
              <a:rPr lang="zh-CN" altLang="en-US" sz="6000" dirty="0">
                <a:solidFill>
                  <a:schemeClr val="tx2"/>
                </a:solidFill>
                <a:sym typeface="+mn-lt"/>
              </a:rPr>
              <a:t>肆</a:t>
            </a: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5035466" y="2651718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normAutofit/>
          </a:bodyPr>
          <a:lstStyle/>
          <a:p>
            <a:pPr algn="ctr"/>
            <a:r>
              <a:rPr lang="zh-CN" altLang="en-US" sz="2800">
                <a:solidFill>
                  <a:schemeClr val="tx2"/>
                </a:solidFill>
                <a:sym typeface="+mn-lt"/>
              </a:rPr>
              <a:t>领导引领</a:t>
            </a:r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6779675" y="2651718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normAutofit/>
          </a:bodyPr>
          <a:lstStyle/>
          <a:p>
            <a:pPr algn="ctr"/>
            <a:r>
              <a:rPr lang="zh-CN" altLang="en-US" sz="2800">
                <a:solidFill>
                  <a:schemeClr val="tx2"/>
                </a:solidFill>
                <a:sym typeface="+mn-lt"/>
              </a:rPr>
              <a:t>个人努力</a:t>
            </a:r>
          </a:p>
        </p:txBody>
      </p:sp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8469211" y="2651718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normAutofit/>
          </a:bodyPr>
          <a:lstStyle/>
          <a:p>
            <a:pPr algn="ctr"/>
            <a:r>
              <a:rPr lang="zh-CN" altLang="en-US" sz="2800">
                <a:solidFill>
                  <a:schemeClr val="tx2"/>
                </a:solidFill>
                <a:sym typeface="+mn-lt"/>
              </a:rPr>
              <a:t>同伴互助</a:t>
            </a:r>
          </a:p>
        </p:txBody>
      </p:sp>
      <p:sp>
        <p:nvSpPr>
          <p:cNvPr id="20" name="文本框 19"/>
          <p:cNvSpPr txBox="1"/>
          <p:nvPr>
            <p:custDataLst>
              <p:tags r:id="rId16"/>
            </p:custDataLst>
          </p:nvPr>
        </p:nvSpPr>
        <p:spPr>
          <a:xfrm>
            <a:off x="10158747" y="2651718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normAutofit/>
          </a:bodyPr>
          <a:lstStyle/>
          <a:p>
            <a:pPr algn="ctr"/>
            <a:r>
              <a:rPr lang="zh-CN" altLang="en-US" sz="2800">
                <a:solidFill>
                  <a:schemeClr val="tx2"/>
                </a:solidFill>
                <a:sym typeface="+mn-lt"/>
              </a:rPr>
              <a:t>小小运气</a:t>
            </a:r>
          </a:p>
        </p:txBody>
      </p:sp>
      <p:sp>
        <p:nvSpPr>
          <p:cNvPr id="21" name="文本框 20"/>
          <p:cNvSpPr txBox="1"/>
          <p:nvPr>
            <p:custDataLst>
              <p:tags r:id="rId17"/>
            </p:custDataLst>
          </p:nvPr>
        </p:nvSpPr>
        <p:spPr>
          <a:xfrm>
            <a:off x="1163160" y="589280"/>
            <a:ext cx="1292662" cy="4755831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pPr algn="ctr"/>
            <a:r>
              <a:rPr lang="zh-CN" altLang="en-US" sz="7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成功要素</a:t>
            </a: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领导引领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壹</a:t>
            </a: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995" y="-60325"/>
            <a:ext cx="2076450" cy="29711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814945" y="4338320"/>
            <a:ext cx="3666490" cy="18954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39480" y="4090035"/>
            <a:ext cx="1743075" cy="762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63165" y="1489075"/>
            <a:ext cx="5584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/>
              <a:t>校内初选（笔试、面试）</a:t>
            </a:r>
          </a:p>
          <a:p>
            <a:r>
              <a:rPr lang="zh-CN" altLang="en-US" sz="4000"/>
              <a:t>考试指导</a:t>
            </a:r>
          </a:p>
          <a:p>
            <a:r>
              <a:rPr lang="zh-CN" altLang="en-US" sz="4000"/>
              <a:t>心理辅导</a:t>
            </a: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个人努力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贰</a:t>
            </a: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内容占位符 1"/>
          <p:cNvSpPr>
            <a:spLocks noGrp="1"/>
          </p:cNvSpPr>
          <p:nvPr>
            <p:ph idx="1"/>
          </p:nvPr>
        </p:nvSpPr>
        <p:spPr>
          <a:xfrm>
            <a:off x="1703388" y="1052513"/>
            <a:ext cx="8748712" cy="5329237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dirty="0">
                <a:solidFill>
                  <a:srgbClr val="FF0000"/>
                </a:solidFill>
              </a:rPr>
              <a:t>             第一轮：笔试</a:t>
            </a:r>
          </a:p>
          <a:p>
            <a:pPr marL="0" indent="0">
              <a:buNone/>
            </a:pPr>
            <a:r>
              <a:rPr lang="en-US" altLang="zh-CN" dirty="0"/>
              <a:t>     </a:t>
            </a:r>
            <a:r>
              <a:rPr lang="en-US" altLang="zh-CN" dirty="0" smtClean="0"/>
              <a:t>  </a:t>
            </a:r>
            <a:r>
              <a:rPr lang="zh-CN" altLang="en-US" dirty="0" smtClean="0"/>
              <a:t>要求</a:t>
            </a:r>
            <a:r>
              <a:rPr lang="zh-CN" altLang="en-US" dirty="0"/>
              <a:t>参赛选手在规定时间内完成活动方案设计和相关基础知识题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活动</a:t>
            </a:r>
            <a:r>
              <a:rPr lang="zh-CN" altLang="en-US" dirty="0"/>
              <a:t>方案设计要体现活动过程的教育性和完整性，一般包括题目、年级、教育背景、教育目标、活动前期准备、实施过程等基本内容。其中实施过程要具体、明晰、可操作。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</a:t>
            </a: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zh-CN" altLang="en-US" dirty="0" smtClean="0"/>
              <a:t>设计方案</a:t>
            </a:r>
            <a:r>
              <a:rPr lang="zh-CN" altLang="en-US" dirty="0"/>
              <a:t>采用书稿纸手写方式，书稿纸由组委会秘书处统一提供，字数不超过</a:t>
            </a:r>
            <a:r>
              <a:rPr lang="en-US" altLang="zh-CN" dirty="0"/>
              <a:t>2500</a:t>
            </a:r>
            <a:r>
              <a:rPr lang="zh-CN" altLang="en-US" dirty="0"/>
              <a:t>字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 </a:t>
            </a:r>
            <a:r>
              <a:rPr lang="zh-CN" altLang="en-US" dirty="0" smtClean="0">
                <a:solidFill>
                  <a:srgbClr val="FF0000"/>
                </a:solidFill>
              </a:rPr>
              <a:t>相关</a:t>
            </a:r>
            <a:r>
              <a:rPr lang="zh-CN" altLang="en-US" dirty="0">
                <a:solidFill>
                  <a:srgbClr val="FF0000"/>
                </a:solidFill>
              </a:rPr>
              <a:t>基础知识题是指班主任应知应会的基础性题目，主要涉及班主任工作的基本内容，采取“单项选择”和“判断”两种题型。</a:t>
            </a:r>
            <a:r>
              <a:rPr lang="zh-CN" altLang="en-US" dirty="0"/>
              <a:t>笔试时间为</a:t>
            </a:r>
            <a:r>
              <a:rPr lang="en-US" altLang="zh-CN" dirty="0"/>
              <a:t>120</a:t>
            </a:r>
            <a:r>
              <a:rPr lang="zh-CN" altLang="en-US" dirty="0"/>
              <a:t>分钟。</a:t>
            </a:r>
          </a:p>
          <a:p>
            <a:endParaRPr lang="zh-CN" altLang="en-US" dirty="0"/>
          </a:p>
        </p:txBody>
      </p:sp>
      <p:sp>
        <p:nvSpPr>
          <p:cNvPr id="4" name="标题 3"/>
          <p:cNvSpPr txBox="1"/>
          <p:nvPr/>
        </p:nvSpPr>
        <p:spPr>
          <a:xfrm>
            <a:off x="2351584" y="404664"/>
            <a:ext cx="6728916" cy="612304"/>
          </a:xfrm>
          <a:prstGeom prst="rect">
            <a:avLst/>
          </a:prstGeom>
        </p:spPr>
        <p:txBody>
          <a:bodyPr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100" b="1" kern="1200" cap="none" spc="0" normalizeH="0" baseline="0" noProof="0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黑体" panose="02010609060101010101" pitchFamily="49" charset="-122"/>
                <a:ea typeface="+mj-ea"/>
                <a:cs typeface="+mj-cs"/>
              </a:rPr>
              <a:t>班主任基本功比赛形式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rot="622335">
            <a:off x="410514" y="4771519"/>
            <a:ext cx="2033582" cy="24066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88" y="5842009"/>
            <a:ext cx="578239" cy="60233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/>
        </p:nvSpPr>
        <p:spPr>
          <a:xfrm>
            <a:off x="494343" y="148506"/>
            <a:ext cx="8458200" cy="684312"/>
          </a:xfrm>
          <a:prstGeom prst="rect">
            <a:avLst/>
          </a:prstGeom>
          <a:noFill/>
          <a:ln>
            <a:noFill/>
          </a:ln>
          <a:effectLst/>
          <a:sp3d prstMaterial="plastic"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笔试资料</a:t>
            </a:r>
            <a:endParaRPr kumimoji="0" 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2" name="Rectangle 3"/>
          <p:cNvSpPr>
            <a:spLocks noGrp="1"/>
          </p:cNvSpPr>
          <p:nvPr/>
        </p:nvSpPr>
        <p:spPr>
          <a:xfrm>
            <a:off x="1395095" y="1123315"/>
            <a:ext cx="8820150" cy="49872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CN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1. </a:t>
            </a:r>
            <a:r>
              <a:rPr lang="zh-CN" altLang="en-US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十九大报告中有关教育的重要论述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CN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2.《</a:t>
            </a:r>
            <a:r>
              <a:rPr lang="zh-CN" altLang="en-US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中小学德育工作指南</a:t>
            </a:r>
            <a:r>
              <a:rPr lang="en-US" altLang="zh-CN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》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CN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3.《</a:t>
            </a:r>
            <a:r>
              <a:rPr lang="zh-CN" altLang="en-US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中小学班主任工作规定</a:t>
            </a:r>
            <a:r>
              <a:rPr lang="en-US" altLang="zh-CN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》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CN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4. </a:t>
            </a:r>
            <a:r>
              <a:rPr lang="zh-CN" altLang="en-US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教育部</a:t>
            </a:r>
            <a:r>
              <a:rPr lang="en-US" altLang="zh-CN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关于加强家庭教育工作的指导意见</a:t>
            </a:r>
            <a:r>
              <a:rPr lang="en-US" altLang="zh-CN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》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CN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5.《</a:t>
            </a:r>
            <a:r>
              <a:rPr lang="zh-CN" altLang="en-US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中小学生守则</a:t>
            </a:r>
            <a:r>
              <a:rPr lang="en-US" altLang="zh-CN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》</a:t>
            </a:r>
            <a:r>
              <a:rPr lang="zh-CN" altLang="en-US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2015</a:t>
            </a:r>
            <a:r>
              <a:rPr lang="zh-CN" altLang="en-US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年修订）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CN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6. 2018</a:t>
            </a:r>
            <a:r>
              <a:rPr lang="zh-CN" altLang="en-US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年以来的国内外重要时事。</a:t>
            </a:r>
            <a:endParaRPr lang="en-US" altLang="zh-CN" sz="3200" b="1" dirty="0">
              <a:solidFill>
                <a:srgbClr val="7030A0"/>
              </a:solidFill>
              <a:latin typeface="黑体" panose="02010609060101010101" pitchFamily="49" charset="-122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CN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7.《</a:t>
            </a:r>
            <a:r>
              <a:rPr lang="zh-CN" altLang="en-US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班主任专业基本功</a:t>
            </a:r>
            <a:r>
              <a:rPr lang="en-US" altLang="zh-CN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》 </a:t>
            </a:r>
            <a:r>
              <a:rPr lang="zh-CN" altLang="en-US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齐学红 第</a:t>
            </a:r>
            <a:r>
              <a:rPr lang="en-US" altLang="zh-CN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7030A0"/>
                </a:solidFill>
                <a:latin typeface="黑体" panose="02010609060101010101" pitchFamily="49" charset="-122"/>
              </a:rPr>
              <a:t>版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 rot="4489520">
            <a:off x="346748" y="3074112"/>
            <a:ext cx="3530159" cy="4177778"/>
          </a:xfrm>
          <a:prstGeom prst="rect">
            <a:avLst/>
          </a:prstGeom>
        </p:spPr>
      </p:pic>
      <p:pic>
        <p:nvPicPr>
          <p:cNvPr id="2" name="图片 1" descr="IMG201810141530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047355" y="181610"/>
            <a:ext cx="3788410" cy="2840990"/>
          </a:xfrm>
          <a:prstGeom prst="rect">
            <a:avLst/>
          </a:prstGeom>
        </p:spPr>
      </p:pic>
      <p:pic>
        <p:nvPicPr>
          <p:cNvPr id="5" name="图片 4" descr="IMG201810141524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2495" y="3264535"/>
            <a:ext cx="2581275" cy="3442970"/>
          </a:xfrm>
          <a:prstGeom prst="rect">
            <a:avLst/>
          </a:prstGeom>
        </p:spPr>
      </p:pic>
      <p:pic>
        <p:nvPicPr>
          <p:cNvPr id="4" name="图片 3" descr="IMG201810141534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9780" y="794385"/>
            <a:ext cx="2766695" cy="3690620"/>
          </a:xfrm>
          <a:prstGeom prst="rect">
            <a:avLst/>
          </a:prstGeom>
        </p:spPr>
      </p:pic>
      <p:pic>
        <p:nvPicPr>
          <p:cNvPr id="8" name="图片 7" descr="IMG2018101415240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710" y="794385"/>
            <a:ext cx="2767965" cy="36906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77925" y="181610"/>
            <a:ext cx="1519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/>
              <a:t>旧版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28260" y="181610"/>
            <a:ext cx="1342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/>
              <a:t>新版</a:t>
            </a: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a5dc17e0-2810-447a-b4ff-8f4bb59e2312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d"/>
  <p:tag name="KSO_WM_UNIT_INDEX" val="1"/>
  <p:tag name="KSO_WM_UNIT_LAYERLEVEL" val="1"/>
  <p:tag name="KSO_WM_UNIT_VALUE" val="1056*2787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5*d*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4"/>
  <p:tag name="KSO_WM_SLIDE_LAYOUT" val="a_l"/>
  <p:tag name="KSO_WM_SLIDE_LAYOUT_CNT" val="1_1"/>
  <p:tag name="KSO_WM_SLIDE_TYPE" val="contents"/>
  <p:tag name="KSO_WM_SLIDE_SUBTYPE" val="diag"/>
  <p:tag name="KSO_WM_BEAUTIFY_FLAG" val="#wm#"/>
  <p:tag name="KSO_WM_COMBINE_RELATE_SLIDE_ID" val="background20185116_6"/>
  <p:tag name="KSO_WM_TEMPLATE_CATEGORY" val="custom"/>
  <p:tag name="KSO_WM_TEMPLATE_INDEX" val="20189055"/>
  <p:tag name="KSO_WM_SLIDE_ID" val="custom20189055_6"/>
  <p:tag name="KSO_WM_SLIDE_INDEX" val="6"/>
  <p:tag name="KSO_WM_DIAGRAM_GROUP_CODE" val="l1-1"/>
  <p:tag name="KSO_WM_TEMPLATE_SUBCATEGORY" val="combin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1"/>
  <p:tag name="KSO_WM_UNIT_ID" val="custom20189055_6*l_h_i*1_2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1"/>
  <p:tag name="KSO_WM_UNIT_ID" val="custom20189055_6*l_h_i*1_3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4_1"/>
  <p:tag name="KSO_WM_UNIT_LAYERLEVEL" val="1_1_1"/>
  <p:tag name="KSO_WM_BEAUTIFY_FLAG" val="#wm#"/>
  <p:tag name="KSO_WM_TAG_VERSION" val="1.0"/>
  <p:tag name="KSO_WM_DIAGRAM_GROUP_CODE" val="l1-1"/>
  <p:tag name="KSO_WM_UNIT_ID" val="custom20189055_6*l_h_i*1_4_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55_6*l_h_i*1_1_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6*i*4"/>
  <p:tag name="KSO_WM_TEMPLATE_CATEGORY" val="custom"/>
  <p:tag name="KSO_WM_TEMPLATE_INDEX" val="20189055"/>
  <p:tag name="KSO_WM_UNIT_INDEX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6*i*5"/>
  <p:tag name="KSO_WM_TEMPLATE_CATEGORY" val="custom"/>
  <p:tag name="KSO_WM_TEMPLATE_INDEX" val="20189055"/>
  <p:tag name="KSO_WM_UNIT_INDEX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1_2"/>
  <p:tag name="KSO_WM_UNIT_LAYERLEVEL" val="1_1_1"/>
  <p:tag name="KSO_WM_BEAUTIFY_FLAG" val="#wm#"/>
  <p:tag name="KSO_WM_TAG_VERSION" val="1.0"/>
  <p:tag name="KSO_WM_DIAGRAM_GROUP_CODE" val="l1-1"/>
  <p:tag name="KSO_WM_UNIT_ID" val="custom20189055_6*l_h_i*1_1_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2_2"/>
  <p:tag name="KSO_WM_UNIT_LAYERLEVEL" val="1_1_1"/>
  <p:tag name="KSO_WM_BEAUTIFY_FLAG" val="#wm#"/>
  <p:tag name="KSO_WM_TAG_VERSION" val="1.0"/>
  <p:tag name="KSO_WM_DIAGRAM_GROUP_CODE" val="l1-1"/>
  <p:tag name="KSO_WM_UNIT_ID" val="custom20189055_6*l_h_i*1_2_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5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3_2"/>
  <p:tag name="KSO_WM_UNIT_LAYERLEVEL" val="1_1_1"/>
  <p:tag name="KSO_WM_BEAUTIFY_FLAG" val="#wm#"/>
  <p:tag name="KSO_WM_TAG_VERSION" val="1.0"/>
  <p:tag name="KSO_WM_DIAGRAM_GROUP_CODE" val="l1-1"/>
  <p:tag name="KSO_WM_UNIT_ID" val="custom20189055_6*l_h_i*1_3_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4_2"/>
  <p:tag name="KSO_WM_UNIT_LAYERLEVEL" val="1_1_1"/>
  <p:tag name="KSO_WM_BEAUTIFY_FLAG" val="#wm#"/>
  <p:tag name="KSO_WM_TAG_VERSION" val="1.0"/>
  <p:tag name="KSO_WM_DIAGRAM_GROUP_CODE" val="l1-1"/>
  <p:tag name="KSO_WM_UNIT_ID" val="custom20189055_6*l_h_i*1_4_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1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55_6*l_h_f*1_1_1"/>
  <p:tag name="KSO_WM_UNIT_PRESET_TEXT" val="请输入你的标题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2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55_6*l_h_f*1_2_1"/>
  <p:tag name="KSO_WM_UNIT_PRESET_TEXT" val="请输入你的标题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3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55_6*l_h_f*1_3_1"/>
  <p:tag name="KSO_WM_UNIT_PRESET_TEXT" val="请输入你的标题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4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55_6*l_h_f*1_4_1"/>
  <p:tag name="KSO_WM_UNIT_PRESET_TEXT" val="请输入你的标题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55_6*a*1"/>
  <p:tag name="KSO_WM_UNIT_PRESET_TEXT" val="目  录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16_7"/>
  <p:tag name="KSO_WM_TEMPLATE_CATEGORY" val="custom"/>
  <p:tag name="KSO_WM_TEMPLATE_INDEX" val="20189055"/>
  <p:tag name="KSO_WM_SLIDE_ID" val="custom20189055_7"/>
  <p:tag name="KSO_WM_SLIDE_INDEX" val="7"/>
  <p:tag name="KSO_WM_TEMPLATE_SUBCATEGORY" val="combi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7*a*1"/>
  <p:tag name="KSO_WM_UNIT_PRESET_TEXT" val="输入节标题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e"/>
  <p:tag name="KSO_WM_UNIT_INDEX" val="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ID" val="custom20189055_7*e*1"/>
  <p:tag name="KSO_WM_UNIT_PRESET_TEXT" val="壹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5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"/>
  <p:tag name="KSO_WM_SLIDE_LAYOUT_CNT" val="1_2"/>
  <p:tag name="KSO_WM_SLIDE_TYPE" val="text"/>
  <p:tag name="KSO_WM_SLIDE_SUBTYPE" val="pureTxt"/>
  <p:tag name="KSO_WM_BEAUTIFY_FLAG" val="#wm#"/>
  <p:tag name="KSO_WM_SLIDE_POSITION" val="253*177"/>
  <p:tag name="KSO_WM_SLIDE_SIZE" val="579*283"/>
  <p:tag name="KSO_WM_COMBINE_RELATE_SLIDE_ID" val="background20185116_10"/>
  <p:tag name="KSO_WM_TEMPLATE_CATEGORY" val="custom"/>
  <p:tag name="KSO_WM_TEMPLATE_INDEX" val="20189055"/>
  <p:tag name="KSO_WM_SLIDE_ID" val="custom20189055_10"/>
  <p:tag name="KSO_WM_SLIDE_INDEX" val="10"/>
  <p:tag name="KSO_WM_TEMPLATE_SUBCATEGORY" val="combi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0*i*3"/>
  <p:tag name="KSO_WM_TEMPLATE_CATEGORY" val="custom"/>
  <p:tag name="KSO_WM_TEMPLATE_INDEX" val="20189055"/>
  <p:tag name="KSO_WM_UNIT_INDEX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0*i*4"/>
  <p:tag name="KSO_WM_TEMPLATE_CATEGORY" val="custom"/>
  <p:tag name="KSO_WM_TEMPLATE_INDEX" val="20189055"/>
  <p:tag name="KSO_WM_UNIT_INDEX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0*i*5"/>
  <p:tag name="KSO_WM_TEMPLATE_CATEGORY" val="custom"/>
  <p:tag name="KSO_WM_TEMPLATE_INDEX" val="20189055"/>
  <p:tag name="KSO_WM_UNIT_INDEX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16_7"/>
  <p:tag name="KSO_WM_TEMPLATE_CATEGORY" val="custom"/>
  <p:tag name="KSO_WM_TEMPLATE_INDEX" val="20189055"/>
  <p:tag name="KSO_WM_SLIDE_ID" val="custom20189055_7"/>
  <p:tag name="KSO_WM_SLIDE_INDEX" val="7"/>
  <p:tag name="KSO_WM_TEMPLATE_SUBCATEGORY" val="combin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7*a*1"/>
  <p:tag name="KSO_WM_UNIT_PRESET_TEXT" val="输入节标题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e"/>
  <p:tag name="KSO_WM_UNIT_INDEX" val="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ID" val="custom20189055_7*e*1"/>
  <p:tag name="KSO_WM_UNIT_PRESET_TEXT" val="壹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l"/>
  <p:tag name="KSO_WM_SLIDE_LAYOUT_CNT" val="1"/>
  <p:tag name="KSO_WM_SLIDE_TYPE" val="text"/>
  <p:tag name="KSO_WM_SLIDE_SUBTYPE" val="diag"/>
  <p:tag name="KSO_WM_BEAUTIFY_FLAG" val="#wm#"/>
  <p:tag name="KSO_WM_SLIDE_POSITION" val="138*127"/>
  <p:tag name="KSO_WM_SLIDE_SIZE" val="549*264"/>
  <p:tag name="KSO_WM_COMBINE_RELATE_SLIDE_ID" val="background20185116_8"/>
  <p:tag name="KSO_WM_TEMPLATE_CATEGORY" val="custom"/>
  <p:tag name="KSO_WM_TEMPLATE_INDEX" val="20189055"/>
  <p:tag name="KSO_WM_SLIDE_ID" val="custom20189055_8"/>
  <p:tag name="KSO_WM_SLIDE_INDEX" val="8"/>
  <p:tag name="KSO_WM_DIAGRAM_GROUP_CODE" val="l1-2"/>
  <p:tag name="KSO_WM_TEMPLATE_SUBCATEGORY" val="combine"/>
  <p:tag name="KSO_WM_SLIDE_MODEL_TYPE" val="timelin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8*i*1"/>
  <p:tag name="KSO_WM_TEMPLATE_CATEGORY" val="custom"/>
  <p:tag name="KSO_WM_TEMPLATE_INDEX" val="20189055"/>
  <p:tag name="KSO_WM_UNIT_INDEX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8*i*8"/>
  <p:tag name="KSO_WM_TEMPLATE_CATEGORY" val="custom"/>
  <p:tag name="KSO_WM_TEMPLATE_INDEX" val="20189055"/>
  <p:tag name="KSO_WM_UNIT_INDEX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BEAUTIFY_FLAG" val="#wm#"/>
  <p:tag name="KSO_WM_COMBINE_RELATE_SLIDE_ID" val="background20185116_1"/>
  <p:tag name="KSO_WM_TEMPLATE_CATEGORY" val="custom"/>
  <p:tag name="KSO_WM_TEMPLATE_INDEX" val="20189055"/>
  <p:tag name="KSO_WM_TEMPLATE_SUBCATEGORY" val="combine"/>
  <p:tag name="KSO_WM_TEMPLATE_THUMBS_INDEX" val="1、5、6、7、8、9、10、13、1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f"/>
  <p:tag name="KSO_WM_SLIDE_LAYOUT_CNT" val="1_1"/>
  <p:tag name="KSO_WM_SLIDE_TYPE" val="text"/>
  <p:tag name="KSO_WM_SLIDE_SUBTYPE" val="pureTxt"/>
  <p:tag name="KSO_WM_BEAUTIFY_FLAG" val="#wm#"/>
  <p:tag name="KSO_WM_SLIDE_POSITION" val="119*162"/>
  <p:tag name="KSO_WM_SLIDE_SIZE" val="438*210"/>
  <p:tag name="KSO_WM_COMBINE_RELATE_SLIDE_ID" val="background20185116_9"/>
  <p:tag name="KSO_WM_TEMPLATE_CATEGORY" val="custom"/>
  <p:tag name="KSO_WM_TEMPLATE_INDEX" val="20189055"/>
  <p:tag name="KSO_WM_SLIDE_ID" val="custom20189055_9"/>
  <p:tag name="KSO_WM_SLIDE_INDEX" val="9"/>
  <p:tag name="KSO_WM_TEMPLATE_SUBCATEGORY" val="combine"/>
  <p:tag name="KSO_WM_SLIDE_MODEL_TYPE" val="timelin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0"/>
  <p:tag name="KSO_WM_TEMPLATE_CATEGORY" val="custom"/>
  <p:tag name="KSO_WM_TEMPLATE_INDEX" val="20189055"/>
  <p:tag name="KSO_WM_UNIT_INDEX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0"/>
  <p:tag name="KSO_WM_TEMPLATE_CATEGORY" val="custom"/>
  <p:tag name="KSO_WM_TEMPLATE_INDEX" val="20189055"/>
  <p:tag name="KSO_WM_UNIT_INDEX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16_7"/>
  <p:tag name="KSO_WM_TEMPLATE_CATEGORY" val="custom"/>
  <p:tag name="KSO_WM_TEMPLATE_INDEX" val="20189055"/>
  <p:tag name="KSO_WM_SLIDE_ID" val="custom20189055_7"/>
  <p:tag name="KSO_WM_SLIDE_INDEX" val="7"/>
  <p:tag name="KSO_WM_TEMPLATE_SUBCATEGORY" val="combin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7*a*1"/>
  <p:tag name="KSO_WM_UNIT_PRESET_TEXT" val="输入节标题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e"/>
  <p:tag name="KSO_WM_UNIT_INDEX" val="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ID" val="custom20189055_7*e*1"/>
  <p:tag name="KSO_WM_UNIT_PRESET_TEXT" val="壹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3"/>
  <p:tag name="KSO_WM_TEMPLATE_CATEGORY" val="custom"/>
  <p:tag name="KSO_WM_TEMPLATE_INDEX" val="20189055"/>
  <p:tag name="KSO_WM_UNIT_INDEX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d"/>
  <p:tag name="KSO_WM_UNIT_INDEX" val="1"/>
  <p:tag name="KSO_WM_UNIT_ID" val="custom20189055_13*d*1"/>
  <p:tag name="KSO_WM_UNIT_LAYERLEVEL" val="1"/>
  <p:tag name="KSO_WM_UNIT_VALUE" val="1047*1623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SLIDE_ITEM_CNT" val="2"/>
  <p:tag name="KSO_WM_SLIDE_LAYOUT" val="a_b"/>
  <p:tag name="KSO_WM_SLIDE_LAYOUT_CNT" val="1_1"/>
  <p:tag name="KSO_WM_SLIDE_TYPE" val="title"/>
  <p:tag name="KSO_WM_SLIDE_SUBTYPE" val="pureTxt"/>
  <p:tag name="KSO_WM_BEAUTIFY_FLAG" val="#wm#"/>
  <p:tag name="KSO_WM_COMBINE_RELATE_SLIDE_ID" val="background20185116_1"/>
  <p:tag name="KSO_WM_TEMPLATE_CATEGORY" val="custom"/>
  <p:tag name="KSO_WM_TEMPLATE_INDEX" val="20189055"/>
  <p:tag name="KSO_WM_SLIDE_ID" val="custom20189055_1"/>
  <p:tag name="KSO_WM_SLIDE_INDEX" val="1"/>
  <p:tag name="KSO_WM_TEMPLATE_SUBCATEGORY" val="combine"/>
  <p:tag name="KSO_WM_TEMPLATE_THUMBS_INDEX" val="1、5、6、7、8、9、10、13、14、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5"/>
  <p:tag name="KSO_WM_TEMPLATE_CATEGORY" val="custom"/>
  <p:tag name="KSO_WM_TEMPLATE_INDEX" val="20189055"/>
  <p:tag name="KSO_WM_UNIT_INDEX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f"/>
  <p:tag name="KSO_WM_UNIT_INDEX" val="1"/>
  <p:tag name="KSO_WM_UNIT_LAYERLEVEL" val="1"/>
  <p:tag name="KSO_WM_UNIT_VALUE" val="96"/>
  <p:tag name="KSO_WM_UNIT_HIGHLIGHT" val="0"/>
  <p:tag name="KSO_WM_UNIT_COMPATIBLE" val="0"/>
  <p:tag name="KSO_WM_UNIT_CLEAR" val="0"/>
  <p:tag name="KSO_WM_UNIT_PRESET_TEXT_INDEX" val="2"/>
  <p:tag name="KSO_WM_UNIT_PRESET_TEXT_LEN" val="90"/>
  <p:tag name="KSO_WM_BEAUTIFY_FLAG" val="#wm#"/>
  <p:tag name="KSO_WM_TAG_VERSION" val="1.0"/>
  <p:tag name="KSO_WM_UNIT_ID" val="custom20189055_10*f*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16_7"/>
  <p:tag name="KSO_WM_TEMPLATE_CATEGORY" val="custom"/>
  <p:tag name="KSO_WM_TEMPLATE_INDEX" val="20189055"/>
  <p:tag name="KSO_WM_SLIDE_ID" val="custom20189055_7"/>
  <p:tag name="KSO_WM_SLIDE_INDEX" val="7"/>
  <p:tag name="KSO_WM_TEMPLATE_SUBCATEGORY" val="combin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7*a*1"/>
  <p:tag name="KSO_WM_UNIT_PRESET_TEXT" val="输入节标题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e"/>
  <p:tag name="KSO_WM_UNIT_INDEX" val="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ID" val="custom20189055_7*e*1"/>
  <p:tag name="KSO_WM_UNIT_PRESET_TEXT" val="壹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"/>
  <p:tag name="KSO_WM_SLIDE_LAYOUT_CNT" val="1"/>
  <p:tag name="KSO_WM_SLIDE_TYPE" val="endPage"/>
  <p:tag name="KSO_WM_SLIDE_SUBTYPE" val="pureTxt"/>
  <p:tag name="KSO_WM_BEAUTIFY_FLAG" val="#wm#"/>
  <p:tag name="KSO_WM_COMBINE_RELATE_SLIDE_ID" val="background20185116_14"/>
  <p:tag name="KSO_WM_TEMPLATE_CATEGORY" val="custom"/>
  <p:tag name="KSO_WM_TEMPLATE_INDEX" val="20189055"/>
  <p:tag name="KSO_WM_SLIDE_ID" val="custom20189055_14"/>
  <p:tag name="KSO_WM_SLIDE_INDEX" val="14"/>
  <p:tag name="KSO_WM_TEMPLATE_SUBCATEGORY" val="combin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3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14*a*1"/>
  <p:tag name="KSO_WM_UNIT_PRESET_TEXT" val="谢谢欣赏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5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1*a*1"/>
  <p:tag name="KSO_WM_UNIT_PRESET_TEXT" val="创意中国风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b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1*b*1"/>
  <p:tag name="KSO_WM_UNIT_PRESET_TEXT" val="文艺清新复古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790*404"/>
  <p:tag name="KSO_WM_SLIDE_POSITION" val="75*103"/>
  <p:tag name="KSO_WM_SLIDE_LAYOUT_CNT" val="1_1_1"/>
  <p:tag name="KSO_WM_SLIDE_LAYOUT" val="a_f_d"/>
  <p:tag name="KSO_WM_BEAUTIFY_FLAG" val="#wm#"/>
  <p:tag name="KSO_WM_SLIDE_TYPE" val="text"/>
  <p:tag name="KSO_WM_SLIDE_ITEM_CNT" val="2"/>
  <p:tag name="KSO_WM_TAG_VERSION" val="1.0"/>
  <p:tag name="KSO_WM_SLIDE_SUBTYPE" val="picTxt"/>
  <p:tag name="KSO_WM_COMBINE_RELATE_SLIDE_ID" val="background20185116_5"/>
  <p:tag name="KSO_WM_TEMPLATE_CATEGORY" val="custom"/>
  <p:tag name="KSO_WM_TEMPLATE_INDEX" val="20189055"/>
  <p:tag name="KSO_WM_SLIDE_ID" val="custom20189055_5"/>
  <p:tag name="KSO_WM_SLIDE_INDEX" val="5"/>
  <p:tag name="KSO_WM_TEMPLATE_SUBCATEGORY" val="comb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1"/>
  <p:tag name="KSO_WM_UNIT_LAYERLEVEL" val="1"/>
  <p:tag name="KSO_WM_UNIT_INDEX" val="1"/>
  <p:tag name="KSO_WM_UNIT_TYPE" val="a"/>
  <p:tag name="KSO_WM_UNIT_ID" val="custom20189055_5*a*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54402C"/>
      </a:dk2>
      <a:lt2>
        <a:srgbClr val="E7E6E6"/>
      </a:lt2>
      <a:accent1>
        <a:srgbClr val="54402C"/>
      </a:accent1>
      <a:accent2>
        <a:srgbClr val="F8E7C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自定义</PresentationFormat>
  <Paragraphs>63</Paragraphs>
  <Slides>15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当时只道是寻常</vt:lpstr>
      <vt:lpstr>PowerPoint 演示文稿</vt:lpstr>
      <vt:lpstr>PowerPoint 演示文稿</vt:lpstr>
      <vt:lpstr>领导引领</vt:lpstr>
      <vt:lpstr>PowerPoint 演示文稿</vt:lpstr>
      <vt:lpstr>个人努力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同伴互助</vt:lpstr>
      <vt:lpstr>PowerPoint 演示文稿</vt:lpstr>
      <vt:lpstr>小小运气</vt:lpstr>
      <vt:lpstr>感谢您的聆听，请批评指正！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24</cp:revision>
  <dcterms:created xsi:type="dcterms:W3CDTF">2018-04-09T07:25:00Z</dcterms:created>
  <dcterms:modified xsi:type="dcterms:W3CDTF">2019-04-01T08:01:27Z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  <property fmtid="{D5CDD505-2E9C-101B-9397-08002B2CF9AE}" pid="3" name="KSORubyTemplateID">
    <vt:lpwstr>2</vt:lpwstr>
  </property>
</Properties>
</file>