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1" r:id="rId2"/>
    <p:sldId id="378" r:id="rId3"/>
    <p:sldId id="375" r:id="rId4"/>
    <p:sldId id="273" r:id="rId5"/>
    <p:sldId id="379" r:id="rId6"/>
    <p:sldId id="376" r:id="rId7"/>
    <p:sldId id="353" r:id="rId8"/>
    <p:sldId id="377" r:id="rId9"/>
    <p:sldId id="380" r:id="rId10"/>
    <p:sldId id="381" r:id="rId11"/>
    <p:sldId id="382" r:id="rId12"/>
    <p:sldId id="383" r:id="rId13"/>
    <p:sldId id="269" r:id="rId14"/>
    <p:sldId id="289" r:id="rId15"/>
    <p:sldId id="309" r:id="rId16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AD"/>
    <a:srgbClr val="66FFFF"/>
    <a:srgbClr val="1003BD"/>
    <a:srgbClr val="0000FF"/>
    <a:srgbClr val="FF0000"/>
    <a:srgbClr val="C50023"/>
    <a:srgbClr val="F1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74" autoAdjust="0"/>
    <p:restoredTop sz="94660" autoAdjust="0"/>
  </p:normalViewPr>
  <p:slideViewPr>
    <p:cSldViewPr snapToGrid="0">
      <p:cViewPr varScale="1">
        <p:scale>
          <a:sx n="71" d="100"/>
          <a:sy n="71" d="100"/>
        </p:scale>
        <p:origin x="-85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Microsoft_Word_97_-_2003___5.doc"/><Relationship Id="rId5" Type="http://schemas.openxmlformats.org/officeDocument/2006/relationships/oleObject" Target="../embeddings/oleObject25.bin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9.emf"/><Relationship Id="rId5" Type="http://schemas.openxmlformats.org/officeDocument/2006/relationships/oleObject" Target="../embeddings/Microsoft_Word_97_-_2003___6.doc"/><Relationship Id="rId4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0.emf"/><Relationship Id="rId4" Type="http://schemas.openxmlformats.org/officeDocument/2006/relationships/oleObject" Target="../embeddings/Microsoft_Word_97_-_2003___7.doc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Word_97_-_2003___1.doc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.docx"/><Relationship Id="rId3" Type="http://schemas.openxmlformats.org/officeDocument/2006/relationships/image" Target="../media/image8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Word_97_-_2003___2.doc"/><Relationship Id="rId4" Type="http://schemas.openxmlformats.org/officeDocument/2006/relationships/oleObject" Target="../embeddings/oleObject6.bin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Word_97_-_2003___3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Word_97_-_2003___4.doc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组合 7"/>
          <p:cNvGrpSpPr/>
          <p:nvPr/>
        </p:nvGrpSpPr>
        <p:grpSpPr bwMode="auto">
          <a:xfrm>
            <a:off x="685800" y="1915795"/>
            <a:ext cx="11222990" cy="2552065"/>
            <a:chOff x="3595" y="1595"/>
            <a:chExt cx="13858" cy="3471"/>
          </a:xfrm>
        </p:grpSpPr>
        <p:sp>
          <p:nvSpPr>
            <p:cNvPr id="3" name="Rectangle 5"/>
            <p:cNvSpPr/>
            <p:nvPr/>
          </p:nvSpPr>
          <p:spPr>
            <a:xfrm>
              <a:off x="3595" y="3685"/>
              <a:ext cx="12203" cy="138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indent="0" algn="ctr">
                <a:spcBef>
                  <a:spcPct val="0"/>
                </a:spcBef>
                <a:buNone/>
                <a:defRPr/>
              </a:pPr>
              <a:r>
                <a:rPr lang="zh-CN" altLang="en-US" sz="5800" b="1" noProof="1" smtClean="0">
                  <a:solidFill>
                    <a:srgbClr val="C50023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仿宋" panose="02010609060101010101" charset="-122"/>
                  <a:ea typeface="仿宋" panose="02010609060101010101" charset="-122"/>
                  <a:sym typeface="+mn-ea"/>
                </a:rPr>
                <a:t> </a:t>
              </a:r>
              <a:r>
                <a:rPr lang="en-US" altLang="zh-CN" sz="5800" b="1" noProof="1" smtClean="0">
                  <a:solidFill>
                    <a:srgbClr val="C50023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仿宋" panose="02010609060101010101" charset="-122"/>
                  <a:ea typeface="仿宋" panose="02010609060101010101" charset="-122"/>
                  <a:sym typeface="+mn-ea"/>
                </a:rPr>
                <a:t>9.5</a:t>
              </a:r>
              <a:r>
                <a:rPr lang="zh-CN" altLang="en-US" sz="5800" b="1" noProof="1" smtClean="0">
                  <a:solidFill>
                    <a:srgbClr val="C50023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仿宋" panose="02010609060101010101" charset="-122"/>
                  <a:ea typeface="仿宋" panose="02010609060101010101" charset="-122"/>
                  <a:sym typeface="+mn-ea"/>
                </a:rPr>
                <a:t>　多项式的因式分解</a:t>
              </a:r>
            </a:p>
          </p:txBody>
        </p:sp>
        <p:sp>
          <p:nvSpPr>
            <p:cNvPr id="19462" name="文本框 5"/>
            <p:cNvSpPr txBox="1">
              <a:spLocks noChangeArrowheads="1"/>
            </p:cNvSpPr>
            <p:nvPr/>
          </p:nvSpPr>
          <p:spPr bwMode="auto">
            <a:xfrm>
              <a:off x="4496" y="1595"/>
              <a:ext cx="12957" cy="15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6600" b="1" dirty="0" smtClean="0">
                  <a:latin typeface="微软雅黑" panose="020B0503020204020204" charset="-122"/>
                  <a:ea typeface="微软雅黑" panose="020B0503020204020204" charset="-122"/>
                </a:rPr>
                <a:t>第</a:t>
              </a:r>
              <a:r>
                <a:rPr lang="en-US" altLang="zh-CN" sz="6600" b="1" dirty="0" smtClean="0"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r>
                <a:rPr lang="zh-CN" altLang="en-US" sz="6600" b="1" dirty="0" smtClean="0">
                  <a:latin typeface="微软雅黑" panose="020B0503020204020204" charset="-122"/>
                  <a:ea typeface="微软雅黑" panose="020B0503020204020204" charset="-122"/>
                </a:rPr>
                <a:t>章  整式乘法与因式分解</a:t>
              </a:r>
              <a:r>
                <a:rPr lang="zh-CN" altLang="en-US" sz="6600" dirty="0">
                  <a:latin typeface="微软雅黑" panose="020B0503020204020204" charset="-122"/>
                  <a:ea typeface="微软雅黑" panose="020B0503020204020204" charset="-122"/>
                </a:rPr>
                <a:t>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2330" y="267161"/>
            <a:ext cx="41058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因式分解</a:t>
            </a:r>
            <a:r>
              <a:rPr lang="zh-CN" altLang="zh-CN" sz="2800" b="1" dirty="0" smtClean="0"/>
              <a:t>的应用</a:t>
            </a:r>
            <a:endParaRPr lang="zh-CN" altLang="zh-CN" sz="2800" dirty="0"/>
          </a:p>
        </p:txBody>
      </p:sp>
      <p:sp>
        <p:nvSpPr>
          <p:cNvPr id="3" name="矩形 2"/>
          <p:cNvSpPr/>
          <p:nvPr/>
        </p:nvSpPr>
        <p:spPr>
          <a:xfrm>
            <a:off x="780154" y="1219669"/>
            <a:ext cx="4532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/>
              <a:t>1</a:t>
            </a:r>
            <a:r>
              <a:rPr lang="zh-CN" altLang="en-US" sz="3200" b="1" dirty="0" smtClean="0"/>
              <a:t>、</a:t>
            </a:r>
            <a:r>
              <a:rPr lang="zh-CN" altLang="zh-CN" sz="3200" b="1" dirty="0" smtClean="0"/>
              <a:t>利用</a:t>
            </a:r>
            <a:r>
              <a:rPr lang="zh-CN" altLang="zh-CN" sz="3200" b="1" dirty="0"/>
              <a:t>因式分解计算：</a:t>
            </a:r>
            <a:endParaRPr lang="zh-CN" altLang="en-US" sz="3200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789014"/>
              </p:ext>
            </p:extLst>
          </p:nvPr>
        </p:nvGraphicFramePr>
        <p:xfrm>
          <a:off x="1354487" y="1907147"/>
          <a:ext cx="2301315" cy="708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Equation" r:id="rId3" imgW="825480" imgH="253800" progId="Equation.DSMT4">
                  <p:embed/>
                </p:oleObj>
              </mc:Choice>
              <mc:Fallback>
                <p:oleObj name="Equation" r:id="rId3" imgW="825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4487" y="1907147"/>
                        <a:ext cx="2301315" cy="708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605048"/>
              </p:ext>
            </p:extLst>
          </p:nvPr>
        </p:nvGraphicFramePr>
        <p:xfrm>
          <a:off x="1287040" y="3099172"/>
          <a:ext cx="3611562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Equation" r:id="rId5" imgW="1295280" imgH="253800" progId="Equation.DSMT4">
                  <p:embed/>
                </p:oleObj>
              </mc:Choice>
              <mc:Fallback>
                <p:oleObj name="Equation" r:id="rId5" imgW="1295280" imgH="253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040" y="3099172"/>
                        <a:ext cx="3611562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564538"/>
              </p:ext>
            </p:extLst>
          </p:nvPr>
        </p:nvGraphicFramePr>
        <p:xfrm>
          <a:off x="1340400" y="4327149"/>
          <a:ext cx="29400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Equation" r:id="rId7" imgW="1054080" imgH="253800" progId="Equation.DSMT4">
                  <p:embed/>
                </p:oleObj>
              </mc:Choice>
              <mc:Fallback>
                <p:oleObj name="Equation" r:id="rId7" imgW="1054080" imgH="253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0400" y="4327149"/>
                        <a:ext cx="2940050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369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9272" y="784737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/>
              <a:t>填空：</a:t>
            </a:r>
            <a:endParaRPr lang="zh-CN" altLang="en-US" sz="4000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945697"/>
              </p:ext>
            </p:extLst>
          </p:nvPr>
        </p:nvGraphicFramePr>
        <p:xfrm>
          <a:off x="663574" y="1665288"/>
          <a:ext cx="7338577" cy="1275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Equation" r:id="rId3" imgW="2489040" imgH="431640" progId="Equation.DSMT4">
                  <p:embed/>
                </p:oleObj>
              </mc:Choice>
              <mc:Fallback>
                <p:oleObj name="Equation" r:id="rId3" imgW="24890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3574" y="1665288"/>
                        <a:ext cx="7338577" cy="1275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729581"/>
              </p:ext>
            </p:extLst>
          </p:nvPr>
        </p:nvGraphicFramePr>
        <p:xfrm>
          <a:off x="572153" y="3197506"/>
          <a:ext cx="10525573" cy="1284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Equation" r:id="rId5" imgW="3543120" imgH="431640" progId="Equation.DSMT4">
                  <p:embed/>
                </p:oleObj>
              </mc:Choice>
              <mc:Fallback>
                <p:oleObj name="Equation" r:id="rId5" imgW="3543120" imgH="43164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153" y="3197506"/>
                        <a:ext cx="10525573" cy="1284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232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825824"/>
              </p:ext>
            </p:extLst>
          </p:nvPr>
        </p:nvGraphicFramePr>
        <p:xfrm>
          <a:off x="930368" y="744912"/>
          <a:ext cx="7775575" cy="163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3" imgW="2184120" imgH="457200" progId="Equation.DSMT4">
                  <p:embed/>
                </p:oleObj>
              </mc:Choice>
              <mc:Fallback>
                <p:oleObj name="Equation" r:id="rId3" imgW="21841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368" y="744912"/>
                        <a:ext cx="7775575" cy="163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913187"/>
              </p:ext>
            </p:extLst>
          </p:nvPr>
        </p:nvGraphicFramePr>
        <p:xfrm>
          <a:off x="928968" y="3149040"/>
          <a:ext cx="6726891" cy="1807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Equation" r:id="rId5" imgW="1701720" imgH="457200" progId="Equation.DSMT4">
                  <p:embed/>
                </p:oleObj>
              </mc:Choice>
              <mc:Fallback>
                <p:oleObj name="Equation" r:id="rId5" imgW="17017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8968" y="3149040"/>
                        <a:ext cx="6726891" cy="18075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38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115888" y="1044575"/>
            <a:ext cx="3167062" cy="676275"/>
            <a:chOff x="183" y="1646"/>
            <a:chExt cx="4986" cy="1063"/>
          </a:xfrm>
        </p:grpSpPr>
        <p:pic>
          <p:nvPicPr>
            <p:cNvPr id="10252" name="图片 8" descr="图标-0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3" y="1646"/>
              <a:ext cx="4986" cy="1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文本框 3"/>
            <p:cNvSpPr txBox="1"/>
            <p:nvPr/>
          </p:nvSpPr>
          <p:spPr>
            <a:xfrm>
              <a:off x="878" y="1766"/>
              <a:ext cx="2529" cy="8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总结反思</a:t>
              </a:r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320675" y="2179566"/>
            <a:ext cx="7451725" cy="461468"/>
            <a:chOff x="745" y="3469"/>
            <a:chExt cx="5845" cy="727"/>
          </a:xfrm>
        </p:grpSpPr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878" y="3469"/>
              <a:ext cx="5712" cy="7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1AF00"/>
                  </a:solidFill>
                  <a:latin typeface="宋体" panose="02010600030101010101" pitchFamily="2" charset="-122"/>
                </a:rPr>
                <a:t>知识点　提公因式法与公式法分解因式的综合运用</a:t>
              </a:r>
            </a:p>
          </p:txBody>
        </p:sp>
        <p:pic>
          <p:nvPicPr>
            <p:cNvPr id="1025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5" y="3507"/>
              <a:ext cx="133" cy="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0"/>
          <p:cNvSpPr/>
          <p:nvPr/>
        </p:nvSpPr>
        <p:spPr>
          <a:xfrm>
            <a:off x="404813" y="1695450"/>
            <a:ext cx="287655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F1AF00"/>
                </a:solidFill>
                <a:latin typeface="+mn-ea"/>
              </a:rPr>
              <a:t>小结</a:t>
            </a:r>
            <a:r>
              <a:rPr lang="zh-CN" altLang="en-US" sz="2400" dirty="0">
                <a:solidFill>
                  <a:srgbClr val="F1AF00"/>
                </a:solidFill>
                <a:latin typeface="+mn-ea"/>
              </a:rPr>
              <a:t> </a:t>
            </a:r>
          </a:p>
        </p:txBody>
      </p:sp>
      <p:graphicFrame>
        <p:nvGraphicFramePr>
          <p:cNvPr id="25604" name="Object 4"/>
          <p:cNvGraphicFramePr/>
          <p:nvPr/>
        </p:nvGraphicFramePr>
        <p:xfrm>
          <a:off x="581025" y="2848952"/>
          <a:ext cx="10883900" cy="353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Document" r:id="rId6" imgW="11555730" imgH="3778250" progId="Word.Document.8">
                  <p:embed/>
                </p:oleObj>
              </mc:Choice>
              <mc:Fallback>
                <p:oleObj name="Document" r:id="rId6" imgW="11555730" imgH="3778250" progId="Word.Document.8">
                  <p:embed/>
                  <p:pic>
                    <p:nvPicPr>
                      <p:cNvPr id="0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1025" y="2848952"/>
                        <a:ext cx="10883900" cy="3533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 bwMode="auto">
          <a:xfrm>
            <a:off x="687388" y="1052513"/>
            <a:ext cx="2143125" cy="460375"/>
            <a:chOff x="745" y="3236"/>
            <a:chExt cx="3374" cy="724"/>
          </a:xfrm>
        </p:grpSpPr>
        <p:pic>
          <p:nvPicPr>
            <p:cNvPr id="1638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5" y="3262"/>
              <a:ext cx="133" cy="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Rectangle 10"/>
            <p:cNvSpPr/>
            <p:nvPr/>
          </p:nvSpPr>
          <p:spPr>
            <a:xfrm>
              <a:off x="1080" y="3236"/>
              <a:ext cx="3039" cy="7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indent="0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2400" b="1" dirty="0">
                  <a:solidFill>
                    <a:srgbClr val="F1AF00"/>
                  </a:solidFill>
                  <a:latin typeface="+mn-ea"/>
                </a:rPr>
                <a:t>反思</a:t>
              </a:r>
              <a:r>
                <a:rPr lang="zh-CN" altLang="en-US" sz="2400" dirty="0">
                  <a:solidFill>
                    <a:srgbClr val="F1AF00"/>
                  </a:solidFill>
                  <a:latin typeface="+mn-ea"/>
                </a:rPr>
                <a:t> </a:t>
              </a:r>
            </a:p>
          </p:txBody>
        </p:sp>
      </p:grpSp>
      <p:graphicFrame>
        <p:nvGraphicFramePr>
          <p:cNvPr id="6152" name="Object 8"/>
          <p:cNvGraphicFramePr/>
          <p:nvPr/>
        </p:nvGraphicFramePr>
        <p:xfrm>
          <a:off x="1547813" y="2479675"/>
          <a:ext cx="8756650" cy="244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Document" r:id="rId5" imgW="9105900" imgH="2585720" progId="Word.Document.8">
                  <p:embed/>
                </p:oleObj>
              </mc:Choice>
              <mc:Fallback>
                <p:oleObj name="Document" r:id="rId5" imgW="9105900" imgH="2585720" progId="Word.Document.8">
                  <p:embed/>
                  <p:pic>
                    <p:nvPicPr>
                      <p:cNvPr id="0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47813" y="2479675"/>
                        <a:ext cx="8756650" cy="2444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7" name="Object 3"/>
          <p:cNvGraphicFramePr/>
          <p:nvPr/>
        </p:nvGraphicFramePr>
        <p:xfrm>
          <a:off x="3305420" y="2497626"/>
          <a:ext cx="6472238" cy="330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Document" r:id="rId4" imgW="9491980" imgH="4871085" progId="Word.Document.8">
                  <p:embed/>
                </p:oleObj>
              </mc:Choice>
              <mc:Fallback>
                <p:oleObj name="Document" r:id="rId4" imgW="9491980" imgH="4871085" progId="Word.Document.8">
                  <p:embed/>
                  <p:pic>
                    <p:nvPicPr>
                      <p:cNvPr id="0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05420" y="2497626"/>
                        <a:ext cx="6472238" cy="330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3327" y="276451"/>
            <a:ext cx="101746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/>
              <a:t>问题</a:t>
            </a:r>
            <a:r>
              <a:rPr lang="en-US" altLang="zh-CN" sz="3200" b="1" dirty="0" smtClean="0"/>
              <a:t>1</a:t>
            </a:r>
            <a:r>
              <a:rPr lang="zh-CN" altLang="en-US" sz="3200" b="1" dirty="0" smtClean="0"/>
              <a:t>、</a:t>
            </a:r>
            <a:r>
              <a:rPr lang="zh-CN" altLang="zh-CN" sz="3200" b="1" dirty="0" smtClean="0"/>
              <a:t>观察</a:t>
            </a:r>
            <a:r>
              <a:rPr lang="zh-CN" altLang="zh-CN" sz="3200" b="1" dirty="0"/>
              <a:t>下列各多项式，你能将下列多项式因式分解吗？</a:t>
            </a:r>
            <a:endParaRPr lang="zh-CN" altLang="zh-CN" sz="3200" dirty="0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798549"/>
              </p:ext>
            </p:extLst>
          </p:nvPr>
        </p:nvGraphicFramePr>
        <p:xfrm>
          <a:off x="1326029" y="1317717"/>
          <a:ext cx="2188136" cy="875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5" name="Equation" r:id="rId3" imgW="634680" imgH="253800" progId="Equation.DSMT4">
                  <p:embed/>
                </p:oleObj>
              </mc:Choice>
              <mc:Fallback>
                <p:oleObj name="Equation" r:id="rId3" imgW="6346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26029" y="1317717"/>
                        <a:ext cx="2188136" cy="875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287545"/>
              </p:ext>
            </p:extLst>
          </p:nvPr>
        </p:nvGraphicFramePr>
        <p:xfrm>
          <a:off x="5456517" y="1237689"/>
          <a:ext cx="28448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6" name="Equation" r:id="rId5" imgW="825480" imgH="253800" progId="Equation.DSMT4">
                  <p:embed/>
                </p:oleObj>
              </mc:Choice>
              <mc:Fallback>
                <p:oleObj name="Equation" r:id="rId5" imgW="825480" imgH="253800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517" y="1237689"/>
                        <a:ext cx="2844800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10852"/>
              </p:ext>
            </p:extLst>
          </p:nvPr>
        </p:nvGraphicFramePr>
        <p:xfrm>
          <a:off x="1265238" y="4697413"/>
          <a:ext cx="534035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7" name="Equation" r:id="rId7" imgW="1549080" imgH="253800" progId="Equation.DSMT4">
                  <p:embed/>
                </p:oleObj>
              </mc:Choice>
              <mc:Fallback>
                <p:oleObj name="Equation" r:id="rId7" imgW="1549080" imgH="253800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238" y="4697413"/>
                        <a:ext cx="5340350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025571"/>
              </p:ext>
            </p:extLst>
          </p:nvPr>
        </p:nvGraphicFramePr>
        <p:xfrm>
          <a:off x="1266547" y="3065651"/>
          <a:ext cx="4116387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8" name="Equation" r:id="rId9" imgW="1193760" imgH="253800" progId="Equation.DSMT4">
                  <p:embed/>
                </p:oleObj>
              </mc:Choice>
              <mc:Fallback>
                <p:oleObj name="Equation" r:id="rId9" imgW="1193760" imgH="253800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547" y="3065651"/>
                        <a:ext cx="4116387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57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" name="Object 4"/>
          <p:cNvGraphicFramePr/>
          <p:nvPr/>
        </p:nvGraphicFramePr>
        <p:xfrm>
          <a:off x="1036409" y="2022475"/>
          <a:ext cx="10814050" cy="355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Document" r:id="rId4" imgW="11230610" imgH="3732530" progId="Word.Document.8">
                  <p:embed/>
                </p:oleObj>
              </mc:Choice>
              <mc:Fallback>
                <p:oleObj name="Document" r:id="rId4" imgW="11230610" imgH="3732530" progId="Word.Document.8">
                  <p:embed/>
                  <p:pic>
                    <p:nvPicPr>
                      <p:cNvPr id="0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36409" y="2022475"/>
                        <a:ext cx="10814050" cy="35512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6" y="1773768"/>
            <a:ext cx="84459" cy="414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62" name="Object 14"/>
          <p:cNvGraphicFramePr/>
          <p:nvPr>
            <p:extLst>
              <p:ext uri="{D42A27DB-BD31-4B8C-83A1-F6EECF244321}">
                <p14:modId xmlns:p14="http://schemas.microsoft.com/office/powerpoint/2010/main" val="4058985026"/>
              </p:ext>
            </p:extLst>
          </p:nvPr>
        </p:nvGraphicFramePr>
        <p:xfrm>
          <a:off x="699060" y="1773768"/>
          <a:ext cx="8785225" cy="202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cument" r:id="rId5" imgW="9540261" imgH="2212848" progId="Word.Document.8">
                  <p:embed/>
                </p:oleObj>
              </mc:Choice>
              <mc:Fallback>
                <p:oleObj name="Document" r:id="rId5" imgW="9540261" imgH="2212848" progId="Word.Document.8">
                  <p:embed/>
                  <p:pic>
                    <p:nvPicPr>
                      <p:cNvPr id="0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9060" y="1773768"/>
                        <a:ext cx="8785225" cy="20272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824354"/>
              </p:ext>
            </p:extLst>
          </p:nvPr>
        </p:nvGraphicFramePr>
        <p:xfrm>
          <a:off x="644537" y="3848100"/>
          <a:ext cx="9355138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文档" r:id="rId8" imgW="9358186" imgH="1504073" progId="Word.Document.12">
                  <p:embed/>
                </p:oleObj>
              </mc:Choice>
              <mc:Fallback>
                <p:oleObj name="文档" r:id="rId8" imgW="9358186" imgH="1504073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37" y="3848100"/>
                        <a:ext cx="9355138" cy="149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0918" y="622157"/>
            <a:ext cx="11123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问题</a:t>
            </a:r>
            <a:r>
              <a:rPr lang="en-US" altLang="zh-CN" sz="3200" b="1" dirty="0" smtClean="0"/>
              <a:t>2</a:t>
            </a:r>
            <a:r>
              <a:rPr lang="zh-CN" altLang="en-US" sz="3200" b="1" dirty="0" smtClean="0"/>
              <a:t>、</a:t>
            </a:r>
            <a:r>
              <a:rPr lang="zh-CN" altLang="zh-CN" sz="3200" b="1" dirty="0" smtClean="0"/>
              <a:t>观察</a:t>
            </a:r>
            <a:r>
              <a:rPr lang="zh-CN" altLang="zh-CN" sz="3200" b="1" dirty="0"/>
              <a:t>下列各多项式，你能将下列多项式因式分解吗？</a:t>
            </a:r>
            <a:endParaRPr lang="zh-CN" altLang="zh-CN" sz="3200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46788"/>
              </p:ext>
            </p:extLst>
          </p:nvPr>
        </p:nvGraphicFramePr>
        <p:xfrm>
          <a:off x="1678269" y="1407366"/>
          <a:ext cx="2284134" cy="895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2" name="Equation" r:id="rId3" imgW="647640" imgH="253800" progId="Equation.DSMT4">
                  <p:embed/>
                </p:oleObj>
              </mc:Choice>
              <mc:Fallback>
                <p:oleObj name="Equation" r:id="rId3" imgW="6476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8269" y="1407366"/>
                        <a:ext cx="2284134" cy="895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672271"/>
              </p:ext>
            </p:extLst>
          </p:nvPr>
        </p:nvGraphicFramePr>
        <p:xfrm>
          <a:off x="1630738" y="2618161"/>
          <a:ext cx="53721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3" name="Equation" r:id="rId5" imgW="1523880" imgH="253800" progId="Equation.DSMT4">
                  <p:embed/>
                </p:oleObj>
              </mc:Choice>
              <mc:Fallback>
                <p:oleObj name="Equation" r:id="rId5" imgW="1523880" imgH="2538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738" y="2618161"/>
                        <a:ext cx="53721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323254"/>
              </p:ext>
            </p:extLst>
          </p:nvPr>
        </p:nvGraphicFramePr>
        <p:xfrm>
          <a:off x="1649410" y="3811775"/>
          <a:ext cx="6715125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Equation" r:id="rId7" imgW="1904760" imgH="304560" progId="Equation.DSMT4">
                  <p:embed/>
                </p:oleObj>
              </mc:Choice>
              <mc:Fallback>
                <p:oleObj name="Equation" r:id="rId7" imgW="1904760" imgH="30456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410" y="3811775"/>
                        <a:ext cx="6715125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0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2" name="Object 14"/>
          <p:cNvGraphicFramePr/>
          <p:nvPr>
            <p:extLst>
              <p:ext uri="{D42A27DB-BD31-4B8C-83A1-F6EECF244321}">
                <p14:modId xmlns:p14="http://schemas.microsoft.com/office/powerpoint/2010/main" val="763283539"/>
              </p:ext>
            </p:extLst>
          </p:nvPr>
        </p:nvGraphicFramePr>
        <p:xfrm>
          <a:off x="901816" y="1041972"/>
          <a:ext cx="11648773" cy="2203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Document" r:id="rId4" imgW="11101578" imgH="1748864" progId="Word.Document.8">
                  <p:embed/>
                </p:oleObj>
              </mc:Choice>
              <mc:Fallback>
                <p:oleObj name="Document" r:id="rId4" imgW="11101578" imgH="1748864" progId="Word.Document.8">
                  <p:embed/>
                  <p:pic>
                    <p:nvPicPr>
                      <p:cNvPr id="0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1816" y="1041972"/>
                        <a:ext cx="11648773" cy="220325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814242"/>
              </p:ext>
            </p:extLst>
          </p:nvPr>
        </p:nvGraphicFramePr>
        <p:xfrm>
          <a:off x="793750" y="2712570"/>
          <a:ext cx="6172200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Equation" r:id="rId6" imgW="2133360" imgH="939600" progId="Equation.DSMT4">
                  <p:embed/>
                </p:oleObj>
              </mc:Choice>
              <mc:Fallback>
                <p:oleObj name="Equation" r:id="rId6" imgW="213336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3750" y="2712570"/>
                        <a:ext cx="6172200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310738"/>
              </p:ext>
            </p:extLst>
          </p:nvPr>
        </p:nvGraphicFramePr>
        <p:xfrm>
          <a:off x="877934" y="1900798"/>
          <a:ext cx="12436736" cy="3513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文档" r:id="rId3" imgW="10675895" imgH="3044559" progId="Word.Document.12">
                  <p:embed/>
                </p:oleObj>
              </mc:Choice>
              <mc:Fallback>
                <p:oleObj name="文档" r:id="rId3" imgW="10675895" imgH="3044559" progId="Word.Document.12">
                  <p:embed/>
                  <p:pic>
                    <p:nvPicPr>
                      <p:cNvPr id="0" name="图片 6144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7934" y="1900798"/>
                        <a:ext cx="12436736" cy="35138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523065"/>
              </p:ext>
            </p:extLst>
          </p:nvPr>
        </p:nvGraphicFramePr>
        <p:xfrm>
          <a:off x="1086455" y="994988"/>
          <a:ext cx="5432390" cy="74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5" imgW="1854000" imgH="253800" progId="Equation.DSMT4">
                  <p:embed/>
                </p:oleObj>
              </mc:Choice>
              <mc:Fallback>
                <p:oleObj name="Equation" r:id="rId5" imgW="1854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6455" y="994988"/>
                        <a:ext cx="5432390" cy="74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" name="Object 4"/>
          <p:cNvGraphicFramePr/>
          <p:nvPr>
            <p:extLst>
              <p:ext uri="{D42A27DB-BD31-4B8C-83A1-F6EECF244321}">
                <p14:modId xmlns:p14="http://schemas.microsoft.com/office/powerpoint/2010/main" val="3852720314"/>
              </p:ext>
            </p:extLst>
          </p:nvPr>
        </p:nvGraphicFramePr>
        <p:xfrm>
          <a:off x="756871" y="2094193"/>
          <a:ext cx="1084897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Document" r:id="rId4" imgW="11283950" imgH="2665095" progId="Word.Document.8">
                  <p:embed/>
                </p:oleObj>
              </mc:Choice>
              <mc:Fallback>
                <p:oleObj name="Document" r:id="rId4" imgW="11283950" imgH="2665095" progId="Word.Document.8">
                  <p:embed/>
                  <p:pic>
                    <p:nvPicPr>
                      <p:cNvPr id="0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6871" y="2094193"/>
                        <a:ext cx="10848975" cy="2549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86455" y="152397"/>
            <a:ext cx="68066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9.5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　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课时　因式分解的综合应用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50259" y="667436"/>
            <a:ext cx="96998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/>
              <a:t>【问题</a:t>
            </a:r>
            <a:r>
              <a:rPr lang="en-US" altLang="zh-CN" sz="3200" b="1" dirty="0"/>
              <a:t>3</a:t>
            </a:r>
            <a:r>
              <a:rPr lang="zh-CN" altLang="zh-CN" sz="3200" b="1" dirty="0"/>
              <a:t>】观察下列各多项式，你能将下列多项式因式分解吗？</a:t>
            </a:r>
            <a:endParaRPr lang="zh-CN" altLang="zh-CN" sz="3200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738470"/>
              </p:ext>
            </p:extLst>
          </p:nvPr>
        </p:nvGraphicFramePr>
        <p:xfrm>
          <a:off x="1176057" y="1744654"/>
          <a:ext cx="340042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Equation" r:id="rId3" imgW="1231560" imgH="304560" progId="Equation.DSMT4">
                  <p:embed/>
                </p:oleObj>
              </mc:Choice>
              <mc:Fallback>
                <p:oleObj name="Equation" r:id="rId3" imgW="12315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6057" y="1744654"/>
                        <a:ext cx="3400425" cy="841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468723"/>
              </p:ext>
            </p:extLst>
          </p:nvPr>
        </p:nvGraphicFramePr>
        <p:xfrm>
          <a:off x="5800165" y="1744654"/>
          <a:ext cx="4265143" cy="819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Equation" r:id="rId5" imgW="1320480" imgH="253800" progId="Equation.DSMT4">
                  <p:embed/>
                </p:oleObj>
              </mc:Choice>
              <mc:Fallback>
                <p:oleObj name="Equation" r:id="rId5" imgW="1320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00165" y="1744654"/>
                        <a:ext cx="4265143" cy="819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568434"/>
              </p:ext>
            </p:extLst>
          </p:nvPr>
        </p:nvGraphicFramePr>
        <p:xfrm>
          <a:off x="1093695" y="3084045"/>
          <a:ext cx="438785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Equation" r:id="rId7" imgW="1358640" imgH="253800" progId="Equation.DSMT4">
                  <p:embed/>
                </p:oleObj>
              </mc:Choice>
              <mc:Fallback>
                <p:oleObj name="Equation" r:id="rId7" imgW="1358640" imgH="253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3695" y="3084045"/>
                        <a:ext cx="4387850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815789" y="4083895"/>
            <a:ext cx="96908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归</a:t>
            </a:r>
            <a:r>
              <a:rPr lang="zh-CN" altLang="zh-CN" sz="2800" b="1" dirty="0" smtClean="0"/>
              <a:t>纳</a:t>
            </a:r>
            <a:r>
              <a:rPr lang="zh-CN" altLang="zh-CN" sz="2800" b="1" dirty="0"/>
              <a:t>：当多项式既没有公因式，又不具备公式的特征时，常常通过分组使部分项先分解，再寻求组间的关系来进一步分解，或者结合整式的乘法将多项式重新整理寻求因式分解的方法。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4084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132</Words>
  <Application>Microsoft Office PowerPoint</Application>
  <PresentationFormat>自定义</PresentationFormat>
  <Paragraphs>21</Paragraphs>
  <Slides>15</Slides>
  <Notes>0</Notes>
  <HiddenSlides>2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Office 主题</vt:lpstr>
      <vt:lpstr>Equation</vt:lpstr>
      <vt:lpstr>Document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321</cp:revision>
  <dcterms:created xsi:type="dcterms:W3CDTF">2018-02-07T00:47:00Z</dcterms:created>
  <dcterms:modified xsi:type="dcterms:W3CDTF">2019-04-03T06:51:42Z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