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6" r:id="rId3"/>
    <p:sldId id="284" r:id="rId4"/>
    <p:sldId id="259" r:id="rId5"/>
    <p:sldId id="286" r:id="rId6"/>
    <p:sldId id="288" r:id="rId7"/>
    <p:sldId id="261" r:id="rId8"/>
    <p:sldId id="289" r:id="rId9"/>
    <p:sldId id="450" r:id="rId10"/>
    <p:sldId id="287" r:id="rId11"/>
    <p:sldId id="425" r:id="rId12"/>
    <p:sldId id="396" r:id="rId13"/>
    <p:sldId id="263" r:id="rId14"/>
    <p:sldId id="317" r:id="rId15"/>
    <p:sldId id="476" r:id="rId16"/>
    <p:sldId id="266" r:id="rId17"/>
    <p:sldId id="267" r:id="rId18"/>
    <p:sldId id="318" r:id="rId19"/>
    <p:sldId id="280" r:id="rId20"/>
    <p:sldId id="270" r:id="rId21"/>
    <p:sldId id="271" r:id="rId22"/>
    <p:sldId id="272" r:id="rId23"/>
    <p:sldId id="424" r:id="rId24"/>
    <p:sldId id="273" r:id="rId25"/>
    <p:sldId id="350" r:id="rId26"/>
    <p:sldId id="311" r:id="rId27"/>
    <p:sldId id="275" r:id="rId28"/>
    <p:sldId id="316" r:id="rId29"/>
    <p:sldId id="278" r:id="rId30"/>
    <p:sldId id="279" r:id="rId31"/>
    <p:sldId id="497" r:id="rId32"/>
    <p:sldId id="264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296" y="-96"/>
      </p:cViewPr>
      <p:guideLst>
        <p:guide orient="horz" pos="2208"/>
        <p:guide pos="28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单击图标添加图片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155575" y="984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268288" y="1517650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2DB95C-C7BB-45CD-BF51-E26580615D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06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C:/Users/QQ/Desktop/&#20843;&#19979;&#21382;&#21490;&#65288;&#20154;&#25945;&#65289;&#30334;&#20998;&#38383;&#20851;&#25945;&#24072;&#29992;&#20070;&#24050;&#23548;PDF&#65288;&#26753;&#24935;&#29747;&#65289;2017/&#22270;15.TI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C:/Users/Administrator/Desktop/&#20843;&#19979;&#21382;&#21490;&#65288;&#20154;&#25945;&#65289;&#22235;&#28165;&#23548;&#33322;&#25945;&#24072;&#29992;&#20070;/&#22270;20.TI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endParaRPr lang="zh-CN" altLang="en-US" dirty="0"/>
          </a:p>
        </p:txBody>
      </p:sp>
      <p:pic>
        <p:nvPicPr>
          <p:cNvPr id="205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650" y="271463"/>
            <a:ext cx="4164013" cy="2773362"/>
          </a:xfrm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250" y="271463"/>
            <a:ext cx="4064000" cy="2773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50" y="3138488"/>
            <a:ext cx="4164013" cy="272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5"/>
          <a:srcRect l="8176" r="7272" b="15625"/>
          <a:stretch>
            <a:fillRect/>
          </a:stretch>
        </p:blipFill>
        <p:spPr>
          <a:xfrm>
            <a:off x="4540250" y="3138488"/>
            <a:ext cx="4027488" cy="2700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文本框 7"/>
          <p:cNvSpPr txBox="1"/>
          <p:nvPr/>
        </p:nvSpPr>
        <p:spPr>
          <a:xfrm>
            <a:off x="247650" y="5861050"/>
            <a:ext cx="831977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</a:rPr>
              <a:t>阅兵仪式上，我们看到我国自主研发的坦克、飞机等。中国的工业水平是什么时候开始提高的呢？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523240" y="568960"/>
            <a:ext cx="8460740" cy="8013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2.</a:t>
            </a:r>
            <a:r>
              <a:rPr lang="zh-CN" altLang="en-US"/>
              <a:t>结合我国建国初的现状及以下材料，探讨归纳集中力量</a:t>
            </a:r>
            <a:r>
              <a:rPr lang="zh-CN" altLang="en-US">
                <a:solidFill>
                  <a:srgbClr val="FF0000"/>
                </a:solidFill>
              </a:rPr>
              <a:t>发展重工业的原因。</a:t>
            </a:r>
            <a:endParaRPr lang="en-US" altLang="zh-CN"/>
          </a:p>
        </p:txBody>
      </p:sp>
      <p:sp>
        <p:nvSpPr>
          <p:cNvPr id="2" name="Text Box 3"/>
          <p:cNvSpPr txBox="1"/>
          <p:nvPr/>
        </p:nvSpPr>
        <p:spPr>
          <a:xfrm>
            <a:off x="634365" y="1668145"/>
            <a:ext cx="8434070" cy="4077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材料三：</a:t>
            </a:r>
            <a:r>
              <a:rPr lang="en-US" altLang="zh-CN" sz="2400" b="1" dirty="0"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</a:rPr>
              <a:t>在两个五年计划期间，苏联共建成六千多个大型工矿企业，建立起飞机、汽车、拖拉机、化工、电力、机器制造等部门，形成了比较完备的工业体系。</a:t>
            </a:r>
            <a:r>
              <a:rPr lang="en-US" altLang="zh-CN" sz="2400" b="1" dirty="0">
                <a:latin typeface="宋体" panose="02010600030101010101" pitchFamily="2" charset="-122"/>
              </a:rPr>
              <a:t>1937</a:t>
            </a:r>
            <a:r>
              <a:rPr lang="zh-CN" altLang="en-US" sz="2400" b="1" dirty="0">
                <a:latin typeface="宋体" panose="02010600030101010101" pitchFamily="2" charset="-122"/>
              </a:rPr>
              <a:t>年，苏联的工业总产值超过法、英、德，跃居欧洲第一位、世界第二位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                         ——</a:t>
            </a:r>
            <a:r>
              <a:rPr lang="zh-CN" altLang="en-US" sz="2400" b="1" dirty="0">
                <a:latin typeface="宋体" panose="02010600030101010101" pitchFamily="2" charset="-122"/>
              </a:rPr>
              <a:t>人教版九年级下《世界历史》</a:t>
            </a:r>
          </a:p>
          <a:p>
            <a:pPr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材料四：</a:t>
            </a:r>
            <a:r>
              <a:rPr lang="en-US" altLang="zh-CN" sz="2400" b="1" dirty="0">
                <a:latin typeface="宋体" panose="02010600030101010101" pitchFamily="2" charset="-122"/>
              </a:rPr>
              <a:t>1954</a:t>
            </a:r>
            <a:r>
              <a:rPr lang="zh-CN" altLang="en-US" sz="2400" b="1" dirty="0">
                <a:latin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</a:rPr>
              <a:t>月，人民日报的一篇社论强调：苏联过去所走的路，正是我们今天要学习的榜样！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28370" y="5746115"/>
            <a:ext cx="5996305" cy="850265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3</a:t>
            </a:r>
            <a:r>
              <a:rPr lang="zh-CN" altLang="en-US" sz="2800" b="1">
                <a:solidFill>
                  <a:schemeClr val="tx1"/>
                </a:solidFill>
              </a:rPr>
              <a:t>、学习苏联实现工业化的经验。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4365" y="-67945"/>
            <a:ext cx="608647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重点解析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发展重工业的原因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551180" y="652145"/>
            <a:ext cx="8460740" cy="1101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2.</a:t>
            </a:r>
            <a:r>
              <a:rPr lang="zh-CN" altLang="en-US"/>
              <a:t>结合我国建国初的现状及以下材料，探讨归纳集中力量</a:t>
            </a:r>
            <a:r>
              <a:rPr lang="zh-CN" altLang="en-US">
                <a:solidFill>
                  <a:srgbClr val="FF0000"/>
                </a:solidFill>
              </a:rPr>
              <a:t>发展重工业的原因。</a:t>
            </a:r>
            <a:endParaRPr lang="en-US" altLang="zh-CN"/>
          </a:p>
        </p:txBody>
      </p:sp>
      <p:sp>
        <p:nvSpPr>
          <p:cNvPr id="11" name="圆角矩形 10"/>
          <p:cNvSpPr/>
          <p:nvPr/>
        </p:nvSpPr>
        <p:spPr>
          <a:xfrm>
            <a:off x="668655" y="1753870"/>
            <a:ext cx="6233795" cy="861695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、国防建设的武器需要重工业支持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68655" y="2952115"/>
            <a:ext cx="7526020" cy="953135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2</a:t>
            </a:r>
            <a:r>
              <a:rPr lang="zh-CN" altLang="en-US" sz="2800" b="1">
                <a:solidFill>
                  <a:schemeClr val="tx1"/>
                </a:solidFill>
              </a:rPr>
              <a:t>、轻工业、农业的设备也需要重工业，而我国工业基础十分薄弱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68655" y="4168140"/>
            <a:ext cx="5996305" cy="850265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3</a:t>
            </a:r>
            <a:r>
              <a:rPr lang="zh-CN" altLang="en-US" sz="2800" b="1">
                <a:solidFill>
                  <a:schemeClr val="tx1"/>
                </a:solidFill>
              </a:rPr>
              <a:t>、学习苏联实现工业化的经验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1180" y="5280660"/>
            <a:ext cx="8446770" cy="15481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总结：发展重工业，实现工业化，是增强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国家实力的一种表现。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2315" y="-78740"/>
            <a:ext cx="608647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重点解析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发展重工业的原因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793750" y="99060"/>
            <a:ext cx="3616325" cy="76263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898015" y="861695"/>
            <a:ext cx="7221855" cy="1319530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1、集中主要力量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发展重工业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，建立国家工业化和国防现代化的初步基础；</a:t>
            </a:r>
          </a:p>
          <a:p>
            <a:pPr marL="0" indent="0">
              <a:buNone/>
            </a:pP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相应地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发展交通运输业、轻工业、农业和商业；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相应地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培养建设人才。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文本框 7"/>
          <p:cNvSpPr txBox="1"/>
          <p:nvPr/>
        </p:nvSpPr>
        <p:spPr>
          <a:xfrm>
            <a:off x="562610" y="980123"/>
            <a:ext cx="21304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基本任务：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675765" y="3505835"/>
            <a:ext cx="222250" cy="1280160"/>
          </a:xfrm>
          <a:prstGeom prst="leftBrace">
            <a:avLst>
              <a:gd name="adj1" fmla="val 8333"/>
              <a:gd name="adj2" fmla="val 51058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71880" y="5228590"/>
            <a:ext cx="6741795" cy="83312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要</a:t>
            </a:r>
            <a:r>
              <a:rPr lang="zh-CN" altLang="en-US" sz="2400" b="1">
                <a:solidFill>
                  <a:srgbClr val="C00000"/>
                </a:solidFill>
              </a:rPr>
              <a:t>适当</a:t>
            </a:r>
            <a:r>
              <a:rPr lang="zh-CN" altLang="en-US" sz="2400" b="1">
                <a:solidFill>
                  <a:schemeClr val="tx1"/>
                </a:solidFill>
              </a:rPr>
              <a:t>发展其他行业来支持重工业的发展，</a:t>
            </a:r>
          </a:p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而人才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掌握着技术</a:t>
            </a:r>
            <a:r>
              <a:rPr lang="zh-CN" altLang="en-US" sz="2400" b="1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3750" y="3638550"/>
            <a:ext cx="7226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sym typeface="+mn-ea"/>
              </a:rPr>
              <a:t>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3680" y="2606040"/>
            <a:ext cx="912050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（发展重工业实现工业化，是增强国家实力的一种表现）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628650" y="56515"/>
            <a:ext cx="3491865" cy="6305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4360" y="741045"/>
            <a:ext cx="7226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P18-20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，说出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一五计划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的指标是否完成了？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4360" y="1309370"/>
            <a:ext cx="805434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以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苏联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帮助兴建的</a:t>
            </a:r>
            <a:r>
              <a:rPr lang="en-US" altLang="zh-CN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156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个项目为中心，先后施工</a:t>
            </a:r>
            <a:r>
              <a:rPr lang="en-US" altLang="zh-CN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1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万</a:t>
            </a:r>
          </a:p>
          <a:p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多个项目。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到</a:t>
            </a:r>
            <a:r>
              <a:rPr lang="en-US" altLang="zh-CN" sz="28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1957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年底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，一五计划各项经济指标大</a:t>
            </a:r>
          </a:p>
          <a:p>
            <a:r>
              <a:rPr lang="zh-CN" altLang="en-US" sz="2800" b="1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幅度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超额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完成。</a:t>
            </a:r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630" y="633095"/>
            <a:ext cx="8888095" cy="568325"/>
          </a:xfrm>
        </p:spPr>
        <p:txBody>
          <a:bodyPr/>
          <a:lstStyle/>
          <a:p>
            <a:r>
              <a:rPr lang="zh-CN" altLang="en-US" sz="2400">
                <a:sym typeface="+mn-ea"/>
              </a:rPr>
              <a:t>识读《第一个五年计划期间工业交通建设主要成就分布示意图》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" y="1491615"/>
            <a:ext cx="8703310" cy="497268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298758" y="2033905"/>
            <a:ext cx="3349625" cy="199548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2890" y="2033905"/>
            <a:ext cx="2809875" cy="521970"/>
          </a:xfrm>
          <a:prstGeom prst="rect">
            <a:avLst/>
          </a:prstGeom>
          <a:solidFill>
            <a:srgbClr val="C00000"/>
          </a:solidFill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）工业成就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5845810" y="1201420"/>
            <a:ext cx="3256915" cy="768350"/>
          </a:xfrm>
          <a:prstGeom prst="wedgeRectCallout">
            <a:avLst>
              <a:gd name="adj1" fmla="val -36972"/>
              <a:gd name="adj2" fmla="val 13952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地域分布有何特点？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5845810" y="1149350"/>
            <a:ext cx="3256915" cy="820420"/>
          </a:xfrm>
          <a:prstGeom prst="wedgeRectCallout">
            <a:avLst>
              <a:gd name="adj1" fmla="val -36972"/>
              <a:gd name="adj2" fmla="val 13952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东北工业基地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066540" y="1098550"/>
            <a:ext cx="1546225" cy="1397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2" grpId="0" build="p"/>
      <p:bldP spid="7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185" y="631825"/>
            <a:ext cx="8888095" cy="568325"/>
          </a:xfrm>
        </p:spPr>
        <p:txBody>
          <a:bodyPr/>
          <a:lstStyle/>
          <a:p>
            <a:r>
              <a:rPr lang="zh-CN" altLang="en-US" sz="2400">
                <a:sym typeface="+mn-ea"/>
              </a:rPr>
              <a:t>识读《第一个五年计划期间工业交通建设主要成就分布示意图》</a:t>
            </a:r>
          </a:p>
        </p:txBody>
      </p:sp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853440" y="97790"/>
            <a:ext cx="3491865" cy="6305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8" name="椭圆 7"/>
          <p:cNvSpPr/>
          <p:nvPr/>
        </p:nvSpPr>
        <p:spPr>
          <a:xfrm>
            <a:off x="4345305" y="4927600"/>
            <a:ext cx="1226185" cy="84201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68220" y="3821430"/>
            <a:ext cx="1226820" cy="11061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55745" y="4252595"/>
            <a:ext cx="781050" cy="54991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64910" y="5073650"/>
            <a:ext cx="990600" cy="54991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45" y="1442720"/>
            <a:ext cx="8703310" cy="4972685"/>
          </a:xfrm>
          <a:prstGeom prst="rect">
            <a:avLst/>
          </a:prstGeom>
        </p:spPr>
      </p:pic>
      <p:sp>
        <p:nvSpPr>
          <p:cNvPr id="4" name="文本框 16401"/>
          <p:cNvSpPr txBox="1"/>
          <p:nvPr/>
        </p:nvSpPr>
        <p:spPr>
          <a:xfrm>
            <a:off x="448310" y="1936750"/>
            <a:ext cx="2795905" cy="52197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）交通成就</a:t>
            </a:r>
          </a:p>
        </p:txBody>
      </p:sp>
      <p:sp>
        <p:nvSpPr>
          <p:cNvPr id="7" name="椭圆 6"/>
          <p:cNvSpPr/>
          <p:nvPr/>
        </p:nvSpPr>
        <p:spPr>
          <a:xfrm>
            <a:off x="754380" y="2742565"/>
            <a:ext cx="586740" cy="15100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2100000">
            <a:off x="4278630" y="3874135"/>
            <a:ext cx="586740" cy="8356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67120" y="4483100"/>
            <a:ext cx="586740" cy="84201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67585" y="3472180"/>
            <a:ext cx="1698625" cy="10934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 rot="5400000">
            <a:off x="4813935" y="4183380"/>
            <a:ext cx="503555" cy="144081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23555" descr="鹰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" y="1207135"/>
            <a:ext cx="8795385" cy="544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23556"/>
          <p:cNvSpPr/>
          <p:nvPr/>
        </p:nvSpPr>
        <p:spPr>
          <a:xfrm>
            <a:off x="4750118" y="1423988"/>
            <a:ext cx="4140200" cy="5222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鹰厦铁路（1957年通车）</a:t>
            </a:r>
          </a:p>
        </p:txBody>
      </p:sp>
      <p:pic>
        <p:nvPicPr>
          <p:cNvPr id="13" name="图片 22533" descr="宝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90" y="1207135"/>
            <a:ext cx="8703945" cy="5217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22535"/>
          <p:cNvSpPr/>
          <p:nvPr/>
        </p:nvSpPr>
        <p:spPr>
          <a:xfrm>
            <a:off x="4850130" y="1303655"/>
            <a:ext cx="394081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宝成铁路（1956年通车）</a:t>
            </a:r>
          </a:p>
        </p:txBody>
      </p:sp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853440" y="97790"/>
            <a:ext cx="3491865" cy="6305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4" name="文本框 16401"/>
          <p:cNvSpPr txBox="1"/>
          <p:nvPr/>
        </p:nvSpPr>
        <p:spPr>
          <a:xfrm>
            <a:off x="671195" y="685165"/>
            <a:ext cx="2795905" cy="52197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）交通成就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 bldLvl="0" animBg="1"/>
      <p:bldP spid="14" grpId="0"/>
      <p:bldP spid="14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/>
          <p:nvPr/>
        </p:nvSpPr>
        <p:spPr>
          <a:xfrm>
            <a:off x="756285" y="474663"/>
            <a:ext cx="55880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②川藏、青藏、新藏公路相继通车</a:t>
            </a:r>
          </a:p>
        </p:txBody>
      </p:sp>
      <p:pic>
        <p:nvPicPr>
          <p:cNvPr id="1126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013" y="3881120"/>
            <a:ext cx="4059237" cy="2703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4" descr="20050802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700" y="996950"/>
            <a:ext cx="5195888" cy="261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35" y="3871595"/>
            <a:ext cx="4318000" cy="2713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22535"/>
          <p:cNvSpPr/>
          <p:nvPr/>
        </p:nvSpPr>
        <p:spPr>
          <a:xfrm>
            <a:off x="7113588" y="3349625"/>
            <a:ext cx="17446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新藏公路</a:t>
            </a:r>
          </a:p>
        </p:txBody>
      </p:sp>
      <p:sp>
        <p:nvSpPr>
          <p:cNvPr id="11270" name="矩形 22535"/>
          <p:cNvSpPr/>
          <p:nvPr/>
        </p:nvSpPr>
        <p:spPr>
          <a:xfrm>
            <a:off x="7035800" y="1314450"/>
            <a:ext cx="174466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川藏公路</a:t>
            </a:r>
          </a:p>
        </p:txBody>
      </p:sp>
      <p:sp>
        <p:nvSpPr>
          <p:cNvPr id="11271" name="矩形 22535"/>
          <p:cNvSpPr/>
          <p:nvPr/>
        </p:nvSpPr>
        <p:spPr>
          <a:xfrm>
            <a:off x="551815" y="3349308"/>
            <a:ext cx="174466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青藏公路</a:t>
            </a:r>
          </a:p>
        </p:txBody>
      </p:sp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756285" y="1270"/>
            <a:ext cx="3491865" cy="6305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/>
          <p:nvPr/>
        </p:nvSpPr>
        <p:spPr>
          <a:xfrm>
            <a:off x="722630" y="500380"/>
            <a:ext cx="5107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1957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年，长江大桥建成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331788" y="1022350"/>
          <a:ext cx="4019550" cy="511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3" imgW="3400425" imgH="4324350" progId="PBrush">
                  <p:embed/>
                </p:oleObj>
              </mc:Choice>
              <mc:Fallback>
                <p:oleObj r:id="rId3" imgW="3400425" imgH="432435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788" y="1022350"/>
                        <a:ext cx="4019550" cy="5111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Text Box 3"/>
          <p:cNvSpPr txBox="1"/>
          <p:nvPr/>
        </p:nvSpPr>
        <p:spPr>
          <a:xfrm>
            <a:off x="5372100" y="5189538"/>
            <a:ext cx="2359025" cy="5222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武汉长江大桥</a:t>
            </a:r>
          </a:p>
        </p:txBody>
      </p:sp>
      <p:pic>
        <p:nvPicPr>
          <p:cNvPr id="12292" name="Picture 5" descr="200583122144529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275" y="1958975"/>
            <a:ext cx="43561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3350" y="6134100"/>
            <a:ext cx="6777990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一桥飞架南北，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天堑变通途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”</a:t>
            </a:r>
          </a:p>
        </p:txBody>
      </p:sp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859790" y="-12700"/>
            <a:ext cx="3491865" cy="6305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9525" y="629285"/>
            <a:ext cx="9162415" cy="1228725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根据下表及</a:t>
            </a:r>
            <a:r>
              <a:rPr lang="en-US" altLang="zh-CN"/>
              <a:t>“</a:t>
            </a:r>
            <a:r>
              <a:rPr lang="zh-CN" altLang="en-US"/>
              <a:t>一五计划</a:t>
            </a:r>
            <a:r>
              <a:rPr lang="en-US" altLang="zh-CN"/>
              <a:t>”</a:t>
            </a:r>
            <a:r>
              <a:rPr lang="zh-CN" altLang="en-US"/>
              <a:t>的成就，说说如何看待这些成就。</a:t>
            </a:r>
            <a:endParaRPr lang="en-US" altLang="zh-CN"/>
          </a:p>
        </p:txBody>
      </p:sp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8890" y="21590"/>
            <a:ext cx="3916045" cy="60769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5575" y="1626235"/>
          <a:ext cx="5417128" cy="2743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53128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品种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1957</a:t>
                      </a:r>
                      <a:r>
                        <a:rPr lang="zh-CN" altLang="en-US" sz="2400" dirty="0" smtClean="0"/>
                        <a:t>年产量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比</a:t>
                      </a:r>
                      <a:r>
                        <a:rPr lang="en-US" altLang="zh-CN" sz="2400" dirty="0" smtClean="0"/>
                        <a:t>1952</a:t>
                      </a:r>
                      <a:r>
                        <a:rPr lang="zh-CN" altLang="en-US" sz="2400" dirty="0" smtClean="0"/>
                        <a:t>年增加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粮食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1.95</a:t>
                      </a:r>
                      <a:r>
                        <a:rPr lang="zh-CN" altLang="en-US" sz="2400" dirty="0" smtClean="0"/>
                        <a:t>亿吨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19%</a:t>
                      </a:r>
                      <a:endParaRPr lang="zh-CN" alt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棉花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164</a:t>
                      </a:r>
                      <a:r>
                        <a:rPr lang="zh-CN" altLang="en-US" sz="2400" dirty="0" smtClean="0"/>
                        <a:t>万吨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26%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钢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535</a:t>
                      </a:r>
                      <a:r>
                        <a:rPr lang="zh-CN" altLang="en-US" sz="2400" dirty="0" smtClean="0"/>
                        <a:t>万吨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296%</a:t>
                      </a:r>
                      <a:endParaRPr lang="zh-CN" alt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原煤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1.3</a:t>
                      </a:r>
                      <a:r>
                        <a:rPr lang="zh-CN" altLang="en-US" sz="2400" dirty="0" smtClean="0"/>
                        <a:t>亿吨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96%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原油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146</a:t>
                      </a:r>
                      <a:r>
                        <a:rPr lang="zh-CN" altLang="en-US" sz="2400" dirty="0" smtClean="0"/>
                        <a:t>万吨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235%</a:t>
                      </a:r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55575" y="4699635"/>
            <a:ext cx="90157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意义：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我国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改变工业落后的面貌，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社会主义工业化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迈进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charRg st="6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740410" y="24130"/>
            <a:ext cx="7886700" cy="911225"/>
          </a:xfrm>
        </p:spPr>
        <p:txBody>
          <a:bodyPr anchor="ctr"/>
          <a:lstStyle/>
          <a:p>
            <a:r>
              <a:rPr lang="zh-CN" altLang="zh-CN"/>
              <a:t>讲练结合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865505" y="935038"/>
            <a:ext cx="7886700" cy="4987925"/>
          </a:xfrm>
        </p:spPr>
        <p:txBody>
          <a:bodyPr anchor="t"/>
          <a:lstStyle/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“</a:t>
            </a:r>
            <a:r>
              <a:rPr lang="zh-CN" altLang="en-US"/>
              <a:t>一五</a:t>
            </a:r>
            <a:r>
              <a:rPr lang="en-US" altLang="zh-CN"/>
              <a:t>”</a:t>
            </a:r>
            <a:r>
              <a:rPr lang="zh-CN" altLang="en-US"/>
              <a:t>计划期间，我国对经济、文化卫生事业的基本建设投资达</a:t>
            </a:r>
            <a:r>
              <a:rPr lang="en-US" altLang="zh-CN"/>
              <a:t>493</a:t>
            </a:r>
            <a:r>
              <a:rPr lang="zh-CN" altLang="en-US"/>
              <a:t>亿元，超过计划</a:t>
            </a:r>
            <a:r>
              <a:rPr lang="en-US" altLang="zh-CN"/>
              <a:t>15.3%</a:t>
            </a:r>
            <a:r>
              <a:rPr lang="zh-CN" altLang="en-US"/>
              <a:t>。工业建设成就颇丰，</a:t>
            </a:r>
            <a:r>
              <a:rPr lang="en-US" altLang="zh-CN"/>
              <a:t>1957</a:t>
            </a:r>
            <a:r>
              <a:rPr lang="zh-CN" altLang="en-US"/>
              <a:t>年全国工业总产值</a:t>
            </a:r>
            <a:r>
              <a:rPr lang="en-US" altLang="zh-CN"/>
              <a:t>784</a:t>
            </a:r>
            <a:r>
              <a:rPr lang="zh-CN" altLang="en-US"/>
              <a:t>亿元，一批过去非常薄弱的基础工业，包括制造飞机、汽车、拖拉机、发电设备、冶金设备、重型和精密机器等新的工业部门，在我国建立起来了。这些成就（  ）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A.</a:t>
            </a:r>
            <a:r>
              <a:rPr lang="zh-CN" altLang="en-US"/>
              <a:t>推动了城市化和经济市场化的发展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B.</a:t>
            </a:r>
            <a:r>
              <a:rPr lang="zh-CN" altLang="en-US"/>
              <a:t>践行了综合平衡重稳步前进的方针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C.</a:t>
            </a:r>
            <a:r>
              <a:rPr lang="zh-CN" altLang="en-US"/>
              <a:t>为社会主义工业化奠定了初步基础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D.</a:t>
            </a:r>
            <a:r>
              <a:rPr lang="zh-CN" altLang="en-US"/>
              <a:t>是通过缩减文化卫生的基本建设投资实现的</a:t>
            </a:r>
          </a:p>
        </p:txBody>
      </p:sp>
      <p:sp>
        <p:nvSpPr>
          <p:cNvPr id="4" name="矩形 3"/>
          <p:cNvSpPr/>
          <p:nvPr/>
        </p:nvSpPr>
        <p:spPr>
          <a:xfrm>
            <a:off x="6781166" y="4025900"/>
            <a:ext cx="666750" cy="119887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7200" b="1" i="0" u="none" strike="noStrike" kern="1200" cap="none" spc="0" normalizeH="0" baseline="0" noProof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C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3"/>
          <p:cNvPicPr>
            <a:picLocks noChangeAspect="1"/>
          </p:cNvPicPr>
          <p:nvPr/>
        </p:nvPicPr>
        <p:blipFill>
          <a:blip r:embed="rId2"/>
          <a:srcRect b="12572"/>
          <a:stretch>
            <a:fillRect/>
          </a:stretch>
        </p:blipFill>
        <p:spPr>
          <a:xfrm>
            <a:off x="-1233487" y="0"/>
            <a:ext cx="11766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91440" y="523240"/>
            <a:ext cx="9144000" cy="1274763"/>
          </a:xfrm>
          <a:solidFill>
            <a:schemeClr val="lt1">
              <a:alpha val="72000"/>
            </a:schemeClr>
          </a:solidFill>
          <a:ln w="12700">
            <a:solidFill>
              <a:schemeClr val="accent6"/>
            </a:solidFill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第二单元 社会主义制度的建立与社会主义建设的探索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91440" y="2094865"/>
            <a:ext cx="9144000" cy="1470025"/>
          </a:xfrm>
          <a:solidFill>
            <a:schemeClr val="lt1">
              <a:alpha val="67000"/>
            </a:schemeClr>
          </a:solidFill>
        </p:spPr>
        <p:txBody>
          <a:bodyPr vert="horz" lIns="91440" tIns="45720" rIns="91440" bIns="45720" rtlCol="0"/>
          <a:lstStyle/>
          <a:p>
            <a:pPr defTabSz="914400" fontAlgn="auto">
              <a:lnSpc>
                <a:spcPct val="110000"/>
              </a:lnSpc>
            </a:pPr>
            <a:r>
              <a:rPr lang="zh-CN" altLang="en-US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第</a:t>
            </a:r>
            <a:r>
              <a:rPr lang="en-US" altLang="zh-CN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4</a:t>
            </a:r>
            <a:r>
              <a:rPr lang="zh-CN" altLang="en-US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课  </a:t>
            </a:r>
            <a:endParaRPr lang="en-US" altLang="zh-CN" sz="3300" strike="noStrike" kern="1200" noProof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defTabSz="914400" fontAlgn="auto">
              <a:lnSpc>
                <a:spcPct val="110000"/>
              </a:lnSpc>
            </a:pPr>
            <a:r>
              <a:rPr lang="zh-CN" altLang="en-US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工业化的起步和人民代表大会制度的确立</a:t>
            </a:r>
            <a:endParaRPr lang="en-US" altLang="zh-CN" sz="3300" strike="noStrike" kern="1200" noProof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defTabSz="914400" fontAlgn="auto">
              <a:lnSpc>
                <a:spcPct val="110000"/>
              </a:lnSpc>
            </a:pPr>
            <a:endParaRPr lang="en-US" altLang="zh-CN" sz="100" strike="noStrike" kern="1200" noProof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algn="just" defTabSz="914400" eaLnBrk="0" fontAlgn="auto" hangingPunct="0">
              <a:lnSpc>
                <a:spcPct val="90000"/>
              </a:lnSpc>
            </a:pPr>
            <a:endParaRPr lang="zh-CN" altLang="en-US" sz="2000" strike="noStrike" kern="1200" noProof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-24765" y="464503"/>
            <a:ext cx="7886700" cy="592137"/>
          </a:xfrm>
        </p:spPr>
        <p:txBody>
          <a:bodyPr wrap="square" lIns="91440" tIns="45720" rIns="91440" bIns="45720" anchor="ctr"/>
          <a:lstStyle/>
          <a:p>
            <a:r>
              <a:rPr lang="zh-CN" altLang="en-US" sz="3200" dirty="0"/>
              <a:t>二、人民代表大会制度的确立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24765" y="-20955"/>
            <a:ext cx="2065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新课讲解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375" y="1942465"/>
            <a:ext cx="62604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（一）第一届全国人民代表大会的召开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375" y="3629660"/>
            <a:ext cx="679767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、结合教材回答第一届全国人民代表大会</a:t>
            </a: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召开的时间、地点、内容。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"/>
          <p:cNvSpPr txBox="1"/>
          <p:nvPr/>
        </p:nvSpPr>
        <p:spPr>
          <a:xfrm>
            <a:off x="-34607" y="1250633"/>
            <a:ext cx="15144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内容：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3190" y="1772603"/>
            <a:ext cx="594518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①制定了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中华人民共和国宪法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6388" name="图片 30724" descr="02毛泽东在第一届全国人民代表大会第一次会议上（1954年9月15日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2175" y="1577975"/>
            <a:ext cx="2855913" cy="342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30725"/>
          <p:cNvSpPr txBox="1">
            <a:spLocks noChangeArrowheads="1"/>
          </p:cNvSpPr>
          <p:nvPr/>
        </p:nvSpPr>
        <p:spPr bwMode="auto">
          <a:xfrm>
            <a:off x="5734050" y="5210175"/>
            <a:ext cx="33321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毛泽东在第一届全国人民代表大会第一次会议（1954年9月15日）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34290" y="-635"/>
            <a:ext cx="62604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（一）第一届全国人民代表大会的召开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3190" y="2647315"/>
            <a:ext cx="48609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②选举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为中华人民共和国主席，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为副主席，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刘少奇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为第一届全国人民代表大会常务委员会委员长，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周恩来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为国务院总理。</a:t>
            </a:r>
          </a:p>
        </p:txBody>
      </p:sp>
      <p:pic>
        <p:nvPicPr>
          <p:cNvPr id="17409" name="图片 28675" descr="报0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053" y="2296478"/>
            <a:ext cx="4078287" cy="2684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8676"/>
          <p:cNvSpPr txBox="1">
            <a:spLocks noChangeArrowheads="1"/>
          </p:cNvSpPr>
          <p:nvPr/>
        </p:nvSpPr>
        <p:spPr bwMode="auto">
          <a:xfrm>
            <a:off x="5495608" y="5056505"/>
            <a:ext cx="3562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《中华人民共和国宪法》和表决票样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 （1954年）</a:t>
            </a:r>
          </a:p>
        </p:txBody>
      </p:sp>
      <p:sp>
        <p:nvSpPr>
          <p:cNvPr id="15364" name="文本框 5"/>
          <p:cNvSpPr txBox="1"/>
          <p:nvPr/>
        </p:nvSpPr>
        <p:spPr>
          <a:xfrm>
            <a:off x="-34290" y="728663"/>
            <a:ext cx="15144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2853" y="728663"/>
            <a:ext cx="21209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1954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15366" name="文本框 7"/>
          <p:cNvSpPr txBox="1"/>
          <p:nvPr/>
        </p:nvSpPr>
        <p:spPr>
          <a:xfrm>
            <a:off x="3469323" y="728980"/>
            <a:ext cx="15144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16755" y="728980"/>
            <a:ext cx="979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北京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6" grpId="0"/>
      <p:bldP spid="2" grpId="0"/>
      <p:bldP spid="4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7505" y="973455"/>
            <a:ext cx="86931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1：1954年《宪法》有蒙、汉、维、哈、藏、朝文版本，全国有1.5亿人参与宪法草案的讨论，民主党派代表558人，占45.52%，少数民族的代表177名，占14.4%。提出118万条修改和补充意见。</a:t>
            </a:r>
          </a:p>
          <a:p>
            <a:endParaRPr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645" y="99060"/>
            <a:ext cx="878205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难点解析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中华人民共和国宪法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的颁布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085" y="2952750"/>
            <a:ext cx="80479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问题：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为什么要这么多人来讨论呢？说明了什么？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8645" y="3738245"/>
            <a:ext cx="840549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说明了我国政府尊重人民的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意愿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，代表人民的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利益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</a:p>
          <a:p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体现了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民主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8145" y="1047750"/>
            <a:ext cx="8763000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材料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：我国坚持人民民主专政，坚持社会主义道路；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中华人民共和国的一切权力属于人民。人民行使权力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的机关是全国人民代表大会和地方各级人民代表大会。</a:t>
            </a: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中华人民共和国全国人民代表大会是最高国家权力机关</a:t>
            </a: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中华人民共和国宪法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1954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9725" y="3724275"/>
            <a:ext cx="769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问题：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中华人民共和国宪法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的性质是什么？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9725" y="4246245"/>
            <a:ext cx="8736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这是我国第一部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社会主义类型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的宪法，也是我国有史以来真正反映人民利益的宪法。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129915" y="1487805"/>
            <a:ext cx="5476240" cy="1397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76930" y="1888490"/>
            <a:ext cx="2824480" cy="1397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39725" y="5102225"/>
            <a:ext cx="62604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问题：从宪法的内容中如何体现出来？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7660" y="4397375"/>
            <a:ext cx="874903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宪法以根本大法的形式确定了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人民代表大会制度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98145" y="98425"/>
            <a:ext cx="878205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难点解析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中华人民共和国宪法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的颁布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725" y="5199380"/>
            <a:ext cx="8980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谈谈你对这种制度的认识。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725" y="5721350"/>
            <a:ext cx="88271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认识（意义）：人民代表大会制度是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我国的根本政治制度，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社会主义民主政治建设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奠定了基础。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endParaRPr lang="zh-CN" altLang="en-US" sz="28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0" grpId="0"/>
      <p:bldP spid="100" grpId="1"/>
      <p:bldP spid="11" grpId="0"/>
      <p:bldP spid="11" grpId="1"/>
      <p:bldP spid="16" grpId="0"/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5603" descr="03中华人民共和国第一届全国人民代表大会纪念邮票（1954年12月30日）"/>
          <p:cNvPicPr>
            <a:picLocks noChangeAspect="1"/>
          </p:cNvPicPr>
          <p:nvPr/>
        </p:nvPicPr>
        <p:blipFill>
          <a:blip r:embed="rId2"/>
          <a:srcRect r="2435" b="1276"/>
          <a:stretch>
            <a:fillRect/>
          </a:stretch>
        </p:blipFill>
        <p:spPr>
          <a:xfrm>
            <a:off x="878840" y="1202690"/>
            <a:ext cx="2898775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25604"/>
          <p:cNvSpPr txBox="1"/>
          <p:nvPr/>
        </p:nvSpPr>
        <p:spPr>
          <a:xfrm>
            <a:off x="598170" y="4742498"/>
            <a:ext cx="3459163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中华人民共和国第一届全国人民代表大会纪念邮票</a:t>
            </a:r>
          </a:p>
        </p:txBody>
      </p:sp>
      <p:pic>
        <p:nvPicPr>
          <p:cNvPr id="8" name="图片 26627" descr="在天安门广场欢庆宪法颁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255" y="1202690"/>
            <a:ext cx="4798060" cy="3704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6628"/>
          <p:cNvSpPr txBox="1"/>
          <p:nvPr/>
        </p:nvSpPr>
        <p:spPr>
          <a:xfrm>
            <a:off x="4363403" y="5173980"/>
            <a:ext cx="375793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在天安门广场欢庆宪法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颁布的人民</a:t>
            </a:r>
          </a:p>
        </p:txBody>
      </p:sp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443865" y="199708"/>
            <a:ext cx="7886700" cy="592137"/>
          </a:xfrm>
        </p:spPr>
        <p:txBody>
          <a:bodyPr wrap="square" lIns="91440" tIns="45720" rIns="91440" bIns="45720" anchor="ctr"/>
          <a:lstStyle/>
          <a:p>
            <a:r>
              <a:rPr lang="zh-CN" altLang="en-US" sz="3200" dirty="0"/>
              <a:t>二、人民代表大会制度的确立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628650" y="107950"/>
            <a:ext cx="7886700" cy="911225"/>
          </a:xfrm>
        </p:spPr>
        <p:txBody>
          <a:bodyPr anchor="ctr"/>
          <a:lstStyle/>
          <a:p>
            <a:r>
              <a:rPr lang="zh-CN" altLang="zh-CN"/>
              <a:t>讲练结合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628650" y="935038"/>
            <a:ext cx="7886700" cy="4987925"/>
          </a:xfrm>
        </p:spPr>
        <p:txBody>
          <a:bodyPr anchor="t"/>
          <a:lstStyle/>
          <a:p>
            <a:pPr marL="0" indent="0" fontAlgn="base">
              <a:spcBef>
                <a:spcPct val="0"/>
              </a:spcBef>
              <a:buNone/>
            </a:pPr>
            <a:r>
              <a:rPr lang="en-US"/>
              <a:t>20</a:t>
            </a:r>
            <a:r>
              <a:rPr lang="zh-CN" altLang="en-US"/>
              <a:t>世纪</a:t>
            </a:r>
            <a:r>
              <a:rPr lang="en-US" altLang="zh-CN"/>
              <a:t>20</a:t>
            </a:r>
            <a:r>
              <a:rPr lang="zh-CN" altLang="en-US"/>
              <a:t>年代，毛泽东提出</a:t>
            </a:r>
            <a:r>
              <a:rPr lang="en-US" altLang="zh-CN"/>
              <a:t>“</a:t>
            </a:r>
            <a:r>
              <a:rPr lang="zh-CN" altLang="en-US"/>
              <a:t>人民来制定</a:t>
            </a:r>
            <a:r>
              <a:rPr lang="zh-CN" altLang="en-US">
                <a:sym typeface="+mn-ea"/>
              </a:rPr>
              <a:t>宪法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的思想：劳动人民</a:t>
            </a:r>
            <a:r>
              <a:rPr lang="zh-CN" altLang="en-US"/>
              <a:t>参与立宪，把他们认为应该如何管理国家的意见集中起来，上升为国家意志。实践这一思想的会议是：</a:t>
            </a:r>
          </a:p>
          <a:p>
            <a:pPr marL="0" indent="0" fontAlgn="base">
              <a:spcBef>
                <a:spcPct val="0"/>
              </a:spcBef>
              <a:buNone/>
            </a:pPr>
            <a:endParaRPr lang="zh-CN" altLang="en-US">
              <a:sym typeface="+mn-ea"/>
            </a:endParaRP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>
                <a:sym typeface="+mn-ea"/>
              </a:rPr>
              <a:t>A.</a:t>
            </a:r>
            <a:r>
              <a:rPr lang="zh-CN" altLang="en-US">
                <a:sym typeface="+mn-ea"/>
              </a:rPr>
              <a:t>中共一大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B.</a:t>
            </a:r>
            <a:r>
              <a:rPr lang="zh-CN" altLang="en-US"/>
              <a:t>中共七大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C.</a:t>
            </a:r>
            <a:r>
              <a:rPr lang="zh-CN" altLang="en-US"/>
              <a:t>第一届全国人民代表大会</a:t>
            </a:r>
          </a:p>
          <a:p>
            <a:pPr marL="0" indent="0" fontAlgn="base">
              <a:spcBef>
                <a:spcPct val="0"/>
              </a:spcBef>
              <a:buNone/>
            </a:pPr>
            <a:r>
              <a:rPr lang="en-US" altLang="zh-CN"/>
              <a:t>D.</a:t>
            </a:r>
            <a:r>
              <a:rPr lang="zh-CN" altLang="en-US"/>
              <a:t>中共十一届三中全会</a:t>
            </a:r>
          </a:p>
        </p:txBody>
      </p:sp>
      <p:sp>
        <p:nvSpPr>
          <p:cNvPr id="4" name="矩形 3"/>
          <p:cNvSpPr/>
          <p:nvPr/>
        </p:nvSpPr>
        <p:spPr>
          <a:xfrm>
            <a:off x="5612766" y="3107690"/>
            <a:ext cx="666750" cy="119887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7200" b="1" i="0" u="none" strike="noStrike" kern="1200" cap="none" spc="0" normalizeH="0" baseline="0" noProof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C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280" y="1424305"/>
            <a:ext cx="8044815" cy="530987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295910" y="98425"/>
            <a:ext cx="8776970" cy="13258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/>
              <a:t>区分中国人民政治协商会议、全国人民代表大会；</a:t>
            </a:r>
            <a:br>
              <a:rPr lang="zh-CN" altLang="en-US" sz="3200"/>
            </a:br>
            <a:endParaRPr lang="zh-CN" alt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645" y="1224915"/>
            <a:ext cx="3154045" cy="4408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985" y="1224915"/>
            <a:ext cx="3140710" cy="4408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445" y="5820410"/>
            <a:ext cx="477520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1954</a:t>
            </a:r>
            <a:r>
              <a:rPr lang="zh-CN" altLang="en-US" sz="24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年《中华人民共和国宪法》</a:t>
            </a:r>
          </a:p>
          <a:p>
            <a:r>
              <a:rPr lang="zh-CN" altLang="en-US" sz="24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我国                   的宪法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60645" y="5820410"/>
            <a:ext cx="3858260" cy="82994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1949</a:t>
            </a:r>
            <a:r>
              <a:rPr lang="zh-CN" altLang="en-US" sz="24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年颁布的《共同纲领》</a:t>
            </a:r>
          </a:p>
          <a:p>
            <a:r>
              <a:rPr lang="zh-CN" altLang="en-US" sz="24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起         的作用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482600" y="98425"/>
            <a:ext cx="7832090" cy="1325880"/>
          </a:xfrm>
        </p:spPr>
        <p:txBody>
          <a:bodyPr/>
          <a:lstStyle/>
          <a:p>
            <a:r>
              <a:rPr lang="zh-CN" altLang="en-US">
                <a:sym typeface="+mn-ea"/>
              </a:rPr>
              <a:t>区分</a:t>
            </a:r>
            <a:r>
              <a:rPr lang="en-US" altLang="zh-CN">
                <a:sym typeface="+mn-ea"/>
              </a:rPr>
              <a:t>1949</a:t>
            </a:r>
            <a:r>
              <a:rPr lang="zh-CN" altLang="en-US">
                <a:sym typeface="+mn-ea"/>
              </a:rPr>
              <a:t>年颁布的《共同纲领》、</a:t>
            </a:r>
            <a:r>
              <a:rPr lang="en-US" altLang="zh-CN">
                <a:sym typeface="+mn-ea"/>
              </a:rPr>
              <a:t>1954</a:t>
            </a:r>
            <a:r>
              <a:rPr lang="zh-CN" altLang="en-US">
                <a:sym typeface="+mn-ea"/>
              </a:rPr>
              <a:t>年颁布的《中华人民共和国宪法》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93715" y="6189980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临时宪法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9495" y="6189980"/>
            <a:ext cx="29375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第一部社会主义类型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2" grpId="0" bldLvl="0" animBg="1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448945" y="98425"/>
            <a:ext cx="7886700" cy="731838"/>
          </a:xfrm>
        </p:spPr>
        <p:txBody>
          <a:bodyPr anchor="ctr"/>
          <a:lstStyle/>
          <a:p>
            <a:r>
              <a:rPr lang="zh-CN" altLang="en-US"/>
              <a:t>课堂小结</a:t>
            </a: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>
          <a:xfrm>
            <a:off x="596900" y="1137477"/>
            <a:ext cx="8025765" cy="716088"/>
          </a:xfrm>
          <a:custGeom>
            <a:avLst/>
            <a:gdLst>
              <a:gd name="connsiteX0" fmla="*/ 952500 w 1905000"/>
              <a:gd name="connsiteY0" fmla="*/ 0 h 2171700"/>
              <a:gd name="connsiteX1" fmla="*/ 1068070 w 1905000"/>
              <a:gd name="connsiteY1" fmla="*/ 177800 h 2171700"/>
              <a:gd name="connsiteX2" fmla="*/ 1727206 w 1905000"/>
              <a:gd name="connsiteY2" fmla="*/ 177800 h 2171700"/>
              <a:gd name="connsiteX3" fmla="*/ 1905000 w 1905000"/>
              <a:gd name="connsiteY3" fmla="*/ 355594 h 2171700"/>
              <a:gd name="connsiteX4" fmla="*/ 1905000 w 1905000"/>
              <a:gd name="connsiteY4" fmla="*/ 2171700 h 2171700"/>
              <a:gd name="connsiteX5" fmla="*/ 0 w 1905000"/>
              <a:gd name="connsiteY5" fmla="*/ 2171700 h 2171700"/>
              <a:gd name="connsiteX6" fmla="*/ 0 w 1905000"/>
              <a:gd name="connsiteY6" fmla="*/ 355594 h 2171700"/>
              <a:gd name="connsiteX7" fmla="*/ 177794 w 1905000"/>
              <a:gd name="connsiteY7" fmla="*/ 177800 h 2171700"/>
              <a:gd name="connsiteX8" fmla="*/ 836930 w 1905000"/>
              <a:gd name="connsiteY8" fmla="*/ 177800 h 217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05000" h="2171700">
                <a:moveTo>
                  <a:pt x="952500" y="0"/>
                </a:moveTo>
                <a:lnTo>
                  <a:pt x="1068070" y="177800"/>
                </a:lnTo>
                <a:lnTo>
                  <a:pt x="1727206" y="177800"/>
                </a:lnTo>
                <a:cubicBezTo>
                  <a:pt x="1825399" y="177800"/>
                  <a:pt x="1905000" y="257401"/>
                  <a:pt x="1905000" y="355594"/>
                </a:cubicBezTo>
                <a:lnTo>
                  <a:pt x="1905000" y="2171700"/>
                </a:lnTo>
                <a:lnTo>
                  <a:pt x="0" y="2171700"/>
                </a:lnTo>
                <a:lnTo>
                  <a:pt x="0" y="355594"/>
                </a:lnTo>
                <a:cubicBezTo>
                  <a:pt x="0" y="257401"/>
                  <a:pt x="79601" y="177800"/>
                  <a:pt x="177794" y="177800"/>
                </a:cubicBezTo>
                <a:lnTo>
                  <a:pt x="836930" y="177800"/>
                </a:lnTo>
                <a:close/>
              </a:path>
            </a:pathLst>
          </a:custGeom>
          <a:solidFill>
            <a:srgbClr val="C0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18000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工业化的起步和人民代表大会制度的确立</a:t>
            </a:r>
          </a:p>
        </p:txBody>
      </p:sp>
      <p:sp>
        <p:nvSpPr>
          <p:cNvPr id="20483" name="文本框 3"/>
          <p:cNvSpPr txBox="1"/>
          <p:nvPr/>
        </p:nvSpPr>
        <p:spPr>
          <a:xfrm>
            <a:off x="985520" y="2271078"/>
            <a:ext cx="270351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经济建设：</a:t>
            </a:r>
          </a:p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第一个五年计划</a:t>
            </a:r>
          </a:p>
          <a:p>
            <a:pPr eaLnBrk="0" hangingPunct="0"/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(1953-1957</a:t>
            </a: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年）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3547745" y="2913063"/>
            <a:ext cx="71437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5" name="文本框 7"/>
          <p:cNvSpPr txBox="1"/>
          <p:nvPr/>
        </p:nvSpPr>
        <p:spPr>
          <a:xfrm>
            <a:off x="4465320" y="2682875"/>
            <a:ext cx="402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向社会主义工业化迈进</a:t>
            </a:r>
          </a:p>
        </p:txBody>
      </p:sp>
      <p:sp>
        <p:nvSpPr>
          <p:cNvPr id="20486" name="文本框 8"/>
          <p:cNvSpPr txBox="1"/>
          <p:nvPr/>
        </p:nvSpPr>
        <p:spPr>
          <a:xfrm>
            <a:off x="985520" y="3827463"/>
            <a:ext cx="270351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政治建设：</a:t>
            </a:r>
          </a:p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第一届全国人民代表大会（1954.9）</a:t>
            </a: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689033" y="4057650"/>
            <a:ext cx="71437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8" name="文本框 10"/>
          <p:cNvSpPr txBox="1"/>
          <p:nvPr/>
        </p:nvSpPr>
        <p:spPr>
          <a:xfrm>
            <a:off x="4465320" y="3827463"/>
            <a:ext cx="418465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制定第一部《中华人民共和国宪法》（根本大法）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6475095" y="4600575"/>
            <a:ext cx="3175" cy="3952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0" name="文本框 12"/>
          <p:cNvSpPr txBox="1"/>
          <p:nvPr/>
        </p:nvSpPr>
        <p:spPr>
          <a:xfrm>
            <a:off x="5036820" y="4964113"/>
            <a:ext cx="418465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确立人民代表大会制度</a:t>
            </a:r>
          </a:p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（根本政治制度）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823595" y="3460750"/>
            <a:ext cx="7550150" cy="952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4100195" y="5373688"/>
            <a:ext cx="719138" cy="111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3" name="文本框 15"/>
          <p:cNvSpPr txBox="1"/>
          <p:nvPr/>
        </p:nvSpPr>
        <p:spPr>
          <a:xfrm>
            <a:off x="985520" y="4964113"/>
            <a:ext cx="29972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为社会主义民主政治建设奠定了基础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2280" y="98425"/>
            <a:ext cx="7886700" cy="1325563"/>
          </a:xfrm>
        </p:spPr>
        <p:txBody>
          <a:bodyPr/>
          <a:lstStyle/>
          <a:p>
            <a:r>
              <a:rPr lang="zh-CN" altLang="en-US"/>
              <a:t>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4993" y="1517650"/>
            <a:ext cx="7886700" cy="4351338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、完成《高分突破》第</a:t>
            </a:r>
            <a:r>
              <a:rPr lang="en-US" altLang="zh-CN"/>
              <a:t>4</a:t>
            </a:r>
            <a:r>
              <a:rPr lang="zh-CN" altLang="en-US"/>
              <a:t>课；</a:t>
            </a:r>
          </a:p>
          <a:p>
            <a:r>
              <a:rPr lang="en-US" altLang="zh-CN"/>
              <a:t>2</a:t>
            </a:r>
            <a:r>
              <a:rPr lang="zh-CN" altLang="en-US"/>
              <a:t>、背诵</a:t>
            </a:r>
            <a:r>
              <a:rPr lang="en-US" altLang="zh-CN"/>
              <a:t>“</a:t>
            </a:r>
            <a:r>
              <a:rPr lang="zh-CN" altLang="en-US"/>
              <a:t>一五计划</a:t>
            </a:r>
            <a:r>
              <a:rPr lang="en-US" altLang="zh-CN"/>
              <a:t>”</a:t>
            </a:r>
            <a:r>
              <a:rPr lang="zh-CN" altLang="en-US"/>
              <a:t>的基本任务；《</a:t>
            </a:r>
            <a:r>
              <a:rPr lang="zh-CN" altLang="en-US" dirty="0">
                <a:sym typeface="+mn-ea"/>
              </a:rPr>
              <a:t>中华人民共和国宪法</a:t>
            </a:r>
            <a:r>
              <a:rPr lang="en-US" altLang="zh-CN" dirty="0">
                <a:sym typeface="+mn-ea"/>
              </a:rPr>
              <a:t>》</a:t>
            </a:r>
            <a:r>
              <a:rPr lang="zh-CN" altLang="en-US" dirty="0">
                <a:sym typeface="+mn-ea"/>
              </a:rPr>
              <a:t>的内容和意义。</a:t>
            </a: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、搜集资料，看看最近召开的</a:t>
            </a:r>
            <a:r>
              <a:rPr lang="en-US" altLang="zh-CN" dirty="0">
                <a:sym typeface="+mn-ea"/>
              </a:rPr>
              <a:t>“</a:t>
            </a:r>
            <a:r>
              <a:rPr lang="zh-CN" altLang="en-US" dirty="0">
                <a:sym typeface="+mn-ea"/>
              </a:rPr>
              <a:t>两会</a:t>
            </a:r>
            <a:r>
              <a:rPr lang="en-US" altLang="zh-CN" dirty="0">
                <a:sym typeface="+mn-ea"/>
              </a:rPr>
              <a:t>”</a:t>
            </a:r>
            <a:r>
              <a:rPr lang="zh-CN" altLang="en-US" dirty="0">
                <a:sym typeface="+mn-ea"/>
              </a:rPr>
              <a:t>有哪些热点议题和主要活动。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422275" y="106045"/>
            <a:ext cx="7886700" cy="702945"/>
          </a:xfrm>
        </p:spPr>
        <p:txBody>
          <a:bodyPr anchor="ctr"/>
          <a:lstStyle/>
          <a:p>
            <a:r>
              <a:rPr lang="zh-CN" altLang="en-US"/>
              <a:t>小试牛刀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531495" y="600075"/>
            <a:ext cx="7886700" cy="4987925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/>
              <a:t>1.“旧中国的能源、原材料和机械工业极端落后，在国际交往中受制于人；在被以美国为首的西方国家严密封锁的环境下，农业、轻工业也难以发展。当时百废待兴，用于五年计划建设的有限财力，如果平均使用，可能一事无成。为了对付战争威胁，需要建设强大国防力量。”由此可见，“一五”计划(     )</a:t>
            </a:r>
          </a:p>
          <a:p>
            <a:pPr marL="0" indent="0">
              <a:buNone/>
            </a:pPr>
            <a:r>
              <a:rPr lang="en-US" altLang="zh-CN"/>
              <a:t>A．依据世界形势和国内情况而制定  </a:t>
            </a:r>
          </a:p>
          <a:p>
            <a:pPr marL="0" indent="0">
              <a:buNone/>
            </a:pPr>
            <a:r>
              <a:rPr lang="en-US" altLang="zh-CN"/>
              <a:t>B．导致了中国轻重工业比例的严重失调</a:t>
            </a:r>
          </a:p>
          <a:p>
            <a:pPr marL="0" indent="0">
              <a:buNone/>
            </a:pPr>
            <a:r>
              <a:rPr lang="en-US" altLang="zh-CN"/>
              <a:t>C．违背了经济发展的客观规律    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D．在美国的控制下难以取得成功</a:t>
            </a:r>
          </a:p>
        </p:txBody>
      </p:sp>
      <p:sp>
        <p:nvSpPr>
          <p:cNvPr id="4" name="矩形 3"/>
          <p:cNvSpPr/>
          <p:nvPr/>
        </p:nvSpPr>
        <p:spPr>
          <a:xfrm>
            <a:off x="7098982" y="2080895"/>
            <a:ext cx="737235" cy="119888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7200" b="1" i="0" u="none" strike="noStrike" kern="1200" cap="none" spc="0" normalizeH="0" baseline="0" noProof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A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90415" y="1682750"/>
            <a:ext cx="366268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531495" y="2199005"/>
            <a:ext cx="366268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72335" y="2656205"/>
            <a:ext cx="1438910" cy="2413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940" y="2023745"/>
            <a:ext cx="8277860" cy="2263140"/>
          </a:xfrm>
        </p:spPr>
        <p:txBody>
          <a:bodyPr/>
          <a:lstStyle/>
          <a:p>
            <a:r>
              <a:rPr lang="zh-CN" altLang="en-US"/>
              <a:t>重点：第一个五年计划的主要任务和人民代表大会制度的确立；</a:t>
            </a:r>
          </a:p>
          <a:p>
            <a:r>
              <a:rPr lang="zh-CN" altLang="en-US"/>
              <a:t>难点：第一届全国人民代表大会的内容和意义。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-117475" y="47625"/>
            <a:ext cx="9144000" cy="1470025"/>
          </a:xfrm>
          <a:prstGeom prst="rect">
            <a:avLst/>
          </a:prstGeom>
          <a:solidFill>
            <a:schemeClr val="lt1">
              <a:alpha val="67000"/>
            </a:schemeClr>
          </a:solidFill>
          <a:ln w="9525">
            <a:noFill/>
          </a:ln>
        </p:spPr>
        <p:txBody>
          <a:bodyPr vert="horz" lIns="91440" tIns="45720" rIns="91440" bIns="45720" rtlCol="0" anchor="t"/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10000"/>
              </a:lnSpc>
            </a:pPr>
            <a:r>
              <a:rPr lang="zh-CN" altLang="en-US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第</a:t>
            </a:r>
            <a:r>
              <a:rPr lang="en-US" altLang="zh-CN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4</a:t>
            </a:r>
            <a:r>
              <a:rPr lang="zh-CN" altLang="en-US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课  </a:t>
            </a:r>
            <a:endParaRPr lang="en-US" altLang="zh-CN" sz="3300" strike="noStrike" kern="1200" noProof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defTabSz="914400" fontAlgn="auto">
              <a:lnSpc>
                <a:spcPct val="110000"/>
              </a:lnSpc>
            </a:pPr>
            <a:r>
              <a:rPr lang="zh-CN" altLang="en-US" sz="3300" strike="noStrike" kern="1200" noProof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工业化的起步和人民代表大会制度的确立</a:t>
            </a:r>
            <a:endParaRPr lang="en-US" altLang="zh-CN" sz="3300" strike="noStrike" kern="1200" noProof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defTabSz="914400" fontAlgn="auto">
              <a:lnSpc>
                <a:spcPct val="110000"/>
              </a:lnSpc>
            </a:pPr>
            <a:endParaRPr lang="en-US" altLang="zh-CN" sz="100" strike="noStrike" kern="1200" noProof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algn="just" defTabSz="914400" eaLnBrk="0" fontAlgn="auto" hangingPunct="0">
              <a:lnSpc>
                <a:spcPct val="90000"/>
              </a:lnSpc>
            </a:pPr>
            <a:endParaRPr lang="zh-CN" altLang="en-US" sz="2000" strike="noStrike" kern="1200" noProof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528955" y="98425"/>
            <a:ext cx="7886700" cy="911225"/>
          </a:xfrm>
        </p:spPr>
        <p:txBody>
          <a:bodyPr anchor="ctr"/>
          <a:lstStyle/>
          <a:p>
            <a:r>
              <a:rPr lang="zh-CN" altLang="en-US"/>
              <a:t>小试牛刀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1002030" y="934720"/>
            <a:ext cx="7886700" cy="4987925"/>
          </a:xfrm>
        </p:spPr>
        <p:txBody>
          <a:bodyPr anchor="t"/>
          <a:lstStyle/>
          <a:p>
            <a:pPr marL="0" indent="0">
              <a:buNone/>
            </a:pPr>
            <a:r>
              <a:rPr lang="en-US"/>
              <a:t>2.</a:t>
            </a:r>
            <a:r>
              <a:t>在新中国“第一个五年计划成果展示会”上，你不可能看到(      )</a:t>
            </a:r>
          </a:p>
          <a:p>
            <a:pPr marL="0" indent="0">
              <a:buNone/>
            </a:pP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175000" y="1009650"/>
            <a:ext cx="759460" cy="119887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7200" b="1" i="0" u="none" strike="noStrike" kern="1200" cap="none" spc="0" normalizeH="0" baseline="0" noProof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D</a:t>
            </a:r>
          </a:p>
        </p:txBody>
      </p:sp>
      <p:pic>
        <p:nvPicPr>
          <p:cNvPr id="2" name="图片 -2147482616" descr="C:/Users/QQ/Desktop/八下历史（人教）百分闯关教师用书已导PDF（梁慧琳）2017/图1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70" y="2042160"/>
            <a:ext cx="6877050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08355" y="3766185"/>
            <a:ext cx="82746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．武汉长江大桥通车   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．我国第一架喷气式飞机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                      </a:t>
            </a:r>
          </a:p>
        </p:txBody>
      </p:sp>
      <p:pic>
        <p:nvPicPr>
          <p:cNvPr id="3" name="图片 -2147482615" descr="C:/Users/QQ/Desktop/八下历史（人教）百分闯关教师用书已导PDF（梁慧琳）2017/图1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1258570" y="4232275"/>
            <a:ext cx="6516370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76885" y="6270625"/>
            <a:ext cx="8079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解放牌载重汽车投入运输   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．青藏铁路通车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小试牛刀</a:t>
            </a:r>
            <a:br>
              <a:rPr lang="zh-CN" altLang="zh-CN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5258" y="105854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如图是“一五”计划期间，我国实施的150项重点工程项目比例分布示意图。这表明当时我国(     )</a:t>
            </a:r>
          </a:p>
          <a:p>
            <a:r>
              <a:rPr lang="zh-CN" altLang="en-US"/>
              <a:t>A．工业项目的均衡发展</a:t>
            </a:r>
          </a:p>
          <a:p>
            <a:r>
              <a:rPr lang="zh-CN" altLang="en-US"/>
              <a:t>B．大力发展重工业</a:t>
            </a:r>
          </a:p>
          <a:p>
            <a:r>
              <a:rPr lang="zh-CN" altLang="en-US"/>
              <a:t>C．建立了完整的工业体系 </a:t>
            </a:r>
          </a:p>
          <a:p>
            <a:r>
              <a:rPr lang="zh-CN" altLang="en-US"/>
              <a:t>D．完成向工业化的转变</a:t>
            </a:r>
          </a:p>
        </p:txBody>
      </p:sp>
      <p:pic>
        <p:nvPicPr>
          <p:cNvPr id="1073742852" name="图片 73731" descr="C:/Users/Administrator/Desktop/八下历史（人教）四清导航教师用书/图2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981575" y="2319655"/>
            <a:ext cx="3535680" cy="4076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619943" y="2536189"/>
            <a:ext cx="9023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7200" b="1" i="0" u="none" strike="noStrike" kern="1200" cap="none" spc="0" normalizeH="0" baseline="0" noProof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B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859915" y="2127885"/>
            <a:ext cx="283591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1265" descr="长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5" y="539115"/>
            <a:ext cx="4743450" cy="314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11268"/>
          <p:cNvSpPr txBox="1"/>
          <p:nvPr/>
        </p:nvSpPr>
        <p:spPr>
          <a:xfrm>
            <a:off x="1148715" y="3778250"/>
            <a:ext cx="357505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长春第一汽车制造厂</a:t>
            </a:r>
          </a:p>
        </p:txBody>
      </p:sp>
      <p:pic>
        <p:nvPicPr>
          <p:cNvPr id="9219" name="图片 13315" descr="覅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" y="4395788"/>
            <a:ext cx="47625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13316"/>
          <p:cNvSpPr txBox="1"/>
          <p:nvPr/>
        </p:nvSpPr>
        <p:spPr>
          <a:xfrm>
            <a:off x="5954078" y="5064125"/>
            <a:ext cx="3128962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我国自己制造的第一架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  <a:hlinkClick r:id="rId4" action="ppaction://hlinksldjump"/>
              </a:rPr>
              <a:t>喷气式飞机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21" name="图片 12292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995" y="1000760"/>
            <a:ext cx="3652520" cy="2503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文本框 12293"/>
          <p:cNvSpPr txBox="1"/>
          <p:nvPr/>
        </p:nvSpPr>
        <p:spPr>
          <a:xfrm>
            <a:off x="5806440" y="3648075"/>
            <a:ext cx="3068638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长春一汽生产的第一批解放牌汽车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2780" y="104775"/>
            <a:ext cx="8430260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鞍山钢铁公司无缝钢管厂等三大工程、长春第一汽车制造厂、沈阳机床厂和飞机制造厂等建成投产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628650" y="60325"/>
            <a:ext cx="7886700" cy="75120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6" name="右箭头 5"/>
          <p:cNvSpPr/>
          <p:nvPr/>
        </p:nvSpPr>
        <p:spPr>
          <a:xfrm>
            <a:off x="6269355" y="2154873"/>
            <a:ext cx="425450" cy="42545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873240" y="1896745"/>
            <a:ext cx="1996440" cy="93472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国统区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经济崩溃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7365" y="811530"/>
            <a:ext cx="787400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P18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内容，结合新中国成立前后的经济形势</a:t>
            </a: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分析归纳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一五计划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实施的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原因、目的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792605" y="1802765"/>
            <a:ext cx="4298315" cy="112268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176530" y="1802765"/>
            <a:ext cx="1541780" cy="979805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sym typeface="+mn-ea"/>
              </a:rPr>
              <a:t>新中国</a:t>
            </a:r>
          </a:p>
          <a:p>
            <a:pPr algn="ctr"/>
            <a:r>
              <a:rPr lang="zh-CN" altLang="en-US" sz="2400" b="1">
                <a:latin typeface="宋体" panose="02010600030101010101" pitchFamily="2" charset="-122"/>
                <a:sym typeface="+mn-ea"/>
              </a:rPr>
              <a:t>成立前</a:t>
            </a:r>
            <a:endParaRPr lang="zh-CN" altLang="en-US" sz="2400"/>
          </a:p>
        </p:txBody>
      </p:sp>
      <p:sp>
        <p:nvSpPr>
          <p:cNvPr id="15" name="五边形 14"/>
          <p:cNvSpPr/>
          <p:nvPr/>
        </p:nvSpPr>
        <p:spPr>
          <a:xfrm>
            <a:off x="176530" y="3151505"/>
            <a:ext cx="1541780" cy="979805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sym typeface="+mn-ea"/>
              </a:rPr>
              <a:t>新中国</a:t>
            </a:r>
          </a:p>
          <a:p>
            <a:pPr algn="ctr"/>
            <a:r>
              <a:rPr lang="zh-CN" altLang="en-US" sz="2400" b="1">
                <a:latin typeface="宋体" panose="02010600030101010101" pitchFamily="2" charset="-122"/>
                <a:sym typeface="+mn-ea"/>
              </a:rPr>
              <a:t>成立后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1860550" y="1952625"/>
            <a:ext cx="416179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sym typeface="+mn-ea"/>
              </a:rPr>
              <a:t>帝国主义的长期掠夺、国民政</a:t>
            </a:r>
          </a:p>
          <a:p>
            <a:r>
              <a:rPr lang="zh-CN" altLang="en-US" sz="2400" b="1">
                <a:latin typeface="宋体" panose="02010600030101010101" pitchFamily="2" charset="-122"/>
                <a:sym typeface="+mn-ea"/>
              </a:rPr>
              <a:t>府的搜刮、多年战争的破坏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860550" y="3151505"/>
            <a:ext cx="7009130" cy="108077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51990" y="3276600"/>
            <a:ext cx="661035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sym typeface="+mn-ea"/>
              </a:rPr>
              <a:t>经过三年的经济恢复，国民经济得到根本好转，</a:t>
            </a:r>
          </a:p>
          <a:p>
            <a:r>
              <a:rPr lang="zh-CN" altLang="en-US" sz="2400" b="1">
                <a:latin typeface="宋体" panose="02010600030101010101" pitchFamily="2" charset="-122"/>
                <a:sym typeface="+mn-ea"/>
              </a:rPr>
              <a:t>工业生产已经超过历史最高水平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12" grpId="0" bldLvl="0" animBg="1"/>
      <p:bldP spid="16" grpId="0"/>
      <p:bldP spid="17" grpId="0" bldLvl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66395" y="4058285"/>
            <a:ext cx="8846820" cy="18846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材料研读：新中国成立初期，毛泽东感慨地说：“</a:t>
            </a:r>
            <a:r>
              <a:rPr lang="zh-CN" altLang="en-US" sz="2400" u="sng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现在我们能造什么？能造桌子椅子，能造茶碗茶壶，能种粮食，还能磨成面粉，还能造纸，但是，一辆汽车、一架飞机、一辆坦克、一辆拖拉机都不能造。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</a:p>
        </p:txBody>
      </p:sp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478155" y="60960"/>
            <a:ext cx="7886700" cy="75120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78155" y="654050"/>
            <a:ext cx="787400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P18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内容，结合新中国成立前后的经济形势</a:t>
            </a: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分析归纳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一五计划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实施的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原因、目的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6395" y="6082030"/>
            <a:ext cx="844677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sym typeface="+mn-ea"/>
              </a:rPr>
              <a:t>原因：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sym typeface="+mn-ea"/>
              </a:rPr>
              <a:t>我国还是一个落后的农业国，工业水平低，基础薄弱，</a:t>
            </a:r>
          </a:p>
          <a:p>
            <a:pPr algn="l"/>
            <a:r>
              <a:rPr lang="zh-CN" altLang="en-US" sz="24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sym typeface="+mn-ea"/>
              </a:rPr>
              <a:t>门类不全。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81125" y="1607185"/>
            <a:ext cx="51015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中国与印度、美国的钢产量和发电量的比较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66395" y="2005965"/>
          <a:ext cx="8692515" cy="1825746"/>
        </p:xfrm>
        <a:graphic>
          <a:graphicData uri="http://schemas.openxmlformats.org/drawingml/2006/table">
            <a:tbl>
              <a:tblPr/>
              <a:tblGrid>
                <a:gridCol w="2522855"/>
                <a:gridCol w="1988820"/>
                <a:gridCol w="1986915"/>
                <a:gridCol w="2193925"/>
              </a:tblGrid>
              <a:tr h="895985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n-ea"/>
                        </a:rPr>
                        <a:t>比较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n-ea"/>
                        </a:rPr>
                        <a:t>内容</a:t>
                      </a:r>
                    </a:p>
                  </a:txBody>
                  <a:tcPr marL="91449" marR="91449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中国</a:t>
                      </a: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1952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年产量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印度</a:t>
                      </a: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1950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年产量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美国</a:t>
                      </a: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1950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年产量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24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ea"/>
                        </a:rPr>
                        <a:t>钢产量人均</a:t>
                      </a:r>
                    </a:p>
                  </a:txBody>
                  <a:tcPr marL="91449" marR="91449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2.37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公斤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公斤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538.3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公斤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ea"/>
                        </a:rPr>
                        <a:t>发电量人均</a:t>
                      </a:r>
                    </a:p>
                  </a:txBody>
                  <a:tcPr marL="91449" marR="91449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2.76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千瓦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10.9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千瓦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2949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千瓦</a:t>
                      </a:r>
                    </a:p>
                  </a:txBody>
                  <a:tcPr marL="91449" marR="91449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628650" y="46990"/>
            <a:ext cx="7886700" cy="75120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4515" y="709295"/>
            <a:ext cx="787400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P18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内容，结合新中国成立前后的经济形势</a:t>
            </a:r>
          </a:p>
          <a:p>
            <a:pPr algn="l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分析归纳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一五计划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实施的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原因、目的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7025" y="1662429"/>
            <a:ext cx="8348980" cy="107632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原因：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我国还是一个落后的农业国。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sym typeface="+mn-ea"/>
              </a:rPr>
              <a:t>工业水平</a:t>
            </a:r>
          </a:p>
          <a:p>
            <a:pPr algn="l"/>
            <a:r>
              <a:rPr lang="zh-CN" altLang="en-US" sz="32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sym typeface="+mn-ea"/>
              </a:rPr>
              <a:t>低，基础薄弱，门类不全。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7025" y="2735766"/>
            <a:ext cx="10820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目的：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01489" y="2794000"/>
            <a:ext cx="8137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有计划地进行社会主义建设，发展国民经济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5130" y="4324985"/>
            <a:ext cx="59048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一五计划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的基本任务是什么？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7025" y="3462919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时间：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09065" y="3524514"/>
            <a:ext cx="23355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1953—1957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年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469900" y="99060"/>
            <a:ext cx="3616325" cy="76263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74190" y="1691640"/>
            <a:ext cx="7221855" cy="1319530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1953—1957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有计划地进行社会主义建设，发展国民经济。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dirty="0"/>
              <a:t>   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1、集中主要力量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发展重工业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，建立国家工业化和国防现代化的初步基础；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、相应地发展交通运输业、轻工业、农业和商业；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、相应地培养建设人才。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文本框 5"/>
          <p:cNvSpPr txBox="1"/>
          <p:nvPr/>
        </p:nvSpPr>
        <p:spPr>
          <a:xfrm>
            <a:off x="469900" y="1639888"/>
            <a:ext cx="16002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</a:p>
        </p:txBody>
      </p:sp>
      <p:sp>
        <p:nvSpPr>
          <p:cNvPr id="6148" name="文本框 6"/>
          <p:cNvSpPr txBox="1"/>
          <p:nvPr/>
        </p:nvSpPr>
        <p:spPr>
          <a:xfrm>
            <a:off x="469900" y="2437130"/>
            <a:ext cx="1600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目的：</a:t>
            </a:r>
          </a:p>
        </p:txBody>
      </p:sp>
      <p:sp>
        <p:nvSpPr>
          <p:cNvPr id="6149" name="文本框 7"/>
          <p:cNvSpPr txBox="1"/>
          <p:nvPr/>
        </p:nvSpPr>
        <p:spPr>
          <a:xfrm>
            <a:off x="469900" y="3167698"/>
            <a:ext cx="21304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基本任务：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9900" y="861695"/>
            <a:ext cx="161480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原因：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74190" y="861695"/>
            <a:ext cx="74866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我国还是一个落后的农业国；</a:t>
            </a:r>
            <a:r>
              <a:rPr lang="zh-CN" altLang="en-US" sz="24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sym typeface="+mn-ea"/>
              </a:rPr>
              <a:t>工业水平低，基础薄弱，门类不全。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895" y="530225"/>
            <a:ext cx="8460740" cy="80137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结合我国建国初的现状及以下材料，探讨归纳集中力量</a:t>
            </a:r>
            <a:r>
              <a:rPr lang="zh-CN" altLang="en-US">
                <a:solidFill>
                  <a:srgbClr val="FF0000"/>
                </a:solidFill>
              </a:rPr>
              <a:t>发展重工业的原因。</a:t>
            </a:r>
            <a:endParaRPr lang="en-US" altLang="zh-CN"/>
          </a:p>
        </p:txBody>
      </p:sp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675005" y="66040"/>
            <a:ext cx="3916045" cy="6559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5005" y="156337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材料一：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018665"/>
            <a:ext cx="3561715" cy="23082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12770" y="4326890"/>
            <a:ext cx="359029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阅兵仪式上的坦克、炮弹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067435" y="5121275"/>
            <a:ext cx="6764020" cy="749935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、国防建设的武器需要重工业支持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335" y="2018665"/>
            <a:ext cx="3314065" cy="23082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1985" y="169989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材料二：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660" t="17029" b="61025"/>
          <a:stretch>
            <a:fillRect/>
          </a:stretch>
        </p:blipFill>
        <p:spPr>
          <a:xfrm>
            <a:off x="543560" y="2154555"/>
            <a:ext cx="8056880" cy="269748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85165" y="9525"/>
            <a:ext cx="3916045" cy="65595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第一个五年计划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528320" y="541020"/>
            <a:ext cx="8460740" cy="80137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结合我国建国初的现状及以下材料，探讨归纳集中力量</a:t>
            </a:r>
            <a:r>
              <a:rPr lang="zh-CN" altLang="en-US">
                <a:solidFill>
                  <a:srgbClr val="FF0000"/>
                </a:solidFill>
              </a:rPr>
              <a:t>发展重工业的原因。</a:t>
            </a:r>
            <a:endParaRPr lang="en-US" altLang="zh-CN"/>
          </a:p>
        </p:txBody>
      </p:sp>
      <p:cxnSp>
        <p:nvCxnSpPr>
          <p:cNvPr id="15" name="直接连接符 14"/>
          <p:cNvCxnSpPr/>
          <p:nvPr/>
        </p:nvCxnSpPr>
        <p:spPr>
          <a:xfrm>
            <a:off x="2470150" y="4395470"/>
            <a:ext cx="4897120" cy="1333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685165" y="5473065"/>
            <a:ext cx="7526020" cy="953135"/>
          </a:xfrm>
          <a:prstGeom prst="roundRect">
            <a:avLst/>
          </a:prstGeom>
          <a:solidFill>
            <a:schemeClr val="bg1"/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2</a:t>
            </a:r>
            <a:r>
              <a:rPr lang="zh-CN" altLang="en-US" sz="2800" b="1">
                <a:solidFill>
                  <a:schemeClr val="tx1"/>
                </a:solidFill>
              </a:rPr>
              <a:t>、轻工业、农业的设备也需要重工业，而我国工业基础十分薄弱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41985" y="3964940"/>
            <a:ext cx="4003040" cy="6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415"/>
  <p:tag name="KSO_WM_UNIT_TYPE" val="m_h_f"/>
  <p:tag name="KSO_WM_UNIT_INDEX" val="1_1_1"/>
  <p:tag name="KSO_WM_UNIT_ID" val="261*m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1894</Words>
  <Application>Microsoft Office PowerPoint</Application>
  <PresentationFormat>全屏显示(4:3)</PresentationFormat>
  <Paragraphs>248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第二单元 社会主义制度的建立与社会主义建设的探索</vt:lpstr>
      <vt:lpstr>PowerPoint 演示文稿</vt:lpstr>
      <vt:lpstr>第一个五年计划</vt:lpstr>
      <vt:lpstr>第一个五年计划</vt:lpstr>
      <vt:lpstr>第一个五年计划</vt:lpstr>
      <vt:lpstr>第一个五年计划</vt:lpstr>
      <vt:lpstr>第一个五年计划</vt:lpstr>
      <vt:lpstr>第一个五年计划</vt:lpstr>
      <vt:lpstr>PowerPoint 演示文稿</vt:lpstr>
      <vt:lpstr>PowerPoint 演示文稿</vt:lpstr>
      <vt:lpstr>第一个五年计划</vt:lpstr>
      <vt:lpstr>第一个五年计划</vt:lpstr>
      <vt:lpstr>第一个五年计划</vt:lpstr>
      <vt:lpstr>第一个五年计划</vt:lpstr>
      <vt:lpstr>第一个五年计划</vt:lpstr>
      <vt:lpstr>第一个五年计划</vt:lpstr>
      <vt:lpstr>第一个五年计划</vt:lpstr>
      <vt:lpstr>讲练结合</vt:lpstr>
      <vt:lpstr>二、人民代表大会制度的确立</vt:lpstr>
      <vt:lpstr>PowerPoint 演示文稿</vt:lpstr>
      <vt:lpstr>PowerPoint 演示文稿</vt:lpstr>
      <vt:lpstr>PowerPoint 演示文稿</vt:lpstr>
      <vt:lpstr>二、人民代表大会制度的确立</vt:lpstr>
      <vt:lpstr>讲练结合</vt:lpstr>
      <vt:lpstr>区分1949年颁布的《共同纲领》、1954年颁布的《中华人民共和国宪法》</vt:lpstr>
      <vt:lpstr>课堂小结</vt:lpstr>
      <vt:lpstr>作业：</vt:lpstr>
      <vt:lpstr>小试牛刀</vt:lpstr>
      <vt:lpstr>小试牛刀</vt:lpstr>
      <vt:lpstr>小试牛刀 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dell</cp:lastModifiedBy>
  <cp:revision>58</cp:revision>
  <dcterms:created xsi:type="dcterms:W3CDTF">2018-03-08T08:04:00Z</dcterms:created>
  <dcterms:modified xsi:type="dcterms:W3CDTF">2019-03-01T01:31:07Z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