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2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3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4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media/audio3.wav" ContentType="audio/wav"/>
  <Override PartName="/ppt/media/audio4.wav" ContentType="audio/wav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4" r:id="rId2"/>
    <p:sldMasterId id="2147483720" r:id="rId3"/>
    <p:sldMasterId id="2147483732" r:id="rId4"/>
    <p:sldMasterId id="2147483815" r:id="rId5"/>
  </p:sldMasterIdLst>
  <p:notesMasterIdLst>
    <p:notesMasterId r:id="rId52"/>
  </p:notesMasterIdLst>
  <p:handoutMasterIdLst>
    <p:handoutMasterId r:id="rId53"/>
  </p:handoutMasterIdLst>
  <p:sldIdLst>
    <p:sldId id="566" r:id="rId6"/>
    <p:sldId id="455" r:id="rId7"/>
    <p:sldId id="256" r:id="rId8"/>
    <p:sldId id="497" r:id="rId9"/>
    <p:sldId id="498" r:id="rId10"/>
    <p:sldId id="551" r:id="rId11"/>
    <p:sldId id="499" r:id="rId12"/>
    <p:sldId id="552" r:id="rId13"/>
    <p:sldId id="567" r:id="rId14"/>
    <p:sldId id="570" r:id="rId15"/>
    <p:sldId id="574" r:id="rId16"/>
    <p:sldId id="571" r:id="rId17"/>
    <p:sldId id="572" r:id="rId18"/>
    <p:sldId id="568" r:id="rId19"/>
    <p:sldId id="585" r:id="rId20"/>
    <p:sldId id="562" r:id="rId21"/>
    <p:sldId id="545" r:id="rId22"/>
    <p:sldId id="573" r:id="rId23"/>
    <p:sldId id="576" r:id="rId24"/>
    <p:sldId id="575" r:id="rId25"/>
    <p:sldId id="524" r:id="rId26"/>
    <p:sldId id="577" r:id="rId27"/>
    <p:sldId id="512" r:id="rId28"/>
    <p:sldId id="528" r:id="rId29"/>
    <p:sldId id="554" r:id="rId30"/>
    <p:sldId id="578" r:id="rId31"/>
    <p:sldId id="579" r:id="rId32"/>
    <p:sldId id="580" r:id="rId33"/>
    <p:sldId id="582" r:id="rId34"/>
    <p:sldId id="581" r:id="rId35"/>
    <p:sldId id="547" r:id="rId36"/>
    <p:sldId id="583" r:id="rId37"/>
    <p:sldId id="535" r:id="rId38"/>
    <p:sldId id="557" r:id="rId39"/>
    <p:sldId id="538" r:id="rId40"/>
    <p:sldId id="540" r:id="rId41"/>
    <p:sldId id="584" r:id="rId42"/>
    <p:sldId id="514" r:id="rId43"/>
    <p:sldId id="525" r:id="rId44"/>
    <p:sldId id="519" r:id="rId45"/>
    <p:sldId id="520" r:id="rId46"/>
    <p:sldId id="521" r:id="rId47"/>
    <p:sldId id="563" r:id="rId48"/>
    <p:sldId id="548" r:id="rId49"/>
    <p:sldId id="564" r:id="rId50"/>
    <p:sldId id="541" r:id="rId51"/>
  </p:sldIdLst>
  <p:sldSz cx="9144000" cy="6858000" type="screen4x3"/>
  <p:notesSz cx="6858000" cy="9144000"/>
  <p:defaultTextStyle>
    <a:defPPr>
      <a:defRPr lang="en-US"/>
    </a:defPPr>
    <a:lvl1pPr marL="0" lvl="0" indent="0" algn="l" defTabSz="914306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1pPr>
    <a:lvl2pPr marL="457153" lvl="1" indent="0" algn="l" defTabSz="914306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2pPr>
    <a:lvl3pPr marL="914306" lvl="2" indent="0" algn="l" defTabSz="914306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3pPr>
    <a:lvl4pPr marL="1371459" lvl="3" indent="0" algn="l" defTabSz="914306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4pPr>
    <a:lvl5pPr marL="1828612" lvl="4" indent="0" algn="l" defTabSz="914306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5pPr>
    <a:lvl6pPr marL="2285765" lvl="5" indent="0" algn="l" defTabSz="914306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6pPr>
    <a:lvl7pPr marL="2742918" lvl="6" indent="0" algn="l" defTabSz="914306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7pPr>
    <a:lvl8pPr marL="3200071" lvl="7" indent="0" algn="l" defTabSz="914306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8pPr>
    <a:lvl9pPr marL="3657224" lvl="8" indent="0" algn="l" defTabSz="914306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DFAEB"/>
    <a:srgbClr val="F9D9D2"/>
    <a:srgbClr val="000080"/>
    <a:srgbClr val="F6D5CE"/>
    <a:srgbClr val="C00000"/>
    <a:srgbClr val="FF616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9"/>
    <p:restoredTop sz="94523"/>
  </p:normalViewPr>
  <p:slideViewPr>
    <p:cSldViewPr showGuides="1">
      <p:cViewPr varScale="1">
        <p:scale>
          <a:sx n="71" d="100"/>
          <a:sy n="71" d="100"/>
        </p:scale>
        <p:origin x="-1170" y="-96"/>
      </p:cViewPr>
      <p:guideLst>
        <p:guide orient="horz" pos="2296"/>
        <p:guide pos="2925"/>
      </p:guideLst>
    </p:cSldViewPr>
  </p:slideViewPr>
  <p:outlineViewPr>
    <p:cViewPr>
      <p:scale>
        <a:sx n="33" d="100"/>
        <a:sy n="33" d="100"/>
      </p:scale>
      <p:origin x="0" y="-2406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tableStyles" Target="tableStyle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  <a:t>‹#›</a:t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8523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82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  <a:t>‹#›</a:t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05145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15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30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45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61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5765" algn="l" defTabSz="9143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8" algn="l" defTabSz="9143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71" algn="l" defTabSz="9143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4" algn="l" defTabSz="9143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  <a:t>3</a:t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933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93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21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3005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005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36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4017" y="2132856"/>
            <a:ext cx="9202465" cy="4680520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9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9"/>
            <a:ext cx="6019800" cy="5800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1" y="6245225"/>
            <a:ext cx="2895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31" tIns="45715" rIns="91431" bIns="45715" numCol="1" anchor="t" anchorCtr="0" compatLnSpc="1"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CAC8A4-124E-4647-8DE7-147FD0D6E82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49861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5" y="1709936"/>
            <a:ext cx="7887039" cy="285306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5" y="4589993"/>
            <a:ext cx="7887039" cy="1500360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3214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6503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9971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3006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66220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199509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27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66012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8BDFFD-33B0-47BE-85ED-76D4DE74131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40903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21" y="1600386"/>
            <a:ext cx="4032677" cy="45264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496" y="1600386"/>
            <a:ext cx="4032677" cy="45264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A6F3AF-3C5B-4FD5-AB43-D85C58CD0FD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59199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68" y="365169"/>
            <a:ext cx="7887039" cy="1325716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0" y="1778645"/>
            <a:ext cx="3655338" cy="824007"/>
          </a:xfrm>
        </p:spPr>
        <p:txBody>
          <a:bodyPr anchor="ctr" anchorCtr="0"/>
          <a:lstStyle>
            <a:lvl1pPr marL="0" indent="0">
              <a:buNone/>
              <a:defRPr sz="2000"/>
            </a:lvl1pPr>
            <a:lvl2pPr marL="332143" indent="0">
              <a:buNone/>
              <a:defRPr sz="1600"/>
            </a:lvl2pPr>
            <a:lvl3pPr marL="665031" indent="0">
              <a:buNone/>
              <a:defRPr sz="1500"/>
            </a:lvl3pPr>
            <a:lvl4pPr marL="997174" indent="0">
              <a:buNone/>
              <a:defRPr sz="1300"/>
            </a:lvl4pPr>
            <a:lvl5pPr marL="1330062" indent="0">
              <a:buNone/>
              <a:defRPr sz="1300"/>
            </a:lvl5pPr>
            <a:lvl6pPr marL="1662205" indent="0">
              <a:buNone/>
              <a:defRPr sz="1300"/>
            </a:lvl6pPr>
            <a:lvl7pPr marL="1995091" indent="0">
              <a:buNone/>
              <a:defRPr sz="1300"/>
            </a:lvl7pPr>
            <a:lvl8pPr marL="2327234" indent="0">
              <a:buNone/>
              <a:defRPr sz="1300"/>
            </a:lvl8pPr>
            <a:lvl9pPr marL="2660122" indent="0">
              <a:buNone/>
              <a:defRPr sz="13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0" y="2665686"/>
            <a:ext cx="3655338" cy="352468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08" y="1778645"/>
            <a:ext cx="3673340" cy="824007"/>
          </a:xfrm>
        </p:spPr>
        <p:txBody>
          <a:bodyPr anchor="ctr" anchorCtr="0"/>
          <a:lstStyle>
            <a:lvl1pPr marL="0" indent="0">
              <a:buNone/>
              <a:defRPr sz="2000"/>
            </a:lvl1pPr>
            <a:lvl2pPr marL="332143" indent="0">
              <a:buNone/>
              <a:defRPr sz="1600"/>
            </a:lvl2pPr>
            <a:lvl3pPr marL="665031" indent="0">
              <a:buNone/>
              <a:defRPr sz="1500"/>
            </a:lvl3pPr>
            <a:lvl4pPr marL="997174" indent="0">
              <a:buNone/>
              <a:defRPr sz="1300"/>
            </a:lvl4pPr>
            <a:lvl5pPr marL="1330062" indent="0">
              <a:buNone/>
              <a:defRPr sz="1300"/>
            </a:lvl5pPr>
            <a:lvl6pPr marL="1662205" indent="0">
              <a:buNone/>
              <a:defRPr sz="1300"/>
            </a:lvl6pPr>
            <a:lvl7pPr marL="1995091" indent="0">
              <a:buNone/>
              <a:defRPr sz="1300"/>
            </a:lvl7pPr>
            <a:lvl8pPr marL="2327234" indent="0">
              <a:buNone/>
              <a:defRPr sz="1300"/>
            </a:lvl8pPr>
            <a:lvl9pPr marL="2660122" indent="0">
              <a:buNone/>
              <a:defRPr sz="13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08" y="2665686"/>
            <a:ext cx="3673340" cy="352468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A9A7AE-7AC2-49F0-B954-24CEB90BAD1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6370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9E0E62-B110-44AB-9852-CB97E09AC58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81454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137C9C-6244-47B4-A621-70CF38C1F5B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28397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0" y="457253"/>
            <a:ext cx="2949305" cy="1600384"/>
          </a:xfrm>
        </p:spPr>
        <p:txBody>
          <a:bodyPr anchor="b"/>
          <a:lstStyle>
            <a:lvl1pPr>
              <a:defRPr sz="23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560" y="987540"/>
            <a:ext cx="4629349" cy="4874185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0" y="2057638"/>
            <a:ext cx="2949305" cy="3812027"/>
          </a:xfrm>
        </p:spPr>
        <p:txBody>
          <a:bodyPr/>
          <a:lstStyle>
            <a:lvl1pPr marL="0" indent="0">
              <a:buNone/>
              <a:defRPr sz="1200"/>
            </a:lvl1pPr>
            <a:lvl2pPr marL="332143" indent="0">
              <a:buNone/>
              <a:defRPr sz="1100"/>
            </a:lvl2pPr>
            <a:lvl3pPr marL="665031" indent="0">
              <a:buNone/>
              <a:defRPr sz="900"/>
            </a:lvl3pPr>
            <a:lvl4pPr marL="997174" indent="0">
              <a:buNone/>
              <a:defRPr sz="700"/>
            </a:lvl4pPr>
            <a:lvl5pPr marL="1330062" indent="0">
              <a:buNone/>
              <a:defRPr sz="700"/>
            </a:lvl5pPr>
            <a:lvl6pPr marL="1662205" indent="0">
              <a:buNone/>
              <a:defRPr sz="700"/>
            </a:lvl6pPr>
            <a:lvl7pPr marL="1995091" indent="0">
              <a:buNone/>
              <a:defRPr sz="700"/>
            </a:lvl7pPr>
            <a:lvl8pPr marL="2327234" indent="0">
              <a:buNone/>
              <a:defRPr sz="700"/>
            </a:lvl8pPr>
            <a:lvl9pPr marL="2660122" indent="0">
              <a:buNone/>
              <a:defRPr sz="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31E6D0-EB33-4761-9759-6977E7A51E7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66769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0" y="457253"/>
            <a:ext cx="3124147" cy="1600384"/>
          </a:xfrm>
        </p:spPr>
        <p:txBody>
          <a:bodyPr anchor="b"/>
          <a:lstStyle>
            <a:lvl1pPr>
              <a:defRPr sz="23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60" y="457254"/>
            <a:ext cx="4629349" cy="5404472"/>
          </a:xfrm>
        </p:spPr>
        <p:txBody>
          <a:bodyPr/>
          <a:lstStyle>
            <a:lvl1pPr marL="0" indent="0">
              <a:buNone/>
              <a:defRPr sz="2300"/>
            </a:lvl1pPr>
            <a:lvl2pPr marL="332143" indent="0">
              <a:buNone/>
              <a:defRPr sz="2000"/>
            </a:lvl2pPr>
            <a:lvl3pPr marL="665031" indent="0">
              <a:buNone/>
              <a:defRPr sz="1600"/>
            </a:lvl3pPr>
            <a:lvl4pPr marL="997174" indent="0">
              <a:buNone/>
              <a:defRPr sz="1500"/>
            </a:lvl4pPr>
            <a:lvl5pPr marL="1330062" indent="0">
              <a:buNone/>
              <a:defRPr sz="1500"/>
            </a:lvl5pPr>
            <a:lvl6pPr marL="1662205" indent="0">
              <a:buNone/>
              <a:defRPr sz="1500"/>
            </a:lvl6pPr>
            <a:lvl7pPr marL="1995091" indent="0">
              <a:buNone/>
              <a:defRPr sz="1500"/>
            </a:lvl7pPr>
            <a:lvl8pPr marL="2327234" indent="0">
              <a:buNone/>
              <a:defRPr sz="1500"/>
            </a:lvl8pPr>
            <a:lvl9pPr marL="2660122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0" y="2057638"/>
            <a:ext cx="3124147" cy="3812027"/>
          </a:xfrm>
        </p:spPr>
        <p:txBody>
          <a:bodyPr/>
          <a:lstStyle>
            <a:lvl1pPr marL="0" indent="0">
              <a:buNone/>
              <a:defRPr sz="1500"/>
            </a:lvl1pPr>
            <a:lvl2pPr marL="332143" indent="0">
              <a:buNone/>
              <a:defRPr sz="1300"/>
            </a:lvl2pPr>
            <a:lvl3pPr marL="665031" indent="0">
              <a:buNone/>
              <a:defRPr sz="1200"/>
            </a:lvl3pPr>
            <a:lvl4pPr marL="997174" indent="0">
              <a:buNone/>
              <a:defRPr sz="1100"/>
            </a:lvl4pPr>
            <a:lvl5pPr marL="1330062" indent="0">
              <a:buNone/>
              <a:defRPr sz="1100"/>
            </a:lvl5pPr>
            <a:lvl6pPr marL="1662205" indent="0">
              <a:buNone/>
              <a:defRPr sz="1100"/>
            </a:lvl6pPr>
            <a:lvl7pPr marL="1995091" indent="0">
              <a:buNone/>
              <a:defRPr sz="1100"/>
            </a:lvl7pPr>
            <a:lvl8pPr marL="2327234" indent="0">
              <a:buNone/>
              <a:defRPr sz="1100"/>
            </a:lvl8pPr>
            <a:lvl9pPr marL="2660122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652C96-EF1C-4CE8-92F6-09671E98A2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6600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026ACF-F144-4CB3-8182-E8DF06EF192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78821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685" y="274671"/>
            <a:ext cx="2057488" cy="585219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20" y="274671"/>
            <a:ext cx="6053190" cy="585219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2F759-9570-431A-AB46-BF869144703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30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1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 hasCustomPrompt="1"/>
          </p:nvPr>
        </p:nvSpPr>
        <p:spPr>
          <a:xfrm>
            <a:off x="457200" y="1600201"/>
            <a:ext cx="8229601" cy="4525963"/>
          </a:xfrm>
          <a:prstGeom prst="rect">
            <a:avLst/>
          </a:prstGeom>
        </p:spPr>
        <p:txBody>
          <a:bodyPr vert="horz" wrap="square" lIns="91431" tIns="45715" rIns="91431" bIns="45715" numCol="1" rtlCol="0" anchor="t" anchorCtr="0" compatLnSpc="1">
            <a:normAutofit/>
          </a:bodyPr>
          <a:lstStyle/>
          <a:p>
            <a:pPr marL="0" marR="0" lvl="0" indent="0" algn="just" defTabSz="914306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单击图标添加图表</a:t>
            </a:r>
            <a:endParaRPr kumimoji="0" lang="zh-CN" altLang="en-US" sz="2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1" y="6245225"/>
            <a:ext cx="2895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31" tIns="45715" rIns="91431" bIns="45715" numCol="1" anchor="t" anchorCtr="0" compatLnSpc="1"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2" y="152417"/>
            <a:ext cx="7696199" cy="533455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1024" y="6249515"/>
            <a:ext cx="1904840" cy="456365"/>
          </a:xfrm>
        </p:spPr>
        <p:txBody>
          <a:bodyPr/>
          <a:lstStyle>
            <a:lvl1pPr eaLnBrk="0" hangingPunct="0">
              <a:buFontTx/>
              <a:buNone/>
              <a:defRPr sz="2100" noProof="0"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556213" y="6249515"/>
            <a:ext cx="2895664" cy="456365"/>
          </a:xfrm>
        </p:spPr>
        <p:txBody>
          <a:bodyPr/>
          <a:lstStyle>
            <a:lvl1pPr algn="l" eaLnBrk="0" hangingPunct="0">
              <a:buFontTx/>
              <a:buNone/>
              <a:defRPr sz="2100" noProof="0"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18786" y="6249515"/>
            <a:ext cx="1904840" cy="456365"/>
          </a:xfrm>
        </p:spPr>
        <p:txBody>
          <a:bodyPr/>
          <a:lstStyle>
            <a:lvl1pPr>
              <a:defRPr/>
            </a:lvl1pPr>
          </a:lstStyle>
          <a:p>
            <a:fld id="{1F51E6D7-E7A0-4B21-B0FF-9288F58C05A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42250"/>
      </p:ext>
    </p:extLst>
  </p:cSld>
  <p:clrMapOvr>
    <a:masterClrMapping/>
  </p:clrMapOvr>
  <p:transition spd="med"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408A2A-1E98-4DF1-BB4C-A530F9D1024C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5993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AC6BED-2647-46A6-B1A8-7998A8450BDF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24567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060EB-E105-495D-A2CA-35B60DB33A41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90118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FAFF5-A299-4EA4-A390-BB496930EB0B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40330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E92D-A222-4815-9A31-4BD0F9EE07C0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51219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46048-48D3-404E-A04C-5DCFF03AC4C7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81459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02DA-AAC8-41CB-B5B0-8246CE234E42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22435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BF21F-0B24-4103-BD5A-689ACD67C3B8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50471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FD747-EAFF-49B9-BDF4-308B43A84258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383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64" indent="0" algn="ctr">
              <a:buNone/>
              <a:defRPr sz="1500"/>
            </a:lvl2pPr>
            <a:lvl3pPr marL="685730" indent="0" algn="ctr">
              <a:buNone/>
              <a:defRPr sz="1400"/>
            </a:lvl3pPr>
            <a:lvl4pPr marL="1028595" indent="0" algn="ctr">
              <a:buNone/>
              <a:defRPr sz="1200"/>
            </a:lvl4pPr>
            <a:lvl5pPr marL="1371459" indent="0" algn="ctr">
              <a:buNone/>
              <a:defRPr sz="1200"/>
            </a:lvl5pPr>
            <a:lvl6pPr marL="1714324" indent="0" algn="ctr">
              <a:buNone/>
              <a:defRPr sz="1200"/>
            </a:lvl6pPr>
            <a:lvl7pPr marL="2057189" indent="0" algn="ctr">
              <a:buNone/>
              <a:defRPr sz="1200"/>
            </a:lvl7pPr>
            <a:lvl8pPr marL="2400054" indent="0" algn="ctr">
              <a:buNone/>
              <a:defRPr sz="1200"/>
            </a:lvl8pPr>
            <a:lvl9pPr marL="2742918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 lIns="91431" tIns="45715" rIns="91431" bIns="45715"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1" y="6245225"/>
            <a:ext cx="2895600" cy="476250"/>
          </a:xfrm>
          <a:prstGeom prst="rect">
            <a:avLst/>
          </a:prstGeom>
          <a:ln/>
        </p:spPr>
        <p:txBody>
          <a:bodyPr lIns="91431" tIns="45715" rIns="91431" bIns="45715"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 lIns="91431" tIns="45715" rIns="91431" bIns="45715"/>
          <a:lstStyle>
            <a:lvl1pPr>
              <a:defRPr/>
            </a:lvl1pPr>
          </a:lstStyle>
          <a:p>
            <a:fld id="{C3E8AB5E-B893-49E6-A60A-95236C2B5A1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78727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59208-651E-4758-BB4A-6096D3475F46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76006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BA8B8-194C-4F0E-BEE9-FFC8BDAB8297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09079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E362D-97A3-4E07-90DE-5CB95BDC4CB1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85344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7610B-726F-4159-AF35-27D7B12DA589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47332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6EA2F-97E7-47CD-917E-AA354F08F2DC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1366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11BB7-42A4-4535-A9A2-4954B86EC16A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457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>
                <a:solidFill>
                  <a:srgbClr val="000000"/>
                </a:solidFill>
              </a:rPr>
              <a:pPr/>
              <a:t>2019/3/11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1" y="6245225"/>
            <a:ext cx="2895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fld id="{E6DD07DB-F7B2-4568-BB66-3F76C0C4D80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688455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图层 4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8" y="4322233"/>
            <a:ext cx="982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8"/>
          <p:cNvGrpSpPr>
            <a:grpSpLocks/>
          </p:cNvGrpSpPr>
          <p:nvPr userDrawn="1"/>
        </p:nvGrpSpPr>
        <p:grpSpPr bwMode="auto">
          <a:xfrm>
            <a:off x="-44451" y="2387600"/>
            <a:ext cx="9202738" cy="4887384"/>
            <a:chOff x="-44641" y="1707654"/>
            <a:chExt cx="9203449" cy="3665825"/>
          </a:xfrm>
        </p:grpSpPr>
        <p:pic>
          <p:nvPicPr>
            <p:cNvPr id="4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774804" y="1707654"/>
              <a:ext cx="1384004" cy="343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967" b="25468"/>
            <a:stretch>
              <a:fillRect/>
            </a:stretch>
          </p:blipFill>
          <p:spPr bwMode="auto">
            <a:xfrm>
              <a:off x="-1" y="3716686"/>
              <a:ext cx="9144000" cy="142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4641" y="2810324"/>
              <a:ext cx="2822207" cy="234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485" y="3507854"/>
              <a:ext cx="4495323" cy="186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图片 1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0" y="-19051"/>
            <a:ext cx="3343275" cy="2103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 userDrawn="1"/>
        </p:nvSpPr>
        <p:spPr bwMode="auto">
          <a:xfrm>
            <a:off x="4497389" y="4301068"/>
            <a:ext cx="3679825" cy="40009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5" rIns="91431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汉仪魏碑简"/>
                <a:ea typeface="汉仪魏碑简"/>
                <a:cs typeface="汉仪魏碑简"/>
              </a:rPr>
              <a:t>人教版</a:t>
            </a:r>
          </a:p>
        </p:txBody>
      </p:sp>
      <p:sp>
        <p:nvSpPr>
          <p:cNvPr id="10" name="文本框 3"/>
          <p:cNvSpPr txBox="1"/>
          <p:nvPr userDrawn="1"/>
        </p:nvSpPr>
        <p:spPr>
          <a:xfrm>
            <a:off x="645500" y="1960651"/>
            <a:ext cx="7704249" cy="175431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lIns="91431" tIns="45715" rIns="91431" bIns="45715">
            <a:spAutoFit/>
          </a:bodyPr>
          <a:lstStyle/>
          <a:p>
            <a:pPr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3000" spc="50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艰辛探索与建设成就</a:t>
            </a:r>
          </a:p>
        </p:txBody>
      </p:sp>
      <p:sp>
        <p:nvSpPr>
          <p:cNvPr id="11" name="文本框 8"/>
          <p:cNvSpPr txBox="1">
            <a:spLocks noChangeArrowheads="1"/>
          </p:cNvSpPr>
          <p:nvPr userDrawn="1"/>
        </p:nvSpPr>
        <p:spPr bwMode="auto">
          <a:xfrm>
            <a:off x="966788" y="1998134"/>
            <a:ext cx="2881312" cy="584765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5" rIns="91431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000000"/>
                </a:solidFill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</a:rPr>
              <a:t>课</a:t>
            </a:r>
          </a:p>
        </p:txBody>
      </p:sp>
      <p:pic>
        <p:nvPicPr>
          <p:cNvPr id="12" name="图片 2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033223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0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导入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25363197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57767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2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0388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学习目标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64042134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0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目录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60841916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2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8330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自主学习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1534159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47211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知识结构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0342378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6876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4221089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00"/>
            </a:lvl1pPr>
            <a:lvl2pPr marL="457153" indent="0">
              <a:buNone/>
              <a:defRPr sz="2000"/>
            </a:lvl2pPr>
            <a:lvl3pPr marL="914306" indent="0">
              <a:buNone/>
              <a:defRPr sz="1800"/>
            </a:lvl3pPr>
            <a:lvl4pPr marL="1371459" indent="0">
              <a:buNone/>
              <a:defRPr sz="1600"/>
            </a:lvl4pPr>
            <a:lvl5pPr marL="1828612" indent="0">
              <a:buNone/>
              <a:defRPr sz="1600"/>
            </a:lvl5pPr>
            <a:lvl6pPr marL="2285765" indent="0">
              <a:buNone/>
              <a:defRPr sz="1600"/>
            </a:lvl6pPr>
            <a:lvl7pPr marL="2742918" indent="0">
              <a:buNone/>
              <a:defRPr sz="1600"/>
            </a:lvl7pPr>
            <a:lvl8pPr marL="3200071" indent="0">
              <a:buNone/>
              <a:defRPr sz="1600"/>
            </a:lvl8pPr>
            <a:lvl9pPr marL="3657224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021388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6021388"/>
            <a:ext cx="2895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376988" y="5992813"/>
            <a:ext cx="2133600" cy="476250"/>
          </a:xfrm>
          <a:prstGeom prst="rect">
            <a:avLst/>
          </a:prstGeom>
        </p:spPr>
        <p:txBody>
          <a:bodyPr vert="horz" wrap="square" lIns="91431" tIns="45715" rIns="91431" bIns="45715" numCol="1" anchor="t" anchorCtr="0" compatLnSpc="1"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0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82156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课堂小结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09601748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7" cy="863600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698621" y="1801217"/>
              <a:ext cx="1656197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互动训练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49156709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010" y="6245936"/>
            <a:ext cx="2133345" cy="476051"/>
          </a:xfrm>
          <a:prstGeom prst="rect">
            <a:avLst/>
          </a:prstGeom>
          <a:ln/>
        </p:spPr>
        <p:txBody>
          <a:bodyPr lIns="91431" tIns="45715" rIns="91431" bIns="45715"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169" y="6245936"/>
            <a:ext cx="2895664" cy="476051"/>
          </a:xfrm>
          <a:prstGeom prst="rect">
            <a:avLst/>
          </a:prstGeom>
          <a:ln/>
        </p:spPr>
        <p:txBody>
          <a:bodyPr lIns="91431" tIns="45715" rIns="91431" bIns="45715"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650" y="6245936"/>
            <a:ext cx="2133343" cy="476051"/>
          </a:xfrm>
          <a:prstGeom prst="rect">
            <a:avLst/>
          </a:prstGeom>
          <a:ln/>
        </p:spPr>
        <p:txBody>
          <a:bodyPr lIns="91431" tIns="45715" rIns="91431" bIns="45715"/>
          <a:lstStyle>
            <a:lvl1pPr>
              <a:defRPr/>
            </a:lvl1pPr>
          </a:lstStyle>
          <a:p>
            <a:fld id="{6ACAC8A4-124E-4647-8DE7-147FD0D6E82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9304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图层 4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6" y="4322233"/>
            <a:ext cx="982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8"/>
          <p:cNvGrpSpPr>
            <a:grpSpLocks/>
          </p:cNvGrpSpPr>
          <p:nvPr userDrawn="1"/>
        </p:nvGrpSpPr>
        <p:grpSpPr bwMode="auto">
          <a:xfrm>
            <a:off x="-44450" y="2387600"/>
            <a:ext cx="9202738" cy="4887384"/>
            <a:chOff x="-44641" y="1707654"/>
            <a:chExt cx="9203449" cy="3665825"/>
          </a:xfrm>
        </p:grpSpPr>
        <p:pic>
          <p:nvPicPr>
            <p:cNvPr id="4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774804" y="1707654"/>
              <a:ext cx="1384004" cy="343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967" b="25468"/>
            <a:stretch>
              <a:fillRect/>
            </a:stretch>
          </p:blipFill>
          <p:spPr bwMode="auto">
            <a:xfrm>
              <a:off x="-1" y="3716686"/>
              <a:ext cx="9144000" cy="142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4641" y="2810324"/>
              <a:ext cx="2822207" cy="234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485" y="3507854"/>
              <a:ext cx="4495323" cy="186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图片 1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9" y="-19051"/>
            <a:ext cx="3343275" cy="210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 userDrawn="1"/>
        </p:nvSpPr>
        <p:spPr bwMode="auto">
          <a:xfrm>
            <a:off x="4497389" y="4301067"/>
            <a:ext cx="3679825" cy="4001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汉仪魏碑简"/>
                <a:ea typeface="汉仪魏碑简"/>
                <a:cs typeface="汉仪魏碑简"/>
              </a:rPr>
              <a:t>人教版</a:t>
            </a:r>
          </a:p>
        </p:txBody>
      </p:sp>
      <p:sp>
        <p:nvSpPr>
          <p:cNvPr id="10" name="文本框 3"/>
          <p:cNvSpPr txBox="1"/>
          <p:nvPr userDrawn="1"/>
        </p:nvSpPr>
        <p:spPr>
          <a:xfrm>
            <a:off x="645499" y="1960651"/>
            <a:ext cx="7704249" cy="175432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defTabSz="9144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3000" spc="50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艰辛探索与建设成就</a:t>
            </a:r>
          </a:p>
        </p:txBody>
      </p:sp>
      <p:sp>
        <p:nvSpPr>
          <p:cNvPr id="11" name="文本框 8"/>
          <p:cNvSpPr txBox="1">
            <a:spLocks noChangeArrowheads="1"/>
          </p:cNvSpPr>
          <p:nvPr userDrawn="1"/>
        </p:nvSpPr>
        <p:spPr bwMode="auto">
          <a:xfrm>
            <a:off x="966788" y="1998134"/>
            <a:ext cx="2881312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dirty="0" smtClean="0">
                <a:solidFill>
                  <a:srgbClr val="000000"/>
                </a:solidFill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</a:rPr>
              <a:t>课</a:t>
            </a:r>
          </a:p>
        </p:txBody>
      </p:sp>
      <p:pic>
        <p:nvPicPr>
          <p:cNvPr id="12" name="图片 2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049247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导入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3854982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57767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0388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学习目标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00482389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目录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37628149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8330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自主学习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9040555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47211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知识结构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57960011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82156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课堂小结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3094624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600201"/>
            <a:ext cx="4038599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599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1" y="6245225"/>
            <a:ext cx="2895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31" tIns="45715" rIns="91431" bIns="45715" numCol="1" anchor="t" anchorCtr="0" compatLnSpc="1"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698621" y="1801217"/>
              <a:ext cx="1656197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互动训练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09151856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图层 4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6" y="4322233"/>
            <a:ext cx="982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8"/>
          <p:cNvGrpSpPr>
            <a:grpSpLocks/>
          </p:cNvGrpSpPr>
          <p:nvPr userDrawn="1"/>
        </p:nvGrpSpPr>
        <p:grpSpPr bwMode="auto">
          <a:xfrm>
            <a:off x="-44450" y="2387600"/>
            <a:ext cx="9202738" cy="4887384"/>
            <a:chOff x="-44641" y="1707654"/>
            <a:chExt cx="9203449" cy="3665825"/>
          </a:xfrm>
        </p:grpSpPr>
        <p:pic>
          <p:nvPicPr>
            <p:cNvPr id="4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774804" y="1707654"/>
              <a:ext cx="1384004" cy="343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967" b="25468"/>
            <a:stretch>
              <a:fillRect/>
            </a:stretch>
          </p:blipFill>
          <p:spPr bwMode="auto">
            <a:xfrm>
              <a:off x="-1" y="3716686"/>
              <a:ext cx="9144000" cy="142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4641" y="2810324"/>
              <a:ext cx="2822207" cy="234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485" y="3507854"/>
              <a:ext cx="4495323" cy="186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图片 1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9" y="-19051"/>
            <a:ext cx="3343275" cy="210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 userDrawn="1"/>
        </p:nvSpPr>
        <p:spPr bwMode="auto">
          <a:xfrm>
            <a:off x="4497389" y="4301067"/>
            <a:ext cx="3679825" cy="4001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汉仪魏碑简"/>
                <a:ea typeface="汉仪魏碑简"/>
                <a:cs typeface="汉仪魏碑简"/>
              </a:rPr>
              <a:t>人教版</a:t>
            </a:r>
          </a:p>
        </p:txBody>
      </p:sp>
      <p:sp>
        <p:nvSpPr>
          <p:cNvPr id="10" name="文本框 3"/>
          <p:cNvSpPr txBox="1"/>
          <p:nvPr userDrawn="1"/>
        </p:nvSpPr>
        <p:spPr>
          <a:xfrm>
            <a:off x="645499" y="1960651"/>
            <a:ext cx="7704249" cy="175432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defTabSz="9144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3000" spc="50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艰辛探索与建设成就</a:t>
            </a:r>
          </a:p>
        </p:txBody>
      </p:sp>
      <p:sp>
        <p:nvSpPr>
          <p:cNvPr id="11" name="文本框 8"/>
          <p:cNvSpPr txBox="1">
            <a:spLocks noChangeArrowheads="1"/>
          </p:cNvSpPr>
          <p:nvPr userDrawn="1"/>
        </p:nvSpPr>
        <p:spPr bwMode="auto">
          <a:xfrm>
            <a:off x="966788" y="1998134"/>
            <a:ext cx="2881312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dirty="0" smtClean="0">
                <a:solidFill>
                  <a:srgbClr val="000000"/>
                </a:solidFill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</a:rPr>
              <a:t>课</a:t>
            </a:r>
          </a:p>
        </p:txBody>
      </p:sp>
      <p:pic>
        <p:nvPicPr>
          <p:cNvPr id="12" name="图片 2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2204830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导入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10744089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57767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0388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学习目标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09714839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目录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69273557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8330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自主学习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9118934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47211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知识结构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00522926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82156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课堂小结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1361489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698621" y="1801217"/>
              <a:ext cx="1656197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互动训练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76694771"/>
      </p:ext>
    </p:extLst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图层 4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6" y="4322233"/>
            <a:ext cx="982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8"/>
          <p:cNvGrpSpPr>
            <a:grpSpLocks/>
          </p:cNvGrpSpPr>
          <p:nvPr userDrawn="1"/>
        </p:nvGrpSpPr>
        <p:grpSpPr bwMode="auto">
          <a:xfrm>
            <a:off x="-44450" y="2387600"/>
            <a:ext cx="9202738" cy="4887384"/>
            <a:chOff x="-44641" y="1707654"/>
            <a:chExt cx="9203449" cy="3665825"/>
          </a:xfrm>
        </p:grpSpPr>
        <p:pic>
          <p:nvPicPr>
            <p:cNvPr id="4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774804" y="1707654"/>
              <a:ext cx="1384004" cy="343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967" b="25468"/>
            <a:stretch>
              <a:fillRect/>
            </a:stretch>
          </p:blipFill>
          <p:spPr bwMode="auto">
            <a:xfrm>
              <a:off x="-1" y="3716686"/>
              <a:ext cx="9144000" cy="142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4641" y="2810324"/>
              <a:ext cx="2822207" cy="234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485" y="3507854"/>
              <a:ext cx="4495323" cy="186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图片 1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9" y="-19051"/>
            <a:ext cx="3343275" cy="210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 userDrawn="1"/>
        </p:nvSpPr>
        <p:spPr bwMode="auto">
          <a:xfrm>
            <a:off x="4497389" y="4301067"/>
            <a:ext cx="3679825" cy="4001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汉仪魏碑简"/>
                <a:ea typeface="汉仪魏碑简"/>
                <a:cs typeface="汉仪魏碑简"/>
              </a:rPr>
              <a:t>人教版</a:t>
            </a:r>
          </a:p>
        </p:txBody>
      </p:sp>
      <p:sp>
        <p:nvSpPr>
          <p:cNvPr id="10" name="文本框 3"/>
          <p:cNvSpPr txBox="1"/>
          <p:nvPr userDrawn="1"/>
        </p:nvSpPr>
        <p:spPr>
          <a:xfrm>
            <a:off x="645499" y="1960651"/>
            <a:ext cx="7704249" cy="175432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defTabSz="9144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3000" spc="50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艰辛探索与建设成就</a:t>
            </a:r>
          </a:p>
        </p:txBody>
      </p:sp>
      <p:sp>
        <p:nvSpPr>
          <p:cNvPr id="11" name="文本框 8"/>
          <p:cNvSpPr txBox="1">
            <a:spLocks noChangeArrowheads="1"/>
          </p:cNvSpPr>
          <p:nvPr userDrawn="1"/>
        </p:nvSpPr>
        <p:spPr bwMode="auto">
          <a:xfrm>
            <a:off x="966788" y="1998134"/>
            <a:ext cx="2881312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dirty="0" smtClean="0">
                <a:solidFill>
                  <a:srgbClr val="000000"/>
                </a:solidFill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</a:rPr>
              <a:t>课</a:t>
            </a:r>
          </a:p>
        </p:txBody>
      </p:sp>
      <p:pic>
        <p:nvPicPr>
          <p:cNvPr id="12" name="图片 2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6644743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6"/>
            <a:ext cx="7886700" cy="1325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8" cy="8239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00" b="1"/>
            </a:lvl1pPr>
            <a:lvl2pPr marL="457153" indent="0">
              <a:buNone/>
              <a:defRPr sz="2000" b="1"/>
            </a:lvl2pPr>
            <a:lvl3pPr marL="914306" indent="0">
              <a:buNone/>
              <a:defRPr sz="1800" b="1"/>
            </a:lvl3pPr>
            <a:lvl4pPr marL="1371459" indent="0">
              <a:buNone/>
              <a:defRPr sz="1600" b="1"/>
            </a:lvl4pPr>
            <a:lvl5pPr marL="1828612" indent="0">
              <a:buNone/>
              <a:defRPr sz="1600" b="1"/>
            </a:lvl5pPr>
            <a:lvl6pPr marL="2285765" indent="0">
              <a:buNone/>
              <a:defRPr sz="1600" b="1"/>
            </a:lvl6pPr>
            <a:lvl7pPr marL="2742918" indent="0">
              <a:buNone/>
              <a:defRPr sz="1600" b="1"/>
            </a:lvl7pPr>
            <a:lvl8pPr marL="3200071" indent="0">
              <a:buNone/>
              <a:defRPr sz="1600" b="1"/>
            </a:lvl8pPr>
            <a:lvl9pPr marL="365722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00" b="1"/>
            </a:lvl1pPr>
            <a:lvl2pPr marL="457153" indent="0">
              <a:buNone/>
              <a:defRPr sz="2000" b="1"/>
            </a:lvl2pPr>
            <a:lvl3pPr marL="914306" indent="0">
              <a:buNone/>
              <a:defRPr sz="1800" b="1"/>
            </a:lvl3pPr>
            <a:lvl4pPr marL="1371459" indent="0">
              <a:buNone/>
              <a:defRPr sz="1600" b="1"/>
            </a:lvl4pPr>
            <a:lvl5pPr marL="1828612" indent="0">
              <a:buNone/>
              <a:defRPr sz="1600" b="1"/>
            </a:lvl5pPr>
            <a:lvl6pPr marL="2285765" indent="0">
              <a:buNone/>
              <a:defRPr sz="1600" b="1"/>
            </a:lvl6pPr>
            <a:lvl7pPr marL="2742918" indent="0">
              <a:buNone/>
              <a:defRPr sz="1600" b="1"/>
            </a:lvl7pPr>
            <a:lvl8pPr marL="3200071" indent="0">
              <a:buNone/>
              <a:defRPr sz="1600" b="1"/>
            </a:lvl8pPr>
            <a:lvl9pPr marL="365722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4201" y="6245225"/>
            <a:ext cx="2895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31" tIns="45715" rIns="91431" bIns="45715" numCol="1" anchor="t" anchorCtr="0" compatLnSpc="1"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导入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76039373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57767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0388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学习目标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80777500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目录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98073260"/>
      </p:ext>
    </p:extLst>
  </p:cSld>
  <p:clrMapOvr>
    <a:masterClrMapping/>
  </p:clrMapOvr>
  <p:transition spd="med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8330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自主学习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64848948"/>
      </p:ext>
    </p:extLst>
  </p:cSld>
  <p:clrMapOvr>
    <a:masterClrMapping/>
  </p:clrMapOvr>
  <p:transition spd="med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47211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知识结构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32944426"/>
      </p:ext>
    </p:extLst>
  </p:cSld>
  <p:clrMapOvr>
    <a:masterClrMapping/>
  </p:clrMapOvr>
  <p:transition spd="med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82156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课堂小结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38897243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698621" y="1801217"/>
              <a:ext cx="1656197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互动训练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70997282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图层 4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6" y="4322233"/>
            <a:ext cx="982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8"/>
          <p:cNvGrpSpPr>
            <a:grpSpLocks/>
          </p:cNvGrpSpPr>
          <p:nvPr userDrawn="1"/>
        </p:nvGrpSpPr>
        <p:grpSpPr bwMode="auto">
          <a:xfrm>
            <a:off x="-44450" y="2387600"/>
            <a:ext cx="9202738" cy="4887384"/>
            <a:chOff x="-44641" y="1707654"/>
            <a:chExt cx="9203449" cy="3665825"/>
          </a:xfrm>
        </p:grpSpPr>
        <p:pic>
          <p:nvPicPr>
            <p:cNvPr id="4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774804" y="1707654"/>
              <a:ext cx="1384004" cy="343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967" b="25468"/>
            <a:stretch>
              <a:fillRect/>
            </a:stretch>
          </p:blipFill>
          <p:spPr bwMode="auto">
            <a:xfrm>
              <a:off x="-1" y="3716686"/>
              <a:ext cx="9144000" cy="142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4641" y="2810324"/>
              <a:ext cx="2822207" cy="234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485" y="3507854"/>
              <a:ext cx="4495323" cy="186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图片 1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9" y="-19051"/>
            <a:ext cx="3343275" cy="210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 userDrawn="1"/>
        </p:nvSpPr>
        <p:spPr bwMode="auto">
          <a:xfrm>
            <a:off x="4497389" y="4301067"/>
            <a:ext cx="3679825" cy="4001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汉仪魏碑简"/>
                <a:ea typeface="汉仪魏碑简"/>
                <a:cs typeface="汉仪魏碑简"/>
              </a:rPr>
              <a:t>人教版</a:t>
            </a:r>
          </a:p>
        </p:txBody>
      </p:sp>
      <p:sp>
        <p:nvSpPr>
          <p:cNvPr id="10" name="文本框 3"/>
          <p:cNvSpPr txBox="1"/>
          <p:nvPr userDrawn="1"/>
        </p:nvSpPr>
        <p:spPr>
          <a:xfrm>
            <a:off x="645499" y="1960651"/>
            <a:ext cx="7704249" cy="175432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defTabSz="9144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3000" spc="50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艰辛探索与建设成就</a:t>
            </a:r>
          </a:p>
        </p:txBody>
      </p:sp>
      <p:sp>
        <p:nvSpPr>
          <p:cNvPr id="11" name="文本框 8"/>
          <p:cNvSpPr txBox="1">
            <a:spLocks noChangeArrowheads="1"/>
          </p:cNvSpPr>
          <p:nvPr userDrawn="1"/>
        </p:nvSpPr>
        <p:spPr bwMode="auto">
          <a:xfrm>
            <a:off x="966788" y="1998134"/>
            <a:ext cx="2881312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dirty="0" smtClean="0">
                <a:solidFill>
                  <a:srgbClr val="000000"/>
                </a:solidFill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</a:rPr>
              <a:t>课</a:t>
            </a:r>
          </a:p>
        </p:txBody>
      </p:sp>
      <p:pic>
        <p:nvPicPr>
          <p:cNvPr id="12" name="图片 2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7770660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导入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13848532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57767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0388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学习目标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92323653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1" y="6245225"/>
            <a:ext cx="2895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31" tIns="45715" rIns="91431" bIns="45715" numCol="1" anchor="t" anchorCtr="0" compatLnSpc="1"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目录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45448165"/>
      </p:ext>
    </p:extLst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8330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自主学习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62341294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47211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知识结构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86913239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82156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课堂小结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32514082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698621" y="1801217"/>
              <a:ext cx="1656197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互动训练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96723187"/>
      </p:ext>
    </p:extLst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图层 4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6" y="4322233"/>
            <a:ext cx="982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8"/>
          <p:cNvGrpSpPr>
            <a:grpSpLocks/>
          </p:cNvGrpSpPr>
          <p:nvPr userDrawn="1"/>
        </p:nvGrpSpPr>
        <p:grpSpPr bwMode="auto">
          <a:xfrm>
            <a:off x="-44450" y="2387600"/>
            <a:ext cx="9202738" cy="4887384"/>
            <a:chOff x="-44641" y="1707654"/>
            <a:chExt cx="9203449" cy="3665825"/>
          </a:xfrm>
        </p:grpSpPr>
        <p:pic>
          <p:nvPicPr>
            <p:cNvPr id="4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774804" y="1707654"/>
              <a:ext cx="1384004" cy="343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967" b="25468"/>
            <a:stretch>
              <a:fillRect/>
            </a:stretch>
          </p:blipFill>
          <p:spPr bwMode="auto">
            <a:xfrm>
              <a:off x="-1" y="3716686"/>
              <a:ext cx="9144000" cy="142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4641" y="2810324"/>
              <a:ext cx="2822207" cy="234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485" y="3507854"/>
              <a:ext cx="4495323" cy="186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图片 1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9" y="-19051"/>
            <a:ext cx="3343275" cy="210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 userDrawn="1"/>
        </p:nvSpPr>
        <p:spPr bwMode="auto">
          <a:xfrm>
            <a:off x="4497389" y="4301067"/>
            <a:ext cx="3679825" cy="4001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汉仪魏碑简"/>
                <a:ea typeface="汉仪魏碑简"/>
                <a:cs typeface="汉仪魏碑简"/>
              </a:rPr>
              <a:t>人教版</a:t>
            </a:r>
          </a:p>
        </p:txBody>
      </p:sp>
      <p:sp>
        <p:nvSpPr>
          <p:cNvPr id="10" name="文本框 3"/>
          <p:cNvSpPr txBox="1"/>
          <p:nvPr userDrawn="1"/>
        </p:nvSpPr>
        <p:spPr>
          <a:xfrm>
            <a:off x="645499" y="1960651"/>
            <a:ext cx="7704249" cy="175432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defTabSz="9144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3000" spc="50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艰辛探索与建设成就</a:t>
            </a:r>
          </a:p>
        </p:txBody>
      </p:sp>
      <p:sp>
        <p:nvSpPr>
          <p:cNvPr id="11" name="文本框 8"/>
          <p:cNvSpPr txBox="1">
            <a:spLocks noChangeArrowheads="1"/>
          </p:cNvSpPr>
          <p:nvPr userDrawn="1"/>
        </p:nvSpPr>
        <p:spPr bwMode="auto">
          <a:xfrm>
            <a:off x="966788" y="1998134"/>
            <a:ext cx="2881312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dirty="0" smtClean="0">
                <a:solidFill>
                  <a:srgbClr val="000000"/>
                </a:solidFill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</a:rPr>
              <a:t>课</a:t>
            </a:r>
          </a:p>
        </p:txBody>
      </p:sp>
      <p:pic>
        <p:nvPicPr>
          <p:cNvPr id="12" name="图片 2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0209218"/>
      </p:ext>
    </p:extLst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导入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67979298"/>
      </p:ext>
    </p:extLst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57767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0388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学习目标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6185452"/>
      </p:ext>
    </p:extLst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目录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58490008"/>
      </p:ext>
    </p:extLst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8330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自主学习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84600866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1" y="6245225"/>
            <a:ext cx="2895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31" tIns="45715" rIns="91431" bIns="45715" numCol="1" anchor="t" anchorCtr="0" compatLnSpc="1"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47211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知识结构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46701699"/>
      </p:ext>
    </p:extLst>
  </p:cSld>
  <p:clrMapOvr>
    <a:masterClrMapping/>
  </p:clrMapOvr>
  <p:transition spd="med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82156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课堂小结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43759247"/>
      </p:ext>
    </p:extLst>
  </p:cSld>
  <p:clrMapOvr>
    <a:masterClrMapping/>
  </p:clrMapOvr>
  <p:transition spd="med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698621" y="1801217"/>
              <a:ext cx="1656197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互动训练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88770991"/>
      </p:ext>
    </p:extLst>
  </p:cSld>
  <p:clrMapOvr>
    <a:masterClrMapping/>
  </p:clrMapOvr>
  <p:transition spd="med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图层 4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6" y="4322233"/>
            <a:ext cx="982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8"/>
          <p:cNvGrpSpPr>
            <a:grpSpLocks/>
          </p:cNvGrpSpPr>
          <p:nvPr userDrawn="1"/>
        </p:nvGrpSpPr>
        <p:grpSpPr bwMode="auto">
          <a:xfrm>
            <a:off x="-44450" y="2387600"/>
            <a:ext cx="9202738" cy="4887384"/>
            <a:chOff x="-44641" y="1707654"/>
            <a:chExt cx="9203449" cy="3665825"/>
          </a:xfrm>
        </p:grpSpPr>
        <p:pic>
          <p:nvPicPr>
            <p:cNvPr id="4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774804" y="1707654"/>
              <a:ext cx="1384004" cy="343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967" b="25468"/>
            <a:stretch>
              <a:fillRect/>
            </a:stretch>
          </p:blipFill>
          <p:spPr bwMode="auto">
            <a:xfrm>
              <a:off x="-1" y="3716686"/>
              <a:ext cx="9144000" cy="142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4641" y="2810324"/>
              <a:ext cx="2822207" cy="234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485" y="3507854"/>
              <a:ext cx="4495323" cy="186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图片 1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9" y="-19051"/>
            <a:ext cx="3343275" cy="210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 userDrawn="1"/>
        </p:nvSpPr>
        <p:spPr bwMode="auto">
          <a:xfrm>
            <a:off x="4497389" y="4301067"/>
            <a:ext cx="3679825" cy="4001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汉仪魏碑简"/>
                <a:ea typeface="汉仪魏碑简"/>
                <a:cs typeface="汉仪魏碑简"/>
              </a:rPr>
              <a:t>人教版</a:t>
            </a:r>
          </a:p>
        </p:txBody>
      </p:sp>
      <p:sp>
        <p:nvSpPr>
          <p:cNvPr id="10" name="文本框 3"/>
          <p:cNvSpPr txBox="1"/>
          <p:nvPr userDrawn="1"/>
        </p:nvSpPr>
        <p:spPr>
          <a:xfrm>
            <a:off x="645499" y="1960651"/>
            <a:ext cx="7704249" cy="175432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defTabSz="9144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3000" spc="50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艰辛探索与建设成就</a:t>
            </a:r>
          </a:p>
        </p:txBody>
      </p:sp>
      <p:sp>
        <p:nvSpPr>
          <p:cNvPr id="11" name="文本框 8"/>
          <p:cNvSpPr txBox="1">
            <a:spLocks noChangeArrowheads="1"/>
          </p:cNvSpPr>
          <p:nvPr userDrawn="1"/>
        </p:nvSpPr>
        <p:spPr bwMode="auto">
          <a:xfrm>
            <a:off x="966788" y="1998134"/>
            <a:ext cx="2881312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dirty="0" smtClean="0">
                <a:solidFill>
                  <a:srgbClr val="000000"/>
                </a:solidFill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</a:rPr>
              <a:t>课</a:t>
            </a:r>
          </a:p>
        </p:txBody>
      </p:sp>
      <p:pic>
        <p:nvPicPr>
          <p:cNvPr id="12" name="图片 2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9155600"/>
      </p:ext>
    </p:extLst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导入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31068307"/>
      </p:ext>
    </p:extLst>
  </p:cSld>
  <p:clrMapOvr>
    <a:masterClrMapping/>
  </p:clrMapOvr>
  <p:transition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57767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0388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学习目标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51316701"/>
      </p:ext>
    </p:extLst>
  </p:cSld>
  <p:clrMapOvr>
    <a:masterClrMapping/>
  </p:clrMapOvr>
  <p:transition spd="med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目录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59172225"/>
      </p:ext>
    </p:extLst>
  </p:cSld>
  <p:clrMapOvr>
    <a:masterClrMapping/>
  </p:clrMapOvr>
  <p:transition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8330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自主学习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60899036"/>
      </p:ext>
    </p:extLst>
  </p:cSld>
  <p:clrMapOvr>
    <a:masterClrMapping/>
  </p:clrMapOvr>
  <p:transition spd="med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47211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知识结构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92810531"/>
      </p:ext>
    </p:extLst>
  </p:cSld>
  <p:clrMapOvr>
    <a:masterClrMapping/>
  </p:clrMapOvr>
  <p:transition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82156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课堂小结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94352641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9" y="987426"/>
            <a:ext cx="4629149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3" indent="0">
              <a:buNone/>
              <a:defRPr sz="1400"/>
            </a:lvl2pPr>
            <a:lvl3pPr marL="914306" indent="0">
              <a:buNone/>
              <a:defRPr sz="1200"/>
            </a:lvl3pPr>
            <a:lvl4pPr marL="1371459" indent="0">
              <a:buNone/>
              <a:defRPr sz="1100"/>
            </a:lvl4pPr>
            <a:lvl5pPr marL="1828612" indent="0">
              <a:buNone/>
              <a:defRPr sz="1100"/>
            </a:lvl5pPr>
            <a:lvl6pPr marL="2285765" indent="0">
              <a:buNone/>
              <a:defRPr sz="1100"/>
            </a:lvl6pPr>
            <a:lvl7pPr marL="2742918" indent="0">
              <a:buNone/>
              <a:defRPr sz="1100"/>
            </a:lvl7pPr>
            <a:lvl8pPr marL="3200071" indent="0">
              <a:buNone/>
              <a:defRPr sz="1100"/>
            </a:lvl8pPr>
            <a:lvl9pPr marL="3657224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1" y="6245225"/>
            <a:ext cx="2895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31" tIns="45715" rIns="91431" bIns="45715" numCol="1" anchor="t" anchorCtr="0" compatLnSpc="1"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698621" y="1801217"/>
              <a:ext cx="1656197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互动训练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25998304"/>
      </p:ext>
    </p:extLst>
  </p:cSld>
  <p:clrMapOvr>
    <a:masterClrMapping/>
  </p:clrMapOvr>
  <p:transition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图层 4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6" y="4322233"/>
            <a:ext cx="982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8"/>
          <p:cNvGrpSpPr>
            <a:grpSpLocks/>
          </p:cNvGrpSpPr>
          <p:nvPr userDrawn="1"/>
        </p:nvGrpSpPr>
        <p:grpSpPr bwMode="auto">
          <a:xfrm>
            <a:off x="-44450" y="2387600"/>
            <a:ext cx="9202738" cy="4887384"/>
            <a:chOff x="-44641" y="1707654"/>
            <a:chExt cx="9203449" cy="3665825"/>
          </a:xfrm>
        </p:grpSpPr>
        <p:pic>
          <p:nvPicPr>
            <p:cNvPr id="4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774804" y="1707654"/>
              <a:ext cx="1384004" cy="343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967" b="25468"/>
            <a:stretch>
              <a:fillRect/>
            </a:stretch>
          </p:blipFill>
          <p:spPr bwMode="auto">
            <a:xfrm>
              <a:off x="-1" y="3716686"/>
              <a:ext cx="9144000" cy="142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4641" y="2810324"/>
              <a:ext cx="2822207" cy="234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485" y="3507854"/>
              <a:ext cx="4495323" cy="186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图片 1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9" y="-19051"/>
            <a:ext cx="3343275" cy="210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 userDrawn="1"/>
        </p:nvSpPr>
        <p:spPr bwMode="auto">
          <a:xfrm>
            <a:off x="4497389" y="4301067"/>
            <a:ext cx="3679825" cy="4001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汉仪魏碑简"/>
                <a:ea typeface="汉仪魏碑简"/>
                <a:cs typeface="汉仪魏碑简"/>
              </a:rPr>
              <a:t>人教版</a:t>
            </a:r>
          </a:p>
        </p:txBody>
      </p:sp>
      <p:sp>
        <p:nvSpPr>
          <p:cNvPr id="10" name="文本框 3"/>
          <p:cNvSpPr txBox="1"/>
          <p:nvPr userDrawn="1"/>
        </p:nvSpPr>
        <p:spPr>
          <a:xfrm>
            <a:off x="645499" y="1960651"/>
            <a:ext cx="7704249" cy="175432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defTabSz="9144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3000" spc="50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艰辛探索与建设成就</a:t>
            </a:r>
          </a:p>
        </p:txBody>
      </p:sp>
      <p:sp>
        <p:nvSpPr>
          <p:cNvPr id="11" name="文本框 8"/>
          <p:cNvSpPr txBox="1">
            <a:spLocks noChangeArrowheads="1"/>
          </p:cNvSpPr>
          <p:nvPr userDrawn="1"/>
        </p:nvSpPr>
        <p:spPr bwMode="auto">
          <a:xfrm>
            <a:off x="966788" y="1998134"/>
            <a:ext cx="2881312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zh-CN" altLang="en-US" dirty="0" smtClean="0">
                <a:solidFill>
                  <a:srgbClr val="000000"/>
                </a:solidFill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</a:rPr>
              <a:t>课</a:t>
            </a:r>
          </a:p>
        </p:txBody>
      </p:sp>
      <p:pic>
        <p:nvPicPr>
          <p:cNvPr id="12" name="图片 2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1333892"/>
      </p:ext>
    </p:extLst>
  </p:cSld>
  <p:clrMapOvr>
    <a:masterClrMapping/>
  </p:clrMapOvr>
  <p:transition spd="med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导入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10154340"/>
      </p:ext>
    </p:extLst>
  </p:cSld>
  <p:clrMapOvr>
    <a:masterClrMapping/>
  </p:clrMapOvr>
  <p:transition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57767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0388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学习目标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83519220"/>
      </p:ext>
    </p:extLst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目录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15700699"/>
      </p:ext>
    </p:extLst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8330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自主学习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75321078"/>
      </p:ext>
    </p:extLst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47211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知识结构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15922802"/>
      </p:ext>
    </p:extLst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82156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课堂小结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78315479"/>
      </p:ext>
    </p:extLst>
  </p:cSld>
  <p:clrMapOvr>
    <a:masterClrMapping/>
  </p:clrMapOvr>
  <p:transition spd="med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1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0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6500285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8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698621" y="1801217"/>
              <a:ext cx="1656197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互动训练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61361550"/>
      </p:ext>
    </p:extLst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图层 4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8" y="4322233"/>
            <a:ext cx="9826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8"/>
          <p:cNvGrpSpPr>
            <a:grpSpLocks/>
          </p:cNvGrpSpPr>
          <p:nvPr userDrawn="1"/>
        </p:nvGrpSpPr>
        <p:grpSpPr bwMode="auto">
          <a:xfrm>
            <a:off x="-44451" y="2387600"/>
            <a:ext cx="9202738" cy="4887384"/>
            <a:chOff x="-44641" y="1707654"/>
            <a:chExt cx="9203449" cy="3665825"/>
          </a:xfrm>
        </p:grpSpPr>
        <p:pic>
          <p:nvPicPr>
            <p:cNvPr id="4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774804" y="1707654"/>
              <a:ext cx="1384004" cy="343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967" b="25468"/>
            <a:stretch>
              <a:fillRect/>
            </a:stretch>
          </p:blipFill>
          <p:spPr bwMode="auto">
            <a:xfrm>
              <a:off x="-1" y="3716686"/>
              <a:ext cx="9144000" cy="142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4641" y="2810324"/>
              <a:ext cx="2822207" cy="234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485" y="3507854"/>
              <a:ext cx="4495323" cy="186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图片 1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0" y="-19051"/>
            <a:ext cx="3343275" cy="2103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 userDrawn="1"/>
        </p:nvSpPr>
        <p:spPr bwMode="auto">
          <a:xfrm>
            <a:off x="4497389" y="4301068"/>
            <a:ext cx="3679825" cy="40009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5" rIns="91431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汉仪魏碑简"/>
                <a:ea typeface="汉仪魏碑简"/>
                <a:cs typeface="汉仪魏碑简"/>
              </a:rPr>
              <a:t>人教版</a:t>
            </a:r>
          </a:p>
        </p:txBody>
      </p:sp>
      <p:sp>
        <p:nvSpPr>
          <p:cNvPr id="10" name="文本框 3"/>
          <p:cNvSpPr txBox="1"/>
          <p:nvPr userDrawn="1"/>
        </p:nvSpPr>
        <p:spPr>
          <a:xfrm>
            <a:off x="645500" y="1960651"/>
            <a:ext cx="7704249" cy="175431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lIns="91431" tIns="45715" rIns="91431" bIns="45715">
            <a:spAutoFit/>
          </a:bodyPr>
          <a:lstStyle/>
          <a:p>
            <a:pPr algn="ctr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3000" spc="50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艰辛探索与建设成就</a:t>
            </a:r>
          </a:p>
        </p:txBody>
      </p:sp>
      <p:sp>
        <p:nvSpPr>
          <p:cNvPr id="11" name="文本框 8"/>
          <p:cNvSpPr txBox="1">
            <a:spLocks noChangeArrowheads="1"/>
          </p:cNvSpPr>
          <p:nvPr userDrawn="1"/>
        </p:nvSpPr>
        <p:spPr bwMode="auto">
          <a:xfrm>
            <a:off x="966788" y="1998134"/>
            <a:ext cx="2881312" cy="584765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5" rIns="91431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000000"/>
                </a:solidFill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</a:rPr>
              <a:t>课</a:t>
            </a:r>
          </a:p>
        </p:txBody>
      </p:sp>
      <p:pic>
        <p:nvPicPr>
          <p:cNvPr id="12" name="图片 2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570562"/>
      </p:ext>
    </p:extLst>
  </p:cSld>
  <p:clrMapOvr>
    <a:masterClrMapping/>
  </p:clrMapOvr>
  <p:transition spd="med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9" y="987426"/>
            <a:ext cx="4629149" cy="4873625"/>
          </a:xfrm>
          <a:prstGeom prst="rect">
            <a:avLst/>
          </a:prstGeom>
        </p:spPr>
        <p:txBody>
          <a:bodyPr vert="horz" wrap="square" lIns="91431" tIns="45715" rIns="91431" bIns="45715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6" indent="0">
              <a:buNone/>
              <a:defRPr sz="2300"/>
            </a:lvl3pPr>
            <a:lvl4pPr marL="1371459" indent="0">
              <a:buNone/>
              <a:defRPr sz="2000"/>
            </a:lvl4pPr>
            <a:lvl5pPr marL="1828612" indent="0">
              <a:buNone/>
              <a:defRPr sz="2000"/>
            </a:lvl5pPr>
            <a:lvl6pPr marL="2285765" indent="0">
              <a:buNone/>
              <a:defRPr sz="2000"/>
            </a:lvl6pPr>
            <a:lvl7pPr marL="2742918" indent="0">
              <a:buNone/>
              <a:defRPr sz="2000"/>
            </a:lvl7pPr>
            <a:lvl8pPr marL="3200071" indent="0">
              <a:buNone/>
              <a:defRPr sz="2000"/>
            </a:lvl8pPr>
            <a:lvl9pPr marL="3657224" indent="0">
              <a:buNone/>
              <a:defRPr sz="2000"/>
            </a:lvl9pPr>
          </a:lstStyle>
          <a:p>
            <a:pPr marL="0" marR="0" lvl="0" indent="0" algn="just" defTabSz="914306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3" indent="0">
              <a:buNone/>
              <a:defRPr sz="1400"/>
            </a:lvl2pPr>
            <a:lvl3pPr marL="914306" indent="0">
              <a:buNone/>
              <a:defRPr sz="1200"/>
            </a:lvl3pPr>
            <a:lvl4pPr marL="1371459" indent="0">
              <a:buNone/>
              <a:defRPr sz="1100"/>
            </a:lvl4pPr>
            <a:lvl5pPr marL="1828612" indent="0">
              <a:buNone/>
              <a:defRPr sz="1100"/>
            </a:lvl5pPr>
            <a:lvl6pPr marL="2285765" indent="0">
              <a:buNone/>
              <a:defRPr sz="1100"/>
            </a:lvl6pPr>
            <a:lvl7pPr marL="2742918" indent="0">
              <a:buNone/>
              <a:defRPr sz="1100"/>
            </a:lvl7pPr>
            <a:lvl8pPr marL="3200071" indent="0">
              <a:buNone/>
              <a:defRPr sz="1100"/>
            </a:lvl8pPr>
            <a:lvl9pPr marL="3657224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1" y="6245225"/>
            <a:ext cx="2895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31" tIns="45715" rIns="91431" bIns="45715" numCol="1" anchor="t" anchorCtr="0" compatLnSpc="1"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0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导入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81818229"/>
      </p:ext>
    </p:extLst>
  </p:cSld>
  <p:clrMapOvr>
    <a:masterClrMapping/>
  </p:clrMapOvr>
  <p:transition spd="med" advTm="0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57767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2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0388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学习目标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92110736"/>
      </p:ext>
    </p:extLst>
  </p:cSld>
  <p:clrMapOvr>
    <a:masterClrMapping/>
  </p:clrMapOvr>
  <p:transition spd="med" advTm="0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0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3060666" y="1783745"/>
              <a:ext cx="936871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目录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59141669"/>
      </p:ext>
    </p:extLst>
  </p:cSld>
  <p:clrMapOvr>
    <a:masterClrMapping/>
  </p:clrMapOvr>
  <p:transition spd="med" advTm="0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2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58330"/>
              <a:ext cx="1727653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自主学习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83591834"/>
      </p:ext>
    </p:extLst>
  </p:cSld>
  <p:clrMapOvr>
    <a:masterClrMapping/>
  </p:clrMapOvr>
  <p:transition spd="med" advTm="0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0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82156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合作探究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66571053"/>
      </p:ext>
    </p:extLst>
  </p:cSld>
  <p:clrMapOvr>
    <a:masterClrMapping/>
  </p:clrMapOvr>
  <p:transition spd="med" advTm="0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47211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知识结构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68590723"/>
      </p:ext>
    </p:extLst>
  </p:cSld>
  <p:clrMapOvr>
    <a:masterClrMapping/>
  </p:clrMapOvr>
  <p:transition spd="med" advTm="0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0"/>
            <a:ext cx="2319337" cy="863601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700209" y="1782156"/>
              <a:ext cx="1656196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课堂小结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87812648"/>
      </p:ext>
    </p:extLst>
  </p:cSld>
  <p:clrMapOvr>
    <a:masterClrMapping/>
  </p:clrMapOvr>
  <p:transition spd="med" advTm="0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65102"/>
            <a:ext cx="1008062" cy="48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 userDrawn="1"/>
        </p:nvCxnSpPr>
        <p:spPr>
          <a:xfrm>
            <a:off x="1" y="740833"/>
            <a:ext cx="914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1" y="6500286"/>
            <a:ext cx="9144000" cy="35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10"/>
          <p:cNvGrpSpPr>
            <a:grpSpLocks/>
          </p:cNvGrpSpPr>
          <p:nvPr userDrawn="1"/>
        </p:nvGrpSpPr>
        <p:grpSpPr bwMode="auto">
          <a:xfrm>
            <a:off x="0" y="-23283"/>
            <a:ext cx="2319337" cy="863600"/>
            <a:chOff x="2339752" y="1678909"/>
            <a:chExt cx="2319946" cy="648072"/>
          </a:xfrm>
        </p:grpSpPr>
        <p:sp>
          <p:nvSpPr>
            <p:cNvPr id="6" name="文本框 11"/>
            <p:cNvSpPr txBox="1">
              <a:spLocks noChangeArrowheads="1"/>
            </p:cNvSpPr>
            <p:nvPr/>
          </p:nvSpPr>
          <p:spPr bwMode="auto">
            <a:xfrm>
              <a:off x="2698621" y="1801217"/>
              <a:ext cx="1656197" cy="3926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互动训练</a:t>
              </a:r>
            </a:p>
          </p:txBody>
        </p:sp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13" t="10036" r="6337" b="59859"/>
            <a:stretch>
              <a:fillRect/>
            </a:stretch>
          </p:blipFill>
          <p:spPr bwMode="auto">
            <a:xfrm>
              <a:off x="3939618" y="1678909"/>
              <a:ext cx="720080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4" t="56514" r="60036" b="16725"/>
            <a:stretch>
              <a:fillRect/>
            </a:stretch>
          </p:blipFill>
          <p:spPr bwMode="auto">
            <a:xfrm>
              <a:off x="2339752" y="1688490"/>
              <a:ext cx="720080" cy="57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65085726"/>
      </p:ext>
    </p:extLst>
  </p:cSld>
  <p:clrMapOvr>
    <a:masterClrMapping/>
  </p:clrMapOvr>
  <p:transition spd="med" advTm="0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1" y="3197226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1" y="1676402"/>
            <a:ext cx="7772400" cy="1538286"/>
          </a:xfrm>
        </p:spPr>
        <p:txBody>
          <a:bodyPr anchor="b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7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AF7E2D-35E8-49EC-A084-DBD5B1B3AD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65121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1411289"/>
            <a:ext cx="8229601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6" y="6400801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6" y="6400801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31EDE-163F-48EB-8B26-877B95DF4E9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229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1922462" y="1749102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1" y="6245225"/>
            <a:ext cx="2895600" cy="4762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defRPr/>
            </a:lvl1pPr>
          </a:lstStyle>
          <a:p>
            <a:pPr>
              <a:defRPr/>
            </a:pPr>
            <a:endParaRPr lang="en-US" altLang="zh-CN" sz="18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31" tIns="45715" rIns="91431" bIns="45715" numCol="1" anchor="t" anchorCtr="0" compatLnSpc="1"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1" y="3143251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9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2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3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6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9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2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E5E65-08A0-46EE-AB23-DDF8B0ADEA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905631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200" y="1411289"/>
            <a:ext cx="8229601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600201"/>
            <a:ext cx="4038599" cy="452596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599" cy="452596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6732C-30C5-473A-965E-ED24F802A9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97592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1289"/>
            <a:ext cx="8229601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</p:spPr>
        <p:txBody>
          <a:bodyPr anchor="b"/>
          <a:lstStyle>
            <a:lvl1pPr marL="0" indent="0">
              <a:buNone/>
              <a:defRPr sz="23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153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306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459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612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5765" indent="0">
              <a:buNone/>
              <a:defRPr sz="1600" b="1"/>
            </a:lvl6pPr>
            <a:lvl7pPr marL="2742918" indent="0">
              <a:buNone/>
              <a:defRPr sz="1600" b="1"/>
            </a:lvl7pPr>
            <a:lvl8pPr marL="3200071" indent="0">
              <a:buNone/>
              <a:defRPr sz="1600" b="1"/>
            </a:lvl8pPr>
            <a:lvl9pPr marL="3657224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6"/>
            <a:ext cx="4040188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3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153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306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459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612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5765" indent="0">
              <a:buNone/>
              <a:defRPr sz="1600" b="1"/>
            </a:lvl6pPr>
            <a:lvl7pPr marL="2742918" indent="0">
              <a:buNone/>
              <a:defRPr sz="1600" b="1"/>
            </a:lvl7pPr>
            <a:lvl8pPr marL="3200071" indent="0">
              <a:buNone/>
              <a:defRPr sz="1600" b="1"/>
            </a:lvl8pPr>
            <a:lvl9pPr marL="3657224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6"/>
            <a:ext cx="4041775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F6F80-E4F7-436F-B613-B9223BE2800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340359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1411289"/>
            <a:ext cx="8229601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BA0B86-A75D-44AD-BDCA-0E18D64427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90750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703EA-3FA7-409D-9376-E1CD89DE3B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1993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86064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1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6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6" indent="0">
              <a:buNone/>
              <a:defRPr sz="1100"/>
            </a:lvl3pPr>
            <a:lvl4pPr marL="1371459" indent="0">
              <a:buNone/>
              <a:defRPr sz="900"/>
            </a:lvl4pPr>
            <a:lvl5pPr marL="1828612" indent="0">
              <a:buNone/>
              <a:defRPr sz="900"/>
            </a:lvl5pPr>
            <a:lvl6pPr marL="2285765" indent="0">
              <a:buNone/>
              <a:defRPr sz="900"/>
            </a:lvl6pPr>
            <a:lvl7pPr marL="2742918" indent="0">
              <a:buNone/>
              <a:defRPr sz="900"/>
            </a:lvl7pPr>
            <a:lvl8pPr marL="3200071" indent="0">
              <a:buNone/>
              <a:defRPr sz="900"/>
            </a:lvl8pPr>
            <a:lvl9pPr marL="3657224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803CF6-C1F7-41C9-BF70-1D35A090D7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829945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1" cy="685800"/>
          </a:xfrm>
        </p:spPr>
        <p:txBody>
          <a:bodyPr/>
          <a:lstStyle>
            <a:lvl1pPr algn="l">
              <a:defRPr sz="2300" b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6" indent="0">
              <a:buNone/>
              <a:defRPr sz="2300"/>
            </a:lvl3pPr>
            <a:lvl4pPr marL="1371459" indent="0">
              <a:buNone/>
              <a:defRPr sz="2000"/>
            </a:lvl4pPr>
            <a:lvl5pPr marL="1828612" indent="0">
              <a:buNone/>
              <a:defRPr sz="2000"/>
            </a:lvl5pPr>
            <a:lvl6pPr marL="2285765" indent="0">
              <a:buNone/>
              <a:defRPr sz="2000"/>
            </a:lvl6pPr>
            <a:lvl7pPr marL="2742918" indent="0">
              <a:buNone/>
              <a:defRPr sz="2000"/>
            </a:lvl7pPr>
            <a:lvl8pPr marL="3200071" indent="0">
              <a:buNone/>
              <a:defRPr sz="2000"/>
            </a:lvl8pPr>
            <a:lvl9pPr marL="3657224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153" indent="0" algn="r">
              <a:buNone/>
              <a:defRPr sz="1200" b="0"/>
            </a:lvl2pPr>
            <a:lvl3pPr marL="914306" indent="0" algn="r">
              <a:buNone/>
              <a:defRPr sz="1200" b="0"/>
            </a:lvl3pPr>
            <a:lvl4pPr marL="1371459" indent="0" algn="r">
              <a:buNone/>
              <a:defRPr sz="1200" b="0"/>
            </a:lvl4pPr>
            <a:lvl5pPr marL="1828612" indent="0" algn="r">
              <a:buNone/>
              <a:defRPr sz="1200" b="0"/>
            </a:lvl5pPr>
            <a:lvl6pPr marL="2285765" indent="0">
              <a:buNone/>
              <a:defRPr sz="900"/>
            </a:lvl6pPr>
            <a:lvl7pPr marL="2742918" indent="0">
              <a:buNone/>
              <a:defRPr sz="900"/>
            </a:lvl7pPr>
            <a:lvl8pPr marL="3200071" indent="0">
              <a:buNone/>
              <a:defRPr sz="900"/>
            </a:lvl8pPr>
            <a:lvl9pPr marL="3657224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BAA1A9-CF0F-4BAE-BBEF-FA598C8FABE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4371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1411289"/>
            <a:ext cx="8229601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DCE48-8743-4F8A-BC59-8AA5288D38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125815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27F4CC-6D8E-4B29-9E16-DAEF5513FC4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086776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49" y="1122494"/>
            <a:ext cx="6858295" cy="2387874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49" y="3602453"/>
            <a:ext cx="6858295" cy="1655952"/>
          </a:xfrm>
        </p:spPr>
        <p:txBody>
          <a:bodyPr/>
          <a:lstStyle>
            <a:lvl1pPr marL="0" indent="0" algn="ctr">
              <a:buNone/>
              <a:defRPr sz="1600"/>
            </a:lvl1pPr>
            <a:lvl2pPr marL="332143" indent="0" algn="ctr">
              <a:buNone/>
              <a:defRPr sz="1500"/>
            </a:lvl2pPr>
            <a:lvl3pPr marL="665031" indent="0" algn="ctr">
              <a:buNone/>
              <a:defRPr sz="1300"/>
            </a:lvl3pPr>
            <a:lvl4pPr marL="997174" indent="0" algn="ctr">
              <a:buNone/>
              <a:defRPr sz="1200"/>
            </a:lvl4pPr>
            <a:lvl5pPr marL="1330062" indent="0" algn="ctr">
              <a:buNone/>
              <a:defRPr sz="1200"/>
            </a:lvl5pPr>
            <a:lvl6pPr marL="1662205" indent="0" algn="ctr">
              <a:buNone/>
              <a:defRPr sz="1200"/>
            </a:lvl6pPr>
            <a:lvl7pPr marL="1995091" indent="0" algn="ctr">
              <a:buNone/>
              <a:defRPr sz="1200"/>
            </a:lvl7pPr>
            <a:lvl8pPr marL="2327234" indent="0" algn="ctr">
              <a:buNone/>
              <a:defRPr sz="1200"/>
            </a:lvl8pPr>
            <a:lvl9pPr marL="2660122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A7A4F6-10D1-46C5-95EA-019D7C89B19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709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image" Target="../media/image12.jpeg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image" Target="../media/image11.jpeg"/><Relationship Id="rId5" Type="http://schemas.openxmlformats.org/officeDocument/2006/relationships/slideLayout" Target="../slideLayouts/slideLayout8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image" Target="../media/image15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22.xml"/><Relationship Id="rId17" Type="http://schemas.openxmlformats.org/officeDocument/2006/relationships/image" Target="../media/image16.jpeg"/><Relationship Id="rId2" Type="http://schemas.openxmlformats.org/officeDocument/2006/relationships/slideLayout" Target="../slideLayouts/slideLayout112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slideLayout" Target="../slideLayouts/slideLayout1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8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917575"/>
            <a:ext cx="8229601" cy="9271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31" tIns="45715" rIns="91431" bIns="4571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文本占位符 5"/>
          <p:cNvSpPr>
            <a:spLocks noGrp="1"/>
          </p:cNvSpPr>
          <p:nvPr>
            <p:ph type="body" idx="1"/>
          </p:nvPr>
        </p:nvSpPr>
        <p:spPr>
          <a:xfrm>
            <a:off x="628651" y="2030414"/>
            <a:ext cx="7886700" cy="4351337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/>
          <a:lstStyle/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3" r:id="rId12"/>
    <p:sldLayoutId id="2147483672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1" r:id="rId19"/>
    <p:sldLayoutId id="2147483682" r:id="rId20"/>
    <p:sldLayoutId id="2147483683" r:id="rId21"/>
    <p:sldLayoutId id="2147483719" r:id="rId22"/>
    <p:sldLayoutId id="2147483746" r:id="rId23"/>
    <p:sldLayoutId id="2147483747" r:id="rId24"/>
    <p:sldLayoutId id="2147483748" r:id="rId25"/>
    <p:sldLayoutId id="2147483749" r:id="rId26"/>
    <p:sldLayoutId id="2147483750" r:id="rId27"/>
    <p:sldLayoutId id="2147483752" r:id="rId28"/>
    <p:sldLayoutId id="2147483753" r:id="rId29"/>
    <p:sldLayoutId id="2147483754" r:id="rId30"/>
    <p:sldLayoutId id="2147483766" r:id="rId31"/>
    <p:sldLayoutId id="2147483767" r:id="rId32"/>
    <p:sldLayoutId id="2147483768" r:id="rId33"/>
    <p:sldLayoutId id="2147483769" r:id="rId34"/>
    <p:sldLayoutId id="2147483770" r:id="rId35"/>
    <p:sldLayoutId id="2147483772" r:id="rId36"/>
    <p:sldLayoutId id="2147483773" r:id="rId37"/>
    <p:sldLayoutId id="2147483774" r:id="rId38"/>
    <p:sldLayoutId id="2147483756" r:id="rId39"/>
    <p:sldLayoutId id="2147483757" r:id="rId40"/>
    <p:sldLayoutId id="2147483758" r:id="rId41"/>
    <p:sldLayoutId id="2147483759" r:id="rId42"/>
    <p:sldLayoutId id="2147483760" r:id="rId43"/>
    <p:sldLayoutId id="2147483762" r:id="rId44"/>
    <p:sldLayoutId id="2147483763" r:id="rId45"/>
    <p:sldLayoutId id="2147483764" r:id="rId46"/>
    <p:sldLayoutId id="2147483776" r:id="rId47"/>
    <p:sldLayoutId id="2147483777" r:id="rId48"/>
    <p:sldLayoutId id="2147483778" r:id="rId49"/>
    <p:sldLayoutId id="2147483779" r:id="rId50"/>
    <p:sldLayoutId id="2147483780" r:id="rId51"/>
    <p:sldLayoutId id="2147483782" r:id="rId52"/>
    <p:sldLayoutId id="2147483783" r:id="rId53"/>
    <p:sldLayoutId id="2147483784" r:id="rId54"/>
    <p:sldLayoutId id="2147483786" r:id="rId55"/>
    <p:sldLayoutId id="2147483787" r:id="rId56"/>
    <p:sldLayoutId id="2147483788" r:id="rId57"/>
    <p:sldLayoutId id="2147483789" r:id="rId58"/>
    <p:sldLayoutId id="2147483790" r:id="rId59"/>
    <p:sldLayoutId id="2147483792" r:id="rId60"/>
    <p:sldLayoutId id="2147483793" r:id="rId61"/>
    <p:sldLayoutId id="2147483794" r:id="rId62"/>
    <p:sldLayoutId id="2147483796" r:id="rId63"/>
    <p:sldLayoutId id="2147483797" r:id="rId64"/>
    <p:sldLayoutId id="2147483798" r:id="rId65"/>
    <p:sldLayoutId id="2147483799" r:id="rId66"/>
    <p:sldLayoutId id="2147483800" r:id="rId67"/>
    <p:sldLayoutId id="2147483802" r:id="rId68"/>
    <p:sldLayoutId id="2147483803" r:id="rId69"/>
    <p:sldLayoutId id="2147483804" r:id="rId70"/>
    <p:sldLayoutId id="2147483806" r:id="rId71"/>
    <p:sldLayoutId id="2147483807" r:id="rId72"/>
    <p:sldLayoutId id="2147483808" r:id="rId73"/>
    <p:sldLayoutId id="2147483809" r:id="rId74"/>
    <p:sldLayoutId id="2147483810" r:id="rId75"/>
    <p:sldLayoutId id="2147483812" r:id="rId76"/>
    <p:sldLayoutId id="2147483813" r:id="rId77"/>
    <p:sldLayoutId id="2147483814" r:id="rId78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kern="1200">
          <a:solidFill>
            <a:srgbClr val="C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153" algn="l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</a:defRPr>
      </a:lvl6pPr>
      <a:lvl7pPr marL="914306" algn="l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</a:defRPr>
      </a:lvl7pPr>
      <a:lvl8pPr marL="1371459" algn="l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</a:defRPr>
      </a:lvl8pPr>
      <a:lvl9pPr marL="1828612" algn="l" rtl="0" eaLnBrk="1" fontAlgn="base" hangingPunct="1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just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4" indent="-285721" algn="l" rtl="0" eaLnBrk="0" fontAlgn="base" hangingPunct="0">
        <a:spcBef>
          <a:spcPct val="20000"/>
        </a:spcBef>
        <a:spcAft>
          <a:spcPct val="0"/>
        </a:spcAft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3" indent="-228577" algn="l" rtl="0" eaLnBrk="0" fontAlgn="base" hangingPunct="0">
        <a:spcBef>
          <a:spcPct val="20000"/>
        </a:spcBef>
        <a:spcAft>
          <a:spcPct val="0"/>
        </a:spcAft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6" indent="-228577" algn="l" rtl="0" eaLnBrk="0" fontAlgn="base" hangingPunct="0">
        <a:spcBef>
          <a:spcPct val="20000"/>
        </a:spcBef>
        <a:spcAft>
          <a:spcPct val="0"/>
        </a:spcAft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9" indent="-228577" algn="l" rtl="0" eaLnBrk="0" fontAlgn="base" hangingPunct="0">
        <a:spcBef>
          <a:spcPct val="20000"/>
        </a:spcBef>
        <a:spcAft>
          <a:spcPct val="0"/>
        </a:spcAft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2" indent="-228577" algn="l" defTabSz="9143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5" indent="-228577" algn="l" defTabSz="9143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8" indent="-228577" algn="l" defTabSz="9143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01" indent="-228577" algn="l" defTabSz="9143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6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9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2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5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8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71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4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5" rIns="91431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1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F41F577-8707-4959-B123-972D4A64F7B6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2019/3/11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6183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wrap="square" lIns="91431" tIns="45715" rIns="91431" bIns="4571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A8C2109-EB27-4C2F-A615-7E12B67432F7}" type="slidenum">
              <a:rPr lang="zh-CN" altLang="en-US">
                <a:latin typeface="Calibri" pitchFamily="34" charset="0"/>
                <a:ea typeface="宋体" pitchFamily="2" charset="-122"/>
              </a:rPr>
              <a:pPr>
                <a:defRPr/>
              </a:pPr>
              <a:t>‹#›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pic>
        <p:nvPicPr>
          <p:cNvPr id="1031" name="图片 7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766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</p:sldLayoutIdLst>
  <p:transition spd="med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153" algn="ctr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306" algn="ctr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459" algn="ctr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612" algn="ctr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864" indent="-34286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4" indent="-285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3" indent="-228577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6" indent="-228577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9" indent="-228577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2" indent="-228577" algn="l" defTabSz="91430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5" indent="-228577" algn="l" defTabSz="91430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8" indent="-228577" algn="l" defTabSz="91430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01" indent="-228577" algn="l" defTabSz="91430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6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9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2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5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8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71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4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" y="6678614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051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5" rIns="91431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2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199"/>
            <a:ext cx="8229601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199" y="6400801"/>
            <a:ext cx="3200400" cy="28416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 eaLnBrk="1" latinLnBrk="0" hangingPunct="1">
              <a:buFontTx/>
              <a:buNone/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1" y="6400801"/>
            <a:ext cx="3733800" cy="284163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>
              <a:solidFill>
                <a:srgbClr val="2F2F2F">
                  <a:lumMod val="75000"/>
                  <a:lumOff val="25000"/>
                </a:srgbClr>
              </a:solidFill>
              <a:ea typeface="宋体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1"/>
            <a:ext cx="914401" cy="284163"/>
          </a:xfrm>
          <a:prstGeom prst="rect">
            <a:avLst/>
          </a:prstGeom>
          <a:noFill/>
        </p:spPr>
        <p:txBody>
          <a:bodyPr vert="horz" wrap="square" lIns="45715" tIns="45715" rIns="45715" bIns="45715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636363"/>
                </a:solidFill>
                <a:ea typeface="黑体" pitchFamily="49" charset="-122"/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F4AB30D7-BFDA-4591-9770-B1D7574D9C5E}" type="slidenum">
              <a:rPr lang="en-US" altLang="zh-CN" smtClean="0"/>
              <a:pPr eaLnBrk="1" hangingPunct="1">
                <a:buFont typeface="Arial" pitchFamily="34" charset="0"/>
                <a:buNone/>
              </a:pPr>
              <a:t>‹#›</a:t>
            </a:fld>
            <a:endParaRPr lang="en-US" altLang="zh-CN" smtClean="0"/>
          </a:p>
        </p:txBody>
      </p:sp>
      <p:sp>
        <p:nvSpPr>
          <p:cNvPr id="8" name="矩形 7"/>
          <p:cNvSpPr/>
          <p:nvPr/>
        </p:nvSpPr>
        <p:spPr>
          <a:xfrm>
            <a:off x="1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542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864" indent="-342864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4" indent="-285721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3" indent="-228577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6" indent="-228577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9" indent="-228577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2" indent="-228577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5" indent="-228577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8" indent="-228577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01" indent="-228577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7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010" y="273819"/>
            <a:ext cx="8229984" cy="1143596"/>
          </a:xfrm>
          <a:prstGeom prst="rect">
            <a:avLst/>
          </a:prstGeom>
          <a:noFill/>
          <a:ln w="9525">
            <a:noFill/>
          </a:ln>
        </p:spPr>
        <p:txBody>
          <a:bodyPr lIns="107239" tIns="53619" rIns="107239" bIns="53619" anchor="ctr"/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010" y="1599961"/>
            <a:ext cx="8229984" cy="4526066"/>
          </a:xfrm>
          <a:prstGeom prst="rect">
            <a:avLst/>
          </a:prstGeom>
          <a:noFill/>
          <a:ln w="9525">
            <a:noFill/>
          </a:ln>
        </p:spPr>
        <p:txBody>
          <a:bodyPr lIns="107239" tIns="53619" rIns="107239" bIns="53619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010" y="6245936"/>
            <a:ext cx="2133345" cy="476051"/>
          </a:xfrm>
          <a:prstGeom prst="rect">
            <a:avLst/>
          </a:prstGeom>
          <a:noFill/>
          <a:ln w="9525">
            <a:noFill/>
          </a:ln>
        </p:spPr>
        <p:txBody>
          <a:bodyPr lIns="107239" tIns="53619" rIns="107239" bIns="53619"/>
          <a:lstStyle>
            <a:lvl1pPr>
              <a:defRPr sz="1400" noProof="1" dirty="0"/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169" y="6245936"/>
            <a:ext cx="2895664" cy="476051"/>
          </a:xfrm>
          <a:prstGeom prst="rect">
            <a:avLst/>
          </a:prstGeom>
          <a:noFill/>
          <a:ln w="9525">
            <a:noFill/>
          </a:ln>
        </p:spPr>
        <p:txBody>
          <a:bodyPr lIns="107239" tIns="53619" rIns="107239" bIns="53619"/>
          <a:lstStyle>
            <a:lvl1pPr algn="ctr">
              <a:defRPr sz="1400" noProof="1" dirty="0"/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650" y="6245936"/>
            <a:ext cx="2133343" cy="47605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07239" tIns="53619" rIns="107239" bIns="53619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 eaLnBrk="1" hangingPunct="1">
              <a:buFont typeface="Arial" pitchFamily="34" charset="0"/>
              <a:buNone/>
            </a:pPr>
            <a:fld id="{69441E3D-985E-4881-8978-3C3E8818E350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12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xStyles>
    <p:titleStyle>
      <a:lvl1pPr algn="ctr" defTabSz="886210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8621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defTabSz="88621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defTabSz="88621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defTabSz="88621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536195" algn="ctr" defTabSz="88621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1072390" algn="ctr" defTabSz="88621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608584" algn="ctr" defTabSz="88621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2144780" algn="ctr" defTabSz="88621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31398" indent="-331398" algn="l" defTabSz="886210" rtl="0" fontAlgn="base">
        <a:spcBef>
          <a:spcPts val="88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0512" lvl="1" indent="-277406" algn="l" defTabSz="886210" rtl="0" fontAlgn="base">
        <a:spcBef>
          <a:spcPts val="88"/>
        </a:spcBef>
        <a:spcAft>
          <a:spcPct val="0"/>
        </a:spcAft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07764" lvl="2" indent="-221554" algn="l" defTabSz="886210" rtl="0" fontAlgn="base">
        <a:spcBef>
          <a:spcPts val="88"/>
        </a:spcBef>
        <a:spcAft>
          <a:spcPct val="0"/>
        </a:spcAft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550869" lvl="3" indent="-221554" algn="l" defTabSz="886210" rtl="0" fontAlgn="base">
        <a:spcBef>
          <a:spcPts val="88"/>
        </a:spcBef>
        <a:spcAft>
          <a:spcPct val="0"/>
        </a:spcAft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95836" lvl="4" indent="-221554" algn="l" defTabSz="886210" rtl="0" fontAlgn="base">
        <a:spcBef>
          <a:spcPts val="88"/>
        </a:spcBef>
        <a:spcAft>
          <a:spcPct val="0"/>
        </a:spcAft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38196" lvl="5" indent="-221181" algn="l" defTabSz="886956" eaLnBrk="1" fontAlgn="base" latinLnBrk="0" hangingPunct="1">
        <a:lnSpc>
          <a:spcPct val="100000"/>
        </a:lnSpc>
        <a:spcBef>
          <a:spcPts val="94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881302" lvl="6" indent="-221181" algn="l" defTabSz="886956" eaLnBrk="1" fontAlgn="base" latinLnBrk="0" hangingPunct="1">
        <a:lnSpc>
          <a:spcPct val="100000"/>
        </a:lnSpc>
        <a:spcBef>
          <a:spcPts val="94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325153" lvl="7" indent="-221181" algn="l" defTabSz="886956" eaLnBrk="1" fontAlgn="base" latinLnBrk="0" hangingPunct="1">
        <a:lnSpc>
          <a:spcPct val="100000"/>
        </a:lnSpc>
        <a:spcBef>
          <a:spcPts val="94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768258" lvl="8" indent="-221181" algn="l" defTabSz="886956" eaLnBrk="1" fontAlgn="base" latinLnBrk="0" hangingPunct="1">
        <a:lnSpc>
          <a:spcPct val="100000"/>
        </a:lnSpc>
        <a:spcBef>
          <a:spcPts val="94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88695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43105" lvl="1" indent="0" algn="l" defTabSz="88695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86956" lvl="2" indent="0" algn="l" defTabSz="88695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0062" lvl="3" indent="0" algn="l" defTabSz="88695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3167" lvl="4" indent="0" algn="l" defTabSz="88695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16272" lvl="5" indent="0" algn="l" defTabSz="88695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60122" lvl="6" indent="0" algn="l" defTabSz="88695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103227" lvl="7" indent="0" algn="l" defTabSz="88695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546332" lvl="8" indent="0" algn="l" defTabSz="88695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1026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/>
            </a:lvl1pPr>
          </a:lstStyle>
          <a:p>
            <a:pPr defTabSz="914400" eaLnBrk="1" hangingPunct="1">
              <a:buFont typeface="Arial" pitchFamily="34" charset="0"/>
              <a:buNone/>
              <a:defRPr/>
            </a:pPr>
            <a:endParaRPr lang="zh-CN" altLang="en-US">
              <a:solidFill>
                <a:srgbClr val="007A77"/>
              </a:solidFill>
              <a:ea typeface="宋体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/>
            </a:lvl1pPr>
          </a:lstStyle>
          <a:p>
            <a:pPr defTabSz="914400" eaLnBrk="1" hangingPunct="1">
              <a:buFont typeface="Arial" pitchFamily="34" charset="0"/>
              <a:buNone/>
              <a:defRPr/>
            </a:pPr>
            <a:endParaRPr lang="zh-CN" altLang="en-US">
              <a:solidFill>
                <a:srgbClr val="007A77"/>
              </a:solidFill>
              <a:ea typeface="宋体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defTabSz="914400" eaLnBrk="1" hangingPunct="1">
              <a:buFont typeface="Arial" pitchFamily="34" charset="0"/>
              <a:buNone/>
              <a:defRPr/>
            </a:pPr>
            <a:fld id="{5A697CF3-EDD1-405C-A3B5-BCAA7B13F705}" type="slidenum">
              <a:rPr lang="zh-CN" altLang="en-US">
                <a:solidFill>
                  <a:srgbClr val="007A77"/>
                </a:solidFill>
                <a:ea typeface="宋体" pitchFamily="2" charset="-122"/>
              </a:rPr>
              <a:pPr defTabSz="914400" eaLnBrk="1" hangingPunct="1"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7A77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95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  <p:sldLayoutId id="2147483830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1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tags" Target="../tags/tag3.xml"/><Relationship Id="rId7" Type="http://schemas.openxmlformats.org/officeDocument/2006/relationships/image" Target="../media/image18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21.jpeg"/><Relationship Id="rId4" Type="http://schemas.openxmlformats.org/officeDocument/2006/relationships/tags" Target="../tags/tag4.xml"/><Relationship Id="rId9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38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40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Layout" Target="../slideLayouts/slideLayout5.xml"/><Relationship Id="rId2" Type="http://schemas.openxmlformats.org/officeDocument/2006/relationships/tags" Target="../tags/tag11.xml"/><Relationship Id="rId1" Type="http://schemas.openxmlformats.org/officeDocument/2006/relationships/video" Target="file:///E:\&#21382;&#21490;\&#21382;&#21490;&#21271;&#24072;&#20843;&#19979;&#25104;&#21697;&#35838;&#20214;\&#21516;&#27493;&#25480;&#35838;&#20248;&#36136;&#35838;&#20214;\&#31532;6&#35838;%20%20&#33392;&#38590;&#26354;&#25240;&#30340;&#25506;&#32034;&#21382;&#31243;\&#19971;&#21315;&#20154;&#22823;&#20250;.mpeg" TargetMode="Externa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tags" Target="../tags/tag26.xml"/><Relationship Id="rId7" Type="http://schemas.openxmlformats.org/officeDocument/2006/relationships/image" Target="../media/image47.jpe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tags" Target="../tags/tag29.xml"/><Relationship Id="rId7" Type="http://schemas.openxmlformats.org/officeDocument/2006/relationships/image" Target="../media/image52.jpe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tags" Target="../tags/tag32.xml"/><Relationship Id="rId7" Type="http://schemas.openxmlformats.org/officeDocument/2006/relationships/image" Target="../media/image58.jpe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6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png"/><Relationship Id="rId7" Type="http://schemas.openxmlformats.org/officeDocument/2006/relationships/image" Target="../media/image82.jpeg"/><Relationship Id="rId12" Type="http://schemas.openxmlformats.org/officeDocument/2006/relationships/image" Target="../media/image87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1.jpeg"/><Relationship Id="rId11" Type="http://schemas.openxmlformats.org/officeDocument/2006/relationships/image" Target="../media/image86.jpeg"/><Relationship Id="rId5" Type="http://schemas.openxmlformats.org/officeDocument/2006/relationships/image" Target="../media/image80.jpeg"/><Relationship Id="rId10" Type="http://schemas.openxmlformats.org/officeDocument/2006/relationships/image" Target="../media/image85.jpeg"/><Relationship Id="rId4" Type="http://schemas.openxmlformats.org/officeDocument/2006/relationships/image" Target="../media/image79.jpeg"/><Relationship Id="rId9" Type="http://schemas.openxmlformats.org/officeDocument/2006/relationships/image" Target="../media/image8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C:\Users\Administrator\Desktop\&#35838;&#20214;\&#12298;&#21385;&#23475;&#20102;&#65292;&#25105;&#30340;&#22269;&#12299;&#24433;&#38498;&#23450;&#26723;&#39044;&#21578;%20&#20840;&#26223;&#23637;&#29616;&#20013;&#22269;&#22269;&#21147;_&#39640;&#28165;.mp4" TargetMode="External"/><Relationship Id="rId1" Type="http://schemas.microsoft.com/office/2007/relationships/media" Target="file:///C:\Users\Administrator\Desktop\&#35838;&#20214;\&#12298;&#21385;&#23475;&#20102;&#65292;&#25105;&#30340;&#22269;&#12299;&#24433;&#38498;&#23450;&#26723;&#39044;&#21578;%20&#20840;&#26223;&#23637;&#29616;&#20013;&#22269;&#22269;&#21147;_&#39640;&#28165;.mp4" TargetMode="External"/><Relationship Id="rId5" Type="http://schemas.openxmlformats.org/officeDocument/2006/relationships/image" Target="../media/image92.png"/><Relationship Id="rId4" Type="http://schemas.openxmlformats.org/officeDocument/2006/relationships/image" Target="../media/image91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"/>
          <p:cNvSpPr>
            <a:spLocks noGrp="1" noChangeArrowheads="1"/>
          </p:cNvSpPr>
          <p:nvPr>
            <p:ph type="ctrTitle"/>
          </p:nvPr>
        </p:nvSpPr>
        <p:spPr>
          <a:xfrm>
            <a:off x="204313" y="3374995"/>
            <a:ext cx="9082088" cy="2838450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en-US" altLang="zh-CN" sz="3200" dirty="0"/>
              <a:t>1.</a:t>
            </a:r>
            <a:r>
              <a:rPr lang="zh-CN" altLang="en-US" sz="3200" dirty="0"/>
              <a:t>三大改造的</a:t>
            </a:r>
            <a:r>
              <a:rPr lang="zh-CN" altLang="en-US" sz="3200" dirty="0" smtClean="0"/>
              <a:t>含义：</a:t>
            </a:r>
            <a:r>
              <a:rPr lang="zh-CN" altLang="en-US" sz="3200" u="sng" dirty="0" smtClean="0"/>
              <a:t>           </a:t>
            </a:r>
            <a:r>
              <a:rPr lang="zh-CN" altLang="en-US" sz="3200" dirty="0"/>
              <a:t/>
            </a:r>
            <a:br>
              <a:rPr lang="zh-CN" altLang="en-US" sz="3200" dirty="0"/>
            </a:br>
            <a:r>
              <a:rPr lang="en-US" altLang="zh-CN" sz="3200" dirty="0"/>
              <a:t>2.</a:t>
            </a:r>
            <a:r>
              <a:rPr lang="zh-CN" altLang="en-US" sz="3200" dirty="0"/>
              <a:t>对农业改造的形式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en-US" altLang="zh-CN" sz="3200" dirty="0" smtClean="0"/>
              <a:t>3</a:t>
            </a:r>
            <a:r>
              <a:rPr lang="en-US" altLang="zh-CN" sz="3200" dirty="0"/>
              <a:t>.</a:t>
            </a:r>
            <a:r>
              <a:rPr lang="zh-CN" altLang="en-US" sz="3200" dirty="0"/>
              <a:t>对手工业改造的形式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en-US" altLang="zh-CN" sz="3200" dirty="0" smtClean="0"/>
              <a:t>4</a:t>
            </a:r>
            <a:r>
              <a:rPr lang="en-US" altLang="zh-CN" sz="3200" dirty="0"/>
              <a:t>.</a:t>
            </a:r>
            <a:r>
              <a:rPr lang="zh-CN" altLang="en-US" sz="3200" dirty="0"/>
              <a:t>对资本主义工商业改造的形式</a:t>
            </a:r>
            <a:r>
              <a:rPr lang="zh-CN" altLang="en-US" sz="3200" dirty="0" smtClean="0"/>
              <a:t>：</a:t>
            </a:r>
            <a:r>
              <a:rPr lang="zh-CN" altLang="en-US" sz="3200" dirty="0">
                <a:solidFill>
                  <a:srgbClr val="FF0000"/>
                </a:solidFill>
              </a:rPr>
              <a:t/>
            </a:r>
            <a:br>
              <a:rPr lang="zh-CN" altLang="en-US" sz="3200" dirty="0">
                <a:solidFill>
                  <a:srgbClr val="FF0000"/>
                </a:solidFill>
              </a:rPr>
            </a:br>
            <a:r>
              <a:rPr lang="zh-CN" altLang="en-US" sz="3200" dirty="0"/>
              <a:t>                                          政策</a:t>
            </a:r>
            <a:r>
              <a:rPr lang="zh-CN" altLang="en-US" sz="3200" dirty="0" smtClean="0"/>
              <a:t>：</a:t>
            </a:r>
            <a:r>
              <a:rPr lang="zh-CN" altLang="en-US" sz="3200" dirty="0">
                <a:solidFill>
                  <a:srgbClr val="FF0000"/>
                </a:solidFill>
              </a:rPr>
              <a:t/>
            </a:r>
            <a:br>
              <a:rPr lang="zh-CN" altLang="en-US" sz="3200" dirty="0">
                <a:solidFill>
                  <a:srgbClr val="FF0000"/>
                </a:solidFill>
              </a:rPr>
            </a:br>
            <a:r>
              <a:rPr lang="en-US" altLang="zh-CN" sz="3200" dirty="0">
                <a:solidFill>
                  <a:schemeClr val="tx1"/>
                </a:solidFill>
              </a:rPr>
              <a:t>5.</a:t>
            </a:r>
            <a:r>
              <a:rPr lang="zh-CN" altLang="en-US" sz="3200" dirty="0">
                <a:solidFill>
                  <a:schemeClr val="tx1"/>
                </a:solidFill>
              </a:rPr>
              <a:t>三大改造基本完成的时间</a:t>
            </a:r>
            <a:r>
              <a:rPr lang="zh-CN" altLang="en-US" sz="3200" dirty="0" smtClean="0">
                <a:solidFill>
                  <a:schemeClr val="tx1"/>
                </a:solidFill>
              </a:rPr>
              <a:t>：</a:t>
            </a:r>
            <a:r>
              <a:rPr lang="zh-CN" altLang="en-US" sz="3200" dirty="0">
                <a:solidFill>
                  <a:srgbClr val="FF0000"/>
                </a:solidFill>
              </a:rPr>
              <a:t/>
            </a:r>
            <a:br>
              <a:rPr lang="zh-CN" altLang="en-US" sz="3200" dirty="0">
                <a:solidFill>
                  <a:srgbClr val="FF0000"/>
                </a:solidFill>
              </a:rPr>
            </a:br>
            <a:r>
              <a:rPr lang="zh-CN" altLang="en-US" sz="3200" dirty="0">
                <a:solidFill>
                  <a:schemeClr val="tx1"/>
                </a:solidFill>
              </a:rPr>
              <a:t>6</a:t>
            </a:r>
            <a:r>
              <a:rPr lang="en-US" altLang="zh-CN" sz="3200" dirty="0"/>
              <a:t>.</a:t>
            </a:r>
            <a:r>
              <a:rPr lang="zh-CN" altLang="en-US" sz="3200" dirty="0"/>
              <a:t>三大改造实质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b="1" dirty="0">
              <a:solidFill>
                <a:srgbClr val="0070C0"/>
              </a:solidFill>
              <a:latin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3074" y="97448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国家对</a:t>
            </a:r>
            <a:r>
              <a:rPr lang="zh-CN" altLang="en-US" sz="2800" dirty="0">
                <a:solidFill>
                  <a:srgbClr val="FF0000"/>
                </a:solidFill>
              </a:rPr>
              <a:t>农业、手工业和资本主义工商业</a:t>
            </a:r>
            <a:r>
              <a:rPr lang="zh-CN" altLang="en-US" sz="2800" dirty="0"/>
              <a:t>进行改造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56411" y="1010833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建立农业</a:t>
            </a:r>
            <a:r>
              <a:rPr lang="zh-CN" altLang="en-US" sz="2800" dirty="0" smtClean="0">
                <a:solidFill>
                  <a:srgbClr val="FF0000"/>
                </a:solidFill>
              </a:rPr>
              <a:t>生产合作社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/>
              <a:t>（</a:t>
            </a:r>
            <a:r>
              <a:rPr lang="zh-CN" altLang="en-US" sz="2800" dirty="0"/>
              <a:t>从此以后土地归集体所有）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55404" y="1988840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建立手工业生产合作社</a:t>
            </a:r>
            <a:br>
              <a:rPr lang="zh-CN" altLang="en-US" sz="2800" dirty="0">
                <a:solidFill>
                  <a:srgbClr val="FF0000"/>
                </a:solidFill>
              </a:rPr>
            </a:b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156176" y="2708920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公私合营</a:t>
            </a:r>
            <a:br>
              <a:rPr lang="zh-CN" altLang="en-US" sz="2800" dirty="0">
                <a:solidFill>
                  <a:srgbClr val="FF0000"/>
                </a:solidFill>
              </a:rPr>
            </a:b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012160" y="335093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赎买政策</a:t>
            </a:r>
            <a:r>
              <a:rPr lang="zh-CN" altLang="en-US" dirty="0">
                <a:solidFill>
                  <a:srgbClr val="FF0000"/>
                </a:solidFill>
              </a:rPr>
              <a:t>（创举）</a:t>
            </a:r>
            <a:br>
              <a:rPr lang="zh-CN" altLang="en-US" dirty="0">
                <a:solidFill>
                  <a:srgbClr val="FF0000"/>
                </a:solidFill>
              </a:rPr>
            </a:b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436096" y="414617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1956</a:t>
            </a:r>
            <a:r>
              <a:rPr lang="zh-CN" altLang="en-US" b="1" dirty="0" smtClean="0">
                <a:solidFill>
                  <a:srgbClr val="FF0000"/>
                </a:solidFill>
              </a:rPr>
              <a:t>年底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275856" y="4858488"/>
            <a:ext cx="520704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生产资料</a:t>
            </a:r>
            <a:r>
              <a:rPr lang="zh-CN" altLang="en-US" b="1" dirty="0"/>
              <a:t>私有制</a:t>
            </a:r>
            <a:r>
              <a:rPr lang="zh-CN" altLang="en-US" dirty="0" smtClean="0">
                <a:solidFill>
                  <a:srgbClr val="FF0000"/>
                </a:solidFill>
              </a:rPr>
              <a:t>向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社会主义</a:t>
            </a:r>
            <a:r>
              <a:rPr lang="zh-CN" altLang="en-US" b="1" dirty="0"/>
              <a:t>公有制</a:t>
            </a:r>
            <a:r>
              <a:rPr lang="zh-CN" altLang="en-US" dirty="0">
                <a:solidFill>
                  <a:srgbClr val="FF0000"/>
                </a:solidFill>
              </a:rPr>
              <a:t>转变</a:t>
            </a:r>
            <a:br>
              <a:rPr lang="zh-CN" altLang="en-US" dirty="0">
                <a:solidFill>
                  <a:srgbClr val="FF0000"/>
                </a:solidFill>
              </a:rPr>
            </a:br>
            <a:r>
              <a:rPr lang="zh-CN" altLang="en-US" sz="2800" dirty="0">
                <a:solidFill>
                  <a:srgbClr val="FF0000"/>
                </a:solidFill>
              </a:rPr>
              <a:t/>
            </a:r>
            <a:br>
              <a:rPr lang="zh-CN" altLang="en-US" sz="2800" dirty="0">
                <a:solidFill>
                  <a:srgbClr val="FF0000"/>
                </a:solidFill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924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8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1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6909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13" y="0"/>
            <a:ext cx="9072562" cy="6813550"/>
          </a:xfrm>
        </p:spPr>
      </p:pic>
    </p:spTree>
    <p:extLst>
      <p:ext uri="{BB962C8B-B14F-4D97-AF65-F5344CB8AC3E}">
        <p14:creationId xmlns:p14="http://schemas.microsoft.com/office/powerpoint/2010/main" val="389993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9697" descr="《人民日报》刊登虚假的粮食指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03" y="1295721"/>
            <a:ext cx="8715794" cy="4579756"/>
          </a:xfrm>
          <a:prstGeom prst="rect">
            <a:avLst/>
          </a:prstGeom>
          <a:noFill/>
          <a:ln w="9525">
            <a:solidFill>
              <a:srgbClr val="CC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6" name="文本框 2"/>
          <p:cNvSpPr txBox="1">
            <a:spLocks noChangeArrowheads="1"/>
          </p:cNvSpPr>
          <p:nvPr/>
        </p:nvSpPr>
        <p:spPr bwMode="auto">
          <a:xfrm>
            <a:off x="1398850" y="448377"/>
            <a:ext cx="6336703" cy="60814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7228" tIns="53613" rIns="107228" bIns="53613"/>
          <a:lstStyle>
            <a:defPPr>
              <a:defRPr lang="en-US"/>
            </a:defPPr>
            <a:lvl1pPr algn="ctr" eaLnBrk="1" hangingPunct="1">
              <a:buFont typeface="Arial" pitchFamily="34" charset="0"/>
              <a:defRPr sz="36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农业：竞放高产</a:t>
            </a:r>
            <a:r>
              <a:rPr lang="en-US" altLang="zh-CN" dirty="0"/>
              <a:t>“</a:t>
            </a:r>
            <a:r>
              <a:rPr lang="zh-CN" altLang="en-US" dirty="0"/>
              <a:t>卫星</a:t>
            </a:r>
            <a:r>
              <a:rPr lang="en-US" altLang="zh-CN" dirty="0"/>
              <a:t>”</a:t>
            </a:r>
          </a:p>
        </p:txBody>
      </p:sp>
      <p:sp>
        <p:nvSpPr>
          <p:cNvPr id="4" name="椭圆 3"/>
          <p:cNvSpPr/>
          <p:nvPr/>
        </p:nvSpPr>
        <p:spPr>
          <a:xfrm>
            <a:off x="572220" y="1610700"/>
            <a:ext cx="3901850" cy="823246"/>
          </a:xfrm>
          <a:prstGeom prst="ellipse">
            <a:avLst/>
          </a:prstGeom>
          <a:noFill/>
          <a:ln w="635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7228" tIns="53613" rIns="107228" bIns="53613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2100" noProof="1">
              <a:solidFill>
                <a:srgbClr val="000000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486" y="3423631"/>
            <a:ext cx="3811600" cy="859040"/>
          </a:xfrm>
          <a:prstGeom prst="ellipse">
            <a:avLst/>
          </a:prstGeom>
          <a:noFill/>
          <a:ln w="635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7228" tIns="53613" rIns="107228" bIns="53613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2100" noProof="1">
              <a:solidFill>
                <a:srgbClr val="00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7146993" y="4162766"/>
            <a:ext cx="1778107" cy="490368"/>
          </a:xfrm>
          <a:prstGeom prst="ellipse">
            <a:avLst/>
          </a:prstGeom>
          <a:noFill/>
          <a:ln w="635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7228" tIns="53613" rIns="107228" bIns="53613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2100" noProof="1">
              <a:solidFill>
                <a:srgbClr val="00000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554718" y="2219189"/>
            <a:ext cx="4078508" cy="1012951"/>
          </a:xfrm>
          <a:prstGeom prst="ellipse">
            <a:avLst/>
          </a:prstGeom>
          <a:noFill/>
          <a:ln w="635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7228" tIns="53613" rIns="107228" bIns="53613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2100" noProof="1">
              <a:solidFill>
                <a:srgbClr val="00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66987" y="3423631"/>
            <a:ext cx="2776612" cy="859040"/>
          </a:xfrm>
          <a:prstGeom prst="ellipse">
            <a:avLst/>
          </a:prstGeom>
          <a:noFill/>
          <a:ln w="635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7228" tIns="53613" rIns="107228" bIns="53613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2100" noProof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25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5601" descr="大跃进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993" y="1315408"/>
            <a:ext cx="3323868" cy="484104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图片 25603" descr="未标题-1"/>
          <p:cNvPicPr>
            <a:picLocks noChangeAspect="1" noChangeArrowheads="1"/>
          </p:cNvPicPr>
          <p:nvPr/>
        </p:nvPicPr>
        <p:blipFill>
          <a:blip r:embed="rId4">
            <a:lum bright="-18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312" y="1542692"/>
            <a:ext cx="5914221" cy="4388261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1398850" y="448377"/>
            <a:ext cx="6336703" cy="60814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7228" tIns="53613" rIns="107228" bIns="53613"/>
          <a:lstStyle>
            <a:defPPr>
              <a:defRPr lang="en-US"/>
            </a:defPPr>
            <a:lvl1pPr algn="ctr" eaLnBrk="1" hangingPunct="1">
              <a:buFont typeface="Arial" pitchFamily="34" charset="0"/>
              <a:defRPr sz="36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农业：竞放高产</a:t>
            </a:r>
            <a:r>
              <a:rPr lang="en-US" altLang="zh-CN" dirty="0"/>
              <a:t>“</a:t>
            </a:r>
            <a:r>
              <a:rPr lang="zh-CN" altLang="en-US" dirty="0"/>
              <a:t>卫星</a:t>
            </a:r>
            <a:r>
              <a:rPr lang="en-US" altLang="zh-CN" dirty="0"/>
              <a:t>”</a:t>
            </a:r>
          </a:p>
        </p:txBody>
      </p:sp>
      <p:pic>
        <p:nvPicPr>
          <p:cNvPr id="12" name="图片 11" descr="2005312144111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1" y="1520826"/>
            <a:ext cx="4664075" cy="3043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 descr="大跃进宣传画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614" y="1646239"/>
            <a:ext cx="6038850" cy="2792412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8630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6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9" y="1604434"/>
            <a:ext cx="3929061" cy="3365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6" name="Picture 2" descr="20-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3" y="1477434"/>
            <a:ext cx="4176712" cy="36216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7" name="圆角矩形 6"/>
          <p:cNvSpPr/>
          <p:nvPr/>
        </p:nvSpPr>
        <p:spPr>
          <a:xfrm>
            <a:off x="4589463" y="4853517"/>
            <a:ext cx="3708400" cy="837665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91431" tIns="45715" rIns="91431" bIns="45715"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大跃进时期报纸各地纷纷以虚假的高指标、高纪录相夸耀</a:t>
            </a: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1548905" y="5103920"/>
            <a:ext cx="1190029" cy="44626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91431" tIns="45715" rIns="91431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2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浮夸风</a:t>
            </a: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398850" y="448377"/>
            <a:ext cx="6336703" cy="60814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7228" tIns="53613" rIns="107228" bIns="53613"/>
          <a:lstStyle>
            <a:defPPr>
              <a:defRPr lang="en-US"/>
            </a:defPPr>
            <a:lvl1pPr algn="ctr" eaLnBrk="1" hangingPunct="1">
              <a:buFont typeface="Arial" pitchFamily="34" charset="0"/>
              <a:defRPr sz="36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农业：竞放高产</a:t>
            </a:r>
            <a:r>
              <a:rPr lang="en-US" altLang="zh-CN" dirty="0"/>
              <a:t>“</a:t>
            </a:r>
            <a:r>
              <a:rPr lang="zh-CN" altLang="en-US" dirty="0"/>
              <a:t>卫星</a:t>
            </a:r>
            <a:r>
              <a:rPr lang="en-US" altLang="zh-CN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1726532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536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3C3C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914400"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7A77"/>
              </a:solidFill>
              <a:latin typeface="Times New Roman" pitchFamily="18" charset="0"/>
            </a:endParaRPr>
          </a:p>
        </p:txBody>
      </p:sp>
      <p:sp>
        <p:nvSpPr>
          <p:cNvPr id="12291" name="矩形 15362"/>
          <p:cNvSpPr>
            <a:spLocks noChangeArrowheads="1"/>
          </p:cNvSpPr>
          <p:nvPr/>
        </p:nvSpPr>
        <p:spPr bwMode="auto">
          <a:xfrm>
            <a:off x="4479925" y="2590800"/>
            <a:ext cx="184150" cy="457200"/>
          </a:xfrm>
          <a:prstGeom prst="rect">
            <a:avLst/>
          </a:prstGeom>
          <a:gradFill rotWithShape="0">
            <a:gsLst>
              <a:gs pos="0">
                <a:srgbClr val="66CCFF"/>
              </a:gs>
              <a:gs pos="100000">
                <a:srgbClr val="3366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914400" eaLnBrk="1" hangingPunct="1">
              <a:buFont typeface="Arial" pitchFamily="34" charset="0"/>
              <a:buNone/>
            </a:pPr>
            <a:endParaRPr lang="zh-CN" altLang="en-US" sz="2400" smtClean="0">
              <a:solidFill>
                <a:srgbClr val="007A77"/>
              </a:solidFill>
              <a:latin typeface="Times New Roman" pitchFamily="18" charset="0"/>
            </a:endParaRPr>
          </a:p>
        </p:txBody>
      </p:sp>
      <p:pic>
        <p:nvPicPr>
          <p:cNvPr id="12292" name="图片 15363" descr="中国地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38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直接连接符 15364"/>
          <p:cNvSpPr>
            <a:spLocks noChangeShapeType="1"/>
          </p:cNvSpPr>
          <p:nvPr/>
        </p:nvSpPr>
        <p:spPr bwMode="auto">
          <a:xfrm>
            <a:off x="3505200" y="3429000"/>
            <a:ext cx="21463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1" hangingPunct="1">
              <a:buFont typeface="Arial" pitchFamily="34" charset="0"/>
              <a:buNone/>
            </a:pPr>
            <a:endParaRPr lang="zh-CN" altLang="en-US" sz="1800" smtClean="0">
              <a:solidFill>
                <a:srgbClr val="007A77"/>
              </a:solidFill>
              <a:ea typeface="宋体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5638800" y="3124200"/>
            <a:ext cx="3505200" cy="4667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defTabSz="914400" eaLnBrk="1" hangingPunct="1">
              <a:spcBef>
                <a:spcPct val="5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r>
              <a:rPr lang="en-US" altLang="zh-CN" sz="2400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1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月</a:t>
            </a:r>
            <a:r>
              <a:rPr lang="en-US" altLang="zh-CN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9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日报道亩产</a:t>
            </a:r>
            <a:r>
              <a:rPr lang="en-US" altLang="zh-CN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2000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斤</a:t>
            </a:r>
            <a:endParaRPr lang="zh-CN" altLang="en-US" sz="2400" b="1" noProof="1">
              <a:solidFill>
                <a:srgbClr val="007A77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367" name="直接连接符 15366"/>
          <p:cNvSpPr>
            <a:spLocks noChangeShapeType="1"/>
          </p:cNvSpPr>
          <p:nvPr/>
        </p:nvSpPr>
        <p:spPr bwMode="auto">
          <a:xfrm flipV="1">
            <a:off x="3886200" y="2492375"/>
            <a:ext cx="1765300" cy="222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1" hangingPunct="1">
              <a:buFont typeface="Arial" pitchFamily="34" charset="0"/>
              <a:buNone/>
            </a:pPr>
            <a:endParaRPr lang="zh-CN" altLang="en-US" sz="1800" smtClean="0">
              <a:solidFill>
                <a:srgbClr val="007A77"/>
              </a:solidFill>
              <a:ea typeface="宋体" pitchFamily="2" charset="-122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5638800" y="3810000"/>
            <a:ext cx="3505200" cy="4667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defTabSz="914400" eaLnBrk="1" hangingPunct="1">
              <a:spcBef>
                <a:spcPct val="5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r>
              <a:rPr lang="en-US" altLang="zh-CN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7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月</a:t>
            </a:r>
            <a:r>
              <a:rPr lang="en-US" altLang="zh-CN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25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日报道亩产</a:t>
            </a:r>
            <a:r>
              <a:rPr lang="en-US" altLang="zh-CN" sz="2400" b="1" noProof="1">
                <a:solidFill>
                  <a:srgbClr val="007A77"/>
                </a:solidFill>
                <a:latin typeface="Times New Roman" pitchFamily="18" charset="0"/>
                <a:ea typeface="宋体" pitchFamily="2" charset="-122"/>
                <a:cs typeface="+mn-ea"/>
              </a:rPr>
              <a:t>9195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斤</a:t>
            </a:r>
            <a:endParaRPr lang="zh-CN" altLang="en-US" sz="2400" b="1" noProof="1">
              <a:solidFill>
                <a:srgbClr val="007A77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369" name="直接连接符 15368"/>
          <p:cNvSpPr>
            <a:spLocks noChangeShapeType="1"/>
          </p:cNvSpPr>
          <p:nvPr/>
        </p:nvSpPr>
        <p:spPr bwMode="auto">
          <a:xfrm>
            <a:off x="4038600" y="4038600"/>
            <a:ext cx="16002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1" hangingPunct="1">
              <a:buFont typeface="Arial" pitchFamily="34" charset="0"/>
              <a:buNone/>
            </a:pPr>
            <a:endParaRPr lang="zh-CN" altLang="en-US" sz="1800" smtClean="0">
              <a:solidFill>
                <a:srgbClr val="007A77"/>
              </a:solidFill>
              <a:ea typeface="宋体" pitchFamily="2" charset="-122"/>
            </a:endParaRPr>
          </a:p>
        </p:txBody>
      </p:sp>
      <p:sp>
        <p:nvSpPr>
          <p:cNvPr id="15370" name="直接连接符 15369"/>
          <p:cNvSpPr>
            <a:spLocks noChangeShapeType="1"/>
          </p:cNvSpPr>
          <p:nvPr/>
        </p:nvSpPr>
        <p:spPr bwMode="auto">
          <a:xfrm>
            <a:off x="3276600" y="4724400"/>
            <a:ext cx="23622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1" hangingPunct="1">
              <a:buFont typeface="Arial" pitchFamily="34" charset="0"/>
              <a:buNone/>
            </a:pPr>
            <a:endParaRPr lang="zh-CN" altLang="en-US" sz="1800" smtClean="0">
              <a:solidFill>
                <a:srgbClr val="007A77"/>
              </a:solidFill>
              <a:ea typeface="宋体" pitchFamily="2" charset="-122"/>
            </a:endParaRPr>
          </a:p>
        </p:txBody>
      </p:sp>
      <p:sp>
        <p:nvSpPr>
          <p:cNvPr id="15371" name="文本框 15370"/>
          <p:cNvSpPr txBox="1"/>
          <p:nvPr/>
        </p:nvSpPr>
        <p:spPr>
          <a:xfrm>
            <a:off x="5638800" y="4495800"/>
            <a:ext cx="3686175" cy="4667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defTabSz="914400" eaLnBrk="1" hangingPunct="1">
              <a:spcBef>
                <a:spcPct val="5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r>
              <a:rPr lang="en-US" altLang="zh-CN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9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月</a:t>
            </a:r>
            <a:r>
              <a:rPr lang="en-US" altLang="zh-CN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25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日报道亩产</a:t>
            </a:r>
            <a:r>
              <a:rPr lang="en-US" altLang="zh-CN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13043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斤</a:t>
            </a:r>
            <a:endParaRPr lang="zh-CN" altLang="en-US" sz="2400" b="1" noProof="1">
              <a:solidFill>
                <a:srgbClr val="007A77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372" name="文本框 15371"/>
          <p:cNvSpPr txBox="1">
            <a:spLocks noChangeArrowheads="1"/>
          </p:cNvSpPr>
          <p:nvPr/>
        </p:nvSpPr>
        <p:spPr bwMode="auto">
          <a:xfrm>
            <a:off x="179388" y="5805488"/>
            <a:ext cx="8820150" cy="5889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7A77"/>
                </a:solidFill>
                <a:latin typeface="Times New Roman" pitchFamily="18" charset="0"/>
              </a:rPr>
              <a:t>一颗白菜</a:t>
            </a:r>
            <a:r>
              <a:rPr lang="en-US" altLang="zh-CN" sz="2800" b="1" smtClean="0">
                <a:solidFill>
                  <a:srgbClr val="007A77"/>
                </a:solidFill>
                <a:latin typeface="Times New Roman" pitchFamily="18" charset="0"/>
              </a:rPr>
              <a:t>500</a:t>
            </a:r>
            <a:r>
              <a:rPr lang="zh-CN" altLang="en-US" sz="2800" b="1" smtClean="0">
                <a:solidFill>
                  <a:srgbClr val="007A77"/>
                </a:solidFill>
                <a:latin typeface="Times New Roman" pitchFamily="18" charset="0"/>
              </a:rPr>
              <a:t>斤，</a:t>
            </a:r>
            <a:r>
              <a:rPr lang="zh-CN" altLang="en-US" b="1" smtClean="0">
                <a:solidFill>
                  <a:srgbClr val="007A77"/>
                </a:solidFill>
              </a:rPr>
              <a:t>小麦</a:t>
            </a:r>
            <a:r>
              <a:rPr lang="zh-CN" altLang="en-US" sz="2800" b="1" smtClean="0">
                <a:solidFill>
                  <a:srgbClr val="007A77"/>
                </a:solidFill>
                <a:latin typeface="Times New Roman" pitchFamily="18" charset="0"/>
              </a:rPr>
              <a:t>亩产</a:t>
            </a:r>
            <a:r>
              <a:rPr lang="en-US" altLang="zh-CN" sz="2800" b="1" smtClean="0">
                <a:solidFill>
                  <a:srgbClr val="007A77"/>
                </a:solidFill>
                <a:latin typeface="Times New Roman" pitchFamily="18" charset="0"/>
              </a:rPr>
              <a:t>12</a:t>
            </a:r>
            <a:r>
              <a:rPr lang="zh-CN" altLang="en-US" sz="2800" b="1" smtClean="0">
                <a:solidFill>
                  <a:srgbClr val="007A77"/>
                </a:solidFill>
                <a:latin typeface="Times New Roman" pitchFamily="18" charset="0"/>
              </a:rPr>
              <a:t>万斤，</a:t>
            </a:r>
            <a:r>
              <a:rPr lang="zh-CN" altLang="en-US" b="1" smtClean="0">
                <a:solidFill>
                  <a:srgbClr val="007A77"/>
                </a:solidFill>
              </a:rPr>
              <a:t>土豆亩</a:t>
            </a:r>
            <a:r>
              <a:rPr lang="zh-CN" altLang="en-US" sz="2800" b="1" smtClean="0">
                <a:solidFill>
                  <a:srgbClr val="007A77"/>
                </a:solidFill>
                <a:latin typeface="Times New Roman" pitchFamily="18" charset="0"/>
              </a:rPr>
              <a:t>产</a:t>
            </a:r>
            <a:r>
              <a:rPr lang="en-US" altLang="zh-CN" sz="2800" b="1" smtClean="0">
                <a:solidFill>
                  <a:srgbClr val="007A77"/>
                </a:solidFill>
                <a:latin typeface="Times New Roman" pitchFamily="18" charset="0"/>
              </a:rPr>
              <a:t>120</a:t>
            </a:r>
            <a:r>
              <a:rPr lang="zh-CN" altLang="en-US" sz="2800" b="1" smtClean="0">
                <a:solidFill>
                  <a:srgbClr val="007A77"/>
                </a:solidFill>
                <a:latin typeface="Times New Roman" pitchFamily="18" charset="0"/>
              </a:rPr>
              <a:t>万斤</a:t>
            </a:r>
          </a:p>
        </p:txBody>
      </p:sp>
      <p:sp>
        <p:nvSpPr>
          <p:cNvPr id="15373" name="矩形 15372"/>
          <p:cNvSpPr>
            <a:spLocks noChangeArrowheads="1" noChangeShapeType="1" noTextEdit="1"/>
          </p:cNvSpPr>
          <p:nvPr/>
        </p:nvSpPr>
        <p:spPr bwMode="auto">
          <a:xfrm>
            <a:off x="5715000" y="457200"/>
            <a:ext cx="3048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eaLnBrk="1" hangingPunct="1">
              <a:buFont typeface="Arial" pitchFamily="34" charset="0"/>
              <a:buNone/>
            </a:pPr>
            <a:r>
              <a:rPr lang="zh-CN" altLang="en-US" sz="3600" b="1" kern="10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隶书"/>
                <a:ea typeface="隶书"/>
              </a:rPr>
              <a:t>你相信吗？</a:t>
            </a:r>
          </a:p>
        </p:txBody>
      </p:sp>
      <p:sp>
        <p:nvSpPr>
          <p:cNvPr id="15374" name="文本框 15373"/>
          <p:cNvSpPr txBox="1"/>
          <p:nvPr/>
        </p:nvSpPr>
        <p:spPr>
          <a:xfrm>
            <a:off x="5638800" y="2349500"/>
            <a:ext cx="3505200" cy="4667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defTabSz="914400" eaLnBrk="1" hangingPunct="1">
              <a:spcBef>
                <a:spcPct val="50000"/>
              </a:spcBef>
              <a:buClr>
                <a:srgbClr val="000000"/>
              </a:buClr>
              <a:buFont typeface="Arial" pitchFamily="34" charset="0"/>
              <a:buNone/>
              <a:defRPr/>
            </a:pPr>
            <a:r>
              <a:rPr lang="en-US" altLang="zh-CN" sz="2400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6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月</a:t>
            </a:r>
            <a:r>
              <a:rPr lang="en-US" altLang="zh-CN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30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日报道亩产</a:t>
            </a:r>
            <a:r>
              <a:rPr lang="en-US" altLang="zh-CN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5103</a:t>
            </a:r>
            <a:r>
              <a:rPr lang="zh-CN" altLang="en-US" sz="2400" b="1" noProof="1">
                <a:solidFill>
                  <a:srgbClr val="007A77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斤</a:t>
            </a:r>
            <a:endParaRPr lang="zh-CN" altLang="en-US" sz="2400" b="1" noProof="1">
              <a:solidFill>
                <a:srgbClr val="007A77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15375" name="图片 15374" descr="人有多大胆，地有多达产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16238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5301145"/>
      </p:ext>
    </p:extLst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67" grpId="0" animBg="1"/>
      <p:bldP spid="15368" grpId="0" animBg="1"/>
      <p:bldP spid="15369" grpId="0" animBg="1"/>
      <p:bldP spid="15370" grpId="0" animBg="1"/>
      <p:bldP spid="15371" grpId="0" animBg="1"/>
      <p:bldP spid="15372" grpId="0" animBg="1"/>
      <p:bldP spid="15373" grpId="0" animBg="1"/>
      <p:bldP spid="1537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TextBox 1"/>
          <p:cNvSpPr txBox="1"/>
          <p:nvPr/>
        </p:nvSpPr>
        <p:spPr>
          <a:xfrm>
            <a:off x="1" y="908052"/>
            <a:ext cx="9144000" cy="1755774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bg2"/>
              </a:gs>
            </a:gsLst>
            <a:lin ang="5400000" scaled="1"/>
            <a:tileRect/>
          </a:gradFill>
          <a:ln w="158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en-US" altLang="zh-CN" sz="3600" b="1">
                <a:ea typeface="宋体" panose="02010600030101010101" pitchFamily="2" charset="-122"/>
              </a:rPr>
              <a:t>1958</a:t>
            </a:r>
            <a:r>
              <a:rPr lang="zh-CN" altLang="en-US" sz="3600" b="1" dirty="0">
                <a:ea typeface="宋体" panose="02010600030101010101" pitchFamily="2" charset="-122"/>
              </a:rPr>
              <a:t>年底，</a:t>
            </a:r>
            <a:r>
              <a:rPr lang="en-US" altLang="zh-CN" sz="3600" b="1">
                <a:ea typeface="宋体" panose="02010600030101010101" pitchFamily="2" charset="-122"/>
              </a:rPr>
              <a:t>1100</a:t>
            </a:r>
            <a:r>
              <a:rPr lang="zh-CN" altLang="en-US" sz="3600" b="1" dirty="0">
                <a:ea typeface="宋体" panose="02010600030101010101" pitchFamily="2" charset="-122"/>
              </a:rPr>
              <a:t>万吨的指标提前</a:t>
            </a:r>
            <a:r>
              <a:rPr lang="en-US" altLang="zh-CN" sz="3600" b="1">
                <a:ea typeface="宋体" panose="02010600030101010101" pitchFamily="2" charset="-122"/>
              </a:rPr>
              <a:t>12</a:t>
            </a:r>
            <a:r>
              <a:rPr lang="zh-CN" altLang="en-US" sz="3600" b="1" dirty="0">
                <a:ea typeface="宋体" panose="02010600030101010101" pitchFamily="2" charset="-122"/>
              </a:rPr>
              <a:t>天完成，但经检验，</a:t>
            </a:r>
            <a:r>
              <a:rPr lang="zh-CN" altLang="en-US" sz="3600" b="1" dirty="0">
                <a:solidFill>
                  <a:srgbClr val="FF0000"/>
                </a:solidFill>
                <a:ea typeface="宋体" panose="02010600030101010101" pitchFamily="2" charset="-122"/>
              </a:rPr>
              <a:t>合格</a:t>
            </a:r>
            <a:r>
              <a:rPr lang="zh-CN" altLang="en-US" sz="3600" b="1" dirty="0">
                <a:ea typeface="宋体" panose="02010600030101010101" pitchFamily="2" charset="-122"/>
              </a:rPr>
              <a:t>的只有</a:t>
            </a:r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800</a:t>
            </a:r>
            <a:r>
              <a:rPr lang="zh-CN" altLang="en-US" sz="3600" b="1" dirty="0">
                <a:solidFill>
                  <a:srgbClr val="FF0000"/>
                </a:solidFill>
                <a:ea typeface="宋体" panose="02010600030101010101" pitchFamily="2" charset="-122"/>
              </a:rPr>
              <a:t>万吨</a:t>
            </a:r>
            <a:r>
              <a:rPr lang="zh-CN" altLang="en-US" sz="3600" b="1" dirty="0">
                <a:ea typeface="宋体" panose="02010600030101010101" pitchFamily="2" charset="-122"/>
              </a:rPr>
              <a:t>，</a:t>
            </a:r>
            <a:r>
              <a:rPr lang="en-US" altLang="zh-CN" sz="3600" b="1">
                <a:solidFill>
                  <a:srgbClr val="0000FF"/>
                </a:solidFill>
                <a:ea typeface="宋体" panose="02010600030101010101" pitchFamily="2" charset="-122"/>
              </a:rPr>
              <a:t>300</a:t>
            </a:r>
            <a:r>
              <a:rPr lang="zh-CN" altLang="en-US" sz="3600" b="1" dirty="0">
                <a:solidFill>
                  <a:srgbClr val="0000FF"/>
                </a:solidFill>
                <a:ea typeface="宋体" panose="02010600030101010101" pitchFamily="2" charset="-122"/>
              </a:rPr>
              <a:t>多万吨</a:t>
            </a:r>
            <a:r>
              <a:rPr lang="zh-CN" altLang="en-US" sz="3600" b="1" dirty="0">
                <a:ea typeface="宋体" panose="02010600030101010101" pitchFamily="2" charset="-122"/>
              </a:rPr>
              <a:t>属于土钢，废钢，还有</a:t>
            </a:r>
            <a:r>
              <a:rPr lang="en-US" altLang="zh-CN" sz="3600" b="1">
                <a:solidFill>
                  <a:srgbClr val="0000FF"/>
                </a:solidFill>
                <a:ea typeface="宋体" panose="02010600030101010101" pitchFamily="2" charset="-122"/>
              </a:rPr>
              <a:t>1000</a:t>
            </a:r>
            <a:r>
              <a:rPr lang="zh-CN" altLang="en-US" sz="3600" b="1" dirty="0">
                <a:solidFill>
                  <a:srgbClr val="0000FF"/>
                </a:solidFill>
                <a:ea typeface="宋体" panose="02010600030101010101" pitchFamily="2" charset="-122"/>
              </a:rPr>
              <a:t>万吨</a:t>
            </a:r>
            <a:r>
              <a:rPr lang="zh-CN" altLang="en-US" sz="3600" b="1" dirty="0">
                <a:ea typeface="宋体" panose="02010600030101010101" pitchFamily="2" charset="-122"/>
              </a:rPr>
              <a:t>的土铁。</a:t>
            </a:r>
          </a:p>
        </p:txBody>
      </p:sp>
      <p:sp>
        <p:nvSpPr>
          <p:cNvPr id="196611" name="文本框 196610"/>
          <p:cNvSpPr txBox="1"/>
          <p:nvPr/>
        </p:nvSpPr>
        <p:spPr>
          <a:xfrm>
            <a:off x="1" y="3357563"/>
            <a:ext cx="9144000" cy="2585313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  <a:tileRect/>
          </a:gra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ea typeface="宋体" panose="02010600030101010101" pitchFamily="2" charset="-122"/>
              </a:rPr>
              <a:t>禾撒地，谷叶枯，</a:t>
            </a:r>
            <a:r>
              <a:rPr lang="zh-CN" altLang="en-US" sz="3600" b="1" u="sng" dirty="0">
                <a:solidFill>
                  <a:srgbClr val="FF0000"/>
                </a:solidFill>
                <a:ea typeface="黑体" panose="02010609060101010101" pitchFamily="49" charset="-122"/>
              </a:rPr>
              <a:t>青壮炼铁去，收禾童与姑</a:t>
            </a:r>
            <a:r>
              <a:rPr lang="zh-CN" altLang="en-US" sz="3600" b="1" dirty="0">
                <a:solidFill>
                  <a:srgbClr val="0000FF"/>
                </a:solidFill>
                <a:ea typeface="宋体" panose="02010600030101010101" pitchFamily="2" charset="-122"/>
              </a:rPr>
              <a:t>。来年日子怎么过？请为人民鼓与呼！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D0D0D"/>
                </a:solidFill>
                <a:ea typeface="宋体" panose="02010600030101010101" pitchFamily="2" charset="-122"/>
              </a:rPr>
              <a:t>                     </a:t>
            </a:r>
            <a:r>
              <a:rPr lang="en-US" altLang="zh-CN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一位伤残老红军给彭德怀的诗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6612" name="文本框 196611"/>
          <p:cNvSpPr txBox="1"/>
          <p:nvPr/>
        </p:nvSpPr>
        <p:spPr>
          <a:xfrm>
            <a:off x="0" y="2708275"/>
            <a:ext cx="3733800" cy="584765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造成了巨大的浪费</a:t>
            </a:r>
          </a:p>
        </p:txBody>
      </p:sp>
      <p:sp>
        <p:nvSpPr>
          <p:cNvPr id="196613" name="文本框 196612"/>
          <p:cNvSpPr txBox="1"/>
          <p:nvPr/>
        </p:nvSpPr>
        <p:spPr>
          <a:xfrm>
            <a:off x="107950" y="6021389"/>
            <a:ext cx="7315200" cy="584765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影响了农业的发展，国民经济严重失调</a:t>
            </a:r>
          </a:p>
        </p:txBody>
      </p:sp>
      <p:sp>
        <p:nvSpPr>
          <p:cNvPr id="196614" name="文本框 196613"/>
          <p:cNvSpPr txBox="1"/>
          <p:nvPr/>
        </p:nvSpPr>
        <p:spPr>
          <a:xfrm>
            <a:off x="179389" y="188913"/>
            <a:ext cx="8135937" cy="58476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</a:rPr>
              <a:t>难点突破：</a:t>
            </a:r>
            <a:r>
              <a:rPr lang="zh-CN" altLang="en-US" b="1" dirty="0">
                <a:latin typeface="Arial" panose="020B0604020202020204" pitchFamily="34" charset="0"/>
              </a:rPr>
              <a:t>阅读材料，分析大跃进的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</a:rPr>
              <a:t>危害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 animBg="1"/>
      <p:bldP spid="1966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283" name="组合 16386"/>
          <p:cNvGrpSpPr/>
          <p:nvPr/>
        </p:nvGrpSpPr>
        <p:grpSpPr>
          <a:xfrm>
            <a:off x="4579650" y="1624603"/>
            <a:ext cx="4564351" cy="2459038"/>
            <a:chOff x="-34" y="-1"/>
            <a:chExt cx="5482" cy="3297"/>
          </a:xfrm>
        </p:grpSpPr>
        <p:sp>
          <p:nvSpPr>
            <p:cNvPr id="139285" name="文本框 16388"/>
            <p:cNvSpPr txBox="1"/>
            <p:nvPr/>
          </p:nvSpPr>
          <p:spPr>
            <a:xfrm>
              <a:off x="-34" y="-1"/>
              <a:ext cx="647" cy="3129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 vert="eaVert">
              <a:spAutoFit/>
            </a:bodyPr>
            <a:lstStyle/>
            <a:p>
              <a:pPr eaLnBrk="1" hangingPunct="1"/>
              <a:r>
                <a:rPr lang="zh-CN" altLang="en-US" sz="23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鼓足干劲加油干</a:t>
              </a:r>
            </a:p>
          </p:txBody>
        </p:sp>
        <p:sp>
          <p:nvSpPr>
            <p:cNvPr id="139286" name="文本框 16389"/>
            <p:cNvSpPr txBox="1"/>
            <p:nvPr/>
          </p:nvSpPr>
          <p:spPr>
            <a:xfrm>
              <a:off x="4801" y="16"/>
              <a:ext cx="647" cy="3280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 vert="eaVert">
              <a:spAutoFit/>
            </a:bodyPr>
            <a:lstStyle/>
            <a:p>
              <a:pPr eaLnBrk="1" hangingPunct="1"/>
              <a:r>
                <a:rPr lang="zh-CN" altLang="en-US" sz="23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放开肚皮吃饱饭</a:t>
              </a:r>
            </a:p>
          </p:txBody>
        </p:sp>
      </p:grpSp>
      <p:sp>
        <p:nvSpPr>
          <p:cNvPr id="139287" name="文本框 2"/>
          <p:cNvSpPr txBox="1"/>
          <p:nvPr/>
        </p:nvSpPr>
        <p:spPr>
          <a:xfrm>
            <a:off x="5292726" y="4142595"/>
            <a:ext cx="3185469" cy="446266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lIns="91431" tIns="45715" rIns="91431" bIns="45715">
            <a:spAutoFit/>
          </a:bodyPr>
          <a:lstStyle/>
          <a:p>
            <a:pPr eaLnBrk="1" hangingPunct="1"/>
            <a:r>
              <a:rPr lang="zh-CN" altLang="en-US" sz="23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大食堂  大锅饭  不要钱</a:t>
            </a:r>
          </a:p>
        </p:txBody>
      </p:sp>
      <p:sp>
        <p:nvSpPr>
          <p:cNvPr id="139288" name="Rectangle 5"/>
          <p:cNvSpPr/>
          <p:nvPr/>
        </p:nvSpPr>
        <p:spPr>
          <a:xfrm>
            <a:off x="203201" y="5321300"/>
            <a:ext cx="8247063" cy="58476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</a:rPr>
              <a:t>  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289" name="文本框 1"/>
          <p:cNvSpPr txBox="1"/>
          <p:nvPr/>
        </p:nvSpPr>
        <p:spPr>
          <a:xfrm>
            <a:off x="231298" y="4872791"/>
            <a:ext cx="8751654" cy="800209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5" rIns="91431" bIns="45715">
            <a:spAutoFit/>
          </a:bodyPr>
          <a:lstStyle/>
          <a:p>
            <a:pPr eaLnBrk="1" hangingPunct="1"/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。人民公社化运动不切实际地提出向共产主义过渡，大刮</a:t>
            </a:r>
            <a:r>
              <a:rPr lang="zh-CN" altLang="en-US" sz="2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共产风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，搞平均主义。</a:t>
            </a:r>
            <a:endParaRPr lang="zh-CN" altLang="en-US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290" name="Text Box 2"/>
          <p:cNvSpPr txBox="1"/>
          <p:nvPr/>
        </p:nvSpPr>
        <p:spPr>
          <a:xfrm>
            <a:off x="1295401" y="228601"/>
            <a:ext cx="7626350" cy="715570"/>
          </a:xfrm>
          <a:prstGeom prst="rect">
            <a:avLst/>
          </a:prstGeom>
          <a:solidFill>
            <a:schemeClr val="bg2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人民公社化运动：</a:t>
            </a:r>
            <a:r>
              <a:rPr lang="en-US" altLang="zh-CN" sz="45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1958</a:t>
            </a: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</a:p>
        </p:txBody>
      </p:sp>
      <p:sp>
        <p:nvSpPr>
          <p:cNvPr id="139292" name="矩形 139291"/>
          <p:cNvSpPr/>
          <p:nvPr/>
        </p:nvSpPr>
        <p:spPr>
          <a:xfrm>
            <a:off x="7380313" y="5637392"/>
            <a:ext cx="1400175" cy="1028700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 dirty="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危害？</a:t>
            </a: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387352" y="1015130"/>
            <a:ext cx="2706415" cy="5847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1431" tIns="45715" rIns="91431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共产风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700" y="1362505"/>
            <a:ext cx="3281756" cy="27503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2282825" y="5366911"/>
            <a:ext cx="4572001" cy="1569650"/>
          </a:xfrm>
          <a:prstGeom prst="rect">
            <a:avLst/>
          </a:prstGeom>
        </p:spPr>
        <p:txBody>
          <a:bodyPr lIns="91431" tIns="45715" rIns="91431" bIns="45715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绝对的平均，造成绝对的贫穷，极大地挫伤了农民的生产积极性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221060" y="1637282"/>
            <a:ext cx="4123531" cy="29625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1" tIns="45715" rIns="91431" bIns="45715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kumimoji="1" lang="zh-CN" altLang="en-US" sz="2000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加入人民公社后，人们敞开肚皮享受着不花钱的饭菜，有人说：“真是进了共产主义了。”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kumimoji="1" lang="zh-CN" altLang="en-US" sz="2000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饭后上工，社员在地里拿工具</a:t>
            </a:r>
            <a:r>
              <a:rPr kumimoji="1" lang="zh-CN" altLang="en-US" sz="20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懒洋洋地什么都不干</a:t>
            </a:r>
            <a:r>
              <a:rPr kumimoji="1" lang="zh-CN" altLang="en-US" sz="2000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，邻居大婶还说：</a:t>
            </a:r>
            <a:r>
              <a:rPr kumimoji="1" lang="zh-CN" altLang="en-US" sz="20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“别那么卖力了，反正干多干少晚上食堂吃的都一样。”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15"/>
          <p:cNvSpPr txBox="1">
            <a:spLocks noChangeArrowheads="1"/>
          </p:cNvSpPr>
          <p:nvPr/>
        </p:nvSpPr>
        <p:spPr bwMode="auto">
          <a:xfrm>
            <a:off x="179389" y="620714"/>
            <a:ext cx="7705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1pPr>
            <a:lvl2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2pPr>
            <a:lvl3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3pPr>
            <a:lvl4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4pPr>
            <a:lvl5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“左倾”错误</a:t>
            </a:r>
            <a:r>
              <a:rPr lang="en-US" altLang="zh-CN" sz="3600" b="1">
                <a:solidFill>
                  <a:srgbClr val="FF0000"/>
                </a:solidFill>
                <a:ea typeface="黑体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严重失误表现：</a:t>
            </a:r>
          </a:p>
        </p:txBody>
      </p:sp>
      <p:sp>
        <p:nvSpPr>
          <p:cNvPr id="51202" name="Rectangle 16"/>
          <p:cNvSpPr>
            <a:spLocks noChangeArrowheads="1"/>
          </p:cNvSpPr>
          <p:nvPr/>
        </p:nvSpPr>
        <p:spPr bwMode="auto">
          <a:xfrm>
            <a:off x="599038" y="1341463"/>
            <a:ext cx="72009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>
            <a:lvl1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1pPr>
            <a:lvl2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2pPr>
            <a:lvl3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3pPr>
            <a:lvl4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4pPr>
            <a:lvl5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7030A0"/>
                </a:solidFill>
                <a:ea typeface="黑体" pitchFamily="49" charset="-122"/>
              </a:rPr>
              <a:t>人民公社化运动：</a:t>
            </a:r>
          </a:p>
        </p:txBody>
      </p:sp>
      <p:sp>
        <p:nvSpPr>
          <p:cNvPr id="51203" name="Rectangle 17"/>
          <p:cNvSpPr>
            <a:spLocks noChangeArrowheads="1"/>
          </p:cNvSpPr>
          <p:nvPr/>
        </p:nvSpPr>
        <p:spPr bwMode="auto">
          <a:xfrm>
            <a:off x="1835696" y="3284538"/>
            <a:ext cx="1872010" cy="2948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>
            <a:lvl1pPr marL="457200" indent="-457200"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1pPr>
            <a:lvl2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2pPr>
            <a:lvl3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3pPr>
            <a:lvl4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4pPr>
            <a:lvl5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DD00DD"/>
              </a:buClr>
              <a:buSzPct val="60000"/>
              <a:buFont typeface="Wingdings" pitchFamily="2" charset="2"/>
              <a:buNone/>
            </a:pPr>
            <a:r>
              <a:rPr lang="zh-CN" altLang="en-US" b="1" dirty="0" smtClean="0">
                <a:ea typeface="黑体" pitchFamily="49" charset="-122"/>
              </a:rPr>
              <a:t>特点：</a:t>
            </a:r>
          </a:p>
          <a:p>
            <a:pPr eaLnBrk="1" hangingPunct="1">
              <a:spcBef>
                <a:spcPct val="20000"/>
              </a:spcBef>
              <a:buClr>
                <a:srgbClr val="DD00DD"/>
              </a:buClr>
              <a:buSzPct val="60000"/>
              <a:buFont typeface="Wingdings" pitchFamily="2" charset="2"/>
              <a:buNone/>
            </a:pPr>
            <a:endParaRPr lang="zh-CN" altLang="en-US" b="1" dirty="0" smtClean="0">
              <a:ea typeface="黑体" pitchFamily="49" charset="-122"/>
            </a:endParaRPr>
          </a:p>
          <a:p>
            <a:pPr eaLnBrk="1" hangingPunct="1">
              <a:spcBef>
                <a:spcPct val="20000"/>
              </a:spcBef>
              <a:buClr>
                <a:srgbClr val="DD00DD"/>
              </a:buClr>
              <a:buSzPct val="60000"/>
              <a:buFont typeface="Wingdings" pitchFamily="2" charset="2"/>
              <a:buNone/>
            </a:pPr>
            <a:endParaRPr lang="zh-CN" altLang="en-US" b="1" dirty="0" smtClean="0">
              <a:ea typeface="黑体" pitchFamily="49" charset="-122"/>
            </a:endParaRPr>
          </a:p>
          <a:p>
            <a:pPr eaLnBrk="1" hangingPunct="1">
              <a:spcBef>
                <a:spcPct val="20000"/>
              </a:spcBef>
              <a:buClr>
                <a:srgbClr val="DD00DD"/>
              </a:buClr>
              <a:buSzPct val="60000"/>
              <a:buFont typeface="Wingdings" pitchFamily="2" charset="2"/>
              <a:buNone/>
            </a:pPr>
            <a:endParaRPr lang="zh-CN" altLang="en-US" b="1" dirty="0" smtClean="0">
              <a:ea typeface="黑体" pitchFamily="49" charset="-122"/>
            </a:endParaRPr>
          </a:p>
          <a:p>
            <a:pPr eaLnBrk="1" hangingPunct="1">
              <a:spcBef>
                <a:spcPct val="20000"/>
              </a:spcBef>
              <a:buClr>
                <a:srgbClr val="DD00DD"/>
              </a:buClr>
              <a:buSzPct val="60000"/>
              <a:buFont typeface="Wingdings" pitchFamily="2" charset="2"/>
              <a:buNone/>
            </a:pPr>
            <a:r>
              <a:rPr lang="zh-CN" altLang="en-US" b="1" dirty="0" smtClean="0">
                <a:ea typeface="黑体" pitchFamily="49" charset="-122"/>
              </a:rPr>
              <a:t>典型表现：</a:t>
            </a:r>
          </a:p>
        </p:txBody>
      </p:sp>
      <p:sp>
        <p:nvSpPr>
          <p:cNvPr id="172051" name="Rectangle 19"/>
          <p:cNvSpPr>
            <a:spLocks noChangeArrowheads="1"/>
          </p:cNvSpPr>
          <p:nvPr/>
        </p:nvSpPr>
        <p:spPr bwMode="auto">
          <a:xfrm>
            <a:off x="599039" y="3954288"/>
            <a:ext cx="8497887" cy="58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1pPr>
            <a:lvl2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2pPr>
            <a:lvl3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3pPr>
            <a:lvl4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4pPr>
            <a:lvl5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（一大：</a:t>
            </a:r>
            <a:r>
              <a:rPr lang="zh-CN" altLang="en-US" b="1" u="sng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大；二公：</a:t>
            </a:r>
            <a:r>
              <a:rPr lang="zh-CN" altLang="en-US" b="1" u="sng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程度高）</a:t>
            </a:r>
          </a:p>
        </p:txBody>
      </p:sp>
      <p:sp>
        <p:nvSpPr>
          <p:cNvPr id="172052" name="Rectangle 20"/>
          <p:cNvSpPr>
            <a:spLocks noChangeArrowheads="1"/>
          </p:cNvSpPr>
          <p:nvPr/>
        </p:nvSpPr>
        <p:spPr bwMode="auto">
          <a:xfrm>
            <a:off x="2427775" y="5680042"/>
            <a:ext cx="6192838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1pPr>
            <a:lvl2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2pPr>
            <a:lvl3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3pPr>
            <a:lvl4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4pPr>
            <a:lvl5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ea typeface="黑体" pitchFamily="49" charset="-122"/>
              </a:rPr>
              <a:t>公共食堂，吃饭不要钱</a:t>
            </a:r>
          </a:p>
        </p:txBody>
      </p:sp>
      <p:sp>
        <p:nvSpPr>
          <p:cNvPr id="51206" name="Rectangle 21"/>
          <p:cNvSpPr>
            <a:spLocks noChangeArrowheads="1"/>
          </p:cNvSpPr>
          <p:nvPr/>
        </p:nvSpPr>
        <p:spPr bwMode="auto">
          <a:xfrm>
            <a:off x="-24661" y="1628800"/>
            <a:ext cx="9144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>
            <a:lvl1pPr marL="838200" indent="-838200"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1pPr>
            <a:lvl2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2pPr>
            <a:lvl3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3pPr>
            <a:lvl4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4pPr>
            <a:lvl5pPr algn="ctr"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rgbClr val="FF33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en-US" altLang="zh-CN" sz="2800" b="1" dirty="0">
                <a:ea typeface="黑体" pitchFamily="49" charset="-122"/>
              </a:rPr>
              <a:t>——</a:t>
            </a:r>
            <a:r>
              <a:rPr lang="zh-CN" altLang="en-US" sz="2800" b="1" dirty="0">
                <a:ea typeface="黑体" pitchFamily="49" charset="-122"/>
              </a:rPr>
              <a:t>跑步进入共产主义（口号）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580449" y="3896173"/>
            <a:ext cx="905999" cy="523210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>
            <a:spAutoFit/>
          </a:bodyPr>
          <a:lstStyle/>
          <a:p>
            <a:pPr algn="ctr"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黑体" panose="02010609060101010101" pitchFamily="49" charset="-122"/>
              </a:rPr>
              <a:t>规模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462185" y="3245530"/>
            <a:ext cx="2242904" cy="7078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91431" tIns="45715" rIns="91431" bIns="45715">
            <a:spAutoFit/>
          </a:bodyPr>
          <a:lstStyle/>
          <a:p>
            <a:pPr algn="ctr" eaLnBrk="1" hangingPunct="1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黑体" panose="02010609060101010101" pitchFamily="49" charset="-122"/>
              </a:rPr>
              <a:t>一大二公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012170" y="3896173"/>
            <a:ext cx="1266675" cy="523210"/>
          </a:xfrm>
          <a:prstGeom prst="rect">
            <a:avLst/>
          </a:prstGeom>
          <a:noFill/>
          <a:ln>
            <a:noFill/>
          </a:ln>
        </p:spPr>
        <p:txBody>
          <a:bodyPr wrap="none" lIns="91431" tIns="45715" rIns="91431" bIns="45715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黑体" panose="02010609060101010101" pitchFamily="49" charset="-122"/>
              </a:rPr>
              <a:t>公有化</a:t>
            </a:r>
          </a:p>
        </p:txBody>
      </p:sp>
    </p:spTree>
    <p:extLst>
      <p:ext uri="{BB962C8B-B14F-4D97-AF65-F5344CB8AC3E}">
        <p14:creationId xmlns:p14="http://schemas.microsoft.com/office/powerpoint/2010/main" val="20639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51" grpId="0"/>
      <p:bldP spid="172052" grpId="0"/>
      <p:bldP spid="8" grpId="0"/>
      <p:bldP spid="9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67" name="Rectangle 45"/>
          <p:cNvSpPr/>
          <p:nvPr/>
        </p:nvSpPr>
        <p:spPr>
          <a:xfrm>
            <a:off x="82572" y="3498683"/>
            <a:ext cx="8713875" cy="2154987"/>
          </a:xfrm>
          <a:prstGeom prst="rect">
            <a:avLst/>
          </a:prstGeom>
          <a:noFill/>
          <a:ln w="9525">
            <a:noFill/>
          </a:ln>
        </p:spPr>
        <p:txBody>
          <a:bodyPr lIns="107228" tIns="53613" rIns="107228" bIns="53613" anchor="ctr">
            <a:spAutoFit/>
          </a:bodyPr>
          <a:lstStyle/>
          <a:p>
            <a:pPr indent="357427" eaLnBrk="1" hangingPunct="1"/>
            <a:r>
              <a:rPr lang="zh-CN" altLang="en-US" sz="1900" b="1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材料2：</a:t>
            </a:r>
            <a:r>
              <a:rPr lang="zh-CN" altLang="en-US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北京粮食存库只能销</a:t>
            </a:r>
            <a:r>
              <a:rPr lang="en-US" altLang="zh-CN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7</a:t>
            </a:r>
            <a:r>
              <a:rPr lang="zh-CN" altLang="en-US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天，天津能销</a:t>
            </a:r>
            <a:r>
              <a:rPr lang="en-US" altLang="zh-CN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10</a:t>
            </a:r>
            <a:r>
              <a:rPr lang="zh-CN" altLang="en-US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天，上海几乎已经没有大 </a:t>
            </a:r>
            <a:endParaRPr lang="zh-CN" altLang="en-US" sz="1900" noProof="1">
              <a:solidFill>
                <a:srgbClr val="000066"/>
              </a:solidFill>
              <a:latin typeface="Times New Roman" panose="02020603050405020304" pitchFamily="18" charset="0"/>
              <a:ea typeface="宋体" pitchFamily="2" charset="-122"/>
            </a:endParaRPr>
          </a:p>
          <a:p>
            <a:pPr indent="357427" eaLnBrk="1" hangingPunct="1"/>
            <a:r>
              <a:rPr lang="zh-CN" altLang="en-US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米库存，辽宁十个城市只能销八九天。</a:t>
            </a:r>
            <a:r>
              <a:rPr lang="zh-CN" altLang="en-US" sz="1900" b="1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一旦断粮，后果不堪设想。</a:t>
            </a:r>
            <a:endParaRPr lang="zh-CN" altLang="en-US" sz="1900" b="1" noProof="1">
              <a:solidFill>
                <a:srgbClr val="000066"/>
              </a:solidFill>
              <a:ea typeface="宋体" pitchFamily="2" charset="-122"/>
            </a:endParaRPr>
          </a:p>
          <a:p>
            <a:pPr indent="357427"/>
            <a:r>
              <a:rPr lang="en-US" altLang="zh-CN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                                                ——</a:t>
            </a:r>
            <a:r>
              <a:rPr lang="zh-CN" altLang="en-US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国务院财贸办</a:t>
            </a:r>
            <a:r>
              <a:rPr lang="en-US" altLang="zh-CN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1960</a:t>
            </a:r>
            <a:r>
              <a:rPr lang="zh-CN" altLang="en-US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年</a:t>
            </a:r>
            <a:r>
              <a:rPr lang="en-US" altLang="zh-CN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6</a:t>
            </a:r>
            <a:r>
              <a:rPr lang="zh-CN" altLang="en-US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月的一份报告</a:t>
            </a:r>
            <a:endParaRPr lang="zh-CN" altLang="en-US" sz="1900" noProof="1">
              <a:solidFill>
                <a:srgbClr val="000066"/>
              </a:solidFill>
              <a:ea typeface="宋体" pitchFamily="2" charset="-122"/>
            </a:endParaRPr>
          </a:p>
          <a:p>
            <a:pPr indent="357427" eaLnBrk="1" hangingPunct="1"/>
            <a:r>
              <a:rPr lang="zh-CN" altLang="en-US" sz="1900" b="1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 材料3：</a:t>
            </a:r>
            <a:r>
              <a:rPr lang="zh-CN" altLang="en-US" sz="1900" noProof="1">
                <a:solidFill>
                  <a:srgbClr val="000066"/>
                </a:solidFill>
                <a:ea typeface="宋体" pitchFamily="2" charset="-122"/>
                <a:cs typeface="+mn-ea"/>
              </a:rPr>
              <a:t>粮食极度短缺，以至于城乡居民和国家干部普遍营养不良，浮   </a:t>
            </a:r>
            <a:endParaRPr lang="zh-CN" altLang="en-US" sz="1900" noProof="1">
              <a:solidFill>
                <a:srgbClr val="000066"/>
              </a:solidFill>
              <a:ea typeface="宋体" pitchFamily="2" charset="-122"/>
            </a:endParaRPr>
          </a:p>
          <a:p>
            <a:pPr indent="357427" eaLnBrk="1" hangingPunct="1"/>
            <a:r>
              <a:rPr lang="zh-CN" altLang="en-US" sz="1900" noProof="1">
                <a:solidFill>
                  <a:srgbClr val="000066"/>
                </a:solidFill>
                <a:ea typeface="宋体" pitchFamily="2" charset="-122"/>
                <a:cs typeface="+mn-ea"/>
              </a:rPr>
              <a:t> 肿 病人比比皆是，有的地区甚至出现饿死人的现象</a:t>
            </a:r>
            <a:r>
              <a:rPr lang="en-US" altLang="zh-CN" sz="1900" noProof="1">
                <a:solidFill>
                  <a:srgbClr val="000066"/>
                </a:solidFill>
                <a:ea typeface="宋体" pitchFamily="2" charset="-122"/>
                <a:cs typeface="+mn-ea"/>
              </a:rPr>
              <a:t>……</a:t>
            </a:r>
            <a:r>
              <a:rPr lang="en-US" altLang="zh-CN" sz="1900" b="1" noProof="1">
                <a:solidFill>
                  <a:srgbClr val="000066"/>
                </a:solidFill>
                <a:ea typeface="宋体" pitchFamily="2" charset="-122"/>
                <a:cs typeface="+mn-ea"/>
              </a:rPr>
              <a:t>1958-1963</a:t>
            </a:r>
            <a:r>
              <a:rPr lang="zh-CN" altLang="en-US" sz="1900" b="1" noProof="1">
                <a:solidFill>
                  <a:srgbClr val="000066"/>
                </a:solidFill>
                <a:ea typeface="宋体" pitchFamily="2" charset="-122"/>
                <a:cs typeface="+mn-ea"/>
              </a:rPr>
              <a:t>年，全国非正常死亡人口约</a:t>
            </a:r>
            <a:r>
              <a:rPr lang="en-US" altLang="zh-CN" sz="1900" b="1" noProof="1">
                <a:solidFill>
                  <a:srgbClr val="000066"/>
                </a:solidFill>
                <a:ea typeface="宋体" pitchFamily="2" charset="-122"/>
                <a:cs typeface="+mn-ea"/>
              </a:rPr>
              <a:t>2158</a:t>
            </a:r>
            <a:r>
              <a:rPr lang="zh-CN" altLang="en-US" sz="1900" b="1" noProof="1">
                <a:solidFill>
                  <a:srgbClr val="000066"/>
                </a:solidFill>
                <a:ea typeface="宋体" pitchFamily="2" charset="-122"/>
                <a:cs typeface="+mn-ea"/>
              </a:rPr>
              <a:t>万人。</a:t>
            </a:r>
            <a:endParaRPr lang="zh-CN" altLang="en-US" sz="1900" b="1" noProof="1">
              <a:solidFill>
                <a:srgbClr val="000066"/>
              </a:solidFill>
              <a:ea typeface="宋体" pitchFamily="2" charset="-122"/>
            </a:endParaRPr>
          </a:p>
          <a:p>
            <a:pPr indent="357427" algn="ctr" eaLnBrk="1" hangingPunct="1"/>
            <a:r>
              <a:rPr lang="en-US" altLang="zh-CN" sz="1900" noProof="1">
                <a:solidFill>
                  <a:srgbClr val="000066"/>
                </a:solidFill>
                <a:ea typeface="宋体" pitchFamily="2" charset="-122"/>
                <a:cs typeface="+mn-ea"/>
              </a:rPr>
              <a:t>                                          ——《</a:t>
            </a:r>
            <a:r>
              <a:rPr lang="zh-CN" altLang="en-US" sz="1900" noProof="1">
                <a:solidFill>
                  <a:srgbClr val="000066"/>
                </a:solidFill>
                <a:ea typeface="宋体" pitchFamily="2" charset="-122"/>
                <a:cs typeface="+mn-ea"/>
              </a:rPr>
              <a:t>中国历史（中华人民共和国卷）</a:t>
            </a:r>
            <a:r>
              <a:rPr lang="en-US" altLang="zh-CN" sz="1900" noProof="1">
                <a:solidFill>
                  <a:srgbClr val="000066"/>
                </a:solidFill>
                <a:ea typeface="宋体" pitchFamily="2" charset="-122"/>
                <a:cs typeface="+mn-ea"/>
              </a:rPr>
              <a:t>》</a:t>
            </a:r>
            <a:endParaRPr lang="zh-CN" altLang="en-US" sz="1900" noProof="1">
              <a:solidFill>
                <a:srgbClr val="000066"/>
              </a:solidFill>
              <a:ea typeface="宋体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72073" y="5624922"/>
            <a:ext cx="6978013" cy="75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28" tIns="53613" rIns="107228" bIns="536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100">
                <a:solidFill>
                  <a:srgbClr val="000000"/>
                </a:solidFill>
              </a:rPr>
              <a:t>　这种完全违反客观经济规律的盲目蛮干，不但会造成人力物力的巨大浪费，而且使国民经济比例严重失调。</a:t>
            </a:r>
          </a:p>
        </p:txBody>
      </p:sp>
      <p:sp>
        <p:nvSpPr>
          <p:cNvPr id="3" name="Rectangle 7"/>
          <p:cNvSpPr/>
          <p:nvPr/>
        </p:nvSpPr>
        <p:spPr>
          <a:xfrm>
            <a:off x="516535" y="389031"/>
            <a:ext cx="4972660" cy="693049"/>
          </a:xfrm>
          <a:prstGeom prst="rect">
            <a:avLst/>
          </a:prstGeom>
          <a:noFill/>
          <a:ln w="9525">
            <a:noFill/>
          </a:ln>
        </p:spPr>
        <p:txBody>
          <a:bodyPr wrap="none" lIns="107228" tIns="53613" rIns="107228" bIns="53613" anchor="ctr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1900" b="1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材料</a:t>
            </a:r>
            <a:r>
              <a:rPr lang="en-US" altLang="zh-CN" sz="1900" b="1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1</a:t>
            </a:r>
            <a:r>
              <a:rPr lang="zh-CN" altLang="en-US" sz="1900" b="1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：</a:t>
            </a:r>
            <a:r>
              <a:rPr lang="en-US" altLang="zh-CN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1957</a:t>
            </a:r>
            <a:r>
              <a:rPr lang="zh-CN" altLang="en-US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年和</a:t>
            </a:r>
            <a:r>
              <a:rPr lang="en-US" altLang="zh-CN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1960</a:t>
            </a:r>
            <a:r>
              <a:rPr lang="zh-CN" altLang="en-US" sz="1900" noProof="1">
                <a:solidFill>
                  <a:srgbClr val="000066"/>
                </a:solidFill>
                <a:latin typeface="Times New Roman" panose="02020603050405020304" pitchFamily="18" charset="0"/>
                <a:ea typeface="宋体" pitchFamily="2" charset="-122"/>
                <a:cs typeface="+mn-ea"/>
              </a:rPr>
              <a:t>年农业生产情况对比表</a:t>
            </a:r>
            <a:endParaRPr lang="zh-CN" altLang="en-US" sz="1900" noProof="1">
              <a:solidFill>
                <a:srgbClr val="000066"/>
              </a:solidFill>
              <a:ea typeface="宋体" pitchFamily="2" charset="-122"/>
            </a:endParaRPr>
          </a:p>
          <a:p>
            <a:pPr>
              <a:buFont typeface="Arial" pitchFamily="34" charset="0"/>
              <a:buNone/>
            </a:pPr>
            <a:endParaRPr lang="zh-CN" altLang="en-US" sz="1900" noProof="1">
              <a:solidFill>
                <a:srgbClr val="000066"/>
              </a:solidFill>
              <a:ea typeface="宋体" pitchFamily="2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516538" y="903782"/>
          <a:ext cx="8281829" cy="2263698"/>
        </p:xfrm>
        <a:graphic>
          <a:graphicData uri="http://schemas.openxmlformats.org/drawingml/2006/table">
            <a:tbl>
              <a:tblPr/>
              <a:tblGrid>
                <a:gridCol w="2157639"/>
                <a:gridCol w="2073145"/>
                <a:gridCol w="2114624"/>
                <a:gridCol w="1936421"/>
              </a:tblGrid>
              <a:tr h="37728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900" b="1" dirty="0">
                          <a:solidFill>
                            <a:srgbClr val="000066"/>
                          </a:solidFill>
                        </a:rPr>
                        <a:t>项目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 b="1">
                          <a:solidFill>
                            <a:srgbClr val="000066"/>
                          </a:solidFill>
                        </a:rPr>
                        <a:t>1957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 b="1">
                          <a:solidFill>
                            <a:srgbClr val="000066"/>
                          </a:solidFill>
                        </a:rPr>
                        <a:t>1960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900" b="1" dirty="0">
                          <a:solidFill>
                            <a:srgbClr val="AF0D01"/>
                          </a:solidFill>
                        </a:rPr>
                        <a:t>下降的百分比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728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700" dirty="0">
                          <a:solidFill>
                            <a:srgbClr val="000000"/>
                          </a:solidFill>
                        </a:rPr>
                        <a:t>农业总产值（亿元）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000000"/>
                          </a:solidFill>
                        </a:rPr>
                        <a:t>537.56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000000"/>
                          </a:solidFill>
                        </a:rPr>
                        <a:t>415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AF0D01"/>
                          </a:solidFill>
                        </a:rPr>
                        <a:t>22.8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728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900" dirty="0">
                          <a:solidFill>
                            <a:srgbClr val="000000"/>
                          </a:solidFill>
                        </a:rPr>
                        <a:t>粮食（亿公斤）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000000"/>
                          </a:solidFill>
                        </a:rPr>
                        <a:t>1950.5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000000"/>
                          </a:solidFill>
                        </a:rPr>
                        <a:t>1435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AF0D01"/>
                          </a:solidFill>
                        </a:rPr>
                        <a:t>26.4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728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900" dirty="0">
                          <a:solidFill>
                            <a:srgbClr val="000000"/>
                          </a:solidFill>
                        </a:rPr>
                        <a:t>棉花（万担）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000000"/>
                          </a:solidFill>
                        </a:rPr>
                        <a:t>3280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000000"/>
                          </a:solidFill>
                        </a:rPr>
                        <a:t>2126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AF0D01"/>
                          </a:solidFill>
                        </a:rPr>
                        <a:t>35.2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728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900" dirty="0">
                          <a:solidFill>
                            <a:srgbClr val="000000"/>
                          </a:solidFill>
                        </a:rPr>
                        <a:t>油料（万担）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000000"/>
                          </a:solidFill>
                        </a:rPr>
                        <a:t>7542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000000"/>
                          </a:solidFill>
                        </a:rPr>
                        <a:t>3405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AF0D01"/>
                          </a:solidFill>
                        </a:rPr>
                        <a:t>54.9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728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dirty="0">
                          <a:solidFill>
                            <a:srgbClr val="000000"/>
                          </a:solidFill>
                        </a:rPr>
                        <a:t>生猪存栏数（万头）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000000"/>
                          </a:solidFill>
                        </a:rPr>
                        <a:t>14590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000000"/>
                          </a:solidFill>
                        </a:rPr>
                        <a:t>8227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900">
                          <a:solidFill>
                            <a:srgbClr val="AF0D01"/>
                          </a:solidFill>
                        </a:rPr>
                        <a:t>43.6</a:t>
                      </a:r>
                    </a:p>
                  </a:txBody>
                  <a:tcPr marL="91444" marR="91444" marT="42605" marB="4260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5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3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03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6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Other_1"/>
          <p:cNvSpPr/>
          <p:nvPr>
            <p:custDataLst>
              <p:tags r:id="rId2"/>
            </p:custDataLst>
          </p:nvPr>
        </p:nvSpPr>
        <p:spPr>
          <a:xfrm>
            <a:off x="4646614" y="2225676"/>
            <a:ext cx="296863" cy="296862"/>
          </a:xfrm>
          <a:prstGeom prst="ellipse">
            <a:avLst/>
          </a:prstGeom>
          <a:solidFill>
            <a:schemeClr val="accent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>
            <a:off x="4614864" y="2208213"/>
            <a:ext cx="179389" cy="179388"/>
          </a:xfrm>
          <a:prstGeom prst="ellipse">
            <a:avLst/>
          </a:prstGeom>
          <a:solidFill>
            <a:schemeClr val="accent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grpSp>
        <p:nvGrpSpPr>
          <p:cNvPr id="16390" name="组合 24"/>
          <p:cNvGrpSpPr/>
          <p:nvPr/>
        </p:nvGrpSpPr>
        <p:grpSpPr>
          <a:xfrm>
            <a:off x="5219701" y="0"/>
            <a:ext cx="3960813" cy="1530350"/>
            <a:chOff x="3094429" y="828587"/>
            <a:chExt cx="3041483" cy="152936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101159" y="836711"/>
              <a:ext cx="3026944" cy="1512168"/>
            </a:xfrm>
            <a:prstGeom prst="rect">
              <a:avLst/>
            </a:prstGeom>
          </p:spPr>
        </p:pic>
        <p:sp>
          <p:nvSpPr>
            <p:cNvPr id="16394" name="文本框 29"/>
            <p:cNvSpPr txBox="1"/>
            <p:nvPr/>
          </p:nvSpPr>
          <p:spPr>
            <a:xfrm>
              <a:off x="3571070" y="1291840"/>
              <a:ext cx="2086982" cy="621900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36000" bIns="36000" anchor="ctr">
              <a:spAutoFit/>
            </a:bodyPr>
            <a:lstStyle/>
            <a:p>
              <a:pPr algn="dist"/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</a:rPr>
                <a:t>带你涨见识</a:t>
              </a:r>
            </a:p>
          </p:txBody>
        </p:sp>
      </p:grpSp>
      <p:sp>
        <p:nvSpPr>
          <p:cNvPr id="15" name="MH_Picture_1"/>
          <p:cNvSpPr/>
          <p:nvPr>
            <p:custDataLst>
              <p:tags r:id="rId4"/>
            </p:custDataLst>
          </p:nvPr>
        </p:nvSpPr>
        <p:spPr>
          <a:xfrm>
            <a:off x="4643438" y="1196975"/>
            <a:ext cx="2727325" cy="2452688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pic>
        <p:nvPicPr>
          <p:cNvPr id="16396" name="图片 16395" descr="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4050" y="4221163"/>
            <a:ext cx="4679950" cy="263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7" name="图片 16396" descr="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3573464"/>
            <a:ext cx="4356100" cy="306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8" name="图片 16397" descr="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400" y="82550"/>
            <a:ext cx="4259264" cy="29146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0" name="文本框 16399"/>
          <p:cNvSpPr txBox="1"/>
          <p:nvPr/>
        </p:nvSpPr>
        <p:spPr>
          <a:xfrm>
            <a:off x="8605410" y="1196976"/>
            <a:ext cx="538591" cy="4176713"/>
          </a:xfrm>
          <a:prstGeom prst="rect">
            <a:avLst/>
          </a:prstGeom>
          <a:noFill/>
          <a:ln w="57150" cap="flat" cmpd="thinThick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91431" tIns="45715" rIns="91431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300" b="1" dirty="0"/>
              <a:t>你见过马车拉不动的棉花吗？</a:t>
            </a:r>
          </a:p>
        </p:txBody>
      </p:sp>
      <p:sp>
        <p:nvSpPr>
          <p:cNvPr id="16401" name="文本框 16400"/>
          <p:cNvSpPr txBox="1"/>
          <p:nvPr/>
        </p:nvSpPr>
        <p:spPr>
          <a:xfrm>
            <a:off x="4500563" y="3716337"/>
            <a:ext cx="3671888" cy="446266"/>
          </a:xfrm>
          <a:prstGeom prst="rect">
            <a:avLst/>
          </a:prstGeom>
          <a:noFill/>
          <a:ln w="57150" cap="flat" cmpd="thinThick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00" b="1" dirty="0"/>
              <a:t>你见过千斤重的萝卜吗？</a:t>
            </a:r>
          </a:p>
        </p:txBody>
      </p:sp>
      <p:sp>
        <p:nvSpPr>
          <p:cNvPr id="16402" name="文本框 16401"/>
          <p:cNvSpPr txBox="1"/>
          <p:nvPr/>
        </p:nvSpPr>
        <p:spPr>
          <a:xfrm>
            <a:off x="1" y="3068637"/>
            <a:ext cx="4248150" cy="446266"/>
          </a:xfrm>
          <a:prstGeom prst="rect">
            <a:avLst/>
          </a:prstGeom>
          <a:noFill/>
          <a:ln w="57150" cap="flat" cmpd="thinThick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00" b="1" dirty="0"/>
              <a:t>你见过的最大的玉米有多大？</a:t>
            </a:r>
          </a:p>
        </p:txBody>
      </p:sp>
      <p:sp>
        <p:nvSpPr>
          <p:cNvPr id="16404" name="文本框 16403"/>
          <p:cNvSpPr txBox="1"/>
          <p:nvPr/>
        </p:nvSpPr>
        <p:spPr>
          <a:xfrm>
            <a:off x="3689052" y="3473451"/>
            <a:ext cx="492424" cy="3384550"/>
          </a:xfrm>
          <a:prstGeom prst="rect">
            <a:avLst/>
          </a:prstGeom>
          <a:noFill/>
          <a:ln w="57150" cap="flat" cmpd="thinThick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91431" tIns="45715" rIns="91431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/>
              <a:t>你见过比树还大的白菜吗？</a:t>
            </a: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400" grpId="0" animBg="1"/>
      <p:bldP spid="16401" grpId="0" animBg="1"/>
      <p:bldP spid="16402" grpId="0" animBg="1"/>
      <p:bldP spid="1640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2"/>
          <p:cNvSpPr txBox="1"/>
          <p:nvPr/>
        </p:nvSpPr>
        <p:spPr>
          <a:xfrm>
            <a:off x="318015" y="1844824"/>
            <a:ext cx="8229984" cy="141741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107228" tIns="53613" rIns="107228" bIns="53613"/>
          <a:lstStyle/>
          <a:p>
            <a:pPr algn="just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3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大跃进和人民公社化运动以及自然灾害导致了</a:t>
            </a:r>
            <a:r>
              <a:rPr lang="en-US" altLang="zh-CN" sz="23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1959</a:t>
            </a:r>
            <a:r>
              <a:rPr lang="zh-CN" altLang="en-US" sz="23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到</a:t>
            </a:r>
            <a:r>
              <a:rPr lang="en-US" altLang="zh-CN" sz="23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1961</a:t>
            </a:r>
            <a:r>
              <a:rPr lang="zh-CN" altLang="en-US" sz="23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年三年的经济困难。</a:t>
            </a:r>
            <a:r>
              <a:rPr lang="zh-CN" altLang="en-US" sz="2300" b="1" noProof="1">
                <a:solidFill>
                  <a:srgbClr val="FF0000"/>
                </a:solidFill>
                <a:ea typeface="黑体" panose="02010609060101010101" pitchFamily="49" charset="-122"/>
                <a:cs typeface="+mn-ea"/>
                <a:sym typeface="+mn-ea"/>
              </a:rPr>
              <a:t>工农业生产遭到严重破坏，国家和人民遇到建国后未曾有过的经济困难。</a:t>
            </a:r>
            <a:endParaRPr lang="zh-CN" altLang="en-US" sz="2300" b="1" noProof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endParaRPr lang="zh-CN" altLang="en-US" sz="27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9248" y="536985"/>
            <a:ext cx="8446724" cy="7546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07228" tIns="53613" rIns="107228" bIns="53613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“大跃进”和人民公社化运动造成的后果是什么？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35512" y="196866"/>
            <a:ext cx="720461" cy="1020110"/>
          </a:xfrm>
          <a:prstGeom prst="rect">
            <a:avLst/>
          </a:prstGeom>
        </p:spPr>
      </p:pic>
      <p:sp>
        <p:nvSpPr>
          <p:cNvPr id="12" name="Text Box 15"/>
          <p:cNvSpPr/>
          <p:nvPr/>
        </p:nvSpPr>
        <p:spPr>
          <a:xfrm>
            <a:off x="3826964" y="3840623"/>
            <a:ext cx="3636862" cy="462240"/>
          </a:xfrm>
          <a:prstGeom prst="rect">
            <a:avLst/>
          </a:prstGeom>
          <a:noFill/>
          <a:ln w="9525">
            <a:noFill/>
          </a:ln>
        </p:spPr>
        <p:txBody>
          <a:bodyPr lIns="107228" tIns="53613" rIns="107228" bIns="53613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3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造成巨大的浪费和损失。</a:t>
            </a:r>
            <a:endParaRPr lang="zh-CN" altLang="en-US" sz="23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Text Box 16"/>
          <p:cNvSpPr/>
          <p:nvPr/>
        </p:nvSpPr>
        <p:spPr>
          <a:xfrm>
            <a:off x="3826964" y="4658502"/>
            <a:ext cx="3636862" cy="462240"/>
          </a:xfrm>
          <a:prstGeom prst="rect">
            <a:avLst/>
          </a:prstGeom>
          <a:noFill/>
          <a:ln w="9525">
            <a:noFill/>
          </a:ln>
        </p:spPr>
        <p:txBody>
          <a:bodyPr lIns="107228" tIns="53613" rIns="107228" bIns="53613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3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国民经济比例严重失调。</a:t>
            </a:r>
            <a:endParaRPr lang="zh-CN" altLang="en-US" sz="23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507361" y="3847068"/>
            <a:ext cx="2526217" cy="2737833"/>
            <a:chOff x="1963" y="5374"/>
            <a:chExt cx="3289" cy="3824"/>
          </a:xfrm>
        </p:grpSpPr>
        <p:grpSp>
          <p:nvGrpSpPr>
            <p:cNvPr id="29703" name="Group 7"/>
            <p:cNvGrpSpPr>
              <a:grpSpLocks/>
            </p:cNvGrpSpPr>
            <p:nvPr/>
          </p:nvGrpSpPr>
          <p:grpSpPr bwMode="auto">
            <a:xfrm>
              <a:off x="3512" y="5374"/>
              <a:ext cx="1740" cy="3824"/>
              <a:chOff x="292" y="228"/>
              <a:chExt cx="842" cy="1850"/>
            </a:xfrm>
          </p:grpSpPr>
          <p:sp>
            <p:nvSpPr>
              <p:cNvPr id="29710" name="Text Box 11"/>
              <p:cNvSpPr/>
              <p:nvPr/>
            </p:nvSpPr>
            <p:spPr>
              <a:xfrm>
                <a:off x="315" y="228"/>
                <a:ext cx="769" cy="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2300" noProof="1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  <a:sym typeface="Times New Roman" panose="02020603050405020304" pitchFamily="18" charset="0"/>
                  </a:rPr>
                  <a:t>高指标</a:t>
                </a:r>
                <a:endParaRPr lang="zh-CN" altLang="en-US" sz="23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9711" name="Text Box 12"/>
              <p:cNvSpPr/>
              <p:nvPr/>
            </p:nvSpPr>
            <p:spPr>
              <a:xfrm>
                <a:off x="307" y="769"/>
                <a:ext cx="814" cy="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2300" noProof="1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  <a:sym typeface="Times New Roman" panose="02020603050405020304" pitchFamily="18" charset="0"/>
                  </a:rPr>
                  <a:t>瞎指挥</a:t>
                </a:r>
                <a:endParaRPr lang="zh-CN" altLang="en-US" sz="23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9712" name="Text Box 13"/>
              <p:cNvSpPr/>
              <p:nvPr/>
            </p:nvSpPr>
            <p:spPr>
              <a:xfrm>
                <a:off x="308" y="1318"/>
                <a:ext cx="826" cy="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2300" noProof="1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  <a:sym typeface="Times New Roman" panose="02020603050405020304" pitchFamily="18" charset="0"/>
                  </a:rPr>
                  <a:t>浮夸风</a:t>
                </a:r>
                <a:endParaRPr lang="zh-CN" altLang="en-US" sz="23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9713" name="Text Box 14"/>
              <p:cNvSpPr/>
              <p:nvPr/>
            </p:nvSpPr>
            <p:spPr>
              <a:xfrm>
                <a:off x="292" y="1773"/>
                <a:ext cx="814" cy="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2300" noProof="1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  <a:sym typeface="Times New Roman" panose="02020603050405020304" pitchFamily="18" charset="0"/>
                  </a:rPr>
                  <a:t>共产风</a:t>
                </a:r>
                <a:endParaRPr lang="zh-CN" altLang="en-US" sz="23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9704" name="Text Box 20"/>
            <p:cNvSpPr/>
            <p:nvPr/>
          </p:nvSpPr>
          <p:spPr>
            <a:xfrm>
              <a:off x="1963" y="6567"/>
              <a:ext cx="870" cy="1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7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标志</a:t>
              </a:r>
              <a:endParaRPr lang="zh-CN" altLang="en-US" sz="27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705" name="左大括号 16"/>
            <p:cNvSpPr/>
            <p:nvPr/>
          </p:nvSpPr>
          <p:spPr>
            <a:xfrm>
              <a:off x="2835" y="5677"/>
              <a:ext cx="725" cy="3192"/>
            </a:xfrm>
            <a:prstGeom prst="leftBrace">
              <a:avLst>
                <a:gd name="adj1" fmla="val 8332"/>
                <a:gd name="adj2" fmla="val 5000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 sz="1600" noProof="1">
                <a:solidFill>
                  <a:srgbClr val="000000"/>
                </a:solidFill>
              </a:endParaRPr>
            </a:p>
          </p:txBody>
        </p:sp>
      </p:grpSp>
      <p:sp>
        <p:nvSpPr>
          <p:cNvPr id="14" name="Text Box 17"/>
          <p:cNvSpPr/>
          <p:nvPr/>
        </p:nvSpPr>
        <p:spPr>
          <a:xfrm>
            <a:off x="3803920" y="5460271"/>
            <a:ext cx="3287385" cy="462240"/>
          </a:xfrm>
          <a:prstGeom prst="rect">
            <a:avLst/>
          </a:prstGeom>
          <a:noFill/>
          <a:ln w="9525">
            <a:noFill/>
          </a:ln>
        </p:spPr>
        <p:txBody>
          <a:bodyPr lIns="107228" tIns="53613" rIns="107228" bIns="53613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3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不切实际，弄虚作假。</a:t>
            </a:r>
            <a:endParaRPr lang="zh-CN" altLang="en-US" sz="23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Text Box 18"/>
          <p:cNvSpPr/>
          <p:nvPr/>
        </p:nvSpPr>
        <p:spPr>
          <a:xfrm>
            <a:off x="3851925" y="6143924"/>
            <a:ext cx="3298906" cy="462240"/>
          </a:xfrm>
          <a:prstGeom prst="rect">
            <a:avLst/>
          </a:prstGeom>
          <a:noFill/>
          <a:ln w="9525">
            <a:noFill/>
          </a:ln>
        </p:spPr>
        <p:txBody>
          <a:bodyPr lIns="107228" tIns="53613" rIns="107228" bIns="53613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3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严重挫伤农民的积性。</a:t>
            </a:r>
            <a:endParaRPr lang="zh-CN" altLang="en-US" sz="23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0796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06" name="组合 1"/>
          <p:cNvGrpSpPr/>
          <p:nvPr/>
        </p:nvGrpSpPr>
        <p:grpSpPr>
          <a:xfrm>
            <a:off x="1835151" y="188913"/>
            <a:ext cx="4914900" cy="1076325"/>
            <a:chOff x="2394545" y="858985"/>
            <a:chExt cx="4354910" cy="881361"/>
          </a:xfrm>
        </p:grpSpPr>
        <p:sp>
          <p:nvSpPr>
            <p:cNvPr id="98307" name="文本框 26"/>
            <p:cNvSpPr txBox="1"/>
            <p:nvPr/>
          </p:nvSpPr>
          <p:spPr>
            <a:xfrm>
              <a:off x="2394545" y="858985"/>
              <a:ext cx="4354910" cy="8286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/>
            <a:lstStyle/>
            <a:p>
              <a:pPr algn="ctr" eaLnBrk="1" hangingPunct="1"/>
              <a:r>
                <a:rPr lang="zh-CN" altLang="en-US" sz="45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sp>
          <p:nvSpPr>
            <p:cNvPr id="28" name="Freeform 5"/>
            <p:cNvSpPr/>
            <p:nvPr/>
          </p:nvSpPr>
          <p:spPr bwMode="auto">
            <a:xfrm>
              <a:off x="3519776" y="1413210"/>
              <a:ext cx="2104450" cy="327136"/>
            </a:xfrm>
            <a:custGeom>
              <a:avLst/>
              <a:gdLst>
                <a:gd name="T0" fmla="*/ 62 w 1378"/>
                <a:gd name="T1" fmla="*/ 100 h 248"/>
                <a:gd name="T2" fmla="*/ 380 w 1378"/>
                <a:gd name="T3" fmla="*/ 44 h 248"/>
                <a:gd name="T4" fmla="*/ 422 w 1378"/>
                <a:gd name="T5" fmla="*/ 116 h 248"/>
                <a:gd name="T6" fmla="*/ 400 w 1378"/>
                <a:gd name="T7" fmla="*/ 98 h 248"/>
                <a:gd name="T8" fmla="*/ 406 w 1378"/>
                <a:gd name="T9" fmla="*/ 132 h 248"/>
                <a:gd name="T10" fmla="*/ 428 w 1378"/>
                <a:gd name="T11" fmla="*/ 90 h 248"/>
                <a:gd name="T12" fmla="*/ 492 w 1378"/>
                <a:gd name="T13" fmla="*/ 24 h 248"/>
                <a:gd name="T14" fmla="*/ 642 w 1378"/>
                <a:gd name="T15" fmla="*/ 58 h 248"/>
                <a:gd name="T16" fmla="*/ 548 w 1378"/>
                <a:gd name="T17" fmla="*/ 84 h 248"/>
                <a:gd name="T18" fmla="*/ 474 w 1378"/>
                <a:gd name="T19" fmla="*/ 178 h 248"/>
                <a:gd name="T20" fmla="*/ 606 w 1378"/>
                <a:gd name="T21" fmla="*/ 248 h 248"/>
                <a:gd name="T22" fmla="*/ 772 w 1378"/>
                <a:gd name="T23" fmla="*/ 248 h 248"/>
                <a:gd name="T24" fmla="*/ 904 w 1378"/>
                <a:gd name="T25" fmla="*/ 178 h 248"/>
                <a:gd name="T26" fmla="*/ 830 w 1378"/>
                <a:gd name="T27" fmla="*/ 84 h 248"/>
                <a:gd name="T28" fmla="*/ 736 w 1378"/>
                <a:gd name="T29" fmla="*/ 58 h 248"/>
                <a:gd name="T30" fmla="*/ 886 w 1378"/>
                <a:gd name="T31" fmla="*/ 24 h 248"/>
                <a:gd name="T32" fmla="*/ 950 w 1378"/>
                <a:gd name="T33" fmla="*/ 90 h 248"/>
                <a:gd name="T34" fmla="*/ 972 w 1378"/>
                <a:gd name="T35" fmla="*/ 132 h 248"/>
                <a:gd name="T36" fmla="*/ 980 w 1378"/>
                <a:gd name="T37" fmla="*/ 98 h 248"/>
                <a:gd name="T38" fmla="*/ 956 w 1378"/>
                <a:gd name="T39" fmla="*/ 120 h 248"/>
                <a:gd name="T40" fmla="*/ 996 w 1378"/>
                <a:gd name="T41" fmla="*/ 44 h 248"/>
                <a:gd name="T42" fmla="*/ 1316 w 1378"/>
                <a:gd name="T43" fmla="*/ 100 h 248"/>
                <a:gd name="T44" fmla="*/ 1376 w 1378"/>
                <a:gd name="T45" fmla="*/ 56 h 248"/>
                <a:gd name="T46" fmla="*/ 1226 w 1378"/>
                <a:gd name="T47" fmla="*/ 2 h 248"/>
                <a:gd name="T48" fmla="*/ 968 w 1378"/>
                <a:gd name="T49" fmla="*/ 20 h 248"/>
                <a:gd name="T50" fmla="*/ 744 w 1378"/>
                <a:gd name="T51" fmla="*/ 8 h 248"/>
                <a:gd name="T52" fmla="*/ 594 w 1378"/>
                <a:gd name="T53" fmla="*/ 2 h 248"/>
                <a:gd name="T54" fmla="*/ 372 w 1378"/>
                <a:gd name="T55" fmla="*/ 30 h 248"/>
                <a:gd name="T56" fmla="*/ 100 w 1378"/>
                <a:gd name="T57" fmla="*/ 8 h 248"/>
                <a:gd name="T58" fmla="*/ 0 w 1378"/>
                <a:gd name="T59" fmla="*/ 62 h 248"/>
                <a:gd name="T60" fmla="*/ 1198 w 1378"/>
                <a:gd name="T61" fmla="*/ 4 h 248"/>
                <a:gd name="T62" fmla="*/ 1368 w 1378"/>
                <a:gd name="T63" fmla="*/ 42 h 248"/>
                <a:gd name="T64" fmla="*/ 1350 w 1378"/>
                <a:gd name="T65" fmla="*/ 90 h 248"/>
                <a:gd name="T66" fmla="*/ 1080 w 1378"/>
                <a:gd name="T67" fmla="*/ 52 h 248"/>
                <a:gd name="T68" fmla="*/ 760 w 1378"/>
                <a:gd name="T69" fmla="*/ 182 h 248"/>
                <a:gd name="T70" fmla="*/ 788 w 1378"/>
                <a:gd name="T71" fmla="*/ 100 h 248"/>
                <a:gd name="T72" fmla="*/ 898 w 1378"/>
                <a:gd name="T73" fmla="*/ 152 h 248"/>
                <a:gd name="T74" fmla="*/ 846 w 1378"/>
                <a:gd name="T75" fmla="*/ 230 h 248"/>
                <a:gd name="T76" fmla="*/ 614 w 1378"/>
                <a:gd name="T77" fmla="*/ 102 h 248"/>
                <a:gd name="T78" fmla="*/ 626 w 1378"/>
                <a:gd name="T79" fmla="*/ 196 h 248"/>
                <a:gd name="T80" fmla="*/ 606 w 1378"/>
                <a:gd name="T81" fmla="*/ 244 h 248"/>
                <a:gd name="T82" fmla="*/ 480 w 1378"/>
                <a:gd name="T83" fmla="*/ 178 h 248"/>
                <a:gd name="T84" fmla="*/ 550 w 1378"/>
                <a:gd name="T85" fmla="*/ 102 h 248"/>
                <a:gd name="T86" fmla="*/ 726 w 1378"/>
                <a:gd name="T87" fmla="*/ 60 h 248"/>
                <a:gd name="T88" fmla="*/ 708 w 1378"/>
                <a:gd name="T89" fmla="*/ 134 h 248"/>
                <a:gd name="T90" fmla="*/ 732 w 1378"/>
                <a:gd name="T91" fmla="*/ 178 h 248"/>
                <a:gd name="T92" fmla="*/ 752 w 1378"/>
                <a:gd name="T93" fmla="*/ 166 h 248"/>
                <a:gd name="T94" fmla="*/ 724 w 1378"/>
                <a:gd name="T95" fmla="*/ 148 h 248"/>
                <a:gd name="T96" fmla="*/ 710 w 1378"/>
                <a:gd name="T97" fmla="*/ 152 h 248"/>
                <a:gd name="T98" fmla="*/ 760 w 1378"/>
                <a:gd name="T99" fmla="*/ 102 h 248"/>
                <a:gd name="T100" fmla="*/ 736 w 1378"/>
                <a:gd name="T101" fmla="*/ 206 h 248"/>
                <a:gd name="T102" fmla="*/ 622 w 1378"/>
                <a:gd name="T103" fmla="*/ 182 h 248"/>
                <a:gd name="T104" fmla="*/ 644 w 1378"/>
                <a:gd name="T105" fmla="*/ 112 h 248"/>
                <a:gd name="T106" fmla="*/ 662 w 1378"/>
                <a:gd name="T107" fmla="*/ 164 h 248"/>
                <a:gd name="T108" fmla="*/ 642 w 1378"/>
                <a:gd name="T109" fmla="*/ 144 h 248"/>
                <a:gd name="T110" fmla="*/ 638 w 1378"/>
                <a:gd name="T111" fmla="*/ 176 h 248"/>
                <a:gd name="T112" fmla="*/ 652 w 1378"/>
                <a:gd name="T113" fmla="*/ 176 h 248"/>
                <a:gd name="T114" fmla="*/ 658 w 1378"/>
                <a:gd name="T115" fmla="*/ 110 h 248"/>
                <a:gd name="T116" fmla="*/ 688 w 1378"/>
                <a:gd name="T117" fmla="*/ 40 h 248"/>
                <a:gd name="T118" fmla="*/ 76 w 1378"/>
                <a:gd name="T119" fmla="*/ 14 h 248"/>
                <a:gd name="T120" fmla="*/ 290 w 1378"/>
                <a:gd name="T121" fmla="*/ 12 h 248"/>
                <a:gd name="T122" fmla="*/ 122 w 1378"/>
                <a:gd name="T123" fmla="*/ 96 h 248"/>
                <a:gd name="T124" fmla="*/ 4 w 1378"/>
                <a:gd name="T125" fmla="*/ 6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8" h="248">
                  <a:moveTo>
                    <a:pt x="0" y="62"/>
                  </a:moveTo>
                  <a:lnTo>
                    <a:pt x="0" y="62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8" y="80"/>
                  </a:lnTo>
                  <a:lnTo>
                    <a:pt x="12" y="86"/>
                  </a:lnTo>
                  <a:lnTo>
                    <a:pt x="26" y="92"/>
                  </a:lnTo>
                  <a:lnTo>
                    <a:pt x="42" y="98"/>
                  </a:lnTo>
                  <a:lnTo>
                    <a:pt x="62" y="100"/>
                  </a:lnTo>
                  <a:lnTo>
                    <a:pt x="82" y="102"/>
                  </a:lnTo>
                  <a:lnTo>
                    <a:pt x="124" y="100"/>
                  </a:lnTo>
                  <a:lnTo>
                    <a:pt x="124" y="100"/>
                  </a:lnTo>
                  <a:lnTo>
                    <a:pt x="152" y="96"/>
                  </a:lnTo>
                  <a:lnTo>
                    <a:pt x="184" y="92"/>
                  </a:lnTo>
                  <a:lnTo>
                    <a:pt x="246" y="78"/>
                  </a:lnTo>
                  <a:lnTo>
                    <a:pt x="312" y="60"/>
                  </a:lnTo>
                  <a:lnTo>
                    <a:pt x="380" y="44"/>
                  </a:lnTo>
                  <a:lnTo>
                    <a:pt x="380" y="44"/>
                  </a:lnTo>
                  <a:lnTo>
                    <a:pt x="398" y="54"/>
                  </a:lnTo>
                  <a:lnTo>
                    <a:pt x="412" y="68"/>
                  </a:lnTo>
                  <a:lnTo>
                    <a:pt x="418" y="76"/>
                  </a:lnTo>
                  <a:lnTo>
                    <a:pt x="422" y="84"/>
                  </a:lnTo>
                  <a:lnTo>
                    <a:pt x="424" y="90"/>
                  </a:lnTo>
                  <a:lnTo>
                    <a:pt x="426" y="100"/>
                  </a:lnTo>
                  <a:lnTo>
                    <a:pt x="426" y="100"/>
                  </a:lnTo>
                  <a:lnTo>
                    <a:pt x="426" y="108"/>
                  </a:lnTo>
                  <a:lnTo>
                    <a:pt x="422" y="116"/>
                  </a:lnTo>
                  <a:lnTo>
                    <a:pt x="422" y="116"/>
                  </a:lnTo>
                  <a:lnTo>
                    <a:pt x="422" y="114"/>
                  </a:lnTo>
                  <a:lnTo>
                    <a:pt x="422" y="114"/>
                  </a:lnTo>
                  <a:lnTo>
                    <a:pt x="422" y="108"/>
                  </a:lnTo>
                  <a:lnTo>
                    <a:pt x="418" y="102"/>
                  </a:lnTo>
                  <a:lnTo>
                    <a:pt x="412" y="98"/>
                  </a:lnTo>
                  <a:lnTo>
                    <a:pt x="406" y="96"/>
                  </a:lnTo>
                  <a:lnTo>
                    <a:pt x="406" y="96"/>
                  </a:lnTo>
                  <a:lnTo>
                    <a:pt x="400" y="98"/>
                  </a:lnTo>
                  <a:lnTo>
                    <a:pt x="394" y="102"/>
                  </a:lnTo>
                  <a:lnTo>
                    <a:pt x="390" y="108"/>
                  </a:lnTo>
                  <a:lnTo>
                    <a:pt x="388" y="114"/>
                  </a:lnTo>
                  <a:lnTo>
                    <a:pt x="388" y="114"/>
                  </a:lnTo>
                  <a:lnTo>
                    <a:pt x="390" y="120"/>
                  </a:lnTo>
                  <a:lnTo>
                    <a:pt x="394" y="126"/>
                  </a:lnTo>
                  <a:lnTo>
                    <a:pt x="400" y="130"/>
                  </a:lnTo>
                  <a:lnTo>
                    <a:pt x="406" y="132"/>
                  </a:lnTo>
                  <a:lnTo>
                    <a:pt x="406" y="132"/>
                  </a:lnTo>
                  <a:lnTo>
                    <a:pt x="412" y="130"/>
                  </a:lnTo>
                  <a:lnTo>
                    <a:pt x="416" y="128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18"/>
                  </a:lnTo>
                  <a:lnTo>
                    <a:pt x="428" y="108"/>
                  </a:lnTo>
                  <a:lnTo>
                    <a:pt x="430" y="98"/>
                  </a:lnTo>
                  <a:lnTo>
                    <a:pt x="430" y="98"/>
                  </a:lnTo>
                  <a:lnTo>
                    <a:pt x="428" y="90"/>
                  </a:lnTo>
                  <a:lnTo>
                    <a:pt x="426" y="82"/>
                  </a:lnTo>
                  <a:lnTo>
                    <a:pt x="422" y="76"/>
                  </a:lnTo>
                  <a:lnTo>
                    <a:pt x="416" y="68"/>
                  </a:lnTo>
                  <a:lnTo>
                    <a:pt x="402" y="54"/>
                  </a:lnTo>
                  <a:lnTo>
                    <a:pt x="386" y="42"/>
                  </a:lnTo>
                  <a:lnTo>
                    <a:pt x="386" y="42"/>
                  </a:lnTo>
                  <a:lnTo>
                    <a:pt x="420" y="34"/>
                  </a:lnTo>
                  <a:lnTo>
                    <a:pt x="456" y="28"/>
                  </a:lnTo>
                  <a:lnTo>
                    <a:pt x="492" y="24"/>
                  </a:lnTo>
                  <a:lnTo>
                    <a:pt x="528" y="20"/>
                  </a:lnTo>
                  <a:lnTo>
                    <a:pt x="528" y="20"/>
                  </a:lnTo>
                  <a:lnTo>
                    <a:pt x="566" y="18"/>
                  </a:lnTo>
                  <a:lnTo>
                    <a:pt x="604" y="20"/>
                  </a:lnTo>
                  <a:lnTo>
                    <a:pt x="640" y="26"/>
                  </a:lnTo>
                  <a:lnTo>
                    <a:pt x="674" y="34"/>
                  </a:lnTo>
                  <a:lnTo>
                    <a:pt x="674" y="34"/>
                  </a:lnTo>
                  <a:lnTo>
                    <a:pt x="656" y="46"/>
                  </a:lnTo>
                  <a:lnTo>
                    <a:pt x="642" y="58"/>
                  </a:lnTo>
                  <a:lnTo>
                    <a:pt x="630" y="72"/>
                  </a:lnTo>
                  <a:lnTo>
                    <a:pt x="620" y="86"/>
                  </a:lnTo>
                  <a:lnTo>
                    <a:pt x="620" y="86"/>
                  </a:lnTo>
                  <a:lnTo>
                    <a:pt x="608" y="84"/>
                  </a:lnTo>
                  <a:lnTo>
                    <a:pt x="594" y="82"/>
                  </a:lnTo>
                  <a:lnTo>
                    <a:pt x="582" y="80"/>
                  </a:lnTo>
                  <a:lnTo>
                    <a:pt x="568" y="80"/>
                  </a:lnTo>
                  <a:lnTo>
                    <a:pt x="568" y="80"/>
                  </a:lnTo>
                  <a:lnTo>
                    <a:pt x="548" y="84"/>
                  </a:lnTo>
                  <a:lnTo>
                    <a:pt x="530" y="90"/>
                  </a:lnTo>
                  <a:lnTo>
                    <a:pt x="514" y="98"/>
                  </a:lnTo>
                  <a:lnTo>
                    <a:pt x="498" y="108"/>
                  </a:lnTo>
                  <a:lnTo>
                    <a:pt x="486" y="120"/>
                  </a:lnTo>
                  <a:lnTo>
                    <a:pt x="478" y="134"/>
                  </a:lnTo>
                  <a:lnTo>
                    <a:pt x="472" y="150"/>
                  </a:lnTo>
                  <a:lnTo>
                    <a:pt x="472" y="168"/>
                  </a:lnTo>
                  <a:lnTo>
                    <a:pt x="472" y="168"/>
                  </a:lnTo>
                  <a:lnTo>
                    <a:pt x="474" y="178"/>
                  </a:lnTo>
                  <a:lnTo>
                    <a:pt x="476" y="188"/>
                  </a:lnTo>
                  <a:lnTo>
                    <a:pt x="482" y="198"/>
                  </a:lnTo>
                  <a:lnTo>
                    <a:pt x="488" y="206"/>
                  </a:lnTo>
                  <a:lnTo>
                    <a:pt x="496" y="214"/>
                  </a:lnTo>
                  <a:lnTo>
                    <a:pt x="506" y="222"/>
                  </a:lnTo>
                  <a:lnTo>
                    <a:pt x="526" y="232"/>
                  </a:lnTo>
                  <a:lnTo>
                    <a:pt x="552" y="240"/>
                  </a:lnTo>
                  <a:lnTo>
                    <a:pt x="578" y="246"/>
                  </a:lnTo>
                  <a:lnTo>
                    <a:pt x="606" y="248"/>
                  </a:lnTo>
                  <a:lnTo>
                    <a:pt x="634" y="248"/>
                  </a:lnTo>
                  <a:lnTo>
                    <a:pt x="634" y="248"/>
                  </a:lnTo>
                  <a:lnTo>
                    <a:pt x="662" y="244"/>
                  </a:lnTo>
                  <a:lnTo>
                    <a:pt x="688" y="238"/>
                  </a:lnTo>
                  <a:lnTo>
                    <a:pt x="688" y="238"/>
                  </a:lnTo>
                  <a:lnTo>
                    <a:pt x="716" y="244"/>
                  </a:lnTo>
                  <a:lnTo>
                    <a:pt x="744" y="248"/>
                  </a:lnTo>
                  <a:lnTo>
                    <a:pt x="744" y="248"/>
                  </a:lnTo>
                  <a:lnTo>
                    <a:pt x="772" y="248"/>
                  </a:lnTo>
                  <a:lnTo>
                    <a:pt x="800" y="246"/>
                  </a:lnTo>
                  <a:lnTo>
                    <a:pt x="826" y="240"/>
                  </a:lnTo>
                  <a:lnTo>
                    <a:pt x="850" y="232"/>
                  </a:lnTo>
                  <a:lnTo>
                    <a:pt x="872" y="222"/>
                  </a:lnTo>
                  <a:lnTo>
                    <a:pt x="882" y="214"/>
                  </a:lnTo>
                  <a:lnTo>
                    <a:pt x="890" y="206"/>
                  </a:lnTo>
                  <a:lnTo>
                    <a:pt x="896" y="198"/>
                  </a:lnTo>
                  <a:lnTo>
                    <a:pt x="900" y="188"/>
                  </a:lnTo>
                  <a:lnTo>
                    <a:pt x="904" y="178"/>
                  </a:lnTo>
                  <a:lnTo>
                    <a:pt x="906" y="168"/>
                  </a:lnTo>
                  <a:lnTo>
                    <a:pt x="906" y="168"/>
                  </a:lnTo>
                  <a:lnTo>
                    <a:pt x="904" y="150"/>
                  </a:lnTo>
                  <a:lnTo>
                    <a:pt x="900" y="134"/>
                  </a:lnTo>
                  <a:lnTo>
                    <a:pt x="890" y="120"/>
                  </a:lnTo>
                  <a:lnTo>
                    <a:pt x="878" y="108"/>
                  </a:lnTo>
                  <a:lnTo>
                    <a:pt x="864" y="98"/>
                  </a:lnTo>
                  <a:lnTo>
                    <a:pt x="848" y="90"/>
                  </a:lnTo>
                  <a:lnTo>
                    <a:pt x="830" y="84"/>
                  </a:lnTo>
                  <a:lnTo>
                    <a:pt x="810" y="80"/>
                  </a:lnTo>
                  <a:lnTo>
                    <a:pt x="810" y="80"/>
                  </a:lnTo>
                  <a:lnTo>
                    <a:pt x="796" y="80"/>
                  </a:lnTo>
                  <a:lnTo>
                    <a:pt x="782" y="82"/>
                  </a:lnTo>
                  <a:lnTo>
                    <a:pt x="770" y="84"/>
                  </a:lnTo>
                  <a:lnTo>
                    <a:pt x="758" y="86"/>
                  </a:lnTo>
                  <a:lnTo>
                    <a:pt x="758" y="86"/>
                  </a:lnTo>
                  <a:lnTo>
                    <a:pt x="748" y="72"/>
                  </a:lnTo>
                  <a:lnTo>
                    <a:pt x="736" y="58"/>
                  </a:lnTo>
                  <a:lnTo>
                    <a:pt x="720" y="46"/>
                  </a:lnTo>
                  <a:lnTo>
                    <a:pt x="704" y="34"/>
                  </a:lnTo>
                  <a:lnTo>
                    <a:pt x="704" y="34"/>
                  </a:lnTo>
                  <a:lnTo>
                    <a:pt x="738" y="26"/>
                  </a:lnTo>
                  <a:lnTo>
                    <a:pt x="774" y="20"/>
                  </a:lnTo>
                  <a:lnTo>
                    <a:pt x="812" y="18"/>
                  </a:lnTo>
                  <a:lnTo>
                    <a:pt x="850" y="20"/>
                  </a:lnTo>
                  <a:lnTo>
                    <a:pt x="850" y="20"/>
                  </a:lnTo>
                  <a:lnTo>
                    <a:pt x="886" y="24"/>
                  </a:lnTo>
                  <a:lnTo>
                    <a:pt x="922" y="28"/>
                  </a:lnTo>
                  <a:lnTo>
                    <a:pt x="958" y="34"/>
                  </a:lnTo>
                  <a:lnTo>
                    <a:pt x="992" y="42"/>
                  </a:lnTo>
                  <a:lnTo>
                    <a:pt x="992" y="42"/>
                  </a:lnTo>
                  <a:lnTo>
                    <a:pt x="974" y="54"/>
                  </a:lnTo>
                  <a:lnTo>
                    <a:pt x="960" y="68"/>
                  </a:lnTo>
                  <a:lnTo>
                    <a:pt x="956" y="76"/>
                  </a:lnTo>
                  <a:lnTo>
                    <a:pt x="952" y="82"/>
                  </a:lnTo>
                  <a:lnTo>
                    <a:pt x="950" y="90"/>
                  </a:lnTo>
                  <a:lnTo>
                    <a:pt x="948" y="98"/>
                  </a:lnTo>
                  <a:lnTo>
                    <a:pt x="948" y="98"/>
                  </a:lnTo>
                  <a:lnTo>
                    <a:pt x="948" y="110"/>
                  </a:lnTo>
                  <a:lnTo>
                    <a:pt x="952" y="118"/>
                  </a:lnTo>
                  <a:lnTo>
                    <a:pt x="958" y="126"/>
                  </a:lnTo>
                  <a:lnTo>
                    <a:pt x="964" y="128"/>
                  </a:lnTo>
                  <a:lnTo>
                    <a:pt x="964" y="128"/>
                  </a:lnTo>
                  <a:lnTo>
                    <a:pt x="968" y="130"/>
                  </a:lnTo>
                  <a:lnTo>
                    <a:pt x="972" y="132"/>
                  </a:lnTo>
                  <a:lnTo>
                    <a:pt x="972" y="132"/>
                  </a:lnTo>
                  <a:lnTo>
                    <a:pt x="980" y="130"/>
                  </a:lnTo>
                  <a:lnTo>
                    <a:pt x="984" y="126"/>
                  </a:lnTo>
                  <a:lnTo>
                    <a:pt x="988" y="120"/>
                  </a:lnTo>
                  <a:lnTo>
                    <a:pt x="990" y="114"/>
                  </a:lnTo>
                  <a:lnTo>
                    <a:pt x="990" y="114"/>
                  </a:lnTo>
                  <a:lnTo>
                    <a:pt x="988" y="108"/>
                  </a:lnTo>
                  <a:lnTo>
                    <a:pt x="984" y="102"/>
                  </a:lnTo>
                  <a:lnTo>
                    <a:pt x="980" y="98"/>
                  </a:lnTo>
                  <a:lnTo>
                    <a:pt x="972" y="96"/>
                  </a:lnTo>
                  <a:lnTo>
                    <a:pt x="972" y="96"/>
                  </a:lnTo>
                  <a:lnTo>
                    <a:pt x="966" y="98"/>
                  </a:lnTo>
                  <a:lnTo>
                    <a:pt x="960" y="102"/>
                  </a:lnTo>
                  <a:lnTo>
                    <a:pt x="956" y="108"/>
                  </a:lnTo>
                  <a:lnTo>
                    <a:pt x="956" y="114"/>
                  </a:lnTo>
                  <a:lnTo>
                    <a:pt x="956" y="114"/>
                  </a:lnTo>
                  <a:lnTo>
                    <a:pt x="956" y="120"/>
                  </a:lnTo>
                  <a:lnTo>
                    <a:pt x="956" y="120"/>
                  </a:lnTo>
                  <a:lnTo>
                    <a:pt x="952" y="110"/>
                  </a:lnTo>
                  <a:lnTo>
                    <a:pt x="952" y="100"/>
                  </a:lnTo>
                  <a:lnTo>
                    <a:pt x="952" y="100"/>
                  </a:lnTo>
                  <a:lnTo>
                    <a:pt x="952" y="90"/>
                  </a:lnTo>
                  <a:lnTo>
                    <a:pt x="956" y="84"/>
                  </a:lnTo>
                  <a:lnTo>
                    <a:pt x="960" y="76"/>
                  </a:lnTo>
                  <a:lnTo>
                    <a:pt x="964" y="68"/>
                  </a:lnTo>
                  <a:lnTo>
                    <a:pt x="978" y="54"/>
                  </a:lnTo>
                  <a:lnTo>
                    <a:pt x="996" y="44"/>
                  </a:lnTo>
                  <a:lnTo>
                    <a:pt x="996" y="44"/>
                  </a:lnTo>
                  <a:lnTo>
                    <a:pt x="1064" y="60"/>
                  </a:lnTo>
                  <a:lnTo>
                    <a:pt x="1130" y="78"/>
                  </a:lnTo>
                  <a:lnTo>
                    <a:pt x="1194" y="92"/>
                  </a:lnTo>
                  <a:lnTo>
                    <a:pt x="1224" y="96"/>
                  </a:lnTo>
                  <a:lnTo>
                    <a:pt x="1254" y="100"/>
                  </a:lnTo>
                  <a:lnTo>
                    <a:pt x="1254" y="100"/>
                  </a:lnTo>
                  <a:lnTo>
                    <a:pt x="1296" y="102"/>
                  </a:lnTo>
                  <a:lnTo>
                    <a:pt x="1316" y="100"/>
                  </a:lnTo>
                  <a:lnTo>
                    <a:pt x="1334" y="98"/>
                  </a:lnTo>
                  <a:lnTo>
                    <a:pt x="1352" y="92"/>
                  </a:lnTo>
                  <a:lnTo>
                    <a:pt x="1364" y="86"/>
                  </a:lnTo>
                  <a:lnTo>
                    <a:pt x="1370" y="80"/>
                  </a:lnTo>
                  <a:lnTo>
                    <a:pt x="1374" y="76"/>
                  </a:lnTo>
                  <a:lnTo>
                    <a:pt x="1376" y="70"/>
                  </a:lnTo>
                  <a:lnTo>
                    <a:pt x="1378" y="62"/>
                  </a:lnTo>
                  <a:lnTo>
                    <a:pt x="1378" y="62"/>
                  </a:lnTo>
                  <a:lnTo>
                    <a:pt x="1376" y="56"/>
                  </a:lnTo>
                  <a:lnTo>
                    <a:pt x="1374" y="48"/>
                  </a:lnTo>
                  <a:lnTo>
                    <a:pt x="1370" y="42"/>
                  </a:lnTo>
                  <a:lnTo>
                    <a:pt x="1364" y="36"/>
                  </a:lnTo>
                  <a:lnTo>
                    <a:pt x="1348" y="26"/>
                  </a:lnTo>
                  <a:lnTo>
                    <a:pt x="1328" y="18"/>
                  </a:lnTo>
                  <a:lnTo>
                    <a:pt x="1304" y="12"/>
                  </a:lnTo>
                  <a:lnTo>
                    <a:pt x="1278" y="8"/>
                  </a:lnTo>
                  <a:lnTo>
                    <a:pt x="1226" y="2"/>
                  </a:lnTo>
                  <a:lnTo>
                    <a:pt x="1226" y="2"/>
                  </a:lnTo>
                  <a:lnTo>
                    <a:pt x="1170" y="0"/>
                  </a:lnTo>
                  <a:lnTo>
                    <a:pt x="1140" y="2"/>
                  </a:lnTo>
                  <a:lnTo>
                    <a:pt x="1110" y="4"/>
                  </a:lnTo>
                  <a:lnTo>
                    <a:pt x="1082" y="8"/>
                  </a:lnTo>
                  <a:lnTo>
                    <a:pt x="1054" y="14"/>
                  </a:lnTo>
                  <a:lnTo>
                    <a:pt x="1030" y="20"/>
                  </a:lnTo>
                  <a:lnTo>
                    <a:pt x="1006" y="30"/>
                  </a:lnTo>
                  <a:lnTo>
                    <a:pt x="1006" y="30"/>
                  </a:lnTo>
                  <a:lnTo>
                    <a:pt x="968" y="20"/>
                  </a:lnTo>
                  <a:lnTo>
                    <a:pt x="930" y="12"/>
                  </a:lnTo>
                  <a:lnTo>
                    <a:pt x="890" y="6"/>
                  </a:lnTo>
                  <a:lnTo>
                    <a:pt x="848" y="0"/>
                  </a:lnTo>
                  <a:lnTo>
                    <a:pt x="848" y="0"/>
                  </a:lnTo>
                  <a:lnTo>
                    <a:pt x="828" y="0"/>
                  </a:lnTo>
                  <a:lnTo>
                    <a:pt x="806" y="0"/>
                  </a:lnTo>
                  <a:lnTo>
                    <a:pt x="784" y="2"/>
                  </a:lnTo>
                  <a:lnTo>
                    <a:pt x="764" y="4"/>
                  </a:lnTo>
                  <a:lnTo>
                    <a:pt x="744" y="8"/>
                  </a:lnTo>
                  <a:lnTo>
                    <a:pt x="724" y="12"/>
                  </a:lnTo>
                  <a:lnTo>
                    <a:pt x="706" y="18"/>
                  </a:lnTo>
                  <a:lnTo>
                    <a:pt x="688" y="26"/>
                  </a:lnTo>
                  <a:lnTo>
                    <a:pt x="688" y="26"/>
                  </a:lnTo>
                  <a:lnTo>
                    <a:pt x="672" y="18"/>
                  </a:lnTo>
                  <a:lnTo>
                    <a:pt x="654" y="12"/>
                  </a:lnTo>
                  <a:lnTo>
                    <a:pt x="634" y="8"/>
                  </a:lnTo>
                  <a:lnTo>
                    <a:pt x="614" y="4"/>
                  </a:lnTo>
                  <a:lnTo>
                    <a:pt x="594" y="2"/>
                  </a:lnTo>
                  <a:lnTo>
                    <a:pt x="572" y="0"/>
                  </a:lnTo>
                  <a:lnTo>
                    <a:pt x="550" y="0"/>
                  </a:lnTo>
                  <a:lnTo>
                    <a:pt x="528" y="0"/>
                  </a:lnTo>
                  <a:lnTo>
                    <a:pt x="528" y="0"/>
                  </a:lnTo>
                  <a:lnTo>
                    <a:pt x="486" y="6"/>
                  </a:lnTo>
                  <a:lnTo>
                    <a:pt x="446" y="12"/>
                  </a:lnTo>
                  <a:lnTo>
                    <a:pt x="408" y="20"/>
                  </a:lnTo>
                  <a:lnTo>
                    <a:pt x="372" y="30"/>
                  </a:lnTo>
                  <a:lnTo>
                    <a:pt x="372" y="30"/>
                  </a:lnTo>
                  <a:lnTo>
                    <a:pt x="348" y="20"/>
                  </a:lnTo>
                  <a:lnTo>
                    <a:pt x="322" y="14"/>
                  </a:lnTo>
                  <a:lnTo>
                    <a:pt x="296" y="8"/>
                  </a:lnTo>
                  <a:lnTo>
                    <a:pt x="266" y="4"/>
                  </a:lnTo>
                  <a:lnTo>
                    <a:pt x="238" y="2"/>
                  </a:lnTo>
                  <a:lnTo>
                    <a:pt x="208" y="0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00" y="8"/>
                  </a:lnTo>
                  <a:lnTo>
                    <a:pt x="74" y="12"/>
                  </a:lnTo>
                  <a:lnTo>
                    <a:pt x="50" y="18"/>
                  </a:lnTo>
                  <a:lnTo>
                    <a:pt x="30" y="26"/>
                  </a:lnTo>
                  <a:lnTo>
                    <a:pt x="14" y="36"/>
                  </a:lnTo>
                  <a:lnTo>
                    <a:pt x="8" y="42"/>
                  </a:lnTo>
                  <a:lnTo>
                    <a:pt x="4" y="48"/>
                  </a:lnTo>
                  <a:lnTo>
                    <a:pt x="0" y="56"/>
                  </a:lnTo>
                  <a:lnTo>
                    <a:pt x="0" y="62"/>
                  </a:lnTo>
                  <a:lnTo>
                    <a:pt x="0" y="62"/>
                  </a:lnTo>
                  <a:close/>
                  <a:moveTo>
                    <a:pt x="1014" y="34"/>
                  </a:moveTo>
                  <a:lnTo>
                    <a:pt x="1014" y="34"/>
                  </a:lnTo>
                  <a:lnTo>
                    <a:pt x="1036" y="24"/>
                  </a:lnTo>
                  <a:lnTo>
                    <a:pt x="1062" y="18"/>
                  </a:lnTo>
                  <a:lnTo>
                    <a:pt x="1088" y="12"/>
                  </a:lnTo>
                  <a:lnTo>
                    <a:pt x="1116" y="8"/>
                  </a:lnTo>
                  <a:lnTo>
                    <a:pt x="1142" y="6"/>
                  </a:lnTo>
                  <a:lnTo>
                    <a:pt x="1170" y="4"/>
                  </a:lnTo>
                  <a:lnTo>
                    <a:pt x="1198" y="4"/>
                  </a:lnTo>
                  <a:lnTo>
                    <a:pt x="1224" y="6"/>
                  </a:lnTo>
                  <a:lnTo>
                    <a:pt x="1226" y="6"/>
                  </a:lnTo>
                  <a:lnTo>
                    <a:pt x="1226" y="6"/>
                  </a:lnTo>
                  <a:lnTo>
                    <a:pt x="1276" y="10"/>
                  </a:lnTo>
                  <a:lnTo>
                    <a:pt x="1300" y="14"/>
                  </a:lnTo>
                  <a:lnTo>
                    <a:pt x="1324" y="20"/>
                  </a:lnTo>
                  <a:lnTo>
                    <a:pt x="1346" y="28"/>
                  </a:lnTo>
                  <a:lnTo>
                    <a:pt x="1362" y="36"/>
                  </a:lnTo>
                  <a:lnTo>
                    <a:pt x="1368" y="42"/>
                  </a:lnTo>
                  <a:lnTo>
                    <a:pt x="1372" y="48"/>
                  </a:lnTo>
                  <a:lnTo>
                    <a:pt x="1374" y="56"/>
                  </a:lnTo>
                  <a:lnTo>
                    <a:pt x="1374" y="62"/>
                  </a:lnTo>
                  <a:lnTo>
                    <a:pt x="1374" y="62"/>
                  </a:lnTo>
                  <a:lnTo>
                    <a:pt x="1374" y="68"/>
                  </a:lnTo>
                  <a:lnTo>
                    <a:pt x="1370" y="74"/>
                  </a:lnTo>
                  <a:lnTo>
                    <a:pt x="1366" y="78"/>
                  </a:lnTo>
                  <a:lnTo>
                    <a:pt x="1362" y="84"/>
                  </a:lnTo>
                  <a:lnTo>
                    <a:pt x="1350" y="90"/>
                  </a:lnTo>
                  <a:lnTo>
                    <a:pt x="1334" y="94"/>
                  </a:lnTo>
                  <a:lnTo>
                    <a:pt x="1314" y="96"/>
                  </a:lnTo>
                  <a:lnTo>
                    <a:pt x="1294" y="98"/>
                  </a:lnTo>
                  <a:lnTo>
                    <a:pt x="1254" y="96"/>
                  </a:lnTo>
                  <a:lnTo>
                    <a:pt x="1254" y="96"/>
                  </a:lnTo>
                  <a:lnTo>
                    <a:pt x="1226" y="92"/>
                  </a:lnTo>
                  <a:lnTo>
                    <a:pt x="1198" y="88"/>
                  </a:lnTo>
                  <a:lnTo>
                    <a:pt x="1140" y="72"/>
                  </a:lnTo>
                  <a:lnTo>
                    <a:pt x="1080" y="52"/>
                  </a:lnTo>
                  <a:lnTo>
                    <a:pt x="1014" y="34"/>
                  </a:lnTo>
                  <a:lnTo>
                    <a:pt x="1014" y="34"/>
                  </a:lnTo>
                  <a:close/>
                  <a:moveTo>
                    <a:pt x="696" y="234"/>
                  </a:moveTo>
                  <a:lnTo>
                    <a:pt x="696" y="234"/>
                  </a:lnTo>
                  <a:lnTo>
                    <a:pt x="712" y="228"/>
                  </a:lnTo>
                  <a:lnTo>
                    <a:pt x="726" y="218"/>
                  </a:lnTo>
                  <a:lnTo>
                    <a:pt x="740" y="208"/>
                  </a:lnTo>
                  <a:lnTo>
                    <a:pt x="752" y="196"/>
                  </a:lnTo>
                  <a:lnTo>
                    <a:pt x="760" y="182"/>
                  </a:lnTo>
                  <a:lnTo>
                    <a:pt x="766" y="168"/>
                  </a:lnTo>
                  <a:lnTo>
                    <a:pt x="770" y="150"/>
                  </a:lnTo>
                  <a:lnTo>
                    <a:pt x="770" y="134"/>
                  </a:lnTo>
                  <a:lnTo>
                    <a:pt x="770" y="132"/>
                  </a:lnTo>
                  <a:lnTo>
                    <a:pt x="770" y="132"/>
                  </a:lnTo>
                  <a:lnTo>
                    <a:pt x="768" y="116"/>
                  </a:lnTo>
                  <a:lnTo>
                    <a:pt x="764" y="102"/>
                  </a:lnTo>
                  <a:lnTo>
                    <a:pt x="764" y="102"/>
                  </a:lnTo>
                  <a:lnTo>
                    <a:pt x="788" y="100"/>
                  </a:lnTo>
                  <a:lnTo>
                    <a:pt x="810" y="100"/>
                  </a:lnTo>
                  <a:lnTo>
                    <a:pt x="810" y="100"/>
                  </a:lnTo>
                  <a:lnTo>
                    <a:pt x="828" y="102"/>
                  </a:lnTo>
                  <a:lnTo>
                    <a:pt x="844" y="106"/>
                  </a:lnTo>
                  <a:lnTo>
                    <a:pt x="858" y="112"/>
                  </a:lnTo>
                  <a:lnTo>
                    <a:pt x="872" y="118"/>
                  </a:lnTo>
                  <a:lnTo>
                    <a:pt x="884" y="128"/>
                  </a:lnTo>
                  <a:lnTo>
                    <a:pt x="892" y="140"/>
                  </a:lnTo>
                  <a:lnTo>
                    <a:pt x="898" y="152"/>
                  </a:lnTo>
                  <a:lnTo>
                    <a:pt x="900" y="168"/>
                  </a:lnTo>
                  <a:lnTo>
                    <a:pt x="900" y="168"/>
                  </a:lnTo>
                  <a:lnTo>
                    <a:pt x="898" y="178"/>
                  </a:lnTo>
                  <a:lnTo>
                    <a:pt x="894" y="188"/>
                  </a:lnTo>
                  <a:lnTo>
                    <a:pt x="890" y="198"/>
                  </a:lnTo>
                  <a:lnTo>
                    <a:pt x="884" y="206"/>
                  </a:lnTo>
                  <a:lnTo>
                    <a:pt x="876" y="212"/>
                  </a:lnTo>
                  <a:lnTo>
                    <a:pt x="866" y="220"/>
                  </a:lnTo>
                  <a:lnTo>
                    <a:pt x="846" y="230"/>
                  </a:lnTo>
                  <a:lnTo>
                    <a:pt x="824" y="238"/>
                  </a:lnTo>
                  <a:lnTo>
                    <a:pt x="798" y="242"/>
                  </a:lnTo>
                  <a:lnTo>
                    <a:pt x="772" y="244"/>
                  </a:lnTo>
                  <a:lnTo>
                    <a:pt x="746" y="244"/>
                  </a:lnTo>
                  <a:lnTo>
                    <a:pt x="746" y="244"/>
                  </a:lnTo>
                  <a:lnTo>
                    <a:pt x="720" y="240"/>
                  </a:lnTo>
                  <a:lnTo>
                    <a:pt x="696" y="234"/>
                  </a:lnTo>
                  <a:lnTo>
                    <a:pt x="696" y="234"/>
                  </a:lnTo>
                  <a:close/>
                  <a:moveTo>
                    <a:pt x="614" y="102"/>
                  </a:moveTo>
                  <a:lnTo>
                    <a:pt x="614" y="102"/>
                  </a:lnTo>
                  <a:lnTo>
                    <a:pt x="608" y="116"/>
                  </a:lnTo>
                  <a:lnTo>
                    <a:pt x="606" y="132"/>
                  </a:lnTo>
                  <a:lnTo>
                    <a:pt x="606" y="134"/>
                  </a:lnTo>
                  <a:lnTo>
                    <a:pt x="606" y="134"/>
                  </a:lnTo>
                  <a:lnTo>
                    <a:pt x="608" y="150"/>
                  </a:lnTo>
                  <a:lnTo>
                    <a:pt x="610" y="168"/>
                  </a:lnTo>
                  <a:lnTo>
                    <a:pt x="618" y="182"/>
                  </a:lnTo>
                  <a:lnTo>
                    <a:pt x="626" y="196"/>
                  </a:lnTo>
                  <a:lnTo>
                    <a:pt x="638" y="208"/>
                  </a:lnTo>
                  <a:lnTo>
                    <a:pt x="650" y="218"/>
                  </a:lnTo>
                  <a:lnTo>
                    <a:pt x="666" y="228"/>
                  </a:lnTo>
                  <a:lnTo>
                    <a:pt x="682" y="234"/>
                  </a:lnTo>
                  <a:lnTo>
                    <a:pt x="682" y="234"/>
                  </a:lnTo>
                  <a:lnTo>
                    <a:pt x="658" y="240"/>
                  </a:lnTo>
                  <a:lnTo>
                    <a:pt x="632" y="244"/>
                  </a:lnTo>
                  <a:lnTo>
                    <a:pt x="632" y="244"/>
                  </a:lnTo>
                  <a:lnTo>
                    <a:pt x="606" y="244"/>
                  </a:lnTo>
                  <a:lnTo>
                    <a:pt x="580" y="242"/>
                  </a:lnTo>
                  <a:lnTo>
                    <a:pt x="554" y="238"/>
                  </a:lnTo>
                  <a:lnTo>
                    <a:pt x="530" y="230"/>
                  </a:lnTo>
                  <a:lnTo>
                    <a:pt x="510" y="220"/>
                  </a:lnTo>
                  <a:lnTo>
                    <a:pt x="502" y="212"/>
                  </a:lnTo>
                  <a:lnTo>
                    <a:pt x="494" y="206"/>
                  </a:lnTo>
                  <a:lnTo>
                    <a:pt x="488" y="198"/>
                  </a:lnTo>
                  <a:lnTo>
                    <a:pt x="484" y="188"/>
                  </a:lnTo>
                  <a:lnTo>
                    <a:pt x="480" y="178"/>
                  </a:lnTo>
                  <a:lnTo>
                    <a:pt x="478" y="168"/>
                  </a:lnTo>
                  <a:lnTo>
                    <a:pt x="478" y="168"/>
                  </a:lnTo>
                  <a:lnTo>
                    <a:pt x="480" y="152"/>
                  </a:lnTo>
                  <a:lnTo>
                    <a:pt x="484" y="140"/>
                  </a:lnTo>
                  <a:lnTo>
                    <a:pt x="494" y="128"/>
                  </a:lnTo>
                  <a:lnTo>
                    <a:pt x="506" y="118"/>
                  </a:lnTo>
                  <a:lnTo>
                    <a:pt x="518" y="112"/>
                  </a:lnTo>
                  <a:lnTo>
                    <a:pt x="534" y="106"/>
                  </a:lnTo>
                  <a:lnTo>
                    <a:pt x="550" y="102"/>
                  </a:lnTo>
                  <a:lnTo>
                    <a:pt x="566" y="100"/>
                  </a:lnTo>
                  <a:lnTo>
                    <a:pt x="566" y="100"/>
                  </a:lnTo>
                  <a:lnTo>
                    <a:pt x="590" y="100"/>
                  </a:lnTo>
                  <a:lnTo>
                    <a:pt x="614" y="102"/>
                  </a:lnTo>
                  <a:lnTo>
                    <a:pt x="614" y="102"/>
                  </a:lnTo>
                  <a:close/>
                  <a:moveTo>
                    <a:pt x="688" y="40"/>
                  </a:moveTo>
                  <a:lnTo>
                    <a:pt x="688" y="40"/>
                  </a:lnTo>
                  <a:lnTo>
                    <a:pt x="708" y="48"/>
                  </a:lnTo>
                  <a:lnTo>
                    <a:pt x="726" y="60"/>
                  </a:lnTo>
                  <a:lnTo>
                    <a:pt x="742" y="74"/>
                  </a:lnTo>
                  <a:lnTo>
                    <a:pt x="752" y="88"/>
                  </a:lnTo>
                  <a:lnTo>
                    <a:pt x="752" y="88"/>
                  </a:lnTo>
                  <a:lnTo>
                    <a:pt x="734" y="98"/>
                  </a:lnTo>
                  <a:lnTo>
                    <a:pt x="728" y="104"/>
                  </a:lnTo>
                  <a:lnTo>
                    <a:pt x="720" y="110"/>
                  </a:lnTo>
                  <a:lnTo>
                    <a:pt x="714" y="118"/>
                  </a:lnTo>
                  <a:lnTo>
                    <a:pt x="710" y="126"/>
                  </a:lnTo>
                  <a:lnTo>
                    <a:pt x="708" y="134"/>
                  </a:lnTo>
                  <a:lnTo>
                    <a:pt x="706" y="144"/>
                  </a:lnTo>
                  <a:lnTo>
                    <a:pt x="706" y="144"/>
                  </a:lnTo>
                  <a:lnTo>
                    <a:pt x="708" y="154"/>
                  </a:lnTo>
                  <a:lnTo>
                    <a:pt x="712" y="164"/>
                  </a:lnTo>
                  <a:lnTo>
                    <a:pt x="718" y="170"/>
                  </a:lnTo>
                  <a:lnTo>
                    <a:pt x="726" y="176"/>
                  </a:lnTo>
                  <a:lnTo>
                    <a:pt x="726" y="176"/>
                  </a:lnTo>
                  <a:lnTo>
                    <a:pt x="732" y="178"/>
                  </a:lnTo>
                  <a:lnTo>
                    <a:pt x="732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8" y="178"/>
                  </a:lnTo>
                  <a:lnTo>
                    <a:pt x="738" y="178"/>
                  </a:lnTo>
                  <a:lnTo>
                    <a:pt x="744" y="176"/>
                  </a:lnTo>
                  <a:lnTo>
                    <a:pt x="750" y="172"/>
                  </a:lnTo>
                  <a:lnTo>
                    <a:pt x="752" y="166"/>
                  </a:lnTo>
                  <a:lnTo>
                    <a:pt x="754" y="160"/>
                  </a:lnTo>
                  <a:lnTo>
                    <a:pt x="754" y="160"/>
                  </a:lnTo>
                  <a:lnTo>
                    <a:pt x="752" y="154"/>
                  </a:lnTo>
                  <a:lnTo>
                    <a:pt x="748" y="148"/>
                  </a:lnTo>
                  <a:lnTo>
                    <a:pt x="742" y="144"/>
                  </a:lnTo>
                  <a:lnTo>
                    <a:pt x="736" y="144"/>
                  </a:lnTo>
                  <a:lnTo>
                    <a:pt x="736" y="144"/>
                  </a:lnTo>
                  <a:lnTo>
                    <a:pt x="730" y="144"/>
                  </a:lnTo>
                  <a:lnTo>
                    <a:pt x="724" y="148"/>
                  </a:lnTo>
                  <a:lnTo>
                    <a:pt x="720" y="154"/>
                  </a:lnTo>
                  <a:lnTo>
                    <a:pt x="718" y="160"/>
                  </a:lnTo>
                  <a:lnTo>
                    <a:pt x="718" y="160"/>
                  </a:lnTo>
                  <a:lnTo>
                    <a:pt x="720" y="166"/>
                  </a:lnTo>
                  <a:lnTo>
                    <a:pt x="722" y="170"/>
                  </a:lnTo>
                  <a:lnTo>
                    <a:pt x="722" y="170"/>
                  </a:lnTo>
                  <a:lnTo>
                    <a:pt x="716" y="166"/>
                  </a:lnTo>
                  <a:lnTo>
                    <a:pt x="712" y="160"/>
                  </a:lnTo>
                  <a:lnTo>
                    <a:pt x="710" y="152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2" y="136"/>
                  </a:lnTo>
                  <a:lnTo>
                    <a:pt x="714" y="128"/>
                  </a:lnTo>
                  <a:lnTo>
                    <a:pt x="720" y="122"/>
                  </a:lnTo>
                  <a:lnTo>
                    <a:pt x="726" y="116"/>
                  </a:lnTo>
                  <a:lnTo>
                    <a:pt x="732" y="112"/>
                  </a:lnTo>
                  <a:lnTo>
                    <a:pt x="742" y="108"/>
                  </a:lnTo>
                  <a:lnTo>
                    <a:pt x="760" y="102"/>
                  </a:lnTo>
                  <a:lnTo>
                    <a:pt x="760" y="102"/>
                  </a:lnTo>
                  <a:lnTo>
                    <a:pt x="764" y="118"/>
                  </a:lnTo>
                  <a:lnTo>
                    <a:pt x="766" y="134"/>
                  </a:lnTo>
                  <a:lnTo>
                    <a:pt x="766" y="134"/>
                  </a:lnTo>
                  <a:lnTo>
                    <a:pt x="766" y="150"/>
                  </a:lnTo>
                  <a:lnTo>
                    <a:pt x="762" y="166"/>
                  </a:lnTo>
                  <a:lnTo>
                    <a:pt x="756" y="182"/>
                  </a:lnTo>
                  <a:lnTo>
                    <a:pt x="746" y="194"/>
                  </a:lnTo>
                  <a:lnTo>
                    <a:pt x="736" y="206"/>
                  </a:lnTo>
                  <a:lnTo>
                    <a:pt x="722" y="216"/>
                  </a:lnTo>
                  <a:lnTo>
                    <a:pt x="706" y="226"/>
                  </a:lnTo>
                  <a:lnTo>
                    <a:pt x="688" y="232"/>
                  </a:lnTo>
                  <a:lnTo>
                    <a:pt x="688" y="232"/>
                  </a:lnTo>
                  <a:lnTo>
                    <a:pt x="672" y="226"/>
                  </a:lnTo>
                  <a:lnTo>
                    <a:pt x="656" y="216"/>
                  </a:lnTo>
                  <a:lnTo>
                    <a:pt x="642" y="206"/>
                  </a:lnTo>
                  <a:lnTo>
                    <a:pt x="630" y="194"/>
                  </a:lnTo>
                  <a:lnTo>
                    <a:pt x="622" y="182"/>
                  </a:lnTo>
                  <a:lnTo>
                    <a:pt x="614" y="166"/>
                  </a:lnTo>
                  <a:lnTo>
                    <a:pt x="612" y="150"/>
                  </a:lnTo>
                  <a:lnTo>
                    <a:pt x="610" y="134"/>
                  </a:lnTo>
                  <a:lnTo>
                    <a:pt x="610" y="134"/>
                  </a:lnTo>
                  <a:lnTo>
                    <a:pt x="612" y="118"/>
                  </a:lnTo>
                  <a:lnTo>
                    <a:pt x="618" y="102"/>
                  </a:lnTo>
                  <a:lnTo>
                    <a:pt x="618" y="102"/>
                  </a:lnTo>
                  <a:lnTo>
                    <a:pt x="636" y="108"/>
                  </a:lnTo>
                  <a:lnTo>
                    <a:pt x="644" y="112"/>
                  </a:lnTo>
                  <a:lnTo>
                    <a:pt x="652" y="116"/>
                  </a:lnTo>
                  <a:lnTo>
                    <a:pt x="658" y="122"/>
                  </a:lnTo>
                  <a:lnTo>
                    <a:pt x="662" y="128"/>
                  </a:lnTo>
                  <a:lnTo>
                    <a:pt x="666" y="136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52"/>
                  </a:lnTo>
                  <a:lnTo>
                    <a:pt x="666" y="158"/>
                  </a:lnTo>
                  <a:lnTo>
                    <a:pt x="662" y="164"/>
                  </a:lnTo>
                  <a:lnTo>
                    <a:pt x="658" y="168"/>
                  </a:lnTo>
                  <a:lnTo>
                    <a:pt x="658" y="168"/>
                  </a:lnTo>
                  <a:lnTo>
                    <a:pt x="660" y="160"/>
                  </a:lnTo>
                  <a:lnTo>
                    <a:pt x="660" y="160"/>
                  </a:lnTo>
                  <a:lnTo>
                    <a:pt x="658" y="154"/>
                  </a:lnTo>
                  <a:lnTo>
                    <a:pt x="654" y="148"/>
                  </a:lnTo>
                  <a:lnTo>
                    <a:pt x="650" y="144"/>
                  </a:lnTo>
                  <a:lnTo>
                    <a:pt x="642" y="144"/>
                  </a:lnTo>
                  <a:lnTo>
                    <a:pt x="642" y="144"/>
                  </a:lnTo>
                  <a:lnTo>
                    <a:pt x="636" y="144"/>
                  </a:lnTo>
                  <a:lnTo>
                    <a:pt x="630" y="148"/>
                  </a:lnTo>
                  <a:lnTo>
                    <a:pt x="626" y="154"/>
                  </a:lnTo>
                  <a:lnTo>
                    <a:pt x="626" y="160"/>
                  </a:lnTo>
                  <a:lnTo>
                    <a:pt x="626" y="160"/>
                  </a:lnTo>
                  <a:lnTo>
                    <a:pt x="626" y="166"/>
                  </a:lnTo>
                  <a:lnTo>
                    <a:pt x="628" y="170"/>
                  </a:lnTo>
                  <a:lnTo>
                    <a:pt x="632" y="174"/>
                  </a:lnTo>
                  <a:lnTo>
                    <a:pt x="638" y="176"/>
                  </a:lnTo>
                  <a:lnTo>
                    <a:pt x="638" y="176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50" y="176"/>
                  </a:lnTo>
                  <a:lnTo>
                    <a:pt x="650" y="176"/>
                  </a:lnTo>
                  <a:lnTo>
                    <a:pt x="652" y="176"/>
                  </a:lnTo>
                  <a:lnTo>
                    <a:pt x="652" y="176"/>
                  </a:lnTo>
                  <a:lnTo>
                    <a:pt x="660" y="170"/>
                  </a:lnTo>
                  <a:lnTo>
                    <a:pt x="666" y="164"/>
                  </a:lnTo>
                  <a:lnTo>
                    <a:pt x="670" y="154"/>
                  </a:lnTo>
                  <a:lnTo>
                    <a:pt x="672" y="144"/>
                  </a:lnTo>
                  <a:lnTo>
                    <a:pt x="672" y="144"/>
                  </a:lnTo>
                  <a:lnTo>
                    <a:pt x="670" y="134"/>
                  </a:lnTo>
                  <a:lnTo>
                    <a:pt x="666" y="126"/>
                  </a:lnTo>
                  <a:lnTo>
                    <a:pt x="662" y="118"/>
                  </a:lnTo>
                  <a:lnTo>
                    <a:pt x="658" y="110"/>
                  </a:lnTo>
                  <a:lnTo>
                    <a:pt x="650" y="104"/>
                  </a:lnTo>
                  <a:lnTo>
                    <a:pt x="642" y="98"/>
                  </a:lnTo>
                  <a:lnTo>
                    <a:pt x="624" y="88"/>
                  </a:lnTo>
                  <a:lnTo>
                    <a:pt x="624" y="88"/>
                  </a:lnTo>
                  <a:lnTo>
                    <a:pt x="636" y="74"/>
                  </a:lnTo>
                  <a:lnTo>
                    <a:pt x="652" y="60"/>
                  </a:lnTo>
                  <a:lnTo>
                    <a:pt x="668" y="48"/>
                  </a:lnTo>
                  <a:lnTo>
                    <a:pt x="688" y="40"/>
                  </a:lnTo>
                  <a:lnTo>
                    <a:pt x="688" y="40"/>
                  </a:lnTo>
                  <a:close/>
                  <a:moveTo>
                    <a:pt x="4" y="62"/>
                  </a:moveTo>
                  <a:lnTo>
                    <a:pt x="4" y="62"/>
                  </a:lnTo>
                  <a:lnTo>
                    <a:pt x="4" y="56"/>
                  </a:lnTo>
                  <a:lnTo>
                    <a:pt x="6" y="48"/>
                  </a:lnTo>
                  <a:lnTo>
                    <a:pt x="10" y="42"/>
                  </a:lnTo>
                  <a:lnTo>
                    <a:pt x="16" y="36"/>
                  </a:lnTo>
                  <a:lnTo>
                    <a:pt x="32" y="28"/>
                  </a:lnTo>
                  <a:lnTo>
                    <a:pt x="52" y="20"/>
                  </a:lnTo>
                  <a:lnTo>
                    <a:pt x="76" y="14"/>
                  </a:lnTo>
                  <a:lnTo>
                    <a:pt x="102" y="10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80" y="4"/>
                  </a:lnTo>
                  <a:lnTo>
                    <a:pt x="206" y="4"/>
                  </a:lnTo>
                  <a:lnTo>
                    <a:pt x="234" y="6"/>
                  </a:lnTo>
                  <a:lnTo>
                    <a:pt x="262" y="8"/>
                  </a:lnTo>
                  <a:lnTo>
                    <a:pt x="290" y="12"/>
                  </a:lnTo>
                  <a:lnTo>
                    <a:pt x="316" y="18"/>
                  </a:lnTo>
                  <a:lnTo>
                    <a:pt x="340" y="24"/>
                  </a:lnTo>
                  <a:lnTo>
                    <a:pt x="362" y="34"/>
                  </a:lnTo>
                  <a:lnTo>
                    <a:pt x="362" y="34"/>
                  </a:lnTo>
                  <a:lnTo>
                    <a:pt x="298" y="52"/>
                  </a:lnTo>
                  <a:lnTo>
                    <a:pt x="238" y="72"/>
                  </a:lnTo>
                  <a:lnTo>
                    <a:pt x="180" y="88"/>
                  </a:lnTo>
                  <a:lnTo>
                    <a:pt x="152" y="92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82" y="98"/>
                  </a:lnTo>
                  <a:lnTo>
                    <a:pt x="62" y="96"/>
                  </a:lnTo>
                  <a:lnTo>
                    <a:pt x="44" y="94"/>
                  </a:lnTo>
                  <a:lnTo>
                    <a:pt x="28" y="90"/>
                  </a:lnTo>
                  <a:lnTo>
                    <a:pt x="16" y="84"/>
                  </a:lnTo>
                  <a:lnTo>
                    <a:pt x="10" y="78"/>
                  </a:lnTo>
                  <a:lnTo>
                    <a:pt x="6" y="74"/>
                  </a:lnTo>
                  <a:lnTo>
                    <a:pt x="4" y="68"/>
                  </a:lnTo>
                  <a:lnTo>
                    <a:pt x="4" y="62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rgbClr val="C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98309" name="矩形 31"/>
          <p:cNvSpPr/>
          <p:nvPr/>
        </p:nvSpPr>
        <p:spPr>
          <a:xfrm>
            <a:off x="179388" y="1446214"/>
            <a:ext cx="7561262" cy="1372673"/>
          </a:xfrm>
          <a:prstGeom prst="rect">
            <a:avLst/>
          </a:prstGeom>
          <a:gradFill rotWithShape="1">
            <a:gsLst>
              <a:gs pos="0">
                <a:srgbClr val="FFECEC">
                  <a:alpha val="100000"/>
                </a:srgbClr>
              </a:gs>
              <a:gs pos="50000">
                <a:srgbClr val="FFDBDB">
                  <a:alpha val="100000"/>
                </a:srgbClr>
              </a:gs>
              <a:gs pos="100000">
                <a:srgbClr val="FFD6D6">
                  <a:alpha val="100000"/>
                </a:srgbClr>
              </a:gs>
            </a:gsLst>
            <a:lin ang="5400000"/>
            <a:tileRect/>
          </a:gradFill>
          <a:ln w="6350" cap="flat" cmpd="sng">
            <a:solidFill>
              <a:srgbClr val="FFB7B7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党和国家在社会主义建设中为什么会出现这样的失误？给我们带来哪些启示？</a:t>
            </a:r>
          </a:p>
        </p:txBody>
      </p:sp>
      <p:sp>
        <p:nvSpPr>
          <p:cNvPr id="33" name="MH_Other_1"/>
          <p:cNvSpPr/>
          <p:nvPr>
            <p:custDataLst>
              <p:tags r:id="rId2"/>
            </p:custDataLst>
          </p:nvPr>
        </p:nvSpPr>
        <p:spPr>
          <a:xfrm>
            <a:off x="2516468" y="3015105"/>
            <a:ext cx="5913515" cy="3457066"/>
          </a:xfrm>
          <a:prstGeom prst="roundRect">
            <a:avLst>
              <a:gd name="adj" fmla="val 7740"/>
            </a:avLst>
          </a:prstGeom>
          <a:solidFill>
            <a:srgbClr val="FFFFFF"/>
          </a:solidFill>
          <a:ln>
            <a:solidFill>
              <a:schemeClr val="accent1"/>
            </a:solidFill>
          </a:ln>
          <a:effectLst>
            <a:outerShdw dist="25400" dir="5400000" algn="t" rotWithShape="0">
              <a:schemeClr val="accent6">
                <a:lumMod val="50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17817" y="1289051"/>
            <a:ext cx="720080" cy="1085207"/>
          </a:xfrm>
          <a:prstGeom prst="rect">
            <a:avLst/>
          </a:prstGeom>
        </p:spPr>
      </p:pic>
      <p:pic>
        <p:nvPicPr>
          <p:cNvPr id="98313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850" y="3860800"/>
            <a:ext cx="1922464" cy="266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14" name="Text Box 20"/>
          <p:cNvSpPr txBox="1"/>
          <p:nvPr/>
        </p:nvSpPr>
        <p:spPr>
          <a:xfrm>
            <a:off x="2627314" y="3403600"/>
            <a:ext cx="5761037" cy="249298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3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小提示：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3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3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、党和国家对我国社会主义发展阶段是否有清楚的认知？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3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3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、中国从没搞过社会主义建设，所以只能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</a:rPr>
              <a:t>摸着石头过河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98315" name="Text Box 20"/>
          <p:cNvSpPr txBox="1"/>
          <p:nvPr/>
        </p:nvSpPr>
        <p:spPr>
          <a:xfrm>
            <a:off x="2700340" y="3295651"/>
            <a:ext cx="5616575" cy="28931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、党和国家对我国社会主义所处的发展阶段认识不足，没有正确认识国情；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、对如何建设社会主义缺少经验，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、急于求成，忽视客观经济规律。</a:t>
            </a:r>
          </a:p>
        </p:txBody>
      </p:sp>
      <p:sp>
        <p:nvSpPr>
          <p:cNvPr id="98316" name="文本框 98315"/>
          <p:cNvSpPr txBox="1"/>
          <p:nvPr/>
        </p:nvSpPr>
        <p:spPr>
          <a:xfrm>
            <a:off x="1397483" y="3478401"/>
            <a:ext cx="7019924" cy="255453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</a:rPr>
              <a:t>启示</a:t>
            </a:r>
            <a:r>
              <a:rPr lang="zh-CN" altLang="en-US" b="1" dirty="0">
                <a:latin typeface="Arial" panose="020B0604020202020204" pitchFamily="34" charset="0"/>
              </a:rPr>
              <a:t>：</a:t>
            </a:r>
            <a:r>
              <a:rPr lang="en-US" altLang="zh-CN" b="1" dirty="0">
                <a:latin typeface="Arial" panose="020B0604020202020204" pitchFamily="34" charset="0"/>
              </a:rPr>
              <a:t>1</a:t>
            </a:r>
            <a:r>
              <a:rPr lang="zh-CN" altLang="en-US" b="1" dirty="0">
                <a:latin typeface="Arial" panose="020B0604020202020204" pitchFamily="34" charset="0"/>
              </a:rPr>
              <a:t>、要遵循客观规律，立足于本国国情；</a:t>
            </a:r>
          </a:p>
          <a:p>
            <a:pPr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</a:rPr>
              <a:t>2</a:t>
            </a:r>
            <a:r>
              <a:rPr lang="zh-CN" altLang="en-US" b="1" dirty="0">
                <a:latin typeface="Arial" panose="020B0604020202020204" pitchFamily="34" charset="0"/>
              </a:rPr>
              <a:t>、坚持实事求是，一切从实际出发；</a:t>
            </a:r>
          </a:p>
          <a:p>
            <a:pPr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</a:rPr>
              <a:t>3</a:t>
            </a:r>
            <a:r>
              <a:rPr lang="zh-CN" altLang="en-US" b="1" dirty="0">
                <a:latin typeface="Arial" panose="020B0604020202020204" pitchFamily="34" charset="0"/>
              </a:rPr>
              <a:t>、生产关系要适应生产力的发展。</a:t>
            </a:r>
          </a:p>
        </p:txBody>
      </p:sp>
      <p:sp>
        <p:nvSpPr>
          <p:cNvPr id="14" name="矩形 12"/>
          <p:cNvSpPr>
            <a:spLocks noChangeArrowheads="1"/>
          </p:cNvSpPr>
          <p:nvPr/>
        </p:nvSpPr>
        <p:spPr bwMode="auto">
          <a:xfrm>
            <a:off x="2662239" y="1913469"/>
            <a:ext cx="466776" cy="430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dirty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200" dirty="0"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4" grpId="0" animBg="1"/>
      <p:bldP spid="98315" grpId="0" animBg="1"/>
      <p:bldP spid="98316" grpId="0" animBg="1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1"/>
          <p:cNvGrpSpPr>
            <a:grpSpLocks/>
          </p:cNvGrpSpPr>
          <p:nvPr/>
        </p:nvGrpSpPr>
        <p:grpSpPr bwMode="auto">
          <a:xfrm>
            <a:off x="2392571" y="177179"/>
            <a:ext cx="4355017" cy="869778"/>
            <a:chOff x="2323133" y="346502"/>
            <a:chExt cx="4354910" cy="932071"/>
          </a:xfrm>
        </p:grpSpPr>
        <p:sp>
          <p:nvSpPr>
            <p:cNvPr id="31763" name="文本框 26"/>
            <p:cNvSpPr txBox="1"/>
            <p:nvPr/>
          </p:nvSpPr>
          <p:spPr>
            <a:xfrm>
              <a:off x="2323133" y="346502"/>
              <a:ext cx="4354910" cy="8285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/>
            <a:lstStyle/>
            <a:p>
              <a:pPr algn="ctr" defTabSz="1072500" eaLnBrk="1" hangingPunct="1"/>
              <a:r>
                <a:rPr lang="zh-CN" altLang="en-US" sz="3000" noProof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国民经济的调整</a:t>
              </a:r>
              <a:endParaRPr lang="zh-CN" altLang="en-US" sz="3000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>
              <a:off x="3448343" y="950621"/>
              <a:ext cx="2104489" cy="327952"/>
            </a:xfrm>
            <a:custGeom>
              <a:avLst/>
              <a:gdLst>
                <a:gd name="T0" fmla="*/ 62 w 1378"/>
                <a:gd name="T1" fmla="*/ 100 h 248"/>
                <a:gd name="T2" fmla="*/ 380 w 1378"/>
                <a:gd name="T3" fmla="*/ 44 h 248"/>
                <a:gd name="T4" fmla="*/ 422 w 1378"/>
                <a:gd name="T5" fmla="*/ 116 h 248"/>
                <a:gd name="T6" fmla="*/ 400 w 1378"/>
                <a:gd name="T7" fmla="*/ 98 h 248"/>
                <a:gd name="T8" fmla="*/ 406 w 1378"/>
                <a:gd name="T9" fmla="*/ 132 h 248"/>
                <a:gd name="T10" fmla="*/ 428 w 1378"/>
                <a:gd name="T11" fmla="*/ 90 h 248"/>
                <a:gd name="T12" fmla="*/ 492 w 1378"/>
                <a:gd name="T13" fmla="*/ 24 h 248"/>
                <a:gd name="T14" fmla="*/ 642 w 1378"/>
                <a:gd name="T15" fmla="*/ 58 h 248"/>
                <a:gd name="T16" fmla="*/ 548 w 1378"/>
                <a:gd name="T17" fmla="*/ 84 h 248"/>
                <a:gd name="T18" fmla="*/ 474 w 1378"/>
                <a:gd name="T19" fmla="*/ 178 h 248"/>
                <a:gd name="T20" fmla="*/ 606 w 1378"/>
                <a:gd name="T21" fmla="*/ 248 h 248"/>
                <a:gd name="T22" fmla="*/ 772 w 1378"/>
                <a:gd name="T23" fmla="*/ 248 h 248"/>
                <a:gd name="T24" fmla="*/ 904 w 1378"/>
                <a:gd name="T25" fmla="*/ 178 h 248"/>
                <a:gd name="T26" fmla="*/ 830 w 1378"/>
                <a:gd name="T27" fmla="*/ 84 h 248"/>
                <a:gd name="T28" fmla="*/ 736 w 1378"/>
                <a:gd name="T29" fmla="*/ 58 h 248"/>
                <a:gd name="T30" fmla="*/ 886 w 1378"/>
                <a:gd name="T31" fmla="*/ 24 h 248"/>
                <a:gd name="T32" fmla="*/ 950 w 1378"/>
                <a:gd name="T33" fmla="*/ 90 h 248"/>
                <a:gd name="T34" fmla="*/ 972 w 1378"/>
                <a:gd name="T35" fmla="*/ 132 h 248"/>
                <a:gd name="T36" fmla="*/ 980 w 1378"/>
                <a:gd name="T37" fmla="*/ 98 h 248"/>
                <a:gd name="T38" fmla="*/ 956 w 1378"/>
                <a:gd name="T39" fmla="*/ 120 h 248"/>
                <a:gd name="T40" fmla="*/ 996 w 1378"/>
                <a:gd name="T41" fmla="*/ 44 h 248"/>
                <a:gd name="T42" fmla="*/ 1316 w 1378"/>
                <a:gd name="T43" fmla="*/ 100 h 248"/>
                <a:gd name="T44" fmla="*/ 1376 w 1378"/>
                <a:gd name="T45" fmla="*/ 56 h 248"/>
                <a:gd name="T46" fmla="*/ 1226 w 1378"/>
                <a:gd name="T47" fmla="*/ 2 h 248"/>
                <a:gd name="T48" fmla="*/ 968 w 1378"/>
                <a:gd name="T49" fmla="*/ 20 h 248"/>
                <a:gd name="T50" fmla="*/ 744 w 1378"/>
                <a:gd name="T51" fmla="*/ 8 h 248"/>
                <a:gd name="T52" fmla="*/ 594 w 1378"/>
                <a:gd name="T53" fmla="*/ 2 h 248"/>
                <a:gd name="T54" fmla="*/ 372 w 1378"/>
                <a:gd name="T55" fmla="*/ 30 h 248"/>
                <a:gd name="T56" fmla="*/ 100 w 1378"/>
                <a:gd name="T57" fmla="*/ 8 h 248"/>
                <a:gd name="T58" fmla="*/ 0 w 1378"/>
                <a:gd name="T59" fmla="*/ 62 h 248"/>
                <a:gd name="T60" fmla="*/ 1198 w 1378"/>
                <a:gd name="T61" fmla="*/ 4 h 248"/>
                <a:gd name="T62" fmla="*/ 1368 w 1378"/>
                <a:gd name="T63" fmla="*/ 42 h 248"/>
                <a:gd name="T64" fmla="*/ 1350 w 1378"/>
                <a:gd name="T65" fmla="*/ 90 h 248"/>
                <a:gd name="T66" fmla="*/ 1080 w 1378"/>
                <a:gd name="T67" fmla="*/ 52 h 248"/>
                <a:gd name="T68" fmla="*/ 760 w 1378"/>
                <a:gd name="T69" fmla="*/ 182 h 248"/>
                <a:gd name="T70" fmla="*/ 788 w 1378"/>
                <a:gd name="T71" fmla="*/ 100 h 248"/>
                <a:gd name="T72" fmla="*/ 898 w 1378"/>
                <a:gd name="T73" fmla="*/ 152 h 248"/>
                <a:gd name="T74" fmla="*/ 846 w 1378"/>
                <a:gd name="T75" fmla="*/ 230 h 248"/>
                <a:gd name="T76" fmla="*/ 614 w 1378"/>
                <a:gd name="T77" fmla="*/ 102 h 248"/>
                <a:gd name="T78" fmla="*/ 626 w 1378"/>
                <a:gd name="T79" fmla="*/ 196 h 248"/>
                <a:gd name="T80" fmla="*/ 606 w 1378"/>
                <a:gd name="T81" fmla="*/ 244 h 248"/>
                <a:gd name="T82" fmla="*/ 480 w 1378"/>
                <a:gd name="T83" fmla="*/ 178 h 248"/>
                <a:gd name="T84" fmla="*/ 550 w 1378"/>
                <a:gd name="T85" fmla="*/ 102 h 248"/>
                <a:gd name="T86" fmla="*/ 726 w 1378"/>
                <a:gd name="T87" fmla="*/ 60 h 248"/>
                <a:gd name="T88" fmla="*/ 708 w 1378"/>
                <a:gd name="T89" fmla="*/ 134 h 248"/>
                <a:gd name="T90" fmla="*/ 732 w 1378"/>
                <a:gd name="T91" fmla="*/ 178 h 248"/>
                <a:gd name="T92" fmla="*/ 752 w 1378"/>
                <a:gd name="T93" fmla="*/ 166 h 248"/>
                <a:gd name="T94" fmla="*/ 724 w 1378"/>
                <a:gd name="T95" fmla="*/ 148 h 248"/>
                <a:gd name="T96" fmla="*/ 710 w 1378"/>
                <a:gd name="T97" fmla="*/ 152 h 248"/>
                <a:gd name="T98" fmla="*/ 760 w 1378"/>
                <a:gd name="T99" fmla="*/ 102 h 248"/>
                <a:gd name="T100" fmla="*/ 736 w 1378"/>
                <a:gd name="T101" fmla="*/ 206 h 248"/>
                <a:gd name="T102" fmla="*/ 622 w 1378"/>
                <a:gd name="T103" fmla="*/ 182 h 248"/>
                <a:gd name="T104" fmla="*/ 644 w 1378"/>
                <a:gd name="T105" fmla="*/ 112 h 248"/>
                <a:gd name="T106" fmla="*/ 662 w 1378"/>
                <a:gd name="T107" fmla="*/ 164 h 248"/>
                <a:gd name="T108" fmla="*/ 642 w 1378"/>
                <a:gd name="T109" fmla="*/ 144 h 248"/>
                <a:gd name="T110" fmla="*/ 638 w 1378"/>
                <a:gd name="T111" fmla="*/ 176 h 248"/>
                <a:gd name="T112" fmla="*/ 652 w 1378"/>
                <a:gd name="T113" fmla="*/ 176 h 248"/>
                <a:gd name="T114" fmla="*/ 658 w 1378"/>
                <a:gd name="T115" fmla="*/ 110 h 248"/>
                <a:gd name="T116" fmla="*/ 688 w 1378"/>
                <a:gd name="T117" fmla="*/ 40 h 248"/>
                <a:gd name="T118" fmla="*/ 76 w 1378"/>
                <a:gd name="T119" fmla="*/ 14 h 248"/>
                <a:gd name="T120" fmla="*/ 290 w 1378"/>
                <a:gd name="T121" fmla="*/ 12 h 248"/>
                <a:gd name="T122" fmla="*/ 122 w 1378"/>
                <a:gd name="T123" fmla="*/ 96 h 248"/>
                <a:gd name="T124" fmla="*/ 4 w 1378"/>
                <a:gd name="T125" fmla="*/ 6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8" h="248">
                  <a:moveTo>
                    <a:pt x="0" y="62"/>
                  </a:moveTo>
                  <a:lnTo>
                    <a:pt x="0" y="62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8" y="80"/>
                  </a:lnTo>
                  <a:lnTo>
                    <a:pt x="12" y="86"/>
                  </a:lnTo>
                  <a:lnTo>
                    <a:pt x="26" y="92"/>
                  </a:lnTo>
                  <a:lnTo>
                    <a:pt x="42" y="98"/>
                  </a:lnTo>
                  <a:lnTo>
                    <a:pt x="62" y="100"/>
                  </a:lnTo>
                  <a:lnTo>
                    <a:pt x="82" y="102"/>
                  </a:lnTo>
                  <a:lnTo>
                    <a:pt x="124" y="100"/>
                  </a:lnTo>
                  <a:lnTo>
                    <a:pt x="124" y="100"/>
                  </a:lnTo>
                  <a:lnTo>
                    <a:pt x="152" y="96"/>
                  </a:lnTo>
                  <a:lnTo>
                    <a:pt x="184" y="92"/>
                  </a:lnTo>
                  <a:lnTo>
                    <a:pt x="246" y="78"/>
                  </a:lnTo>
                  <a:lnTo>
                    <a:pt x="312" y="60"/>
                  </a:lnTo>
                  <a:lnTo>
                    <a:pt x="380" y="44"/>
                  </a:lnTo>
                  <a:lnTo>
                    <a:pt x="380" y="44"/>
                  </a:lnTo>
                  <a:lnTo>
                    <a:pt x="398" y="54"/>
                  </a:lnTo>
                  <a:lnTo>
                    <a:pt x="412" y="68"/>
                  </a:lnTo>
                  <a:lnTo>
                    <a:pt x="418" y="76"/>
                  </a:lnTo>
                  <a:lnTo>
                    <a:pt x="422" y="84"/>
                  </a:lnTo>
                  <a:lnTo>
                    <a:pt x="424" y="90"/>
                  </a:lnTo>
                  <a:lnTo>
                    <a:pt x="426" y="100"/>
                  </a:lnTo>
                  <a:lnTo>
                    <a:pt x="426" y="100"/>
                  </a:lnTo>
                  <a:lnTo>
                    <a:pt x="426" y="108"/>
                  </a:lnTo>
                  <a:lnTo>
                    <a:pt x="422" y="116"/>
                  </a:lnTo>
                  <a:lnTo>
                    <a:pt x="422" y="116"/>
                  </a:lnTo>
                  <a:lnTo>
                    <a:pt x="422" y="114"/>
                  </a:lnTo>
                  <a:lnTo>
                    <a:pt x="422" y="114"/>
                  </a:lnTo>
                  <a:lnTo>
                    <a:pt x="422" y="108"/>
                  </a:lnTo>
                  <a:lnTo>
                    <a:pt x="418" y="102"/>
                  </a:lnTo>
                  <a:lnTo>
                    <a:pt x="412" y="98"/>
                  </a:lnTo>
                  <a:lnTo>
                    <a:pt x="406" y="96"/>
                  </a:lnTo>
                  <a:lnTo>
                    <a:pt x="406" y="96"/>
                  </a:lnTo>
                  <a:lnTo>
                    <a:pt x="400" y="98"/>
                  </a:lnTo>
                  <a:lnTo>
                    <a:pt x="394" y="102"/>
                  </a:lnTo>
                  <a:lnTo>
                    <a:pt x="390" y="108"/>
                  </a:lnTo>
                  <a:lnTo>
                    <a:pt x="388" y="114"/>
                  </a:lnTo>
                  <a:lnTo>
                    <a:pt x="388" y="114"/>
                  </a:lnTo>
                  <a:lnTo>
                    <a:pt x="390" y="120"/>
                  </a:lnTo>
                  <a:lnTo>
                    <a:pt x="394" y="126"/>
                  </a:lnTo>
                  <a:lnTo>
                    <a:pt x="400" y="130"/>
                  </a:lnTo>
                  <a:lnTo>
                    <a:pt x="406" y="132"/>
                  </a:lnTo>
                  <a:lnTo>
                    <a:pt x="406" y="132"/>
                  </a:lnTo>
                  <a:lnTo>
                    <a:pt x="412" y="130"/>
                  </a:lnTo>
                  <a:lnTo>
                    <a:pt x="416" y="128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18"/>
                  </a:lnTo>
                  <a:lnTo>
                    <a:pt x="428" y="108"/>
                  </a:lnTo>
                  <a:lnTo>
                    <a:pt x="430" y="98"/>
                  </a:lnTo>
                  <a:lnTo>
                    <a:pt x="430" y="98"/>
                  </a:lnTo>
                  <a:lnTo>
                    <a:pt x="428" y="90"/>
                  </a:lnTo>
                  <a:lnTo>
                    <a:pt x="426" y="82"/>
                  </a:lnTo>
                  <a:lnTo>
                    <a:pt x="422" y="76"/>
                  </a:lnTo>
                  <a:lnTo>
                    <a:pt x="416" y="68"/>
                  </a:lnTo>
                  <a:lnTo>
                    <a:pt x="402" y="54"/>
                  </a:lnTo>
                  <a:lnTo>
                    <a:pt x="386" y="42"/>
                  </a:lnTo>
                  <a:lnTo>
                    <a:pt x="386" y="42"/>
                  </a:lnTo>
                  <a:lnTo>
                    <a:pt x="420" y="34"/>
                  </a:lnTo>
                  <a:lnTo>
                    <a:pt x="456" y="28"/>
                  </a:lnTo>
                  <a:lnTo>
                    <a:pt x="492" y="24"/>
                  </a:lnTo>
                  <a:lnTo>
                    <a:pt x="528" y="20"/>
                  </a:lnTo>
                  <a:lnTo>
                    <a:pt x="528" y="20"/>
                  </a:lnTo>
                  <a:lnTo>
                    <a:pt x="566" y="18"/>
                  </a:lnTo>
                  <a:lnTo>
                    <a:pt x="604" y="20"/>
                  </a:lnTo>
                  <a:lnTo>
                    <a:pt x="640" y="26"/>
                  </a:lnTo>
                  <a:lnTo>
                    <a:pt x="674" y="34"/>
                  </a:lnTo>
                  <a:lnTo>
                    <a:pt x="674" y="34"/>
                  </a:lnTo>
                  <a:lnTo>
                    <a:pt x="656" y="46"/>
                  </a:lnTo>
                  <a:lnTo>
                    <a:pt x="642" y="58"/>
                  </a:lnTo>
                  <a:lnTo>
                    <a:pt x="630" y="72"/>
                  </a:lnTo>
                  <a:lnTo>
                    <a:pt x="620" y="86"/>
                  </a:lnTo>
                  <a:lnTo>
                    <a:pt x="620" y="86"/>
                  </a:lnTo>
                  <a:lnTo>
                    <a:pt x="608" y="84"/>
                  </a:lnTo>
                  <a:lnTo>
                    <a:pt x="594" y="82"/>
                  </a:lnTo>
                  <a:lnTo>
                    <a:pt x="582" y="80"/>
                  </a:lnTo>
                  <a:lnTo>
                    <a:pt x="568" y="80"/>
                  </a:lnTo>
                  <a:lnTo>
                    <a:pt x="568" y="80"/>
                  </a:lnTo>
                  <a:lnTo>
                    <a:pt x="548" y="84"/>
                  </a:lnTo>
                  <a:lnTo>
                    <a:pt x="530" y="90"/>
                  </a:lnTo>
                  <a:lnTo>
                    <a:pt x="514" y="98"/>
                  </a:lnTo>
                  <a:lnTo>
                    <a:pt x="498" y="108"/>
                  </a:lnTo>
                  <a:lnTo>
                    <a:pt x="486" y="120"/>
                  </a:lnTo>
                  <a:lnTo>
                    <a:pt x="478" y="134"/>
                  </a:lnTo>
                  <a:lnTo>
                    <a:pt x="472" y="150"/>
                  </a:lnTo>
                  <a:lnTo>
                    <a:pt x="472" y="168"/>
                  </a:lnTo>
                  <a:lnTo>
                    <a:pt x="472" y="168"/>
                  </a:lnTo>
                  <a:lnTo>
                    <a:pt x="474" y="178"/>
                  </a:lnTo>
                  <a:lnTo>
                    <a:pt x="476" y="188"/>
                  </a:lnTo>
                  <a:lnTo>
                    <a:pt x="482" y="198"/>
                  </a:lnTo>
                  <a:lnTo>
                    <a:pt x="488" y="206"/>
                  </a:lnTo>
                  <a:lnTo>
                    <a:pt x="496" y="214"/>
                  </a:lnTo>
                  <a:lnTo>
                    <a:pt x="506" y="222"/>
                  </a:lnTo>
                  <a:lnTo>
                    <a:pt x="526" y="232"/>
                  </a:lnTo>
                  <a:lnTo>
                    <a:pt x="552" y="240"/>
                  </a:lnTo>
                  <a:lnTo>
                    <a:pt x="578" y="246"/>
                  </a:lnTo>
                  <a:lnTo>
                    <a:pt x="606" y="248"/>
                  </a:lnTo>
                  <a:lnTo>
                    <a:pt x="634" y="248"/>
                  </a:lnTo>
                  <a:lnTo>
                    <a:pt x="634" y="248"/>
                  </a:lnTo>
                  <a:lnTo>
                    <a:pt x="662" y="244"/>
                  </a:lnTo>
                  <a:lnTo>
                    <a:pt x="688" y="238"/>
                  </a:lnTo>
                  <a:lnTo>
                    <a:pt x="688" y="238"/>
                  </a:lnTo>
                  <a:lnTo>
                    <a:pt x="716" y="244"/>
                  </a:lnTo>
                  <a:lnTo>
                    <a:pt x="744" y="248"/>
                  </a:lnTo>
                  <a:lnTo>
                    <a:pt x="744" y="248"/>
                  </a:lnTo>
                  <a:lnTo>
                    <a:pt x="772" y="248"/>
                  </a:lnTo>
                  <a:lnTo>
                    <a:pt x="800" y="246"/>
                  </a:lnTo>
                  <a:lnTo>
                    <a:pt x="826" y="240"/>
                  </a:lnTo>
                  <a:lnTo>
                    <a:pt x="850" y="232"/>
                  </a:lnTo>
                  <a:lnTo>
                    <a:pt x="872" y="222"/>
                  </a:lnTo>
                  <a:lnTo>
                    <a:pt x="882" y="214"/>
                  </a:lnTo>
                  <a:lnTo>
                    <a:pt x="890" y="206"/>
                  </a:lnTo>
                  <a:lnTo>
                    <a:pt x="896" y="198"/>
                  </a:lnTo>
                  <a:lnTo>
                    <a:pt x="900" y="188"/>
                  </a:lnTo>
                  <a:lnTo>
                    <a:pt x="904" y="178"/>
                  </a:lnTo>
                  <a:lnTo>
                    <a:pt x="906" y="168"/>
                  </a:lnTo>
                  <a:lnTo>
                    <a:pt x="906" y="168"/>
                  </a:lnTo>
                  <a:lnTo>
                    <a:pt x="904" y="150"/>
                  </a:lnTo>
                  <a:lnTo>
                    <a:pt x="900" y="134"/>
                  </a:lnTo>
                  <a:lnTo>
                    <a:pt x="890" y="120"/>
                  </a:lnTo>
                  <a:lnTo>
                    <a:pt x="878" y="108"/>
                  </a:lnTo>
                  <a:lnTo>
                    <a:pt x="864" y="98"/>
                  </a:lnTo>
                  <a:lnTo>
                    <a:pt x="848" y="90"/>
                  </a:lnTo>
                  <a:lnTo>
                    <a:pt x="830" y="84"/>
                  </a:lnTo>
                  <a:lnTo>
                    <a:pt x="810" y="80"/>
                  </a:lnTo>
                  <a:lnTo>
                    <a:pt x="810" y="80"/>
                  </a:lnTo>
                  <a:lnTo>
                    <a:pt x="796" y="80"/>
                  </a:lnTo>
                  <a:lnTo>
                    <a:pt x="782" y="82"/>
                  </a:lnTo>
                  <a:lnTo>
                    <a:pt x="770" y="84"/>
                  </a:lnTo>
                  <a:lnTo>
                    <a:pt x="758" y="86"/>
                  </a:lnTo>
                  <a:lnTo>
                    <a:pt x="758" y="86"/>
                  </a:lnTo>
                  <a:lnTo>
                    <a:pt x="748" y="72"/>
                  </a:lnTo>
                  <a:lnTo>
                    <a:pt x="736" y="58"/>
                  </a:lnTo>
                  <a:lnTo>
                    <a:pt x="720" y="46"/>
                  </a:lnTo>
                  <a:lnTo>
                    <a:pt x="704" y="34"/>
                  </a:lnTo>
                  <a:lnTo>
                    <a:pt x="704" y="34"/>
                  </a:lnTo>
                  <a:lnTo>
                    <a:pt x="738" y="26"/>
                  </a:lnTo>
                  <a:lnTo>
                    <a:pt x="774" y="20"/>
                  </a:lnTo>
                  <a:lnTo>
                    <a:pt x="812" y="18"/>
                  </a:lnTo>
                  <a:lnTo>
                    <a:pt x="850" y="20"/>
                  </a:lnTo>
                  <a:lnTo>
                    <a:pt x="850" y="20"/>
                  </a:lnTo>
                  <a:lnTo>
                    <a:pt x="886" y="24"/>
                  </a:lnTo>
                  <a:lnTo>
                    <a:pt x="922" y="28"/>
                  </a:lnTo>
                  <a:lnTo>
                    <a:pt x="958" y="34"/>
                  </a:lnTo>
                  <a:lnTo>
                    <a:pt x="992" y="42"/>
                  </a:lnTo>
                  <a:lnTo>
                    <a:pt x="992" y="42"/>
                  </a:lnTo>
                  <a:lnTo>
                    <a:pt x="974" y="54"/>
                  </a:lnTo>
                  <a:lnTo>
                    <a:pt x="960" y="68"/>
                  </a:lnTo>
                  <a:lnTo>
                    <a:pt x="956" y="76"/>
                  </a:lnTo>
                  <a:lnTo>
                    <a:pt x="952" y="82"/>
                  </a:lnTo>
                  <a:lnTo>
                    <a:pt x="950" y="90"/>
                  </a:lnTo>
                  <a:lnTo>
                    <a:pt x="948" y="98"/>
                  </a:lnTo>
                  <a:lnTo>
                    <a:pt x="948" y="98"/>
                  </a:lnTo>
                  <a:lnTo>
                    <a:pt x="948" y="110"/>
                  </a:lnTo>
                  <a:lnTo>
                    <a:pt x="952" y="118"/>
                  </a:lnTo>
                  <a:lnTo>
                    <a:pt x="958" y="126"/>
                  </a:lnTo>
                  <a:lnTo>
                    <a:pt x="964" y="128"/>
                  </a:lnTo>
                  <a:lnTo>
                    <a:pt x="964" y="128"/>
                  </a:lnTo>
                  <a:lnTo>
                    <a:pt x="968" y="130"/>
                  </a:lnTo>
                  <a:lnTo>
                    <a:pt x="972" y="132"/>
                  </a:lnTo>
                  <a:lnTo>
                    <a:pt x="972" y="132"/>
                  </a:lnTo>
                  <a:lnTo>
                    <a:pt x="980" y="130"/>
                  </a:lnTo>
                  <a:lnTo>
                    <a:pt x="984" y="126"/>
                  </a:lnTo>
                  <a:lnTo>
                    <a:pt x="988" y="120"/>
                  </a:lnTo>
                  <a:lnTo>
                    <a:pt x="990" y="114"/>
                  </a:lnTo>
                  <a:lnTo>
                    <a:pt x="990" y="114"/>
                  </a:lnTo>
                  <a:lnTo>
                    <a:pt x="988" y="108"/>
                  </a:lnTo>
                  <a:lnTo>
                    <a:pt x="984" y="102"/>
                  </a:lnTo>
                  <a:lnTo>
                    <a:pt x="980" y="98"/>
                  </a:lnTo>
                  <a:lnTo>
                    <a:pt x="972" y="96"/>
                  </a:lnTo>
                  <a:lnTo>
                    <a:pt x="972" y="96"/>
                  </a:lnTo>
                  <a:lnTo>
                    <a:pt x="966" y="98"/>
                  </a:lnTo>
                  <a:lnTo>
                    <a:pt x="960" y="102"/>
                  </a:lnTo>
                  <a:lnTo>
                    <a:pt x="956" y="108"/>
                  </a:lnTo>
                  <a:lnTo>
                    <a:pt x="956" y="114"/>
                  </a:lnTo>
                  <a:lnTo>
                    <a:pt x="956" y="114"/>
                  </a:lnTo>
                  <a:lnTo>
                    <a:pt x="956" y="120"/>
                  </a:lnTo>
                  <a:lnTo>
                    <a:pt x="956" y="120"/>
                  </a:lnTo>
                  <a:lnTo>
                    <a:pt x="952" y="110"/>
                  </a:lnTo>
                  <a:lnTo>
                    <a:pt x="952" y="100"/>
                  </a:lnTo>
                  <a:lnTo>
                    <a:pt x="952" y="100"/>
                  </a:lnTo>
                  <a:lnTo>
                    <a:pt x="952" y="90"/>
                  </a:lnTo>
                  <a:lnTo>
                    <a:pt x="956" y="84"/>
                  </a:lnTo>
                  <a:lnTo>
                    <a:pt x="960" y="76"/>
                  </a:lnTo>
                  <a:lnTo>
                    <a:pt x="964" y="68"/>
                  </a:lnTo>
                  <a:lnTo>
                    <a:pt x="978" y="54"/>
                  </a:lnTo>
                  <a:lnTo>
                    <a:pt x="996" y="44"/>
                  </a:lnTo>
                  <a:lnTo>
                    <a:pt x="996" y="44"/>
                  </a:lnTo>
                  <a:lnTo>
                    <a:pt x="1064" y="60"/>
                  </a:lnTo>
                  <a:lnTo>
                    <a:pt x="1130" y="78"/>
                  </a:lnTo>
                  <a:lnTo>
                    <a:pt x="1194" y="92"/>
                  </a:lnTo>
                  <a:lnTo>
                    <a:pt x="1224" y="96"/>
                  </a:lnTo>
                  <a:lnTo>
                    <a:pt x="1254" y="100"/>
                  </a:lnTo>
                  <a:lnTo>
                    <a:pt x="1254" y="100"/>
                  </a:lnTo>
                  <a:lnTo>
                    <a:pt x="1296" y="102"/>
                  </a:lnTo>
                  <a:lnTo>
                    <a:pt x="1316" y="100"/>
                  </a:lnTo>
                  <a:lnTo>
                    <a:pt x="1334" y="98"/>
                  </a:lnTo>
                  <a:lnTo>
                    <a:pt x="1352" y="92"/>
                  </a:lnTo>
                  <a:lnTo>
                    <a:pt x="1364" y="86"/>
                  </a:lnTo>
                  <a:lnTo>
                    <a:pt x="1370" y="80"/>
                  </a:lnTo>
                  <a:lnTo>
                    <a:pt x="1374" y="76"/>
                  </a:lnTo>
                  <a:lnTo>
                    <a:pt x="1376" y="70"/>
                  </a:lnTo>
                  <a:lnTo>
                    <a:pt x="1378" y="62"/>
                  </a:lnTo>
                  <a:lnTo>
                    <a:pt x="1378" y="62"/>
                  </a:lnTo>
                  <a:lnTo>
                    <a:pt x="1376" y="56"/>
                  </a:lnTo>
                  <a:lnTo>
                    <a:pt x="1374" y="48"/>
                  </a:lnTo>
                  <a:lnTo>
                    <a:pt x="1370" y="42"/>
                  </a:lnTo>
                  <a:lnTo>
                    <a:pt x="1364" y="36"/>
                  </a:lnTo>
                  <a:lnTo>
                    <a:pt x="1348" y="26"/>
                  </a:lnTo>
                  <a:lnTo>
                    <a:pt x="1328" y="18"/>
                  </a:lnTo>
                  <a:lnTo>
                    <a:pt x="1304" y="12"/>
                  </a:lnTo>
                  <a:lnTo>
                    <a:pt x="1278" y="8"/>
                  </a:lnTo>
                  <a:lnTo>
                    <a:pt x="1226" y="2"/>
                  </a:lnTo>
                  <a:lnTo>
                    <a:pt x="1226" y="2"/>
                  </a:lnTo>
                  <a:lnTo>
                    <a:pt x="1170" y="0"/>
                  </a:lnTo>
                  <a:lnTo>
                    <a:pt x="1140" y="2"/>
                  </a:lnTo>
                  <a:lnTo>
                    <a:pt x="1110" y="4"/>
                  </a:lnTo>
                  <a:lnTo>
                    <a:pt x="1082" y="8"/>
                  </a:lnTo>
                  <a:lnTo>
                    <a:pt x="1054" y="14"/>
                  </a:lnTo>
                  <a:lnTo>
                    <a:pt x="1030" y="20"/>
                  </a:lnTo>
                  <a:lnTo>
                    <a:pt x="1006" y="30"/>
                  </a:lnTo>
                  <a:lnTo>
                    <a:pt x="1006" y="30"/>
                  </a:lnTo>
                  <a:lnTo>
                    <a:pt x="968" y="20"/>
                  </a:lnTo>
                  <a:lnTo>
                    <a:pt x="930" y="12"/>
                  </a:lnTo>
                  <a:lnTo>
                    <a:pt x="890" y="6"/>
                  </a:lnTo>
                  <a:lnTo>
                    <a:pt x="848" y="0"/>
                  </a:lnTo>
                  <a:lnTo>
                    <a:pt x="848" y="0"/>
                  </a:lnTo>
                  <a:lnTo>
                    <a:pt x="828" y="0"/>
                  </a:lnTo>
                  <a:lnTo>
                    <a:pt x="806" y="0"/>
                  </a:lnTo>
                  <a:lnTo>
                    <a:pt x="784" y="2"/>
                  </a:lnTo>
                  <a:lnTo>
                    <a:pt x="764" y="4"/>
                  </a:lnTo>
                  <a:lnTo>
                    <a:pt x="744" y="8"/>
                  </a:lnTo>
                  <a:lnTo>
                    <a:pt x="724" y="12"/>
                  </a:lnTo>
                  <a:lnTo>
                    <a:pt x="706" y="18"/>
                  </a:lnTo>
                  <a:lnTo>
                    <a:pt x="688" y="26"/>
                  </a:lnTo>
                  <a:lnTo>
                    <a:pt x="688" y="26"/>
                  </a:lnTo>
                  <a:lnTo>
                    <a:pt x="672" y="18"/>
                  </a:lnTo>
                  <a:lnTo>
                    <a:pt x="654" y="12"/>
                  </a:lnTo>
                  <a:lnTo>
                    <a:pt x="634" y="8"/>
                  </a:lnTo>
                  <a:lnTo>
                    <a:pt x="614" y="4"/>
                  </a:lnTo>
                  <a:lnTo>
                    <a:pt x="594" y="2"/>
                  </a:lnTo>
                  <a:lnTo>
                    <a:pt x="572" y="0"/>
                  </a:lnTo>
                  <a:lnTo>
                    <a:pt x="550" y="0"/>
                  </a:lnTo>
                  <a:lnTo>
                    <a:pt x="528" y="0"/>
                  </a:lnTo>
                  <a:lnTo>
                    <a:pt x="528" y="0"/>
                  </a:lnTo>
                  <a:lnTo>
                    <a:pt x="486" y="6"/>
                  </a:lnTo>
                  <a:lnTo>
                    <a:pt x="446" y="12"/>
                  </a:lnTo>
                  <a:lnTo>
                    <a:pt x="408" y="20"/>
                  </a:lnTo>
                  <a:lnTo>
                    <a:pt x="372" y="30"/>
                  </a:lnTo>
                  <a:lnTo>
                    <a:pt x="372" y="30"/>
                  </a:lnTo>
                  <a:lnTo>
                    <a:pt x="348" y="20"/>
                  </a:lnTo>
                  <a:lnTo>
                    <a:pt x="322" y="14"/>
                  </a:lnTo>
                  <a:lnTo>
                    <a:pt x="296" y="8"/>
                  </a:lnTo>
                  <a:lnTo>
                    <a:pt x="266" y="4"/>
                  </a:lnTo>
                  <a:lnTo>
                    <a:pt x="238" y="2"/>
                  </a:lnTo>
                  <a:lnTo>
                    <a:pt x="208" y="0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00" y="8"/>
                  </a:lnTo>
                  <a:lnTo>
                    <a:pt x="74" y="12"/>
                  </a:lnTo>
                  <a:lnTo>
                    <a:pt x="50" y="18"/>
                  </a:lnTo>
                  <a:lnTo>
                    <a:pt x="30" y="26"/>
                  </a:lnTo>
                  <a:lnTo>
                    <a:pt x="14" y="36"/>
                  </a:lnTo>
                  <a:lnTo>
                    <a:pt x="8" y="42"/>
                  </a:lnTo>
                  <a:lnTo>
                    <a:pt x="4" y="48"/>
                  </a:lnTo>
                  <a:lnTo>
                    <a:pt x="0" y="56"/>
                  </a:lnTo>
                  <a:lnTo>
                    <a:pt x="0" y="62"/>
                  </a:lnTo>
                  <a:lnTo>
                    <a:pt x="0" y="62"/>
                  </a:lnTo>
                  <a:close/>
                  <a:moveTo>
                    <a:pt x="1014" y="34"/>
                  </a:moveTo>
                  <a:lnTo>
                    <a:pt x="1014" y="34"/>
                  </a:lnTo>
                  <a:lnTo>
                    <a:pt x="1036" y="24"/>
                  </a:lnTo>
                  <a:lnTo>
                    <a:pt x="1062" y="18"/>
                  </a:lnTo>
                  <a:lnTo>
                    <a:pt x="1088" y="12"/>
                  </a:lnTo>
                  <a:lnTo>
                    <a:pt x="1116" y="8"/>
                  </a:lnTo>
                  <a:lnTo>
                    <a:pt x="1142" y="6"/>
                  </a:lnTo>
                  <a:lnTo>
                    <a:pt x="1170" y="4"/>
                  </a:lnTo>
                  <a:lnTo>
                    <a:pt x="1198" y="4"/>
                  </a:lnTo>
                  <a:lnTo>
                    <a:pt x="1224" y="6"/>
                  </a:lnTo>
                  <a:lnTo>
                    <a:pt x="1226" y="6"/>
                  </a:lnTo>
                  <a:lnTo>
                    <a:pt x="1226" y="6"/>
                  </a:lnTo>
                  <a:lnTo>
                    <a:pt x="1276" y="10"/>
                  </a:lnTo>
                  <a:lnTo>
                    <a:pt x="1300" y="14"/>
                  </a:lnTo>
                  <a:lnTo>
                    <a:pt x="1324" y="20"/>
                  </a:lnTo>
                  <a:lnTo>
                    <a:pt x="1346" y="28"/>
                  </a:lnTo>
                  <a:lnTo>
                    <a:pt x="1362" y="36"/>
                  </a:lnTo>
                  <a:lnTo>
                    <a:pt x="1368" y="42"/>
                  </a:lnTo>
                  <a:lnTo>
                    <a:pt x="1372" y="48"/>
                  </a:lnTo>
                  <a:lnTo>
                    <a:pt x="1374" y="56"/>
                  </a:lnTo>
                  <a:lnTo>
                    <a:pt x="1374" y="62"/>
                  </a:lnTo>
                  <a:lnTo>
                    <a:pt x="1374" y="62"/>
                  </a:lnTo>
                  <a:lnTo>
                    <a:pt x="1374" y="68"/>
                  </a:lnTo>
                  <a:lnTo>
                    <a:pt x="1370" y="74"/>
                  </a:lnTo>
                  <a:lnTo>
                    <a:pt x="1366" y="78"/>
                  </a:lnTo>
                  <a:lnTo>
                    <a:pt x="1362" y="84"/>
                  </a:lnTo>
                  <a:lnTo>
                    <a:pt x="1350" y="90"/>
                  </a:lnTo>
                  <a:lnTo>
                    <a:pt x="1334" y="94"/>
                  </a:lnTo>
                  <a:lnTo>
                    <a:pt x="1314" y="96"/>
                  </a:lnTo>
                  <a:lnTo>
                    <a:pt x="1294" y="98"/>
                  </a:lnTo>
                  <a:lnTo>
                    <a:pt x="1254" y="96"/>
                  </a:lnTo>
                  <a:lnTo>
                    <a:pt x="1254" y="96"/>
                  </a:lnTo>
                  <a:lnTo>
                    <a:pt x="1226" y="92"/>
                  </a:lnTo>
                  <a:lnTo>
                    <a:pt x="1198" y="88"/>
                  </a:lnTo>
                  <a:lnTo>
                    <a:pt x="1140" y="72"/>
                  </a:lnTo>
                  <a:lnTo>
                    <a:pt x="1080" y="52"/>
                  </a:lnTo>
                  <a:lnTo>
                    <a:pt x="1014" y="34"/>
                  </a:lnTo>
                  <a:lnTo>
                    <a:pt x="1014" y="34"/>
                  </a:lnTo>
                  <a:close/>
                  <a:moveTo>
                    <a:pt x="696" y="234"/>
                  </a:moveTo>
                  <a:lnTo>
                    <a:pt x="696" y="234"/>
                  </a:lnTo>
                  <a:lnTo>
                    <a:pt x="712" y="228"/>
                  </a:lnTo>
                  <a:lnTo>
                    <a:pt x="726" y="218"/>
                  </a:lnTo>
                  <a:lnTo>
                    <a:pt x="740" y="208"/>
                  </a:lnTo>
                  <a:lnTo>
                    <a:pt x="752" y="196"/>
                  </a:lnTo>
                  <a:lnTo>
                    <a:pt x="760" y="182"/>
                  </a:lnTo>
                  <a:lnTo>
                    <a:pt x="766" y="168"/>
                  </a:lnTo>
                  <a:lnTo>
                    <a:pt x="770" y="150"/>
                  </a:lnTo>
                  <a:lnTo>
                    <a:pt x="770" y="134"/>
                  </a:lnTo>
                  <a:lnTo>
                    <a:pt x="770" y="132"/>
                  </a:lnTo>
                  <a:lnTo>
                    <a:pt x="770" y="132"/>
                  </a:lnTo>
                  <a:lnTo>
                    <a:pt x="768" y="116"/>
                  </a:lnTo>
                  <a:lnTo>
                    <a:pt x="764" y="102"/>
                  </a:lnTo>
                  <a:lnTo>
                    <a:pt x="764" y="102"/>
                  </a:lnTo>
                  <a:lnTo>
                    <a:pt x="788" y="100"/>
                  </a:lnTo>
                  <a:lnTo>
                    <a:pt x="810" y="100"/>
                  </a:lnTo>
                  <a:lnTo>
                    <a:pt x="810" y="100"/>
                  </a:lnTo>
                  <a:lnTo>
                    <a:pt x="828" y="102"/>
                  </a:lnTo>
                  <a:lnTo>
                    <a:pt x="844" y="106"/>
                  </a:lnTo>
                  <a:lnTo>
                    <a:pt x="858" y="112"/>
                  </a:lnTo>
                  <a:lnTo>
                    <a:pt x="872" y="118"/>
                  </a:lnTo>
                  <a:lnTo>
                    <a:pt x="884" y="128"/>
                  </a:lnTo>
                  <a:lnTo>
                    <a:pt x="892" y="140"/>
                  </a:lnTo>
                  <a:lnTo>
                    <a:pt x="898" y="152"/>
                  </a:lnTo>
                  <a:lnTo>
                    <a:pt x="900" y="168"/>
                  </a:lnTo>
                  <a:lnTo>
                    <a:pt x="900" y="168"/>
                  </a:lnTo>
                  <a:lnTo>
                    <a:pt x="898" y="178"/>
                  </a:lnTo>
                  <a:lnTo>
                    <a:pt x="894" y="188"/>
                  </a:lnTo>
                  <a:lnTo>
                    <a:pt x="890" y="198"/>
                  </a:lnTo>
                  <a:lnTo>
                    <a:pt x="884" y="206"/>
                  </a:lnTo>
                  <a:lnTo>
                    <a:pt x="876" y="212"/>
                  </a:lnTo>
                  <a:lnTo>
                    <a:pt x="866" y="220"/>
                  </a:lnTo>
                  <a:lnTo>
                    <a:pt x="846" y="230"/>
                  </a:lnTo>
                  <a:lnTo>
                    <a:pt x="824" y="238"/>
                  </a:lnTo>
                  <a:lnTo>
                    <a:pt x="798" y="242"/>
                  </a:lnTo>
                  <a:lnTo>
                    <a:pt x="772" y="244"/>
                  </a:lnTo>
                  <a:lnTo>
                    <a:pt x="746" y="244"/>
                  </a:lnTo>
                  <a:lnTo>
                    <a:pt x="746" y="244"/>
                  </a:lnTo>
                  <a:lnTo>
                    <a:pt x="720" y="240"/>
                  </a:lnTo>
                  <a:lnTo>
                    <a:pt x="696" y="234"/>
                  </a:lnTo>
                  <a:lnTo>
                    <a:pt x="696" y="234"/>
                  </a:lnTo>
                  <a:close/>
                  <a:moveTo>
                    <a:pt x="614" y="102"/>
                  </a:moveTo>
                  <a:lnTo>
                    <a:pt x="614" y="102"/>
                  </a:lnTo>
                  <a:lnTo>
                    <a:pt x="608" y="116"/>
                  </a:lnTo>
                  <a:lnTo>
                    <a:pt x="606" y="132"/>
                  </a:lnTo>
                  <a:lnTo>
                    <a:pt x="606" y="134"/>
                  </a:lnTo>
                  <a:lnTo>
                    <a:pt x="606" y="134"/>
                  </a:lnTo>
                  <a:lnTo>
                    <a:pt x="608" y="150"/>
                  </a:lnTo>
                  <a:lnTo>
                    <a:pt x="610" y="168"/>
                  </a:lnTo>
                  <a:lnTo>
                    <a:pt x="618" y="182"/>
                  </a:lnTo>
                  <a:lnTo>
                    <a:pt x="626" y="196"/>
                  </a:lnTo>
                  <a:lnTo>
                    <a:pt x="638" y="208"/>
                  </a:lnTo>
                  <a:lnTo>
                    <a:pt x="650" y="218"/>
                  </a:lnTo>
                  <a:lnTo>
                    <a:pt x="666" y="228"/>
                  </a:lnTo>
                  <a:lnTo>
                    <a:pt x="682" y="234"/>
                  </a:lnTo>
                  <a:lnTo>
                    <a:pt x="682" y="234"/>
                  </a:lnTo>
                  <a:lnTo>
                    <a:pt x="658" y="240"/>
                  </a:lnTo>
                  <a:lnTo>
                    <a:pt x="632" y="244"/>
                  </a:lnTo>
                  <a:lnTo>
                    <a:pt x="632" y="244"/>
                  </a:lnTo>
                  <a:lnTo>
                    <a:pt x="606" y="244"/>
                  </a:lnTo>
                  <a:lnTo>
                    <a:pt x="580" y="242"/>
                  </a:lnTo>
                  <a:lnTo>
                    <a:pt x="554" y="238"/>
                  </a:lnTo>
                  <a:lnTo>
                    <a:pt x="530" y="230"/>
                  </a:lnTo>
                  <a:lnTo>
                    <a:pt x="510" y="220"/>
                  </a:lnTo>
                  <a:lnTo>
                    <a:pt x="502" y="212"/>
                  </a:lnTo>
                  <a:lnTo>
                    <a:pt x="494" y="206"/>
                  </a:lnTo>
                  <a:lnTo>
                    <a:pt x="488" y="198"/>
                  </a:lnTo>
                  <a:lnTo>
                    <a:pt x="484" y="188"/>
                  </a:lnTo>
                  <a:lnTo>
                    <a:pt x="480" y="178"/>
                  </a:lnTo>
                  <a:lnTo>
                    <a:pt x="478" y="168"/>
                  </a:lnTo>
                  <a:lnTo>
                    <a:pt x="478" y="168"/>
                  </a:lnTo>
                  <a:lnTo>
                    <a:pt x="480" y="152"/>
                  </a:lnTo>
                  <a:lnTo>
                    <a:pt x="484" y="140"/>
                  </a:lnTo>
                  <a:lnTo>
                    <a:pt x="494" y="128"/>
                  </a:lnTo>
                  <a:lnTo>
                    <a:pt x="506" y="118"/>
                  </a:lnTo>
                  <a:lnTo>
                    <a:pt x="518" y="112"/>
                  </a:lnTo>
                  <a:lnTo>
                    <a:pt x="534" y="106"/>
                  </a:lnTo>
                  <a:lnTo>
                    <a:pt x="550" y="102"/>
                  </a:lnTo>
                  <a:lnTo>
                    <a:pt x="566" y="100"/>
                  </a:lnTo>
                  <a:lnTo>
                    <a:pt x="566" y="100"/>
                  </a:lnTo>
                  <a:lnTo>
                    <a:pt x="590" y="100"/>
                  </a:lnTo>
                  <a:lnTo>
                    <a:pt x="614" y="102"/>
                  </a:lnTo>
                  <a:lnTo>
                    <a:pt x="614" y="102"/>
                  </a:lnTo>
                  <a:close/>
                  <a:moveTo>
                    <a:pt x="688" y="40"/>
                  </a:moveTo>
                  <a:lnTo>
                    <a:pt x="688" y="40"/>
                  </a:lnTo>
                  <a:lnTo>
                    <a:pt x="708" y="48"/>
                  </a:lnTo>
                  <a:lnTo>
                    <a:pt x="726" y="60"/>
                  </a:lnTo>
                  <a:lnTo>
                    <a:pt x="742" y="74"/>
                  </a:lnTo>
                  <a:lnTo>
                    <a:pt x="752" y="88"/>
                  </a:lnTo>
                  <a:lnTo>
                    <a:pt x="752" y="88"/>
                  </a:lnTo>
                  <a:lnTo>
                    <a:pt x="734" y="98"/>
                  </a:lnTo>
                  <a:lnTo>
                    <a:pt x="728" y="104"/>
                  </a:lnTo>
                  <a:lnTo>
                    <a:pt x="720" y="110"/>
                  </a:lnTo>
                  <a:lnTo>
                    <a:pt x="714" y="118"/>
                  </a:lnTo>
                  <a:lnTo>
                    <a:pt x="710" y="126"/>
                  </a:lnTo>
                  <a:lnTo>
                    <a:pt x="708" y="134"/>
                  </a:lnTo>
                  <a:lnTo>
                    <a:pt x="706" y="144"/>
                  </a:lnTo>
                  <a:lnTo>
                    <a:pt x="706" y="144"/>
                  </a:lnTo>
                  <a:lnTo>
                    <a:pt x="708" y="154"/>
                  </a:lnTo>
                  <a:lnTo>
                    <a:pt x="712" y="164"/>
                  </a:lnTo>
                  <a:lnTo>
                    <a:pt x="718" y="170"/>
                  </a:lnTo>
                  <a:lnTo>
                    <a:pt x="726" y="176"/>
                  </a:lnTo>
                  <a:lnTo>
                    <a:pt x="726" y="176"/>
                  </a:lnTo>
                  <a:lnTo>
                    <a:pt x="732" y="178"/>
                  </a:lnTo>
                  <a:lnTo>
                    <a:pt x="732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8" y="178"/>
                  </a:lnTo>
                  <a:lnTo>
                    <a:pt x="738" y="178"/>
                  </a:lnTo>
                  <a:lnTo>
                    <a:pt x="744" y="176"/>
                  </a:lnTo>
                  <a:lnTo>
                    <a:pt x="750" y="172"/>
                  </a:lnTo>
                  <a:lnTo>
                    <a:pt x="752" y="166"/>
                  </a:lnTo>
                  <a:lnTo>
                    <a:pt x="754" y="160"/>
                  </a:lnTo>
                  <a:lnTo>
                    <a:pt x="754" y="160"/>
                  </a:lnTo>
                  <a:lnTo>
                    <a:pt x="752" y="154"/>
                  </a:lnTo>
                  <a:lnTo>
                    <a:pt x="748" y="148"/>
                  </a:lnTo>
                  <a:lnTo>
                    <a:pt x="742" y="144"/>
                  </a:lnTo>
                  <a:lnTo>
                    <a:pt x="736" y="144"/>
                  </a:lnTo>
                  <a:lnTo>
                    <a:pt x="736" y="144"/>
                  </a:lnTo>
                  <a:lnTo>
                    <a:pt x="730" y="144"/>
                  </a:lnTo>
                  <a:lnTo>
                    <a:pt x="724" y="148"/>
                  </a:lnTo>
                  <a:lnTo>
                    <a:pt x="720" y="154"/>
                  </a:lnTo>
                  <a:lnTo>
                    <a:pt x="718" y="160"/>
                  </a:lnTo>
                  <a:lnTo>
                    <a:pt x="718" y="160"/>
                  </a:lnTo>
                  <a:lnTo>
                    <a:pt x="720" y="166"/>
                  </a:lnTo>
                  <a:lnTo>
                    <a:pt x="722" y="170"/>
                  </a:lnTo>
                  <a:lnTo>
                    <a:pt x="722" y="170"/>
                  </a:lnTo>
                  <a:lnTo>
                    <a:pt x="716" y="166"/>
                  </a:lnTo>
                  <a:lnTo>
                    <a:pt x="712" y="160"/>
                  </a:lnTo>
                  <a:lnTo>
                    <a:pt x="710" y="152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2" y="136"/>
                  </a:lnTo>
                  <a:lnTo>
                    <a:pt x="714" y="128"/>
                  </a:lnTo>
                  <a:lnTo>
                    <a:pt x="720" y="122"/>
                  </a:lnTo>
                  <a:lnTo>
                    <a:pt x="726" y="116"/>
                  </a:lnTo>
                  <a:lnTo>
                    <a:pt x="732" y="112"/>
                  </a:lnTo>
                  <a:lnTo>
                    <a:pt x="742" y="108"/>
                  </a:lnTo>
                  <a:lnTo>
                    <a:pt x="760" y="102"/>
                  </a:lnTo>
                  <a:lnTo>
                    <a:pt x="760" y="102"/>
                  </a:lnTo>
                  <a:lnTo>
                    <a:pt x="764" y="118"/>
                  </a:lnTo>
                  <a:lnTo>
                    <a:pt x="766" y="134"/>
                  </a:lnTo>
                  <a:lnTo>
                    <a:pt x="766" y="134"/>
                  </a:lnTo>
                  <a:lnTo>
                    <a:pt x="766" y="150"/>
                  </a:lnTo>
                  <a:lnTo>
                    <a:pt x="762" y="166"/>
                  </a:lnTo>
                  <a:lnTo>
                    <a:pt x="756" y="182"/>
                  </a:lnTo>
                  <a:lnTo>
                    <a:pt x="746" y="194"/>
                  </a:lnTo>
                  <a:lnTo>
                    <a:pt x="736" y="206"/>
                  </a:lnTo>
                  <a:lnTo>
                    <a:pt x="722" y="216"/>
                  </a:lnTo>
                  <a:lnTo>
                    <a:pt x="706" y="226"/>
                  </a:lnTo>
                  <a:lnTo>
                    <a:pt x="688" y="232"/>
                  </a:lnTo>
                  <a:lnTo>
                    <a:pt x="688" y="232"/>
                  </a:lnTo>
                  <a:lnTo>
                    <a:pt x="672" y="226"/>
                  </a:lnTo>
                  <a:lnTo>
                    <a:pt x="656" y="216"/>
                  </a:lnTo>
                  <a:lnTo>
                    <a:pt x="642" y="206"/>
                  </a:lnTo>
                  <a:lnTo>
                    <a:pt x="630" y="194"/>
                  </a:lnTo>
                  <a:lnTo>
                    <a:pt x="622" y="182"/>
                  </a:lnTo>
                  <a:lnTo>
                    <a:pt x="614" y="166"/>
                  </a:lnTo>
                  <a:lnTo>
                    <a:pt x="612" y="150"/>
                  </a:lnTo>
                  <a:lnTo>
                    <a:pt x="610" y="134"/>
                  </a:lnTo>
                  <a:lnTo>
                    <a:pt x="610" y="134"/>
                  </a:lnTo>
                  <a:lnTo>
                    <a:pt x="612" y="118"/>
                  </a:lnTo>
                  <a:lnTo>
                    <a:pt x="618" y="102"/>
                  </a:lnTo>
                  <a:lnTo>
                    <a:pt x="618" y="102"/>
                  </a:lnTo>
                  <a:lnTo>
                    <a:pt x="636" y="108"/>
                  </a:lnTo>
                  <a:lnTo>
                    <a:pt x="644" y="112"/>
                  </a:lnTo>
                  <a:lnTo>
                    <a:pt x="652" y="116"/>
                  </a:lnTo>
                  <a:lnTo>
                    <a:pt x="658" y="122"/>
                  </a:lnTo>
                  <a:lnTo>
                    <a:pt x="662" y="128"/>
                  </a:lnTo>
                  <a:lnTo>
                    <a:pt x="666" y="136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52"/>
                  </a:lnTo>
                  <a:lnTo>
                    <a:pt x="666" y="158"/>
                  </a:lnTo>
                  <a:lnTo>
                    <a:pt x="662" y="164"/>
                  </a:lnTo>
                  <a:lnTo>
                    <a:pt x="658" y="168"/>
                  </a:lnTo>
                  <a:lnTo>
                    <a:pt x="658" y="168"/>
                  </a:lnTo>
                  <a:lnTo>
                    <a:pt x="660" y="160"/>
                  </a:lnTo>
                  <a:lnTo>
                    <a:pt x="660" y="160"/>
                  </a:lnTo>
                  <a:lnTo>
                    <a:pt x="658" y="154"/>
                  </a:lnTo>
                  <a:lnTo>
                    <a:pt x="654" y="148"/>
                  </a:lnTo>
                  <a:lnTo>
                    <a:pt x="650" y="144"/>
                  </a:lnTo>
                  <a:lnTo>
                    <a:pt x="642" y="144"/>
                  </a:lnTo>
                  <a:lnTo>
                    <a:pt x="642" y="144"/>
                  </a:lnTo>
                  <a:lnTo>
                    <a:pt x="636" y="144"/>
                  </a:lnTo>
                  <a:lnTo>
                    <a:pt x="630" y="148"/>
                  </a:lnTo>
                  <a:lnTo>
                    <a:pt x="626" y="154"/>
                  </a:lnTo>
                  <a:lnTo>
                    <a:pt x="626" y="160"/>
                  </a:lnTo>
                  <a:lnTo>
                    <a:pt x="626" y="160"/>
                  </a:lnTo>
                  <a:lnTo>
                    <a:pt x="626" y="166"/>
                  </a:lnTo>
                  <a:lnTo>
                    <a:pt x="628" y="170"/>
                  </a:lnTo>
                  <a:lnTo>
                    <a:pt x="632" y="174"/>
                  </a:lnTo>
                  <a:lnTo>
                    <a:pt x="638" y="176"/>
                  </a:lnTo>
                  <a:lnTo>
                    <a:pt x="638" y="176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50" y="176"/>
                  </a:lnTo>
                  <a:lnTo>
                    <a:pt x="650" y="176"/>
                  </a:lnTo>
                  <a:lnTo>
                    <a:pt x="652" y="176"/>
                  </a:lnTo>
                  <a:lnTo>
                    <a:pt x="652" y="176"/>
                  </a:lnTo>
                  <a:lnTo>
                    <a:pt x="660" y="170"/>
                  </a:lnTo>
                  <a:lnTo>
                    <a:pt x="666" y="164"/>
                  </a:lnTo>
                  <a:lnTo>
                    <a:pt x="670" y="154"/>
                  </a:lnTo>
                  <a:lnTo>
                    <a:pt x="672" y="144"/>
                  </a:lnTo>
                  <a:lnTo>
                    <a:pt x="672" y="144"/>
                  </a:lnTo>
                  <a:lnTo>
                    <a:pt x="670" y="134"/>
                  </a:lnTo>
                  <a:lnTo>
                    <a:pt x="666" y="126"/>
                  </a:lnTo>
                  <a:lnTo>
                    <a:pt x="662" y="118"/>
                  </a:lnTo>
                  <a:lnTo>
                    <a:pt x="658" y="110"/>
                  </a:lnTo>
                  <a:lnTo>
                    <a:pt x="650" y="104"/>
                  </a:lnTo>
                  <a:lnTo>
                    <a:pt x="642" y="98"/>
                  </a:lnTo>
                  <a:lnTo>
                    <a:pt x="624" y="88"/>
                  </a:lnTo>
                  <a:lnTo>
                    <a:pt x="624" y="88"/>
                  </a:lnTo>
                  <a:lnTo>
                    <a:pt x="636" y="74"/>
                  </a:lnTo>
                  <a:lnTo>
                    <a:pt x="652" y="60"/>
                  </a:lnTo>
                  <a:lnTo>
                    <a:pt x="668" y="48"/>
                  </a:lnTo>
                  <a:lnTo>
                    <a:pt x="688" y="40"/>
                  </a:lnTo>
                  <a:lnTo>
                    <a:pt x="688" y="40"/>
                  </a:lnTo>
                  <a:close/>
                  <a:moveTo>
                    <a:pt x="4" y="62"/>
                  </a:moveTo>
                  <a:lnTo>
                    <a:pt x="4" y="62"/>
                  </a:lnTo>
                  <a:lnTo>
                    <a:pt x="4" y="56"/>
                  </a:lnTo>
                  <a:lnTo>
                    <a:pt x="6" y="48"/>
                  </a:lnTo>
                  <a:lnTo>
                    <a:pt x="10" y="42"/>
                  </a:lnTo>
                  <a:lnTo>
                    <a:pt x="16" y="36"/>
                  </a:lnTo>
                  <a:lnTo>
                    <a:pt x="32" y="28"/>
                  </a:lnTo>
                  <a:lnTo>
                    <a:pt x="52" y="20"/>
                  </a:lnTo>
                  <a:lnTo>
                    <a:pt x="76" y="14"/>
                  </a:lnTo>
                  <a:lnTo>
                    <a:pt x="102" y="10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80" y="4"/>
                  </a:lnTo>
                  <a:lnTo>
                    <a:pt x="206" y="4"/>
                  </a:lnTo>
                  <a:lnTo>
                    <a:pt x="234" y="6"/>
                  </a:lnTo>
                  <a:lnTo>
                    <a:pt x="262" y="8"/>
                  </a:lnTo>
                  <a:lnTo>
                    <a:pt x="290" y="12"/>
                  </a:lnTo>
                  <a:lnTo>
                    <a:pt x="316" y="18"/>
                  </a:lnTo>
                  <a:lnTo>
                    <a:pt x="340" y="24"/>
                  </a:lnTo>
                  <a:lnTo>
                    <a:pt x="362" y="34"/>
                  </a:lnTo>
                  <a:lnTo>
                    <a:pt x="362" y="34"/>
                  </a:lnTo>
                  <a:lnTo>
                    <a:pt x="298" y="52"/>
                  </a:lnTo>
                  <a:lnTo>
                    <a:pt x="238" y="72"/>
                  </a:lnTo>
                  <a:lnTo>
                    <a:pt x="180" y="88"/>
                  </a:lnTo>
                  <a:lnTo>
                    <a:pt x="152" y="92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82" y="98"/>
                  </a:lnTo>
                  <a:lnTo>
                    <a:pt x="62" y="96"/>
                  </a:lnTo>
                  <a:lnTo>
                    <a:pt x="44" y="94"/>
                  </a:lnTo>
                  <a:lnTo>
                    <a:pt x="28" y="90"/>
                  </a:lnTo>
                  <a:lnTo>
                    <a:pt x="16" y="84"/>
                  </a:lnTo>
                  <a:lnTo>
                    <a:pt x="10" y="78"/>
                  </a:lnTo>
                  <a:lnTo>
                    <a:pt x="6" y="74"/>
                  </a:lnTo>
                  <a:lnTo>
                    <a:pt x="4" y="68"/>
                  </a:lnTo>
                  <a:lnTo>
                    <a:pt x="4" y="62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10725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rgbClr val="C00000"/>
                </a:solidFill>
                <a:latin typeface="Arial"/>
                <a:ea typeface="宋体"/>
              </a:endParaRPr>
            </a:p>
          </p:txBody>
        </p:sp>
      </p:grpSp>
      <p:pic>
        <p:nvPicPr>
          <p:cNvPr id="16" name="七千人大会.mpe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711" y="1046955"/>
            <a:ext cx="3677185" cy="280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MH_Text_1"/>
          <p:cNvSpPr txBox="1"/>
          <p:nvPr>
            <p:custDataLst>
              <p:tags r:id="rId2"/>
            </p:custDataLst>
          </p:nvPr>
        </p:nvSpPr>
        <p:spPr>
          <a:xfrm>
            <a:off x="1315339" y="1184759"/>
            <a:ext cx="3598458" cy="12903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defTabSz="1072500" eaLnBrk="1" hangingPunct="1">
              <a:lnSpc>
                <a:spcPct val="150000"/>
              </a:lnSpc>
            </a:pPr>
            <a:r>
              <a:rPr lang="zh-CN" altLang="en-US" sz="21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面对“大跃进”和人民公社化运动的严重后果，中共中央怎样进行调整的？</a:t>
            </a:r>
            <a:endParaRPr lang="zh-CN" altLang="en-US" sz="21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0" name="MH_Text_2"/>
          <p:cNvSpPr txBox="1"/>
          <p:nvPr>
            <p:custDataLst>
              <p:tags r:id="rId3"/>
            </p:custDataLst>
          </p:nvPr>
        </p:nvSpPr>
        <p:spPr>
          <a:xfrm>
            <a:off x="1369106" y="2791879"/>
            <a:ext cx="2920626" cy="5261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defTabSz="1072500" eaLnBrk="1" hangingPunct="1">
              <a:lnSpc>
                <a:spcPct val="125000"/>
              </a:lnSpc>
            </a:pPr>
            <a:r>
              <a:rPr lang="zh-CN" altLang="en-US" sz="23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起到了怎样的作用？</a:t>
            </a:r>
            <a:endParaRPr lang="zh-CN" altLang="en-US" sz="23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847" name="组合 1"/>
          <p:cNvGrpSpPr>
            <a:grpSpLocks/>
          </p:cNvGrpSpPr>
          <p:nvPr/>
        </p:nvGrpSpPr>
        <p:grpSpPr bwMode="auto">
          <a:xfrm>
            <a:off x="347559" y="1320773"/>
            <a:ext cx="841048" cy="653229"/>
            <a:chOff x="3981616" y="2611781"/>
            <a:chExt cx="1279820" cy="1009650"/>
          </a:xfrm>
        </p:grpSpPr>
        <p:sp>
          <p:nvSpPr>
            <p:cNvPr id="18" name="MH_Other_1"/>
            <p:cNvSpPr/>
            <p:nvPr>
              <p:custDataLst>
                <p:tags r:id="rId8"/>
              </p:custDataLst>
            </p:nvPr>
          </p:nvSpPr>
          <p:spPr>
            <a:xfrm>
              <a:off x="4116026" y="2750089"/>
              <a:ext cx="704192" cy="7330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5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19" name="MH_Other_2"/>
            <p:cNvSpPr/>
            <p:nvPr>
              <p:custDataLst>
                <p:tags r:id="rId9"/>
              </p:custDataLst>
            </p:nvPr>
          </p:nvSpPr>
          <p:spPr>
            <a:xfrm>
              <a:off x="3981616" y="2611781"/>
              <a:ext cx="975936" cy="1009650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5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3" name="MH_Other_5"/>
            <p:cNvSpPr/>
            <p:nvPr>
              <p:custDataLst>
                <p:tags r:id="rId10"/>
              </p:custDataLst>
            </p:nvPr>
          </p:nvSpPr>
          <p:spPr bwMode="auto">
            <a:xfrm>
              <a:off x="4265046" y="2921591"/>
              <a:ext cx="397387" cy="3983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10725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FFFFFF"/>
                </a:solidFill>
                <a:latin typeface="Arial"/>
                <a:ea typeface="宋体"/>
              </a:endParaRPr>
            </a:p>
          </p:txBody>
        </p:sp>
        <p:sp>
          <p:nvSpPr>
            <p:cNvPr id="26" name="MH_Other_1"/>
            <p:cNvSpPr/>
            <p:nvPr>
              <p:custDataLst>
                <p:tags r:id="rId11"/>
              </p:custDataLst>
            </p:nvPr>
          </p:nvSpPr>
          <p:spPr bwMode="auto">
            <a:xfrm>
              <a:off x="5010425" y="2925059"/>
              <a:ext cx="251011" cy="551727"/>
            </a:xfrm>
            <a:custGeom>
              <a:avLst/>
              <a:gdLst>
                <a:gd name="T0" fmla="*/ 2184 w 3352"/>
                <a:gd name="T1" fmla="*/ 0 h 7372"/>
                <a:gd name="T2" fmla="*/ 3352 w 3352"/>
                <a:gd name="T3" fmla="*/ 0 h 7372"/>
                <a:gd name="T4" fmla="*/ 3352 w 3352"/>
                <a:gd name="T5" fmla="*/ 7372 h 7372"/>
                <a:gd name="T6" fmla="*/ 1369 w 3352"/>
                <a:gd name="T7" fmla="*/ 7372 h 7372"/>
                <a:gd name="T8" fmla="*/ 1369 w 3352"/>
                <a:gd name="T9" fmla="*/ 3419 h 7372"/>
                <a:gd name="T10" fmla="*/ 1325 w 3352"/>
                <a:gd name="T11" fmla="*/ 2390 h 7372"/>
                <a:gd name="T12" fmla="*/ 1082 w 3352"/>
                <a:gd name="T13" fmla="*/ 2128 h 7372"/>
                <a:gd name="T14" fmla="*/ 196 w 3352"/>
                <a:gd name="T15" fmla="*/ 2040 h 7372"/>
                <a:gd name="T16" fmla="*/ 0 w 3352"/>
                <a:gd name="T17" fmla="*/ 2040 h 7372"/>
                <a:gd name="T18" fmla="*/ 0 w 3352"/>
                <a:gd name="T19" fmla="*/ 1180 h 7372"/>
                <a:gd name="T20" fmla="*/ 2184 w 3352"/>
                <a:gd name="T21" fmla="*/ 0 h 7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2" h="7372">
                  <a:moveTo>
                    <a:pt x="2184" y="0"/>
                  </a:moveTo>
                  <a:cubicBezTo>
                    <a:pt x="2573" y="0"/>
                    <a:pt x="2963" y="0"/>
                    <a:pt x="3352" y="0"/>
                  </a:cubicBezTo>
                  <a:cubicBezTo>
                    <a:pt x="3352" y="2457"/>
                    <a:pt x="3352" y="4915"/>
                    <a:pt x="3352" y="7372"/>
                  </a:cubicBezTo>
                  <a:cubicBezTo>
                    <a:pt x="2691" y="7372"/>
                    <a:pt x="2030" y="7372"/>
                    <a:pt x="1369" y="7372"/>
                  </a:cubicBezTo>
                  <a:cubicBezTo>
                    <a:pt x="1369" y="6055"/>
                    <a:pt x="1369" y="4737"/>
                    <a:pt x="1369" y="3419"/>
                  </a:cubicBezTo>
                  <a:cubicBezTo>
                    <a:pt x="1369" y="2849"/>
                    <a:pt x="1354" y="2506"/>
                    <a:pt x="1325" y="2390"/>
                  </a:cubicBezTo>
                  <a:cubicBezTo>
                    <a:pt x="1296" y="2275"/>
                    <a:pt x="1215" y="2188"/>
                    <a:pt x="1082" y="2128"/>
                  </a:cubicBezTo>
                  <a:cubicBezTo>
                    <a:pt x="950" y="2069"/>
                    <a:pt x="654" y="2040"/>
                    <a:pt x="196" y="2040"/>
                  </a:cubicBezTo>
                  <a:cubicBezTo>
                    <a:pt x="131" y="2040"/>
                    <a:pt x="65" y="2040"/>
                    <a:pt x="0" y="2040"/>
                  </a:cubicBezTo>
                  <a:cubicBezTo>
                    <a:pt x="0" y="1753"/>
                    <a:pt x="0" y="1467"/>
                    <a:pt x="0" y="1180"/>
                  </a:cubicBezTo>
                  <a:cubicBezTo>
                    <a:pt x="959" y="989"/>
                    <a:pt x="1687" y="595"/>
                    <a:pt x="2184" y="0"/>
                  </a:cubicBezTo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  <a:effectLst>
              <a:reflection stA="31000" endPos="49000" dist="76200" dir="5400000" sy="-100000" algn="bl" rotWithShape="0"/>
            </a:effectLst>
          </p:spPr>
          <p:txBody>
            <a:bodyPr/>
            <a:lstStyle/>
            <a:p>
              <a:pPr defTabSz="10725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</p:grpSp>
      <p:grpSp>
        <p:nvGrpSpPr>
          <p:cNvPr id="35852" name="组合 2"/>
          <p:cNvGrpSpPr>
            <a:grpSpLocks/>
          </p:cNvGrpSpPr>
          <p:nvPr/>
        </p:nvGrpSpPr>
        <p:grpSpPr bwMode="auto">
          <a:xfrm>
            <a:off x="307232" y="2718505"/>
            <a:ext cx="967782" cy="676494"/>
            <a:chOff x="3981616" y="4583456"/>
            <a:chExt cx="1460001" cy="1009650"/>
          </a:xfrm>
        </p:grpSpPr>
        <p:sp>
          <p:nvSpPr>
            <p:cNvPr id="21" name="MH_Other_4"/>
            <p:cNvSpPr/>
            <p:nvPr>
              <p:custDataLst>
                <p:tags r:id="rId4"/>
              </p:custDataLst>
            </p:nvPr>
          </p:nvSpPr>
          <p:spPr>
            <a:xfrm>
              <a:off x="3981616" y="4583456"/>
              <a:ext cx="973334" cy="1009650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5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4" name="MH_Other_1"/>
            <p:cNvSpPr/>
            <p:nvPr>
              <p:custDataLst>
                <p:tags r:id="rId5"/>
              </p:custDataLst>
            </p:nvPr>
          </p:nvSpPr>
          <p:spPr>
            <a:xfrm>
              <a:off x="4114870" y="4722350"/>
              <a:ext cx="706826" cy="729191"/>
            </a:xfrm>
            <a:prstGeom prst="rect">
              <a:avLst/>
            </a:prstGeom>
            <a:solidFill>
              <a:srgbClr val="FFC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5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5" name="MH_Other_5"/>
            <p:cNvSpPr/>
            <p:nvPr>
              <p:custDataLst>
                <p:tags r:id="rId6"/>
              </p:custDataLst>
            </p:nvPr>
          </p:nvSpPr>
          <p:spPr bwMode="auto">
            <a:xfrm>
              <a:off x="4268403" y="4887954"/>
              <a:ext cx="399762" cy="395313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10725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FFFFFF"/>
                </a:solidFill>
                <a:latin typeface="Arial"/>
                <a:ea typeface="宋体"/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7"/>
              </p:custDataLst>
            </p:nvPr>
          </p:nvSpPr>
          <p:spPr bwMode="auto">
            <a:xfrm>
              <a:off x="5081254" y="4746056"/>
              <a:ext cx="360363" cy="551728"/>
            </a:xfrm>
            <a:custGeom>
              <a:avLst/>
              <a:gdLst>
                <a:gd name="T0" fmla="*/ 2276 w 4819"/>
                <a:gd name="T1" fmla="*/ 0 h 7373"/>
                <a:gd name="T2" fmla="*/ 4175 w 4819"/>
                <a:gd name="T3" fmla="*/ 534 h 7373"/>
                <a:gd name="T4" fmla="*/ 4819 w 4819"/>
                <a:gd name="T5" fmla="*/ 1886 h 7373"/>
                <a:gd name="T6" fmla="*/ 4457 w 4819"/>
                <a:gd name="T7" fmla="*/ 3199 h 7373"/>
                <a:gd name="T8" fmla="*/ 2323 w 4819"/>
                <a:gd name="T9" fmla="*/ 6140 h 7373"/>
                <a:gd name="T10" fmla="*/ 4631 w 4819"/>
                <a:gd name="T11" fmla="*/ 6140 h 7373"/>
                <a:gd name="T12" fmla="*/ 4631 w 4819"/>
                <a:gd name="T13" fmla="*/ 7373 h 7373"/>
                <a:gd name="T14" fmla="*/ 0 w 4819"/>
                <a:gd name="T15" fmla="*/ 7373 h 7373"/>
                <a:gd name="T16" fmla="*/ 1 w 4819"/>
                <a:gd name="T17" fmla="*/ 6341 h 7373"/>
                <a:gd name="T18" fmla="*/ 2447 w 4819"/>
                <a:gd name="T19" fmla="*/ 2768 h 7373"/>
                <a:gd name="T20" fmla="*/ 2835 w 4819"/>
                <a:gd name="T21" fmla="*/ 1698 h 7373"/>
                <a:gd name="T22" fmla="*/ 2718 w 4819"/>
                <a:gd name="T23" fmla="*/ 1258 h 7373"/>
                <a:gd name="T24" fmla="*/ 2360 w 4819"/>
                <a:gd name="T25" fmla="*/ 1113 h 7373"/>
                <a:gd name="T26" fmla="*/ 2003 w 4819"/>
                <a:gd name="T27" fmla="*/ 1274 h 7373"/>
                <a:gd name="T28" fmla="*/ 1886 w 4819"/>
                <a:gd name="T29" fmla="*/ 1913 h 7373"/>
                <a:gd name="T30" fmla="*/ 1886 w 4819"/>
                <a:gd name="T31" fmla="*/ 2601 h 7373"/>
                <a:gd name="T32" fmla="*/ 0 w 4819"/>
                <a:gd name="T33" fmla="*/ 2601 h 7373"/>
                <a:gd name="T34" fmla="*/ 0 w 4819"/>
                <a:gd name="T35" fmla="*/ 2337 h 7373"/>
                <a:gd name="T36" fmla="*/ 73 w 4819"/>
                <a:gd name="T37" fmla="*/ 1379 h 7373"/>
                <a:gd name="T38" fmla="*/ 432 w 4819"/>
                <a:gd name="T39" fmla="*/ 688 h 7373"/>
                <a:gd name="T40" fmla="*/ 1177 w 4819"/>
                <a:gd name="T41" fmla="*/ 174 h 7373"/>
                <a:gd name="T42" fmla="*/ 2276 w 4819"/>
                <a:gd name="T43" fmla="*/ 0 h 7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19" h="7373">
                  <a:moveTo>
                    <a:pt x="2276" y="0"/>
                  </a:moveTo>
                  <a:cubicBezTo>
                    <a:pt x="3113" y="0"/>
                    <a:pt x="3746" y="178"/>
                    <a:pt x="4175" y="534"/>
                  </a:cubicBezTo>
                  <a:cubicBezTo>
                    <a:pt x="4604" y="890"/>
                    <a:pt x="4819" y="1341"/>
                    <a:pt x="4819" y="1886"/>
                  </a:cubicBezTo>
                  <a:cubicBezTo>
                    <a:pt x="4819" y="2300"/>
                    <a:pt x="4698" y="2738"/>
                    <a:pt x="4457" y="3199"/>
                  </a:cubicBezTo>
                  <a:cubicBezTo>
                    <a:pt x="4215" y="3661"/>
                    <a:pt x="3504" y="4641"/>
                    <a:pt x="2323" y="6140"/>
                  </a:cubicBezTo>
                  <a:cubicBezTo>
                    <a:pt x="3093" y="6140"/>
                    <a:pt x="3862" y="6140"/>
                    <a:pt x="4631" y="6140"/>
                  </a:cubicBezTo>
                  <a:cubicBezTo>
                    <a:pt x="4631" y="6551"/>
                    <a:pt x="4631" y="6962"/>
                    <a:pt x="4631" y="7373"/>
                  </a:cubicBezTo>
                  <a:cubicBezTo>
                    <a:pt x="3087" y="7373"/>
                    <a:pt x="1544" y="7373"/>
                    <a:pt x="0" y="7373"/>
                  </a:cubicBezTo>
                  <a:cubicBezTo>
                    <a:pt x="0" y="7029"/>
                    <a:pt x="1" y="6685"/>
                    <a:pt x="1" y="6341"/>
                  </a:cubicBezTo>
                  <a:cubicBezTo>
                    <a:pt x="1373" y="4416"/>
                    <a:pt x="2188" y="3225"/>
                    <a:pt x="2447" y="2768"/>
                  </a:cubicBezTo>
                  <a:cubicBezTo>
                    <a:pt x="2706" y="2311"/>
                    <a:pt x="2835" y="1954"/>
                    <a:pt x="2835" y="1698"/>
                  </a:cubicBezTo>
                  <a:cubicBezTo>
                    <a:pt x="2835" y="1501"/>
                    <a:pt x="2796" y="1355"/>
                    <a:pt x="2718" y="1258"/>
                  </a:cubicBezTo>
                  <a:cubicBezTo>
                    <a:pt x="2640" y="1161"/>
                    <a:pt x="2520" y="1113"/>
                    <a:pt x="2360" y="1113"/>
                  </a:cubicBezTo>
                  <a:cubicBezTo>
                    <a:pt x="2200" y="1113"/>
                    <a:pt x="2081" y="1166"/>
                    <a:pt x="2003" y="1274"/>
                  </a:cubicBezTo>
                  <a:cubicBezTo>
                    <a:pt x="1925" y="1381"/>
                    <a:pt x="1886" y="1594"/>
                    <a:pt x="1886" y="1913"/>
                  </a:cubicBezTo>
                  <a:cubicBezTo>
                    <a:pt x="1886" y="2142"/>
                    <a:pt x="1886" y="2371"/>
                    <a:pt x="1886" y="2601"/>
                  </a:cubicBezTo>
                  <a:cubicBezTo>
                    <a:pt x="1257" y="2601"/>
                    <a:pt x="628" y="2601"/>
                    <a:pt x="0" y="2601"/>
                  </a:cubicBezTo>
                  <a:cubicBezTo>
                    <a:pt x="0" y="2513"/>
                    <a:pt x="0" y="2425"/>
                    <a:pt x="0" y="2337"/>
                  </a:cubicBezTo>
                  <a:cubicBezTo>
                    <a:pt x="0" y="1932"/>
                    <a:pt x="24" y="1612"/>
                    <a:pt x="73" y="1379"/>
                  </a:cubicBezTo>
                  <a:cubicBezTo>
                    <a:pt x="121" y="1145"/>
                    <a:pt x="241" y="915"/>
                    <a:pt x="432" y="688"/>
                  </a:cubicBezTo>
                  <a:cubicBezTo>
                    <a:pt x="623" y="462"/>
                    <a:pt x="872" y="291"/>
                    <a:pt x="1177" y="174"/>
                  </a:cubicBezTo>
                  <a:cubicBezTo>
                    <a:pt x="1483" y="58"/>
                    <a:pt x="1849" y="0"/>
                    <a:pt x="2276" y="0"/>
                  </a:cubicBezTo>
                </a:path>
              </a:pathLst>
            </a:custGeom>
            <a:solidFill>
              <a:srgbClr val="FFC319"/>
            </a:solidFill>
            <a:ln w="0">
              <a:noFill/>
              <a:prstDash val="solid"/>
              <a:round/>
            </a:ln>
            <a:effectLst>
              <a:reflection stA="31000" endPos="49000" dist="76200" dir="5400000" sy="-100000" algn="bl" rotWithShape="0"/>
            </a:effectLst>
          </p:spPr>
          <p:txBody>
            <a:bodyPr/>
            <a:lstStyle/>
            <a:p>
              <a:pPr defTabSz="10725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</p:grpSp>
      <p:sp>
        <p:nvSpPr>
          <p:cNvPr id="93188" name="文本框 93187"/>
          <p:cNvSpPr txBox="1"/>
          <p:nvPr/>
        </p:nvSpPr>
        <p:spPr>
          <a:xfrm>
            <a:off x="307234" y="3484481"/>
            <a:ext cx="8498812" cy="2701303"/>
          </a:xfrm>
          <a:prstGeom prst="rect">
            <a:avLst/>
          </a:prstGeom>
          <a:noFill/>
          <a:ln w="9525">
            <a:noFill/>
          </a:ln>
        </p:spPr>
        <p:txBody>
          <a:bodyPr lIns="107239" tIns="53619" rIns="107239" bIns="53619">
            <a:spAutoFit/>
          </a:bodyPr>
          <a:lstStyle/>
          <a:p>
            <a:pPr defTabSz="1072500" eaLnBrk="1" hangingPunct="1">
              <a:spcBef>
                <a:spcPct val="50000"/>
              </a:spcBef>
            </a:pPr>
            <a:r>
              <a:rPr lang="zh-CN" altLang="en-US" sz="23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调整：</a:t>
            </a:r>
            <a:endParaRPr lang="zh-CN" altLang="en-US" sz="23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072500" eaLnBrk="1" hangingPunct="1">
              <a:spcBef>
                <a:spcPct val="50000"/>
              </a:spcBef>
            </a:pPr>
            <a:r>
              <a:rPr lang="en-US" altLang="zh-CN" sz="22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</a:t>
            </a:r>
            <a:r>
              <a:rPr lang="zh-CN" altLang="en-US" sz="22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、提出“调整、巩固、充实、提高”的国民经济调整八字方针。</a:t>
            </a:r>
            <a:endParaRPr lang="zh-CN" altLang="en-US" sz="22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072500" eaLnBrk="1" hangingPunct="1">
              <a:spcBef>
                <a:spcPct val="50000"/>
              </a:spcBef>
            </a:pPr>
            <a:r>
              <a:rPr lang="en-US" altLang="zh-CN" sz="22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2</a:t>
            </a:r>
            <a:r>
              <a:rPr lang="zh-CN" altLang="en-US" sz="22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、召开“七千人大会”总结大跃进以来经济建设中的缺点、错误和教训。</a:t>
            </a:r>
            <a:endParaRPr lang="zh-CN" altLang="en-US" sz="22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072500" eaLnBrk="1" hangingPunct="1">
              <a:spcBef>
                <a:spcPct val="50000"/>
              </a:spcBef>
            </a:pPr>
            <a:r>
              <a:rPr lang="zh-CN" altLang="en-US" sz="23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作用：</a:t>
            </a:r>
            <a:r>
              <a:rPr lang="en-US" altLang="zh-CN" sz="23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1962</a:t>
            </a:r>
            <a:r>
              <a:rPr lang="zh-CN" altLang="en-US" sz="23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年底，国民经济开始复苏，农业生产得到恢复和发展，市场供应得到改善，财政收支达到平衡，全国物价趋于稳定。</a:t>
            </a:r>
            <a:endParaRPr lang="zh-CN" altLang="en-US" sz="23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9343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931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中央总结工作失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1" y="1341438"/>
            <a:ext cx="4032250" cy="2667000"/>
          </a:xfrm>
          <a:prstGeom prst="rect">
            <a:avLst/>
          </a:prstGeom>
          <a:noFill/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3971" name="WordArt 3" descr="7"/>
          <p:cNvSpPr>
            <a:spLocks noTextEdit="1"/>
          </p:cNvSpPr>
          <p:nvPr/>
        </p:nvSpPr>
        <p:spPr>
          <a:xfrm>
            <a:off x="250825" y="188913"/>
            <a:ext cx="5848350" cy="762000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Plain">
              <a:avLst>
                <a:gd name="adj" fmla="val 50032"/>
              </a:avLst>
            </a:prstTxWarp>
            <a:normAutofit fontScale="85000" lnSpcReduction="20000"/>
          </a:bodyPr>
          <a:lstStyle/>
          <a:p>
            <a:pPr algn="ctr"/>
            <a:r>
              <a:rPr lang="zh-CN" altLang="en-US" sz="6000" b="1">
                <a:ln w="1587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4"/>
                  <a:stretch>
                    <a:fillRect/>
                  </a:stretch>
                </a:blipFill>
                <a:effectLst>
                  <a:outerShdw dist="45791" dir="2021404" algn="ctr" rotWithShape="0">
                    <a:srgbClr val="B2B2B2">
                      <a:alpha val="75000"/>
                    </a:srgbClr>
                  </a:outerShdw>
                </a:effectLst>
                <a:latin typeface="华文行楷" charset="0"/>
                <a:ea typeface="华文行楷" charset="0"/>
              </a:rPr>
              <a:t>国民经济的全面调整</a:t>
            </a:r>
          </a:p>
        </p:txBody>
      </p:sp>
      <p:sp>
        <p:nvSpPr>
          <p:cNvPr id="83972" name="Text Box 4"/>
          <p:cNvSpPr txBox="1"/>
          <p:nvPr/>
        </p:nvSpPr>
        <p:spPr>
          <a:xfrm>
            <a:off x="541338" y="4076700"/>
            <a:ext cx="3959225" cy="446266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 b="1">
                <a:latin typeface="宋体" panose="02010600030101010101" pitchFamily="2" charset="-122"/>
                <a:ea typeface="宋体" panose="02010600030101010101" pitchFamily="2" charset="-122"/>
              </a:rPr>
              <a:t>1961</a:t>
            </a: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年中央总结工作失误</a:t>
            </a:r>
          </a:p>
        </p:txBody>
      </p:sp>
      <p:sp>
        <p:nvSpPr>
          <p:cNvPr id="83973" name="直接连接符 83972"/>
          <p:cNvSpPr/>
          <p:nvPr/>
        </p:nvSpPr>
        <p:spPr>
          <a:xfrm>
            <a:off x="395288" y="1052513"/>
            <a:ext cx="7416800" cy="0"/>
          </a:xfrm>
          <a:prstGeom prst="line">
            <a:avLst/>
          </a:prstGeom>
          <a:ln w="57150" cap="flat" cmpd="thickThin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3974" name="WordArt 3"/>
          <p:cNvSpPr>
            <a:spLocks noTextEdit="1"/>
          </p:cNvSpPr>
          <p:nvPr/>
        </p:nvSpPr>
        <p:spPr>
          <a:xfrm rot="688112">
            <a:off x="5292726" y="2349501"/>
            <a:ext cx="2438400" cy="1157288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68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效果显著</a:t>
            </a:r>
          </a:p>
        </p:txBody>
      </p:sp>
      <p:sp>
        <p:nvSpPr>
          <p:cNvPr id="83975" name="Rectangle 2"/>
          <p:cNvSpPr/>
          <p:nvPr/>
        </p:nvSpPr>
        <p:spPr>
          <a:xfrm>
            <a:off x="827088" y="4437065"/>
            <a:ext cx="7777162" cy="223202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/>
          <a:lstStyle>
            <a:lvl1pPr algn="just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/>
            <a:r>
              <a:rPr lang="zh-CN" altLang="en-US" sz="3200" b="1" dirty="0"/>
              <a:t>农业总产值</a:t>
            </a:r>
            <a:r>
              <a:rPr lang="en-US" altLang="zh-CN" sz="3200" b="1"/>
              <a:t>1962</a:t>
            </a:r>
            <a:r>
              <a:rPr lang="zh-CN" altLang="en-US" sz="3200" b="1" dirty="0"/>
              <a:t>年比</a:t>
            </a:r>
            <a:r>
              <a:rPr lang="en-US" altLang="zh-CN" sz="3200" b="1"/>
              <a:t>1961</a:t>
            </a:r>
            <a:r>
              <a:rPr lang="zh-CN" altLang="en-US" sz="3200" b="1" dirty="0"/>
              <a:t>年增长</a:t>
            </a:r>
            <a:r>
              <a:rPr lang="en-US" altLang="zh-CN" sz="3200" b="1">
                <a:solidFill>
                  <a:srgbClr val="FF0000"/>
                </a:solidFill>
              </a:rPr>
              <a:t>6.2%</a:t>
            </a:r>
            <a:r>
              <a:rPr lang="zh-CN" altLang="en-US" sz="3200" b="1" dirty="0"/>
              <a:t>。</a:t>
            </a:r>
          </a:p>
          <a:p>
            <a:pPr lvl="0" eaLnBrk="1" hangingPunct="1"/>
            <a:r>
              <a:rPr lang="zh-CN" altLang="en-US" sz="3200" b="1" dirty="0"/>
              <a:t>工业总产值</a:t>
            </a:r>
            <a:r>
              <a:rPr lang="en-US" altLang="zh-CN" sz="3200" b="1"/>
              <a:t>1963</a:t>
            </a:r>
            <a:r>
              <a:rPr lang="zh-CN" altLang="en-US" sz="3200" b="1" dirty="0"/>
              <a:t>年比</a:t>
            </a:r>
            <a:r>
              <a:rPr lang="en-US" altLang="zh-CN" sz="3200" b="1"/>
              <a:t>1962</a:t>
            </a:r>
            <a:r>
              <a:rPr lang="zh-CN" altLang="en-US" sz="3200" b="1" dirty="0"/>
              <a:t>年增长</a:t>
            </a:r>
            <a:r>
              <a:rPr lang="en-US" altLang="zh-CN" sz="3200" b="1">
                <a:solidFill>
                  <a:srgbClr val="FF0000"/>
                </a:solidFill>
              </a:rPr>
              <a:t>8.5%</a:t>
            </a:r>
            <a:r>
              <a:rPr lang="zh-CN" altLang="en-US" sz="3200" b="1" dirty="0"/>
              <a:t>。</a:t>
            </a:r>
          </a:p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</a:rPr>
              <a:t>城乡人民生活逐步得到改善</a:t>
            </a:r>
            <a:r>
              <a:rPr lang="zh-CN" altLang="en-US" b="1" dirty="0"/>
              <a:t>。      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文本框 104449"/>
          <p:cNvSpPr txBox="1"/>
          <p:nvPr/>
        </p:nvSpPr>
        <p:spPr>
          <a:xfrm>
            <a:off x="228601" y="304801"/>
            <a:ext cx="8915400" cy="36932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04451" name="文本框 104450"/>
          <p:cNvSpPr txBox="1"/>
          <p:nvPr/>
        </p:nvSpPr>
        <p:spPr>
          <a:xfrm>
            <a:off x="5791200" y="3886201"/>
            <a:ext cx="4114800" cy="70167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ea typeface="宋体" panose="02010600030101010101" pitchFamily="2" charset="-122"/>
              </a:rPr>
              <a:t> 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04452" name="文本框 104451"/>
          <p:cNvSpPr txBox="1"/>
          <p:nvPr/>
        </p:nvSpPr>
        <p:spPr>
          <a:xfrm>
            <a:off x="4114801" y="1241425"/>
            <a:ext cx="5105401" cy="5016748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结合所学并快速浏览教材第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二目“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文化大革命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”回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答：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、“文化大革命”发动的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、“文化大革命”中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最大的冤案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是什么？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、“文化大革命”中的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两大反革命集团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是什么？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、“文化大革命”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结束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的时间、标志？</a:t>
            </a:r>
          </a:p>
        </p:txBody>
      </p:sp>
      <p:sp>
        <p:nvSpPr>
          <p:cNvPr id="104453" name="竖卷形 104452"/>
          <p:cNvSpPr/>
          <p:nvPr/>
        </p:nvSpPr>
        <p:spPr>
          <a:xfrm>
            <a:off x="-396874" y="188914"/>
            <a:ext cx="5240338" cy="6669087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104454" name="文本框 104453"/>
          <p:cNvSpPr txBox="1"/>
          <p:nvPr/>
        </p:nvSpPr>
        <p:spPr>
          <a:xfrm>
            <a:off x="0" y="1000126"/>
            <a:ext cx="3657600" cy="51911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ea typeface="宋体" panose="02010600030101010101" pitchFamily="2" charset="-122"/>
              </a:rPr>
              <a:t>      </a:t>
            </a:r>
            <a:endParaRPr lang="zh-CN" altLang="en-US" sz="2800">
              <a:ea typeface="宋体" panose="02010600030101010101" pitchFamily="2" charset="-122"/>
            </a:endParaRPr>
          </a:p>
        </p:txBody>
      </p:sp>
      <p:sp>
        <p:nvSpPr>
          <p:cNvPr id="104455" name="矩形 104454"/>
          <p:cNvSpPr/>
          <p:nvPr/>
        </p:nvSpPr>
        <p:spPr>
          <a:xfrm>
            <a:off x="1066800" y="304801"/>
            <a:ext cx="3200400" cy="457200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激情燃烧的岁月</a:t>
            </a:r>
          </a:p>
        </p:txBody>
      </p:sp>
      <p:sp>
        <p:nvSpPr>
          <p:cNvPr id="104456" name="文本框 104455"/>
          <p:cNvSpPr txBox="1"/>
          <p:nvPr/>
        </p:nvSpPr>
        <p:spPr>
          <a:xfrm>
            <a:off x="228601" y="762000"/>
            <a:ext cx="3911600" cy="607060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ea typeface="宋体" panose="02010600030101010101" pitchFamily="2" charset="-122"/>
              </a:rPr>
              <a:t>  </a:t>
            </a:r>
            <a:r>
              <a:rPr lang="en-US" altLang="zh-CN" sz="2300" b="1">
                <a:ea typeface="宋体" panose="02010600030101010101" pitchFamily="2" charset="-122"/>
              </a:rPr>
              <a:t>《</a:t>
            </a:r>
            <a:r>
              <a:rPr lang="zh-CN" altLang="en-US" sz="2300" b="1">
                <a:ea typeface="宋体" panose="02010600030101010101" pitchFamily="2" charset="-122"/>
              </a:rPr>
              <a:t>激情岁月酿失误</a:t>
            </a:r>
            <a:r>
              <a:rPr lang="en-US" altLang="zh-CN" sz="2300" b="1">
                <a:ea typeface="宋体" panose="02010600030101010101" pitchFamily="2" charset="-122"/>
              </a:rPr>
              <a:t>》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 b="1"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ea typeface="宋体" panose="02010600030101010101" pitchFamily="2" charset="-122"/>
              </a:rPr>
              <a:t>在我</a:t>
            </a:r>
            <a:r>
              <a:rPr lang="en-US" altLang="zh-CN" sz="2800" b="1">
                <a:ea typeface="宋体" panose="02010600030101010101" pitchFamily="2" charset="-122"/>
              </a:rPr>
              <a:t>17</a:t>
            </a:r>
            <a:r>
              <a:rPr lang="zh-CN" altLang="en-US" sz="2800" b="1" dirty="0">
                <a:ea typeface="宋体" panose="02010600030101010101" pitchFamily="2" charset="-122"/>
              </a:rPr>
              <a:t>岁这一年，“文化大革命”全面发动起来了。全国一片动乱，许多地方出现造反派组织打、砸、抢事件，学校停课、工厂停工“闹革命”。大批各级领导干部和知识分子遭到批判和揪斗，民主与法制受到践踏，社会和生产秩序陷于混乱。此次动乱持续了十年之久</a:t>
            </a:r>
            <a:r>
              <a:rPr lang="en-US" altLang="zh-CN" sz="2800" b="1">
                <a:ea typeface="宋体" panose="02010600030101010101" pitchFamily="2" charset="-122"/>
              </a:rPr>
              <a:t>……</a:t>
            </a:r>
          </a:p>
        </p:txBody>
      </p:sp>
      <p:grpSp>
        <p:nvGrpSpPr>
          <p:cNvPr id="104457" name="组合 24"/>
          <p:cNvGrpSpPr/>
          <p:nvPr/>
        </p:nvGrpSpPr>
        <p:grpSpPr>
          <a:xfrm>
            <a:off x="5364163" y="0"/>
            <a:ext cx="3041650" cy="1523999"/>
            <a:chOff x="3093353" y="832522"/>
            <a:chExt cx="3039889" cy="15232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101159" y="836711"/>
              <a:ext cx="3026944" cy="1512168"/>
            </a:xfrm>
            <a:prstGeom prst="rect">
              <a:avLst/>
            </a:prstGeom>
          </p:spPr>
        </p:pic>
        <p:sp>
          <p:nvSpPr>
            <p:cNvPr id="12" name="文本框 29"/>
            <p:cNvSpPr txBox="1">
              <a:spLocks noChangeArrowheads="1"/>
            </p:cNvSpPr>
            <p:nvPr/>
          </p:nvSpPr>
          <p:spPr bwMode="auto">
            <a:xfrm>
              <a:off x="3570748" y="1322255"/>
              <a:ext cx="2087766" cy="560121"/>
            </a:xfrm>
            <a:prstGeom prst="rect">
              <a:avLst/>
            </a:prstGeom>
            <a:noFill/>
            <a:ln>
              <a:noFill/>
            </a:ln>
          </p:spPr>
          <p:txBody>
            <a:bodyPr tIns="36000" bIns="36000" anchor="ctr">
              <a:spAutoFit/>
            </a:bodyPr>
            <a:lstStyle/>
            <a:p>
              <a:pPr algn="dist"/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r>
                <a:rPr lang="en-US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34" name="文本框 5"/>
          <p:cNvSpPr txBox="1"/>
          <p:nvPr/>
        </p:nvSpPr>
        <p:spPr>
          <a:xfrm>
            <a:off x="323851" y="2133600"/>
            <a:ext cx="8599488" cy="1862038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毛泽东认为：“赫鲁晓夫式的人物，他们现在正睡在我们的身边，彻底揭露那批反党、反社会主义的所谓‘学术权威’的资产阶级反动立场，而要做到这一点，必须同时批判混进党里、政府里、军队里和文化领域里的资产阶级代表人物，清洗这些人，有些则要调动他们的职务。”</a:t>
            </a:r>
          </a:p>
        </p:txBody>
      </p:sp>
      <p:sp>
        <p:nvSpPr>
          <p:cNvPr id="162835" name="文本框 3"/>
          <p:cNvSpPr txBox="1"/>
          <p:nvPr/>
        </p:nvSpPr>
        <p:spPr>
          <a:xfrm>
            <a:off x="3348038" y="1412876"/>
            <a:ext cx="2649537" cy="6413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材料研读</a:t>
            </a:r>
          </a:p>
        </p:txBody>
      </p:sp>
      <p:sp>
        <p:nvSpPr>
          <p:cNvPr id="162836" name="文本框 4"/>
          <p:cNvSpPr txBox="1"/>
          <p:nvPr/>
        </p:nvSpPr>
        <p:spPr>
          <a:xfrm>
            <a:off x="250825" y="4076700"/>
            <a:ext cx="7160917" cy="584765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5" rIns="91431" bIns="45715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毛泽东发动文化大革命的原因是什么？</a:t>
            </a:r>
          </a:p>
        </p:txBody>
      </p:sp>
      <p:sp>
        <p:nvSpPr>
          <p:cNvPr id="24579" name="Rectangle 3"/>
          <p:cNvSpPr/>
          <p:nvPr/>
        </p:nvSpPr>
        <p:spPr>
          <a:xfrm>
            <a:off x="0" y="5084763"/>
            <a:ext cx="8796338" cy="800209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毛泽东认为，党和国家面临着资本主义复辟的危险，为此，他强调以阶级斗争为纲，想通过文化大革命来防止资本主义复辟。</a:t>
            </a:r>
          </a:p>
        </p:txBody>
      </p:sp>
      <p:grpSp>
        <p:nvGrpSpPr>
          <p:cNvPr id="162838" name="组合 18"/>
          <p:cNvGrpSpPr/>
          <p:nvPr/>
        </p:nvGrpSpPr>
        <p:grpSpPr>
          <a:xfrm>
            <a:off x="0" y="188914"/>
            <a:ext cx="3708400" cy="719137"/>
            <a:chOff x="1475655" y="2463006"/>
            <a:chExt cx="3751834" cy="723900"/>
          </a:xfrm>
        </p:grpSpPr>
        <p:sp>
          <p:nvSpPr>
            <p:cNvPr id="20" name="MH_Other_1"/>
            <p:cNvSpPr/>
            <p:nvPr>
              <p:custDataLst>
                <p:tags r:id="rId1"/>
              </p:custDataLst>
            </p:nvPr>
          </p:nvSpPr>
          <p:spPr>
            <a:xfrm>
              <a:off x="1475655" y="2491283"/>
              <a:ext cx="457886" cy="667345"/>
            </a:xfrm>
            <a:custGeom>
              <a:avLst/>
              <a:gdLst>
                <a:gd name="connsiteX0" fmla="*/ 325954 w 620784"/>
                <a:gd name="connsiteY0" fmla="*/ 37875 h 665414"/>
                <a:gd name="connsiteX1" fmla="*/ 620784 w 620784"/>
                <a:gd name="connsiteY1" fmla="*/ 332707 h 665414"/>
                <a:gd name="connsiteX2" fmla="*/ 325951 w 620784"/>
                <a:gd name="connsiteY2" fmla="*/ 627540 h 665414"/>
                <a:gd name="connsiteX3" fmla="*/ 278054 w 620784"/>
                <a:gd name="connsiteY3" fmla="*/ 622712 h 665414"/>
                <a:gd name="connsiteX4" fmla="*/ 41694 w 620784"/>
                <a:gd name="connsiteY4" fmla="*/ 332708 h 665414"/>
                <a:gd name="connsiteX5" fmla="*/ 278054 w 620784"/>
                <a:gd name="connsiteY5" fmla="*/ 42703 h 665414"/>
                <a:gd name="connsiteX6" fmla="*/ 288079 w 620784"/>
                <a:gd name="connsiteY6" fmla="*/ 0 h 665414"/>
                <a:gd name="connsiteX7" fmla="*/ 291698 w 620784"/>
                <a:gd name="connsiteY7" fmla="*/ 3619 h 665414"/>
                <a:gd name="connsiteX8" fmla="*/ 270453 w 620784"/>
                <a:gd name="connsiteY8" fmla="*/ 5761 h 665414"/>
                <a:gd name="connsiteX9" fmla="*/ 3985 w 620784"/>
                <a:gd name="connsiteY9" fmla="*/ 332707 h 665414"/>
                <a:gd name="connsiteX10" fmla="*/ 270453 w 620784"/>
                <a:gd name="connsiteY10" fmla="*/ 659652 h 665414"/>
                <a:gd name="connsiteX11" fmla="*/ 291698 w 620784"/>
                <a:gd name="connsiteY11" fmla="*/ 661794 h 665414"/>
                <a:gd name="connsiteX12" fmla="*/ 288078 w 620784"/>
                <a:gd name="connsiteY12" fmla="*/ 665414 h 665414"/>
                <a:gd name="connsiteX13" fmla="*/ 269650 w 620784"/>
                <a:gd name="connsiteY13" fmla="*/ 663556 h 665414"/>
                <a:gd name="connsiteX14" fmla="*/ 0 w 620784"/>
                <a:gd name="connsiteY14" fmla="*/ 332707 h 665414"/>
                <a:gd name="connsiteX15" fmla="*/ 269650 w 620784"/>
                <a:gd name="connsiteY15" fmla="*/ 1857 h 66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0784" h="665414">
                  <a:moveTo>
                    <a:pt x="325954" y="37875"/>
                  </a:moveTo>
                  <a:lnTo>
                    <a:pt x="620784" y="332707"/>
                  </a:lnTo>
                  <a:lnTo>
                    <a:pt x="325951" y="627540"/>
                  </a:lnTo>
                  <a:lnTo>
                    <a:pt x="278054" y="622712"/>
                  </a:lnTo>
                  <a:cubicBezTo>
                    <a:pt x="143163" y="595109"/>
                    <a:pt x="41694" y="475759"/>
                    <a:pt x="41694" y="332708"/>
                  </a:cubicBezTo>
                  <a:cubicBezTo>
                    <a:pt x="41694" y="189657"/>
                    <a:pt x="143163" y="70306"/>
                    <a:pt x="278054" y="42703"/>
                  </a:cubicBezTo>
                  <a:close/>
                  <a:moveTo>
                    <a:pt x="288079" y="0"/>
                  </a:moveTo>
                  <a:lnTo>
                    <a:pt x="291698" y="3619"/>
                  </a:lnTo>
                  <a:lnTo>
                    <a:pt x="270453" y="5761"/>
                  </a:lnTo>
                  <a:cubicBezTo>
                    <a:pt x="118380" y="36880"/>
                    <a:pt x="3985" y="171434"/>
                    <a:pt x="3985" y="332707"/>
                  </a:cubicBezTo>
                  <a:cubicBezTo>
                    <a:pt x="3985" y="493979"/>
                    <a:pt x="118380" y="628534"/>
                    <a:pt x="270453" y="659652"/>
                  </a:cubicBezTo>
                  <a:lnTo>
                    <a:pt x="291698" y="661794"/>
                  </a:lnTo>
                  <a:lnTo>
                    <a:pt x="288078" y="665414"/>
                  </a:lnTo>
                  <a:lnTo>
                    <a:pt x="269650" y="663556"/>
                  </a:lnTo>
                  <a:cubicBezTo>
                    <a:pt x="115762" y="632066"/>
                    <a:pt x="0" y="495905"/>
                    <a:pt x="0" y="332707"/>
                  </a:cubicBezTo>
                  <a:cubicBezTo>
                    <a:pt x="0" y="169509"/>
                    <a:pt x="115762" y="33348"/>
                    <a:pt x="269650" y="18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00" dirty="0">
                  <a:solidFill>
                    <a:srgbClr val="FEFFFF"/>
                  </a:solidFill>
                </a:rPr>
                <a:t>1</a:t>
              </a:r>
              <a:endParaRPr lang="zh-CN" altLang="en-US" sz="2300" dirty="0">
                <a:solidFill>
                  <a:srgbClr val="FEFFFF"/>
                </a:solidFill>
              </a:endParaRPr>
            </a:p>
          </p:txBody>
        </p:sp>
        <p:sp>
          <p:nvSpPr>
            <p:cNvPr id="21" name="MH_SubTitle_1"/>
            <p:cNvSpPr/>
            <p:nvPr>
              <p:custDataLst>
                <p:tags r:id="rId2"/>
              </p:custDataLst>
            </p:nvPr>
          </p:nvSpPr>
          <p:spPr>
            <a:xfrm flipH="1">
              <a:off x="1548271" y="2463006"/>
              <a:ext cx="3679218" cy="723900"/>
            </a:xfrm>
            <a:custGeom>
              <a:avLst/>
              <a:gdLst>
                <a:gd name="connsiteX0" fmla="*/ 3666353 w 3680689"/>
                <a:gd name="connsiteY0" fmla="*/ 769234 h 783570"/>
                <a:gd name="connsiteX1" fmla="*/ 0 w 3680689"/>
                <a:gd name="connsiteY1" fmla="*/ 769234 h 783570"/>
                <a:gd name="connsiteX2" fmla="*/ 0 w 3680689"/>
                <a:gd name="connsiteY2" fmla="*/ 783570 h 783570"/>
                <a:gd name="connsiteX3" fmla="*/ 3142553 w 3680689"/>
                <a:gd name="connsiteY3" fmla="*/ 783570 h 783570"/>
                <a:gd name="connsiteX4" fmla="*/ 3680689 w 3680689"/>
                <a:gd name="connsiteY4" fmla="*/ 783570 h 783570"/>
                <a:gd name="connsiteX5" fmla="*/ 3655552 w 3680689"/>
                <a:gd name="connsiteY5" fmla="*/ 25137 h 783570"/>
                <a:gd name="connsiteX6" fmla="*/ 0 w 3680689"/>
                <a:gd name="connsiteY6" fmla="*/ 25137 h 783570"/>
                <a:gd name="connsiteX7" fmla="*/ 0 w 3680689"/>
                <a:gd name="connsiteY7" fmla="*/ 758434 h 783570"/>
                <a:gd name="connsiteX8" fmla="*/ 3655553 w 3680689"/>
                <a:gd name="connsiteY8" fmla="*/ 758434 h 783570"/>
                <a:gd name="connsiteX9" fmla="*/ 3288905 w 3680689"/>
                <a:gd name="connsiteY9" fmla="*/ 391786 h 783570"/>
                <a:gd name="connsiteX10" fmla="*/ 3680689 w 3680689"/>
                <a:gd name="connsiteY10" fmla="*/ 0 h 783570"/>
                <a:gd name="connsiteX11" fmla="*/ 3142553 w 3680689"/>
                <a:gd name="connsiteY11" fmla="*/ 0 h 783570"/>
                <a:gd name="connsiteX12" fmla="*/ 0 w 3680689"/>
                <a:gd name="connsiteY12" fmla="*/ 0 h 783570"/>
                <a:gd name="connsiteX13" fmla="*/ 0 w 3680689"/>
                <a:gd name="connsiteY13" fmla="*/ 14337 h 783570"/>
                <a:gd name="connsiteX14" fmla="*/ 3666352 w 3680689"/>
                <a:gd name="connsiteY14" fmla="*/ 14337 h 78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0689" h="783570">
                  <a:moveTo>
                    <a:pt x="3666353" y="769234"/>
                  </a:moveTo>
                  <a:lnTo>
                    <a:pt x="0" y="769234"/>
                  </a:lnTo>
                  <a:lnTo>
                    <a:pt x="0" y="783570"/>
                  </a:lnTo>
                  <a:lnTo>
                    <a:pt x="3142553" y="783570"/>
                  </a:lnTo>
                  <a:lnTo>
                    <a:pt x="3680689" y="783570"/>
                  </a:lnTo>
                  <a:close/>
                  <a:moveTo>
                    <a:pt x="3655552" y="25137"/>
                  </a:moveTo>
                  <a:lnTo>
                    <a:pt x="0" y="25137"/>
                  </a:lnTo>
                  <a:lnTo>
                    <a:pt x="0" y="758434"/>
                  </a:lnTo>
                  <a:lnTo>
                    <a:pt x="3655553" y="758434"/>
                  </a:lnTo>
                  <a:lnTo>
                    <a:pt x="3288905" y="391786"/>
                  </a:lnTo>
                  <a:close/>
                  <a:moveTo>
                    <a:pt x="3680689" y="0"/>
                  </a:moveTo>
                  <a:lnTo>
                    <a:pt x="3142553" y="0"/>
                  </a:lnTo>
                  <a:lnTo>
                    <a:pt x="0" y="0"/>
                  </a:lnTo>
                  <a:lnTo>
                    <a:pt x="0" y="14337"/>
                  </a:lnTo>
                  <a:lnTo>
                    <a:pt x="3666352" y="143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+mn-cs"/>
                </a:defRPr>
              </a:lvl5pPr>
            </a:lstStyle>
            <a:p>
              <a:pPr lvl="0" eaLnBrk="1" hangingPunct="1"/>
              <a:r>
                <a:rPr lang="zh-CN" altLang="en-US" sz="2300" b="1" dirty="0">
                  <a:ea typeface="黑体" panose="02010609060101010101" pitchFamily="49" charset="-122"/>
                </a:rPr>
                <a:t>二、“文化大革命”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7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0"/>
          <p:cNvSpPr>
            <a:spLocks noChangeArrowheads="1"/>
          </p:cNvSpPr>
          <p:nvPr/>
        </p:nvSpPr>
        <p:spPr bwMode="auto">
          <a:xfrm>
            <a:off x="1611313" y="937684"/>
            <a:ext cx="6470650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0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分析毛泽东发动文化大革命的原因？</a:t>
            </a:r>
            <a:endParaRPr lang="en-US" altLang="zh-CN" sz="20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6627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4" t="7088" r="6679"/>
          <a:stretch>
            <a:fillRect/>
          </a:stretch>
        </p:blipFill>
        <p:spPr bwMode="auto">
          <a:xfrm>
            <a:off x="1133476" y="781051"/>
            <a:ext cx="498475" cy="93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36032" y="2060848"/>
            <a:ext cx="7861300" cy="1865126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40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二：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毛主席的话，句句是真理，一句顶一万句。</a:t>
            </a:r>
          </a:p>
          <a:p>
            <a:pPr defTabSz="91440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最最最最敬爱的伟大领袖，我们心中最红最红，最红的红太阳毛主席。  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defTabSz="91440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林彪</a:t>
            </a:r>
          </a:p>
        </p:txBody>
      </p:sp>
      <p:sp>
        <p:nvSpPr>
          <p:cNvPr id="26635" name="MH_Text_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382713" y="4725144"/>
            <a:ext cx="6173689" cy="1152128"/>
          </a:xfrm>
          <a:custGeom>
            <a:avLst/>
            <a:gdLst>
              <a:gd name="T0" fmla="*/ 0 w 1295400"/>
              <a:gd name="T1" fmla="*/ 0 h 2074333"/>
              <a:gd name="T2" fmla="*/ 2147483647 w 1295400"/>
              <a:gd name="T3" fmla="*/ 0 h 2074333"/>
              <a:gd name="T4" fmla="*/ 2147483647 w 1295400"/>
              <a:gd name="T5" fmla="*/ 2147483647 h 2074333"/>
              <a:gd name="T6" fmla="*/ 2147483647 w 1295400"/>
              <a:gd name="T7" fmla="*/ 2147483647 h 2074333"/>
              <a:gd name="T8" fmla="*/ 2147483647 w 1295400"/>
              <a:gd name="T9" fmla="*/ 2147483647 h 2074333"/>
              <a:gd name="T10" fmla="*/ 0 w 1295400"/>
              <a:gd name="T11" fmla="*/ 2147483647 h 20743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95400"/>
              <a:gd name="T19" fmla="*/ 0 h 2074333"/>
              <a:gd name="T20" fmla="*/ 1295400 w 1295400"/>
              <a:gd name="T21" fmla="*/ 2074333 h 207433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95400" h="2074333">
                <a:moveTo>
                  <a:pt x="0" y="0"/>
                </a:moveTo>
                <a:lnTo>
                  <a:pt x="1295400" y="0"/>
                </a:lnTo>
                <a:lnTo>
                  <a:pt x="1295400" y="1976958"/>
                </a:lnTo>
                <a:cubicBezTo>
                  <a:pt x="1295400" y="2030737"/>
                  <a:pt x="1251804" y="2074333"/>
                  <a:pt x="1198025" y="2074333"/>
                </a:cubicBezTo>
                <a:lnTo>
                  <a:pt x="97375" y="2074333"/>
                </a:lnTo>
                <a:cubicBezTo>
                  <a:pt x="43596" y="2074333"/>
                  <a:pt x="0" y="2030737"/>
                  <a:pt x="0" y="1976958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/>
            <a:r>
              <a:rPr lang="zh-CN" altLang="en-US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个人崇拜现象滋长，党中央未能及时纠正错误。</a:t>
            </a:r>
          </a:p>
        </p:txBody>
      </p:sp>
    </p:spTree>
    <p:extLst>
      <p:ext uri="{BB962C8B-B14F-4D97-AF65-F5344CB8AC3E}">
        <p14:creationId xmlns:p14="http://schemas.microsoft.com/office/powerpoint/2010/main" val="38399841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0"/>
          <p:cNvSpPr>
            <a:spLocks noChangeArrowheads="1"/>
          </p:cNvSpPr>
          <p:nvPr/>
        </p:nvSpPr>
        <p:spPr bwMode="auto">
          <a:xfrm>
            <a:off x="1327150" y="1102784"/>
            <a:ext cx="7164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</a:pPr>
            <a:r>
              <a:rPr lang="en-US" altLang="zh-CN" sz="200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00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阅读教材，说出说出“文化大革命”动乱的表现，结果如何。</a:t>
            </a:r>
            <a:endParaRPr lang="en-US" altLang="zh-CN" sz="200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7651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4" t="7088" r="6679"/>
          <a:stretch>
            <a:fillRect/>
          </a:stretch>
        </p:blipFill>
        <p:spPr bwMode="auto">
          <a:xfrm>
            <a:off x="830264" y="905934"/>
            <a:ext cx="496887" cy="93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4"/>
          <p:cNvSpPr>
            <a:spLocks noChangeArrowheads="1"/>
          </p:cNvSpPr>
          <p:nvPr/>
        </p:nvSpPr>
        <p:spPr bwMode="auto">
          <a:xfrm>
            <a:off x="1190626" y="1983317"/>
            <a:ext cx="7604125" cy="101772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陈伯达、江青、康生、张春桥等人组织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中央文革小组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，他们煽动“打倒一切，全面内战”。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24"/>
          <p:cNvGrpSpPr>
            <a:grpSpLocks/>
          </p:cNvGrpSpPr>
          <p:nvPr/>
        </p:nvGrpSpPr>
        <p:grpSpPr bwMode="auto">
          <a:xfrm>
            <a:off x="369888" y="2133601"/>
            <a:ext cx="762000" cy="463551"/>
            <a:chOff x="2076450" y="1373981"/>
            <a:chExt cx="762001" cy="348854"/>
          </a:xfrm>
        </p:grpSpPr>
        <p:sp>
          <p:nvSpPr>
            <p:cNvPr id="9" name="MH_Other_1"/>
            <p:cNvSpPr/>
            <p:nvPr>
              <p:custDataLst>
                <p:tags r:id="rId1"/>
              </p:custDataLst>
            </p:nvPr>
          </p:nvSpPr>
          <p:spPr>
            <a:xfrm>
              <a:off x="2327275" y="1442478"/>
              <a:ext cx="209550" cy="21026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</p:spPr>
          <p:txBody>
            <a:bodyPr anchor="ctr"/>
            <a:lstStyle/>
            <a:p>
              <a:pPr algn="just" defTabSz="914400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 err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663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076450" y="1373981"/>
              <a:ext cx="348854" cy="3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400" eaLnBrk="1" hangingPunct="1"/>
              <a:r>
                <a:rPr lang="en-US" altLang="zh-CN" sz="200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  <a:cs typeface="Aharoni" pitchFamily="2" charset="-79"/>
                </a:rPr>
                <a:t>1</a:t>
              </a:r>
              <a:endParaRPr lang="zh-CN" altLang="en-US" sz="200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  <a:cs typeface="Aharoni" pitchFamily="2" charset="-79"/>
              </a:endParaRPr>
            </a:p>
          </p:txBody>
        </p:sp>
        <p:sp>
          <p:nvSpPr>
            <p:cNvPr id="27664" name="MH_Other_3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2640807" y="1434704"/>
              <a:ext cx="197644" cy="226219"/>
            </a:xfrm>
            <a:custGeom>
              <a:avLst/>
              <a:gdLst>
                <a:gd name="T0" fmla="*/ 2147483647 w 3678"/>
                <a:gd name="T1" fmla="*/ 2147483647 h 4197"/>
                <a:gd name="T2" fmla="*/ 2147483647 w 3678"/>
                <a:gd name="T3" fmla="*/ 2147483647 h 4197"/>
                <a:gd name="T4" fmla="*/ 2147483647 w 3678"/>
                <a:gd name="T5" fmla="*/ 2147483647 h 4197"/>
                <a:gd name="T6" fmla="*/ 2147483647 w 3678"/>
                <a:gd name="T7" fmla="*/ 2147483647 h 4197"/>
                <a:gd name="T8" fmla="*/ 2147483647 w 3678"/>
                <a:gd name="T9" fmla="*/ 2147483647 h 4197"/>
                <a:gd name="T10" fmla="*/ 2147483647 w 3678"/>
                <a:gd name="T11" fmla="*/ 2147483647 h 4197"/>
                <a:gd name="T12" fmla="*/ 2147483647 w 3678"/>
                <a:gd name="T13" fmla="*/ 2147483647 h 4197"/>
                <a:gd name="T14" fmla="*/ 2147483647 w 3678"/>
                <a:gd name="T15" fmla="*/ 2147483647 h 4197"/>
                <a:gd name="T16" fmla="*/ 2147483647 w 3678"/>
                <a:gd name="T17" fmla="*/ 2147483647 h 4197"/>
                <a:gd name="T18" fmla="*/ 2147483647 w 3678"/>
                <a:gd name="T19" fmla="*/ 2147483647 h 4197"/>
                <a:gd name="T20" fmla="*/ 2147483647 w 3678"/>
                <a:gd name="T21" fmla="*/ 2147483647 h 4197"/>
                <a:gd name="T22" fmla="*/ 2147483647 w 3678"/>
                <a:gd name="T23" fmla="*/ 2147483647 h 419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78"/>
                <a:gd name="T37" fmla="*/ 0 h 4197"/>
                <a:gd name="T38" fmla="*/ 3678 w 3678"/>
                <a:gd name="T39" fmla="*/ 4197 h 419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78" h="4197">
                  <a:moveTo>
                    <a:pt x="2081" y="2099"/>
                  </a:moveTo>
                  <a:lnTo>
                    <a:pt x="0" y="0"/>
                  </a:lnTo>
                  <a:lnTo>
                    <a:pt x="762" y="2099"/>
                  </a:lnTo>
                  <a:lnTo>
                    <a:pt x="0" y="4197"/>
                  </a:lnTo>
                  <a:lnTo>
                    <a:pt x="2081" y="2099"/>
                  </a:lnTo>
                  <a:close/>
                  <a:moveTo>
                    <a:pt x="3678" y="2099"/>
                  </a:moveTo>
                  <a:lnTo>
                    <a:pt x="1597" y="0"/>
                  </a:lnTo>
                  <a:lnTo>
                    <a:pt x="2359" y="2099"/>
                  </a:lnTo>
                  <a:lnTo>
                    <a:pt x="1597" y="4197"/>
                  </a:lnTo>
                  <a:lnTo>
                    <a:pt x="3678" y="20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914400"/>
              <a:endParaRPr lang="zh-CN" altLang="en-US" sz="1800" smtClean="0">
                <a:solidFill>
                  <a:srgbClr val="000000"/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  <p:pic>
        <p:nvPicPr>
          <p:cNvPr id="30726" name="图片 16" descr="张春桥"/>
          <p:cNvPicPr preferRelativeResize="0"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6" r="7268"/>
          <a:stretch>
            <a:fillRect/>
          </a:stretch>
        </p:blipFill>
        <p:spPr bwMode="auto">
          <a:xfrm>
            <a:off x="6686550" y="3418418"/>
            <a:ext cx="1441450" cy="2332567"/>
          </a:xfrm>
          <a:prstGeom prst="rect">
            <a:avLst/>
          </a:prstGeom>
          <a:gradFill rotWithShape="1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27" name="图片 19" descr="毛泽东逝世后，江青在毛泽东住地游泳池院内留影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7" t="7048" r="23097" b="15323"/>
          <a:stretch>
            <a:fillRect/>
          </a:stretch>
        </p:blipFill>
        <p:spPr bwMode="auto">
          <a:xfrm>
            <a:off x="620713" y="3456517"/>
            <a:ext cx="1516062" cy="2294467"/>
          </a:xfrm>
          <a:prstGeom prst="rect">
            <a:avLst/>
          </a:prstGeom>
          <a:gradFill rotWithShape="1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" name="文本框 20"/>
          <p:cNvSpPr txBox="1"/>
          <p:nvPr/>
        </p:nvSpPr>
        <p:spPr>
          <a:xfrm>
            <a:off x="1052514" y="5750985"/>
            <a:ext cx="808037" cy="408623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江青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870701" y="5750985"/>
            <a:ext cx="1019175" cy="408623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张春桥</a:t>
            </a:r>
          </a:p>
        </p:txBody>
      </p:sp>
      <p:pic>
        <p:nvPicPr>
          <p:cNvPr id="30730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839" y="3420533"/>
            <a:ext cx="1368425" cy="22944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2982913" y="5757333"/>
            <a:ext cx="976312" cy="408623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陈伯达</a:t>
            </a:r>
          </a:p>
        </p:txBody>
      </p:sp>
      <p:pic>
        <p:nvPicPr>
          <p:cNvPr id="30732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613" y="3418418"/>
            <a:ext cx="1389062" cy="23135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文本框 27"/>
          <p:cNvSpPr txBox="1"/>
          <p:nvPr/>
        </p:nvSpPr>
        <p:spPr>
          <a:xfrm>
            <a:off x="4957763" y="5750985"/>
            <a:ext cx="908050" cy="408623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康生</a:t>
            </a:r>
          </a:p>
        </p:txBody>
      </p:sp>
    </p:spTree>
    <p:extLst>
      <p:ext uri="{BB962C8B-B14F-4D97-AF65-F5344CB8AC3E}">
        <p14:creationId xmlns:p14="http://schemas.microsoft.com/office/powerpoint/2010/main" val="25011933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3" grpId="0" animBg="1"/>
      <p:bldP spid="26" grpId="0" animBg="1"/>
      <p:bldP spid="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红卫兵捣毁寺庙斗争和尚"/>
          <p:cNvPicPr>
            <a:picLocks noChangeAspect="1" noChangeArrowheads="1"/>
          </p:cNvPicPr>
          <p:nvPr/>
        </p:nvPicPr>
        <p:blipFill>
          <a:blip r:embed="rId5"/>
          <a:srcRect r="25880"/>
          <a:stretch>
            <a:fillRect/>
          </a:stretch>
        </p:blipFill>
        <p:spPr bwMode="auto">
          <a:xfrm>
            <a:off x="6154738" y="3992033"/>
            <a:ext cx="2519362" cy="22965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4" name="Picture 7" descr="北京东交民巷被改名为“反帝路”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4764" y="1358901"/>
            <a:ext cx="1868487" cy="2283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6" name="Picture 9" descr="捣毁名胜古迹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6376" y="3975101"/>
            <a:ext cx="2511425" cy="23346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019175" y="5892800"/>
            <a:ext cx="1081088" cy="40862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毁文物</a:t>
            </a:r>
          </a:p>
        </p:txBody>
      </p:sp>
      <p:pic>
        <p:nvPicPr>
          <p:cNvPr id="8" name="Picture 11" descr="大批老字号被改名，原有招牌匾额被拆除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78589" y="1375834"/>
            <a:ext cx="1690687" cy="2283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0" name="Picture 13" descr="焚烧古籍字画"/>
          <p:cNvPicPr>
            <a:picLocks noChangeAspect="1" noChangeArrowheads="1"/>
          </p:cNvPicPr>
          <p:nvPr/>
        </p:nvPicPr>
        <p:blipFill>
          <a:blip r:embed="rId9"/>
          <a:srcRect l="14819"/>
          <a:stretch>
            <a:fillRect/>
          </a:stretch>
        </p:blipFill>
        <p:spPr bwMode="auto">
          <a:xfrm>
            <a:off x="3040064" y="3992033"/>
            <a:ext cx="2854325" cy="22965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1" name="Picture 14" descr="清华大学红卫兵在王府井大街宣传“破四旧”。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3238" y="1401233"/>
            <a:ext cx="2557462" cy="22711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094163" y="5892801"/>
            <a:ext cx="1008062" cy="40862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烧古籍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478588" y="5892800"/>
            <a:ext cx="1871662" cy="40862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拆寺庙</a:t>
            </a: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斗和尚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192588" y="3304118"/>
            <a:ext cx="1079500" cy="40862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改路名</a:t>
            </a: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6783388" y="3295651"/>
            <a:ext cx="1079500" cy="40862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拆匾额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92089" y="3304118"/>
            <a:ext cx="2979737" cy="40862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清华红卫兵宣传“破四旧”</a:t>
            </a:r>
          </a:p>
        </p:txBody>
      </p:sp>
      <p:grpSp>
        <p:nvGrpSpPr>
          <p:cNvPr id="3" name="组合 24"/>
          <p:cNvGrpSpPr>
            <a:grpSpLocks/>
          </p:cNvGrpSpPr>
          <p:nvPr/>
        </p:nvGrpSpPr>
        <p:grpSpPr bwMode="auto">
          <a:xfrm>
            <a:off x="1211263" y="806451"/>
            <a:ext cx="762000" cy="463549"/>
            <a:chOff x="2076450" y="1373981"/>
            <a:chExt cx="762001" cy="348854"/>
          </a:xfrm>
        </p:grpSpPr>
        <p:sp>
          <p:nvSpPr>
            <p:cNvPr id="21" name="MH_Other_1"/>
            <p:cNvSpPr/>
            <p:nvPr>
              <p:custDataLst>
                <p:tags r:id="rId1"/>
              </p:custDataLst>
            </p:nvPr>
          </p:nvSpPr>
          <p:spPr>
            <a:xfrm>
              <a:off x="2327275" y="1442477"/>
              <a:ext cx="209550" cy="21026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</p:spPr>
          <p:txBody>
            <a:bodyPr anchor="ctr"/>
            <a:lstStyle/>
            <a:p>
              <a:pPr algn="just" defTabSz="914400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 err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8689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076450" y="1373981"/>
              <a:ext cx="348854" cy="3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400" eaLnBrk="1" hangingPunct="1"/>
              <a:r>
                <a:rPr lang="en-US" altLang="zh-CN" sz="200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  <a:cs typeface="Aharoni" pitchFamily="2" charset="-79"/>
                </a:rPr>
                <a:t>2</a:t>
              </a:r>
              <a:endParaRPr lang="zh-CN" altLang="en-US" sz="200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  <a:cs typeface="Aharoni" pitchFamily="2" charset="-79"/>
              </a:endParaRPr>
            </a:p>
          </p:txBody>
        </p:sp>
        <p:sp>
          <p:nvSpPr>
            <p:cNvPr id="28690" name="MH_Other_3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2640807" y="1434704"/>
              <a:ext cx="197644" cy="226219"/>
            </a:xfrm>
            <a:custGeom>
              <a:avLst/>
              <a:gdLst>
                <a:gd name="T0" fmla="*/ 2147483647 w 3678"/>
                <a:gd name="T1" fmla="*/ 2147483647 h 4197"/>
                <a:gd name="T2" fmla="*/ 2147483647 w 3678"/>
                <a:gd name="T3" fmla="*/ 2147483647 h 4197"/>
                <a:gd name="T4" fmla="*/ 2147483647 w 3678"/>
                <a:gd name="T5" fmla="*/ 2147483647 h 4197"/>
                <a:gd name="T6" fmla="*/ 2147483647 w 3678"/>
                <a:gd name="T7" fmla="*/ 2147483647 h 4197"/>
                <a:gd name="T8" fmla="*/ 2147483647 w 3678"/>
                <a:gd name="T9" fmla="*/ 2147483647 h 4197"/>
                <a:gd name="T10" fmla="*/ 2147483647 w 3678"/>
                <a:gd name="T11" fmla="*/ 2147483647 h 4197"/>
                <a:gd name="T12" fmla="*/ 2147483647 w 3678"/>
                <a:gd name="T13" fmla="*/ 2147483647 h 4197"/>
                <a:gd name="T14" fmla="*/ 2147483647 w 3678"/>
                <a:gd name="T15" fmla="*/ 2147483647 h 4197"/>
                <a:gd name="T16" fmla="*/ 2147483647 w 3678"/>
                <a:gd name="T17" fmla="*/ 2147483647 h 4197"/>
                <a:gd name="T18" fmla="*/ 2147483647 w 3678"/>
                <a:gd name="T19" fmla="*/ 2147483647 h 4197"/>
                <a:gd name="T20" fmla="*/ 2147483647 w 3678"/>
                <a:gd name="T21" fmla="*/ 2147483647 h 4197"/>
                <a:gd name="T22" fmla="*/ 2147483647 w 3678"/>
                <a:gd name="T23" fmla="*/ 2147483647 h 419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78"/>
                <a:gd name="T37" fmla="*/ 0 h 4197"/>
                <a:gd name="T38" fmla="*/ 3678 w 3678"/>
                <a:gd name="T39" fmla="*/ 4197 h 419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78" h="4197">
                  <a:moveTo>
                    <a:pt x="2081" y="2099"/>
                  </a:moveTo>
                  <a:lnTo>
                    <a:pt x="0" y="0"/>
                  </a:lnTo>
                  <a:lnTo>
                    <a:pt x="762" y="2099"/>
                  </a:lnTo>
                  <a:lnTo>
                    <a:pt x="0" y="4197"/>
                  </a:lnTo>
                  <a:lnTo>
                    <a:pt x="2081" y="2099"/>
                  </a:lnTo>
                  <a:close/>
                  <a:moveTo>
                    <a:pt x="3678" y="2099"/>
                  </a:moveTo>
                  <a:lnTo>
                    <a:pt x="1597" y="0"/>
                  </a:lnTo>
                  <a:lnTo>
                    <a:pt x="2359" y="2099"/>
                  </a:lnTo>
                  <a:lnTo>
                    <a:pt x="1597" y="4197"/>
                  </a:lnTo>
                  <a:lnTo>
                    <a:pt x="3678" y="20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914400"/>
              <a:endParaRPr lang="zh-CN" altLang="en-US" sz="1800" smtClean="0">
                <a:solidFill>
                  <a:srgbClr val="000000"/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24" name="矩形 14"/>
          <p:cNvSpPr>
            <a:spLocks noChangeArrowheads="1"/>
          </p:cNvSpPr>
          <p:nvPr/>
        </p:nvSpPr>
        <p:spPr bwMode="auto">
          <a:xfrm>
            <a:off x="2051051" y="719667"/>
            <a:ext cx="6118225" cy="59250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各地出现打砸抢事件，学校停课，工厂停工。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75220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3660612649630767"/>
          <p:cNvPicPr>
            <a:picLocks noChangeAspect="1" noChangeArrowheads="1"/>
          </p:cNvPicPr>
          <p:nvPr/>
        </p:nvPicPr>
        <p:blipFill>
          <a:blip r:embed="rId5">
            <a:lum contrast="60000"/>
          </a:blip>
          <a:srcRect b="4694"/>
          <a:stretch>
            <a:fillRect/>
          </a:stretch>
        </p:blipFill>
        <p:spPr bwMode="auto">
          <a:xfrm>
            <a:off x="302000" y="2084919"/>
            <a:ext cx="2403475" cy="3638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" name="Picture 3" descr="21-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9700" y="2084919"/>
            <a:ext cx="2464608" cy="2151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7684308" y="2574867"/>
            <a:ext cx="1584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 eaLnBrk="1" hangingPunct="1"/>
            <a:r>
              <a:rPr kumimoji="1" lang="zh-CN" altLang="en-US" sz="1800" dirty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大字报满天飞</a:t>
            </a:r>
          </a:p>
        </p:txBody>
      </p:sp>
      <p:pic>
        <p:nvPicPr>
          <p:cNvPr id="33797" name="Picture 3" descr="18-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78139" y="2084918"/>
            <a:ext cx="2190749" cy="3625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2763838" y="5778500"/>
            <a:ext cx="2305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 eaLnBrk="1" hangingPunct="1"/>
            <a:r>
              <a:rPr kumimoji="1" lang="zh-CN" altLang="en-US" sz="180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红卫兵批斗大学校长</a:t>
            </a:r>
          </a:p>
        </p:txBody>
      </p:sp>
      <p:sp>
        <p:nvSpPr>
          <p:cNvPr id="30727" name="Text Box 4"/>
          <p:cNvSpPr txBox="1">
            <a:spLocks noChangeArrowheads="1"/>
          </p:cNvSpPr>
          <p:nvPr/>
        </p:nvSpPr>
        <p:spPr bwMode="auto">
          <a:xfrm>
            <a:off x="483626" y="5803900"/>
            <a:ext cx="1439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 eaLnBrk="1" hangingPunct="1"/>
            <a:r>
              <a:rPr kumimoji="1" lang="zh-CN" altLang="en-US" sz="1800" dirty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批判彭德怀</a:t>
            </a:r>
          </a:p>
        </p:txBody>
      </p:sp>
      <p:grpSp>
        <p:nvGrpSpPr>
          <p:cNvPr id="4" name="组合 24"/>
          <p:cNvGrpSpPr>
            <a:grpSpLocks/>
          </p:cNvGrpSpPr>
          <p:nvPr/>
        </p:nvGrpSpPr>
        <p:grpSpPr bwMode="auto">
          <a:xfrm>
            <a:off x="1427163" y="1090084"/>
            <a:ext cx="762000" cy="463549"/>
            <a:chOff x="2076450" y="1373981"/>
            <a:chExt cx="762001" cy="348854"/>
          </a:xfrm>
        </p:grpSpPr>
        <p:sp>
          <p:nvSpPr>
            <p:cNvPr id="12" name="MH_Other_1"/>
            <p:cNvSpPr/>
            <p:nvPr>
              <p:custDataLst>
                <p:tags r:id="rId1"/>
              </p:custDataLst>
            </p:nvPr>
          </p:nvSpPr>
          <p:spPr>
            <a:xfrm>
              <a:off x="2327275" y="1442477"/>
              <a:ext cx="209550" cy="21026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</p:spPr>
          <p:txBody>
            <a:bodyPr anchor="ctr"/>
            <a:lstStyle/>
            <a:p>
              <a:pPr algn="just" defTabSz="914400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 err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731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076450" y="1373981"/>
              <a:ext cx="348854" cy="3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14400" eaLnBrk="1" hangingPunct="1"/>
              <a:r>
                <a:rPr lang="en-US" altLang="zh-CN" sz="200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  <a:cs typeface="Aharoni" pitchFamily="2" charset="-79"/>
                </a:rPr>
                <a:t>3</a:t>
              </a:r>
              <a:endParaRPr lang="zh-CN" altLang="en-US" sz="200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  <a:cs typeface="Aharoni" pitchFamily="2" charset="-79"/>
              </a:endParaRPr>
            </a:p>
          </p:txBody>
        </p:sp>
        <p:sp>
          <p:nvSpPr>
            <p:cNvPr id="30732" name="MH_Other_3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2640807" y="1434704"/>
              <a:ext cx="197644" cy="226219"/>
            </a:xfrm>
            <a:custGeom>
              <a:avLst/>
              <a:gdLst>
                <a:gd name="T0" fmla="*/ 2147483647 w 3678"/>
                <a:gd name="T1" fmla="*/ 2147483647 h 4197"/>
                <a:gd name="T2" fmla="*/ 2147483647 w 3678"/>
                <a:gd name="T3" fmla="*/ 2147483647 h 4197"/>
                <a:gd name="T4" fmla="*/ 2147483647 w 3678"/>
                <a:gd name="T5" fmla="*/ 2147483647 h 4197"/>
                <a:gd name="T6" fmla="*/ 2147483647 w 3678"/>
                <a:gd name="T7" fmla="*/ 2147483647 h 4197"/>
                <a:gd name="T8" fmla="*/ 2147483647 w 3678"/>
                <a:gd name="T9" fmla="*/ 2147483647 h 4197"/>
                <a:gd name="T10" fmla="*/ 2147483647 w 3678"/>
                <a:gd name="T11" fmla="*/ 2147483647 h 4197"/>
                <a:gd name="T12" fmla="*/ 2147483647 w 3678"/>
                <a:gd name="T13" fmla="*/ 2147483647 h 4197"/>
                <a:gd name="T14" fmla="*/ 2147483647 w 3678"/>
                <a:gd name="T15" fmla="*/ 2147483647 h 4197"/>
                <a:gd name="T16" fmla="*/ 2147483647 w 3678"/>
                <a:gd name="T17" fmla="*/ 2147483647 h 4197"/>
                <a:gd name="T18" fmla="*/ 2147483647 w 3678"/>
                <a:gd name="T19" fmla="*/ 2147483647 h 4197"/>
                <a:gd name="T20" fmla="*/ 2147483647 w 3678"/>
                <a:gd name="T21" fmla="*/ 2147483647 h 4197"/>
                <a:gd name="T22" fmla="*/ 2147483647 w 3678"/>
                <a:gd name="T23" fmla="*/ 2147483647 h 419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78"/>
                <a:gd name="T37" fmla="*/ 0 h 4197"/>
                <a:gd name="T38" fmla="*/ 3678 w 3678"/>
                <a:gd name="T39" fmla="*/ 4197 h 419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78" h="4197">
                  <a:moveTo>
                    <a:pt x="2081" y="2099"/>
                  </a:moveTo>
                  <a:lnTo>
                    <a:pt x="0" y="0"/>
                  </a:lnTo>
                  <a:lnTo>
                    <a:pt x="762" y="2099"/>
                  </a:lnTo>
                  <a:lnTo>
                    <a:pt x="0" y="4197"/>
                  </a:lnTo>
                  <a:lnTo>
                    <a:pt x="2081" y="2099"/>
                  </a:lnTo>
                  <a:close/>
                  <a:moveTo>
                    <a:pt x="3678" y="2099"/>
                  </a:moveTo>
                  <a:lnTo>
                    <a:pt x="1597" y="0"/>
                  </a:lnTo>
                  <a:lnTo>
                    <a:pt x="2359" y="2099"/>
                  </a:lnTo>
                  <a:lnTo>
                    <a:pt x="1597" y="4197"/>
                  </a:lnTo>
                  <a:lnTo>
                    <a:pt x="3678" y="20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914400"/>
              <a:endParaRPr lang="zh-CN" altLang="en-US" sz="1800" smtClean="0">
                <a:solidFill>
                  <a:srgbClr val="000000"/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292351" y="916518"/>
            <a:ext cx="6744145" cy="108285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一些党政机关受到冲击，大批各级领导干部和知识分子遭到批判和揪斗，民主与法制受到践踏。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Picture 4" descr="06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19700" y="4475195"/>
            <a:ext cx="2720975" cy="166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3"/>
          <p:cNvSpPr txBox="1"/>
          <p:nvPr/>
        </p:nvSpPr>
        <p:spPr>
          <a:xfrm>
            <a:off x="5407742" y="6467010"/>
            <a:ext cx="2276566" cy="369322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5" rIns="91431" bIns="45715">
            <a:spAutoFit/>
          </a:bodyPr>
          <a:lstStyle/>
          <a:p>
            <a:pPr defTabSz="914400" eaLnBrk="1" hangingPunct="1"/>
            <a:r>
              <a:rPr kumimoji="1" lang="zh-CN" altLang="en-US" sz="18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+mn-ea"/>
              </a:rPr>
              <a:t>砸毁“清华园”题字</a:t>
            </a:r>
            <a:endParaRPr kumimoji="1" lang="zh-CN" altLang="en-US" sz="1800" dirty="0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82719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0"/>
          <p:cNvSpPr txBox="1"/>
          <p:nvPr/>
        </p:nvSpPr>
        <p:spPr>
          <a:xfrm>
            <a:off x="196850" y="981076"/>
            <a:ext cx="8947150" cy="91440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algn="ctr"/>
            <a:r>
              <a:rPr lang="zh-CN" altLang="en-US" sz="5400" dirty="0">
                <a:latin typeface="华文新魏" pitchFamily="2" charset="-122"/>
                <a:ea typeface="华文新魏" pitchFamily="2" charset="-122"/>
              </a:rPr>
              <a:t>第</a:t>
            </a:r>
            <a:r>
              <a:rPr lang="en-US" altLang="zh-CN" sz="5400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5400" dirty="0">
                <a:latin typeface="华文新魏" pitchFamily="2" charset="-122"/>
                <a:ea typeface="华文新魏" pitchFamily="2" charset="-122"/>
              </a:rPr>
              <a:t>课 艰辛探索与建设成就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43871" y="1701800"/>
            <a:ext cx="3816424" cy="398974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730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红卫兵指的是以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保卫毛主席，保卫红色江山为己任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的青年学生。是文革大革命中冲击原政权机构的重要力量，对文化大革命在全国的发展起了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推波助澜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的作用。</a:t>
            </a:r>
          </a:p>
        </p:txBody>
      </p:sp>
      <p:pic>
        <p:nvPicPr>
          <p:cNvPr id="5" name="Picture 4" descr="21-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4051" y="1701800"/>
            <a:ext cx="3960813" cy="4044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4787901" y="5829300"/>
            <a:ext cx="3313113" cy="71508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  <a:defRPr/>
            </a:pPr>
            <a:r>
              <a:rPr kumimoji="1" lang="zh-CN" altLang="en-US" sz="18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毛泽东在天安门</a:t>
            </a:r>
            <a:r>
              <a:rPr kumimoji="1" lang="en-US" altLang="zh-CN" sz="18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kumimoji="1" lang="zh-CN" altLang="en-US" sz="18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次接见红卫兵</a:t>
            </a:r>
          </a:p>
        </p:txBody>
      </p:sp>
    </p:spTree>
    <p:extLst>
      <p:ext uri="{BB962C8B-B14F-4D97-AF65-F5344CB8AC3E}">
        <p14:creationId xmlns:p14="http://schemas.microsoft.com/office/powerpoint/2010/main" val="4667368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29" name="文本框 15"/>
          <p:cNvSpPr txBox="1"/>
          <p:nvPr/>
        </p:nvSpPr>
        <p:spPr>
          <a:xfrm>
            <a:off x="1619250" y="549277"/>
            <a:ext cx="5827218" cy="707876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5" rIns="91431" bIns="45715">
            <a:spAutoFit/>
          </a:bodyPr>
          <a:lstStyle/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文化大革命中最大的冤案</a:t>
            </a:r>
          </a:p>
        </p:txBody>
      </p:sp>
      <p:pic>
        <p:nvPicPr>
          <p:cNvPr id="14133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1" y="1484313"/>
            <a:ext cx="3887788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1331" name="Picture 6" descr="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338" y="1557337"/>
            <a:ext cx="3890962" cy="2951162"/>
          </a:xfrm>
          <a:prstGeom prst="rect">
            <a:avLst/>
          </a:prstGeom>
          <a:noFill/>
          <a:ln w="57150" cap="flat" cmpd="thinThick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8436" name="Rectangle 4"/>
          <p:cNvSpPr/>
          <p:nvPr/>
        </p:nvSpPr>
        <p:spPr>
          <a:xfrm>
            <a:off x="574674" y="5014099"/>
            <a:ext cx="7685088" cy="115415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ctr">
            <a:spAutoFit/>
          </a:bodyPr>
          <a:lstStyle/>
          <a:p>
            <a:pPr eaLnBrk="1" hangingPunct="1"/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文化大革命”期间，国家主席刘少奇被诬蔑为“叛徒”、“内奸”、“工贼”，遭受了残酷迫害，成为文化大革命中最大的冤案。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0"/>
          <p:cNvSpPr>
            <a:spLocks noChangeArrowheads="1"/>
          </p:cNvSpPr>
          <p:nvPr/>
        </p:nvSpPr>
        <p:spPr bwMode="auto">
          <a:xfrm>
            <a:off x="1250950" y="1046395"/>
            <a:ext cx="7364413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面对全国动乱，老一辈革命家的反抗有哪些典型事例？</a:t>
            </a:r>
            <a:endParaRPr lang="en-US" altLang="zh-CN" sz="20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2771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4" t="7088" r="6679"/>
          <a:stretch>
            <a:fillRect/>
          </a:stretch>
        </p:blipFill>
        <p:spPr bwMode="auto">
          <a:xfrm>
            <a:off x="598489" y="967318"/>
            <a:ext cx="496887" cy="93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3d9ca85a2e6b42d0baf762c68bbe14a3# #图片框 8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13" y="2544233"/>
            <a:ext cx="1733550" cy="279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 descr="7c8dbb34134d4b30a7a3201ab33e74ae# #图片框 8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0438" y="2544233"/>
            <a:ext cx="1745778" cy="279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 descr="fbfc99bb1dff4714878a399599a2c0f3# #图片框 8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2400" y="2535767"/>
            <a:ext cx="1709738" cy="279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 descr="d3fce2db4c4a4ad0a8ee2ffd8915e7b9# #图片框 8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545" y="2544233"/>
            <a:ext cx="1747020" cy="279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7" descr="df455c3a8a8641adbb66399ac35fb2c8# #文本框 822"/>
          <p:cNvSpPr txBox="1">
            <a:spLocks noChangeArrowheads="1"/>
          </p:cNvSpPr>
          <p:nvPr/>
        </p:nvSpPr>
        <p:spPr bwMode="auto">
          <a:xfrm>
            <a:off x="7270751" y="4838700"/>
            <a:ext cx="955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400"/>
            <a:r>
              <a:rPr lang="zh-CN" altLang="en-US" sz="1800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谭震林</a:t>
            </a:r>
          </a:p>
        </p:txBody>
      </p:sp>
      <p:sp>
        <p:nvSpPr>
          <p:cNvPr id="9" name="文本框 8" descr="25425f9b6f20492296b05d08cf731cbf# #文本框 826"/>
          <p:cNvSpPr txBox="1">
            <a:spLocks noChangeArrowheads="1"/>
          </p:cNvSpPr>
          <p:nvPr/>
        </p:nvSpPr>
        <p:spPr bwMode="auto">
          <a:xfrm>
            <a:off x="5175250" y="4838700"/>
            <a:ext cx="814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400"/>
            <a:r>
              <a:rPr lang="zh-CN" altLang="en-US" sz="1800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陈毅</a:t>
            </a:r>
          </a:p>
        </p:txBody>
      </p:sp>
      <p:sp>
        <p:nvSpPr>
          <p:cNvPr id="10" name="文本框 9" descr="d30ca79134fb4be79ca7d78d2706688e# #文本框 827"/>
          <p:cNvSpPr txBox="1">
            <a:spLocks noChangeArrowheads="1"/>
          </p:cNvSpPr>
          <p:nvPr/>
        </p:nvSpPr>
        <p:spPr bwMode="auto">
          <a:xfrm>
            <a:off x="3092450" y="4838700"/>
            <a:ext cx="935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400"/>
            <a:r>
              <a:rPr lang="zh-CN" altLang="en-US" sz="1800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叶剑英</a:t>
            </a:r>
          </a:p>
        </p:txBody>
      </p:sp>
      <p:sp>
        <p:nvSpPr>
          <p:cNvPr id="11" name="文本框 10" descr="9bfd7e3d04614774b4f792badba0e901# #文本框 831"/>
          <p:cNvSpPr txBox="1">
            <a:spLocks noChangeArrowheads="1"/>
          </p:cNvSpPr>
          <p:nvPr/>
        </p:nvSpPr>
        <p:spPr bwMode="auto">
          <a:xfrm>
            <a:off x="923925" y="4838700"/>
            <a:ext cx="1022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400"/>
            <a:r>
              <a:rPr lang="zh-CN" altLang="en-US" sz="1800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徐向前</a:t>
            </a:r>
          </a:p>
        </p:txBody>
      </p:sp>
      <p:sp>
        <p:nvSpPr>
          <p:cNvPr id="12" name="文本框 11" descr="f3b61439646e4e3fb7537c8791f85184# #文本框 828"/>
          <p:cNvSpPr txBox="1">
            <a:spLocks noChangeArrowheads="1"/>
          </p:cNvSpPr>
          <p:nvPr/>
        </p:nvSpPr>
        <p:spPr bwMode="auto">
          <a:xfrm>
            <a:off x="2916238" y="1801284"/>
            <a:ext cx="3302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/>
            <a:r>
              <a:rPr lang="zh-CN" altLang="en-US" sz="200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“二月抗争”中的老干部们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06525" y="5486400"/>
            <a:ext cx="2711450" cy="5355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二月抗争的实质：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54501" y="5486400"/>
            <a:ext cx="3927475" cy="5355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老革命家对"文革"的抵制。</a:t>
            </a:r>
          </a:p>
        </p:txBody>
      </p:sp>
    </p:spTree>
    <p:extLst>
      <p:ext uri="{BB962C8B-B14F-4D97-AF65-F5344CB8AC3E}">
        <p14:creationId xmlns:p14="http://schemas.microsoft.com/office/powerpoint/2010/main" val="5704583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文本框 54278"/>
          <p:cNvSpPr txBox="1"/>
          <p:nvPr/>
        </p:nvSpPr>
        <p:spPr>
          <a:xfrm>
            <a:off x="1692275" y="333376"/>
            <a:ext cx="5761038" cy="51911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粉碎林彪反革命集团</a:t>
            </a:r>
          </a:p>
        </p:txBody>
      </p:sp>
      <p:pic>
        <p:nvPicPr>
          <p:cNvPr id="111621" name="图片 31746" descr="未标题-1 拷贝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4" y="981075"/>
            <a:ext cx="6681787" cy="43053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4" name="文本框 54281"/>
          <p:cNvSpPr txBox="1"/>
          <p:nvPr/>
        </p:nvSpPr>
        <p:spPr>
          <a:xfrm>
            <a:off x="323851" y="5445126"/>
            <a:ext cx="7140575" cy="120332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</a:rPr>
              <a:t>1971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</a:rPr>
              <a:t>年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</a:rPr>
              <a:t>月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</a:rPr>
              <a:t>13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</a:rPr>
              <a:t>日，林彪等人乘飞机仓皇出逃，在蒙古温都尔汗机毁人亡（九一三事件）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2" grpId="1"/>
      <p:bldP spid="37894" grpId="0"/>
      <p:bldP spid="37894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05" name="文本框 15"/>
          <p:cNvSpPr txBox="1"/>
          <p:nvPr/>
        </p:nvSpPr>
        <p:spPr>
          <a:xfrm>
            <a:off x="755651" y="476251"/>
            <a:ext cx="7516783" cy="707876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5" rIns="91431" bIns="45715">
            <a:spAutoFit/>
          </a:bodyPr>
          <a:lstStyle/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粉碎江青反革命集团</a:t>
            </a:r>
            <a:r>
              <a:rPr lang="en-US" altLang="zh-CN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文革结束</a:t>
            </a:r>
          </a:p>
        </p:txBody>
      </p:sp>
      <p:sp>
        <p:nvSpPr>
          <p:cNvPr id="165906" name="文本框 2"/>
          <p:cNvSpPr txBox="1"/>
          <p:nvPr/>
        </p:nvSpPr>
        <p:spPr>
          <a:xfrm>
            <a:off x="0" y="1196975"/>
            <a:ext cx="9023350" cy="115415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文化大革命中，江青、王洪文、张春桥、姚文元组成四人帮，进行篡党夺权的阴谋。</a:t>
            </a:r>
            <a:r>
              <a:rPr lang="en-US" altLang="zh-CN" sz="2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1976</a:t>
            </a:r>
            <a:r>
              <a:rPr lang="zh-CN" altLang="en-US" sz="2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，华国锋、叶剑英等代表中央采取果断措施，将四人帮隔离审查，一举粉碎江青反革命集团。</a:t>
            </a:r>
          </a:p>
        </p:txBody>
      </p:sp>
      <p:pic>
        <p:nvPicPr>
          <p:cNvPr id="16590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2997201"/>
            <a:ext cx="3619500" cy="2808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5908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4" y="2997201"/>
            <a:ext cx="3878262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3" name="文本框 5"/>
          <p:cNvSpPr txBox="1"/>
          <p:nvPr/>
        </p:nvSpPr>
        <p:spPr>
          <a:xfrm>
            <a:off x="287338" y="787401"/>
            <a:ext cx="8856662" cy="607060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r>
              <a:rPr lang="zh-CN" altLang="en-US" sz="2800" b="1" dirty="0"/>
              <a:t>史料　“文化大革命”期间工业总产值和国家财政总收入的变化。</a:t>
            </a:r>
          </a:p>
          <a:p>
            <a:r>
              <a:rPr lang="zh-CN" altLang="en-US" sz="2800" b="1" dirty="0"/>
              <a:t>	         </a:t>
            </a:r>
            <a:r>
              <a:rPr lang="zh-CN" altLang="en-US" sz="2800" b="1" dirty="0">
                <a:solidFill>
                  <a:srgbClr val="C00000"/>
                </a:solidFill>
              </a:rPr>
              <a:t>工业总产值	       国家财政总收入</a:t>
            </a:r>
          </a:p>
          <a:p>
            <a:r>
              <a:rPr lang="en-US" altLang="zh-CN" sz="2800" b="1"/>
              <a:t>1966	            2534</a:t>
            </a:r>
            <a:r>
              <a:rPr lang="zh-CN" altLang="en-US" sz="2800" b="1" dirty="0"/>
              <a:t>亿	                 </a:t>
            </a:r>
            <a:r>
              <a:rPr lang="en-US" altLang="zh-CN" sz="2800" b="1"/>
              <a:t>558.7</a:t>
            </a:r>
            <a:r>
              <a:rPr lang="zh-CN" altLang="en-US" sz="2800" b="1" dirty="0"/>
              <a:t>亿</a:t>
            </a:r>
          </a:p>
          <a:p>
            <a:r>
              <a:rPr lang="zh-CN" altLang="en-US" sz="2800" b="1" dirty="0"/>
              <a:t>比上年增加	   </a:t>
            </a:r>
            <a:r>
              <a:rPr lang="en-US" altLang="zh-CN" sz="2800" b="1"/>
              <a:t>17.3%	                   24.4% </a:t>
            </a:r>
          </a:p>
          <a:p>
            <a:endParaRPr lang="en-US" altLang="zh-CN" sz="2800" b="1"/>
          </a:p>
          <a:p>
            <a:r>
              <a:rPr lang="en-US" altLang="zh-CN" sz="2800" b="1"/>
              <a:t>1967	             2104.5</a:t>
            </a:r>
            <a:r>
              <a:rPr lang="zh-CN" altLang="en-US" sz="2800" b="1" dirty="0"/>
              <a:t>亿	             </a:t>
            </a:r>
            <a:r>
              <a:rPr lang="en-US" altLang="zh-CN" sz="2800" b="1"/>
              <a:t>419.4</a:t>
            </a:r>
            <a:r>
              <a:rPr lang="zh-CN" altLang="en-US" sz="2800" b="1" dirty="0"/>
              <a:t>亿</a:t>
            </a:r>
          </a:p>
          <a:p>
            <a:r>
              <a:rPr lang="zh-CN" altLang="en-US" sz="2800" b="1" dirty="0"/>
              <a:t>比上年下降	近   </a:t>
            </a:r>
            <a:r>
              <a:rPr lang="en-US" altLang="zh-CN" sz="2800" b="1"/>
              <a:t>10%	                25%</a:t>
            </a:r>
          </a:p>
          <a:p>
            <a:endParaRPr lang="en-US" altLang="zh-CN" sz="2800" b="1"/>
          </a:p>
          <a:p>
            <a:r>
              <a:rPr lang="en-US" altLang="zh-CN" sz="2800" b="1"/>
              <a:t>1968	            2015.3</a:t>
            </a:r>
            <a:r>
              <a:rPr lang="zh-CN" altLang="en-US" sz="2800" b="1" dirty="0"/>
              <a:t>亿	              </a:t>
            </a:r>
            <a:r>
              <a:rPr lang="en-US" altLang="zh-CN" sz="2800" b="1"/>
              <a:t>361.3</a:t>
            </a:r>
            <a:r>
              <a:rPr lang="zh-CN" altLang="en-US" sz="2800" b="1" dirty="0"/>
              <a:t>亿</a:t>
            </a:r>
          </a:p>
          <a:p>
            <a:r>
              <a:rPr lang="zh-CN" altLang="en-US" sz="2800" b="1" dirty="0"/>
              <a:t>比上年下降	     </a:t>
            </a:r>
            <a:r>
              <a:rPr lang="en-US" altLang="zh-CN" sz="2800" b="1"/>
              <a:t>4.2%                       13.9%</a:t>
            </a:r>
          </a:p>
          <a:p>
            <a:r>
              <a:rPr lang="zh-CN" altLang="en-US" sz="2800" b="1" dirty="0"/>
              <a:t>　　</a:t>
            </a:r>
          </a:p>
          <a:p>
            <a:r>
              <a:rPr lang="zh-CN" altLang="en-US" sz="2800" b="1" dirty="0">
                <a:solidFill>
                  <a:srgbClr val="000080"/>
                </a:solidFill>
              </a:rPr>
              <a:t>问题：这一时期我国国民经济的发展趋势如何？为什么会出现这样的状况？</a:t>
            </a:r>
          </a:p>
        </p:txBody>
      </p:sp>
      <p:sp>
        <p:nvSpPr>
          <p:cNvPr id="114695" name="矩形 61445"/>
          <p:cNvSpPr/>
          <p:nvPr/>
        </p:nvSpPr>
        <p:spPr>
          <a:xfrm>
            <a:off x="611190" y="2852738"/>
            <a:ext cx="8243887" cy="2235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危害</a:t>
            </a:r>
            <a:r>
              <a:rPr lang="zh-CN" altLang="en-US" sz="36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：给党、国家和各族人民带来新中国成立后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最严重</a:t>
            </a:r>
            <a:r>
              <a:rPr lang="zh-CN" altLang="en-US" sz="36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的挫折，造成了巨大的损失。</a:t>
            </a:r>
          </a:p>
        </p:txBody>
      </p:sp>
      <p:sp>
        <p:nvSpPr>
          <p:cNvPr id="114696" name="文本框 54277"/>
          <p:cNvSpPr txBox="1"/>
          <p:nvPr/>
        </p:nvSpPr>
        <p:spPr>
          <a:xfrm>
            <a:off x="539751" y="188913"/>
            <a:ext cx="4176712" cy="58476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文化大革命”影响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026" name="组合 1"/>
          <p:cNvGrpSpPr/>
          <p:nvPr/>
        </p:nvGrpSpPr>
        <p:grpSpPr>
          <a:xfrm>
            <a:off x="1763713" y="115888"/>
            <a:ext cx="4914900" cy="1076325"/>
            <a:chOff x="2394545" y="858985"/>
            <a:chExt cx="4354910" cy="881361"/>
          </a:xfrm>
        </p:grpSpPr>
        <p:sp>
          <p:nvSpPr>
            <p:cNvPr id="129027" name="文本框 26"/>
            <p:cNvSpPr txBox="1"/>
            <p:nvPr/>
          </p:nvSpPr>
          <p:spPr>
            <a:xfrm>
              <a:off x="2394545" y="858985"/>
              <a:ext cx="4354910" cy="8286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/>
            <a:lstStyle/>
            <a:p>
              <a:pPr algn="ctr" eaLnBrk="1" hangingPunct="1"/>
              <a:r>
                <a:rPr lang="zh-CN" altLang="en-US" sz="45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sp>
          <p:nvSpPr>
            <p:cNvPr id="28" name="Freeform 5"/>
            <p:cNvSpPr/>
            <p:nvPr/>
          </p:nvSpPr>
          <p:spPr bwMode="auto">
            <a:xfrm>
              <a:off x="3519776" y="1413210"/>
              <a:ext cx="2104450" cy="327136"/>
            </a:xfrm>
            <a:custGeom>
              <a:avLst/>
              <a:gdLst>
                <a:gd name="T0" fmla="*/ 62 w 1378"/>
                <a:gd name="T1" fmla="*/ 100 h 248"/>
                <a:gd name="T2" fmla="*/ 380 w 1378"/>
                <a:gd name="T3" fmla="*/ 44 h 248"/>
                <a:gd name="T4" fmla="*/ 422 w 1378"/>
                <a:gd name="T5" fmla="*/ 116 h 248"/>
                <a:gd name="T6" fmla="*/ 400 w 1378"/>
                <a:gd name="T7" fmla="*/ 98 h 248"/>
                <a:gd name="T8" fmla="*/ 406 w 1378"/>
                <a:gd name="T9" fmla="*/ 132 h 248"/>
                <a:gd name="T10" fmla="*/ 428 w 1378"/>
                <a:gd name="T11" fmla="*/ 90 h 248"/>
                <a:gd name="T12" fmla="*/ 492 w 1378"/>
                <a:gd name="T13" fmla="*/ 24 h 248"/>
                <a:gd name="T14" fmla="*/ 642 w 1378"/>
                <a:gd name="T15" fmla="*/ 58 h 248"/>
                <a:gd name="T16" fmla="*/ 548 w 1378"/>
                <a:gd name="T17" fmla="*/ 84 h 248"/>
                <a:gd name="T18" fmla="*/ 474 w 1378"/>
                <a:gd name="T19" fmla="*/ 178 h 248"/>
                <a:gd name="T20" fmla="*/ 606 w 1378"/>
                <a:gd name="T21" fmla="*/ 248 h 248"/>
                <a:gd name="T22" fmla="*/ 772 w 1378"/>
                <a:gd name="T23" fmla="*/ 248 h 248"/>
                <a:gd name="T24" fmla="*/ 904 w 1378"/>
                <a:gd name="T25" fmla="*/ 178 h 248"/>
                <a:gd name="T26" fmla="*/ 830 w 1378"/>
                <a:gd name="T27" fmla="*/ 84 h 248"/>
                <a:gd name="T28" fmla="*/ 736 w 1378"/>
                <a:gd name="T29" fmla="*/ 58 h 248"/>
                <a:gd name="T30" fmla="*/ 886 w 1378"/>
                <a:gd name="T31" fmla="*/ 24 h 248"/>
                <a:gd name="T32" fmla="*/ 950 w 1378"/>
                <a:gd name="T33" fmla="*/ 90 h 248"/>
                <a:gd name="T34" fmla="*/ 972 w 1378"/>
                <a:gd name="T35" fmla="*/ 132 h 248"/>
                <a:gd name="T36" fmla="*/ 980 w 1378"/>
                <a:gd name="T37" fmla="*/ 98 h 248"/>
                <a:gd name="T38" fmla="*/ 956 w 1378"/>
                <a:gd name="T39" fmla="*/ 120 h 248"/>
                <a:gd name="T40" fmla="*/ 996 w 1378"/>
                <a:gd name="T41" fmla="*/ 44 h 248"/>
                <a:gd name="T42" fmla="*/ 1316 w 1378"/>
                <a:gd name="T43" fmla="*/ 100 h 248"/>
                <a:gd name="T44" fmla="*/ 1376 w 1378"/>
                <a:gd name="T45" fmla="*/ 56 h 248"/>
                <a:gd name="T46" fmla="*/ 1226 w 1378"/>
                <a:gd name="T47" fmla="*/ 2 h 248"/>
                <a:gd name="T48" fmla="*/ 968 w 1378"/>
                <a:gd name="T49" fmla="*/ 20 h 248"/>
                <a:gd name="T50" fmla="*/ 744 w 1378"/>
                <a:gd name="T51" fmla="*/ 8 h 248"/>
                <a:gd name="T52" fmla="*/ 594 w 1378"/>
                <a:gd name="T53" fmla="*/ 2 h 248"/>
                <a:gd name="T54" fmla="*/ 372 w 1378"/>
                <a:gd name="T55" fmla="*/ 30 h 248"/>
                <a:gd name="T56" fmla="*/ 100 w 1378"/>
                <a:gd name="T57" fmla="*/ 8 h 248"/>
                <a:gd name="T58" fmla="*/ 0 w 1378"/>
                <a:gd name="T59" fmla="*/ 62 h 248"/>
                <a:gd name="T60" fmla="*/ 1198 w 1378"/>
                <a:gd name="T61" fmla="*/ 4 h 248"/>
                <a:gd name="T62" fmla="*/ 1368 w 1378"/>
                <a:gd name="T63" fmla="*/ 42 h 248"/>
                <a:gd name="T64" fmla="*/ 1350 w 1378"/>
                <a:gd name="T65" fmla="*/ 90 h 248"/>
                <a:gd name="T66" fmla="*/ 1080 w 1378"/>
                <a:gd name="T67" fmla="*/ 52 h 248"/>
                <a:gd name="T68" fmla="*/ 760 w 1378"/>
                <a:gd name="T69" fmla="*/ 182 h 248"/>
                <a:gd name="T70" fmla="*/ 788 w 1378"/>
                <a:gd name="T71" fmla="*/ 100 h 248"/>
                <a:gd name="T72" fmla="*/ 898 w 1378"/>
                <a:gd name="T73" fmla="*/ 152 h 248"/>
                <a:gd name="T74" fmla="*/ 846 w 1378"/>
                <a:gd name="T75" fmla="*/ 230 h 248"/>
                <a:gd name="T76" fmla="*/ 614 w 1378"/>
                <a:gd name="T77" fmla="*/ 102 h 248"/>
                <a:gd name="T78" fmla="*/ 626 w 1378"/>
                <a:gd name="T79" fmla="*/ 196 h 248"/>
                <a:gd name="T80" fmla="*/ 606 w 1378"/>
                <a:gd name="T81" fmla="*/ 244 h 248"/>
                <a:gd name="T82" fmla="*/ 480 w 1378"/>
                <a:gd name="T83" fmla="*/ 178 h 248"/>
                <a:gd name="T84" fmla="*/ 550 w 1378"/>
                <a:gd name="T85" fmla="*/ 102 h 248"/>
                <a:gd name="T86" fmla="*/ 726 w 1378"/>
                <a:gd name="T87" fmla="*/ 60 h 248"/>
                <a:gd name="T88" fmla="*/ 708 w 1378"/>
                <a:gd name="T89" fmla="*/ 134 h 248"/>
                <a:gd name="T90" fmla="*/ 732 w 1378"/>
                <a:gd name="T91" fmla="*/ 178 h 248"/>
                <a:gd name="T92" fmla="*/ 752 w 1378"/>
                <a:gd name="T93" fmla="*/ 166 h 248"/>
                <a:gd name="T94" fmla="*/ 724 w 1378"/>
                <a:gd name="T95" fmla="*/ 148 h 248"/>
                <a:gd name="T96" fmla="*/ 710 w 1378"/>
                <a:gd name="T97" fmla="*/ 152 h 248"/>
                <a:gd name="T98" fmla="*/ 760 w 1378"/>
                <a:gd name="T99" fmla="*/ 102 h 248"/>
                <a:gd name="T100" fmla="*/ 736 w 1378"/>
                <a:gd name="T101" fmla="*/ 206 h 248"/>
                <a:gd name="T102" fmla="*/ 622 w 1378"/>
                <a:gd name="T103" fmla="*/ 182 h 248"/>
                <a:gd name="T104" fmla="*/ 644 w 1378"/>
                <a:gd name="T105" fmla="*/ 112 h 248"/>
                <a:gd name="T106" fmla="*/ 662 w 1378"/>
                <a:gd name="T107" fmla="*/ 164 h 248"/>
                <a:gd name="T108" fmla="*/ 642 w 1378"/>
                <a:gd name="T109" fmla="*/ 144 h 248"/>
                <a:gd name="T110" fmla="*/ 638 w 1378"/>
                <a:gd name="T111" fmla="*/ 176 h 248"/>
                <a:gd name="T112" fmla="*/ 652 w 1378"/>
                <a:gd name="T113" fmla="*/ 176 h 248"/>
                <a:gd name="T114" fmla="*/ 658 w 1378"/>
                <a:gd name="T115" fmla="*/ 110 h 248"/>
                <a:gd name="T116" fmla="*/ 688 w 1378"/>
                <a:gd name="T117" fmla="*/ 40 h 248"/>
                <a:gd name="T118" fmla="*/ 76 w 1378"/>
                <a:gd name="T119" fmla="*/ 14 h 248"/>
                <a:gd name="T120" fmla="*/ 290 w 1378"/>
                <a:gd name="T121" fmla="*/ 12 h 248"/>
                <a:gd name="T122" fmla="*/ 122 w 1378"/>
                <a:gd name="T123" fmla="*/ 96 h 248"/>
                <a:gd name="T124" fmla="*/ 4 w 1378"/>
                <a:gd name="T125" fmla="*/ 6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8" h="248">
                  <a:moveTo>
                    <a:pt x="0" y="62"/>
                  </a:moveTo>
                  <a:lnTo>
                    <a:pt x="0" y="62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8" y="80"/>
                  </a:lnTo>
                  <a:lnTo>
                    <a:pt x="12" y="86"/>
                  </a:lnTo>
                  <a:lnTo>
                    <a:pt x="26" y="92"/>
                  </a:lnTo>
                  <a:lnTo>
                    <a:pt x="42" y="98"/>
                  </a:lnTo>
                  <a:lnTo>
                    <a:pt x="62" y="100"/>
                  </a:lnTo>
                  <a:lnTo>
                    <a:pt x="82" y="102"/>
                  </a:lnTo>
                  <a:lnTo>
                    <a:pt x="124" y="100"/>
                  </a:lnTo>
                  <a:lnTo>
                    <a:pt x="124" y="100"/>
                  </a:lnTo>
                  <a:lnTo>
                    <a:pt x="152" y="96"/>
                  </a:lnTo>
                  <a:lnTo>
                    <a:pt x="184" y="92"/>
                  </a:lnTo>
                  <a:lnTo>
                    <a:pt x="246" y="78"/>
                  </a:lnTo>
                  <a:lnTo>
                    <a:pt x="312" y="60"/>
                  </a:lnTo>
                  <a:lnTo>
                    <a:pt x="380" y="44"/>
                  </a:lnTo>
                  <a:lnTo>
                    <a:pt x="380" y="44"/>
                  </a:lnTo>
                  <a:lnTo>
                    <a:pt x="398" y="54"/>
                  </a:lnTo>
                  <a:lnTo>
                    <a:pt x="412" y="68"/>
                  </a:lnTo>
                  <a:lnTo>
                    <a:pt x="418" y="76"/>
                  </a:lnTo>
                  <a:lnTo>
                    <a:pt x="422" y="84"/>
                  </a:lnTo>
                  <a:lnTo>
                    <a:pt x="424" y="90"/>
                  </a:lnTo>
                  <a:lnTo>
                    <a:pt x="426" y="100"/>
                  </a:lnTo>
                  <a:lnTo>
                    <a:pt x="426" y="100"/>
                  </a:lnTo>
                  <a:lnTo>
                    <a:pt x="426" y="108"/>
                  </a:lnTo>
                  <a:lnTo>
                    <a:pt x="422" y="116"/>
                  </a:lnTo>
                  <a:lnTo>
                    <a:pt x="422" y="116"/>
                  </a:lnTo>
                  <a:lnTo>
                    <a:pt x="422" y="114"/>
                  </a:lnTo>
                  <a:lnTo>
                    <a:pt x="422" y="114"/>
                  </a:lnTo>
                  <a:lnTo>
                    <a:pt x="422" y="108"/>
                  </a:lnTo>
                  <a:lnTo>
                    <a:pt x="418" y="102"/>
                  </a:lnTo>
                  <a:lnTo>
                    <a:pt x="412" y="98"/>
                  </a:lnTo>
                  <a:lnTo>
                    <a:pt x="406" y="96"/>
                  </a:lnTo>
                  <a:lnTo>
                    <a:pt x="406" y="96"/>
                  </a:lnTo>
                  <a:lnTo>
                    <a:pt x="400" y="98"/>
                  </a:lnTo>
                  <a:lnTo>
                    <a:pt x="394" y="102"/>
                  </a:lnTo>
                  <a:lnTo>
                    <a:pt x="390" y="108"/>
                  </a:lnTo>
                  <a:lnTo>
                    <a:pt x="388" y="114"/>
                  </a:lnTo>
                  <a:lnTo>
                    <a:pt x="388" y="114"/>
                  </a:lnTo>
                  <a:lnTo>
                    <a:pt x="390" y="120"/>
                  </a:lnTo>
                  <a:lnTo>
                    <a:pt x="394" y="126"/>
                  </a:lnTo>
                  <a:lnTo>
                    <a:pt x="400" y="130"/>
                  </a:lnTo>
                  <a:lnTo>
                    <a:pt x="406" y="132"/>
                  </a:lnTo>
                  <a:lnTo>
                    <a:pt x="406" y="132"/>
                  </a:lnTo>
                  <a:lnTo>
                    <a:pt x="412" y="130"/>
                  </a:lnTo>
                  <a:lnTo>
                    <a:pt x="416" y="128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18"/>
                  </a:lnTo>
                  <a:lnTo>
                    <a:pt x="428" y="108"/>
                  </a:lnTo>
                  <a:lnTo>
                    <a:pt x="430" y="98"/>
                  </a:lnTo>
                  <a:lnTo>
                    <a:pt x="430" y="98"/>
                  </a:lnTo>
                  <a:lnTo>
                    <a:pt x="428" y="90"/>
                  </a:lnTo>
                  <a:lnTo>
                    <a:pt x="426" y="82"/>
                  </a:lnTo>
                  <a:lnTo>
                    <a:pt x="422" y="76"/>
                  </a:lnTo>
                  <a:lnTo>
                    <a:pt x="416" y="68"/>
                  </a:lnTo>
                  <a:lnTo>
                    <a:pt x="402" y="54"/>
                  </a:lnTo>
                  <a:lnTo>
                    <a:pt x="386" y="42"/>
                  </a:lnTo>
                  <a:lnTo>
                    <a:pt x="386" y="42"/>
                  </a:lnTo>
                  <a:lnTo>
                    <a:pt x="420" y="34"/>
                  </a:lnTo>
                  <a:lnTo>
                    <a:pt x="456" y="28"/>
                  </a:lnTo>
                  <a:lnTo>
                    <a:pt x="492" y="24"/>
                  </a:lnTo>
                  <a:lnTo>
                    <a:pt x="528" y="20"/>
                  </a:lnTo>
                  <a:lnTo>
                    <a:pt x="528" y="20"/>
                  </a:lnTo>
                  <a:lnTo>
                    <a:pt x="566" y="18"/>
                  </a:lnTo>
                  <a:lnTo>
                    <a:pt x="604" y="20"/>
                  </a:lnTo>
                  <a:lnTo>
                    <a:pt x="640" y="26"/>
                  </a:lnTo>
                  <a:lnTo>
                    <a:pt x="674" y="34"/>
                  </a:lnTo>
                  <a:lnTo>
                    <a:pt x="674" y="34"/>
                  </a:lnTo>
                  <a:lnTo>
                    <a:pt x="656" y="46"/>
                  </a:lnTo>
                  <a:lnTo>
                    <a:pt x="642" y="58"/>
                  </a:lnTo>
                  <a:lnTo>
                    <a:pt x="630" y="72"/>
                  </a:lnTo>
                  <a:lnTo>
                    <a:pt x="620" y="86"/>
                  </a:lnTo>
                  <a:lnTo>
                    <a:pt x="620" y="86"/>
                  </a:lnTo>
                  <a:lnTo>
                    <a:pt x="608" y="84"/>
                  </a:lnTo>
                  <a:lnTo>
                    <a:pt x="594" y="82"/>
                  </a:lnTo>
                  <a:lnTo>
                    <a:pt x="582" y="80"/>
                  </a:lnTo>
                  <a:lnTo>
                    <a:pt x="568" y="80"/>
                  </a:lnTo>
                  <a:lnTo>
                    <a:pt x="568" y="80"/>
                  </a:lnTo>
                  <a:lnTo>
                    <a:pt x="548" y="84"/>
                  </a:lnTo>
                  <a:lnTo>
                    <a:pt x="530" y="90"/>
                  </a:lnTo>
                  <a:lnTo>
                    <a:pt x="514" y="98"/>
                  </a:lnTo>
                  <a:lnTo>
                    <a:pt x="498" y="108"/>
                  </a:lnTo>
                  <a:lnTo>
                    <a:pt x="486" y="120"/>
                  </a:lnTo>
                  <a:lnTo>
                    <a:pt x="478" y="134"/>
                  </a:lnTo>
                  <a:lnTo>
                    <a:pt x="472" y="150"/>
                  </a:lnTo>
                  <a:lnTo>
                    <a:pt x="472" y="168"/>
                  </a:lnTo>
                  <a:lnTo>
                    <a:pt x="472" y="168"/>
                  </a:lnTo>
                  <a:lnTo>
                    <a:pt x="474" y="178"/>
                  </a:lnTo>
                  <a:lnTo>
                    <a:pt x="476" y="188"/>
                  </a:lnTo>
                  <a:lnTo>
                    <a:pt x="482" y="198"/>
                  </a:lnTo>
                  <a:lnTo>
                    <a:pt x="488" y="206"/>
                  </a:lnTo>
                  <a:lnTo>
                    <a:pt x="496" y="214"/>
                  </a:lnTo>
                  <a:lnTo>
                    <a:pt x="506" y="222"/>
                  </a:lnTo>
                  <a:lnTo>
                    <a:pt x="526" y="232"/>
                  </a:lnTo>
                  <a:lnTo>
                    <a:pt x="552" y="240"/>
                  </a:lnTo>
                  <a:lnTo>
                    <a:pt x="578" y="246"/>
                  </a:lnTo>
                  <a:lnTo>
                    <a:pt x="606" y="248"/>
                  </a:lnTo>
                  <a:lnTo>
                    <a:pt x="634" y="248"/>
                  </a:lnTo>
                  <a:lnTo>
                    <a:pt x="634" y="248"/>
                  </a:lnTo>
                  <a:lnTo>
                    <a:pt x="662" y="244"/>
                  </a:lnTo>
                  <a:lnTo>
                    <a:pt x="688" y="238"/>
                  </a:lnTo>
                  <a:lnTo>
                    <a:pt x="688" y="238"/>
                  </a:lnTo>
                  <a:lnTo>
                    <a:pt x="716" y="244"/>
                  </a:lnTo>
                  <a:lnTo>
                    <a:pt x="744" y="248"/>
                  </a:lnTo>
                  <a:lnTo>
                    <a:pt x="744" y="248"/>
                  </a:lnTo>
                  <a:lnTo>
                    <a:pt x="772" y="248"/>
                  </a:lnTo>
                  <a:lnTo>
                    <a:pt x="800" y="246"/>
                  </a:lnTo>
                  <a:lnTo>
                    <a:pt x="826" y="240"/>
                  </a:lnTo>
                  <a:lnTo>
                    <a:pt x="850" y="232"/>
                  </a:lnTo>
                  <a:lnTo>
                    <a:pt x="872" y="222"/>
                  </a:lnTo>
                  <a:lnTo>
                    <a:pt x="882" y="214"/>
                  </a:lnTo>
                  <a:lnTo>
                    <a:pt x="890" y="206"/>
                  </a:lnTo>
                  <a:lnTo>
                    <a:pt x="896" y="198"/>
                  </a:lnTo>
                  <a:lnTo>
                    <a:pt x="900" y="188"/>
                  </a:lnTo>
                  <a:lnTo>
                    <a:pt x="904" y="178"/>
                  </a:lnTo>
                  <a:lnTo>
                    <a:pt x="906" y="168"/>
                  </a:lnTo>
                  <a:lnTo>
                    <a:pt x="906" y="168"/>
                  </a:lnTo>
                  <a:lnTo>
                    <a:pt x="904" y="150"/>
                  </a:lnTo>
                  <a:lnTo>
                    <a:pt x="900" y="134"/>
                  </a:lnTo>
                  <a:lnTo>
                    <a:pt x="890" y="120"/>
                  </a:lnTo>
                  <a:lnTo>
                    <a:pt x="878" y="108"/>
                  </a:lnTo>
                  <a:lnTo>
                    <a:pt x="864" y="98"/>
                  </a:lnTo>
                  <a:lnTo>
                    <a:pt x="848" y="90"/>
                  </a:lnTo>
                  <a:lnTo>
                    <a:pt x="830" y="84"/>
                  </a:lnTo>
                  <a:lnTo>
                    <a:pt x="810" y="80"/>
                  </a:lnTo>
                  <a:lnTo>
                    <a:pt x="810" y="80"/>
                  </a:lnTo>
                  <a:lnTo>
                    <a:pt x="796" y="80"/>
                  </a:lnTo>
                  <a:lnTo>
                    <a:pt x="782" y="82"/>
                  </a:lnTo>
                  <a:lnTo>
                    <a:pt x="770" y="84"/>
                  </a:lnTo>
                  <a:lnTo>
                    <a:pt x="758" y="86"/>
                  </a:lnTo>
                  <a:lnTo>
                    <a:pt x="758" y="86"/>
                  </a:lnTo>
                  <a:lnTo>
                    <a:pt x="748" y="72"/>
                  </a:lnTo>
                  <a:lnTo>
                    <a:pt x="736" y="58"/>
                  </a:lnTo>
                  <a:lnTo>
                    <a:pt x="720" y="46"/>
                  </a:lnTo>
                  <a:lnTo>
                    <a:pt x="704" y="34"/>
                  </a:lnTo>
                  <a:lnTo>
                    <a:pt x="704" y="34"/>
                  </a:lnTo>
                  <a:lnTo>
                    <a:pt x="738" y="26"/>
                  </a:lnTo>
                  <a:lnTo>
                    <a:pt x="774" y="20"/>
                  </a:lnTo>
                  <a:lnTo>
                    <a:pt x="812" y="18"/>
                  </a:lnTo>
                  <a:lnTo>
                    <a:pt x="850" y="20"/>
                  </a:lnTo>
                  <a:lnTo>
                    <a:pt x="850" y="20"/>
                  </a:lnTo>
                  <a:lnTo>
                    <a:pt x="886" y="24"/>
                  </a:lnTo>
                  <a:lnTo>
                    <a:pt x="922" y="28"/>
                  </a:lnTo>
                  <a:lnTo>
                    <a:pt x="958" y="34"/>
                  </a:lnTo>
                  <a:lnTo>
                    <a:pt x="992" y="42"/>
                  </a:lnTo>
                  <a:lnTo>
                    <a:pt x="992" y="42"/>
                  </a:lnTo>
                  <a:lnTo>
                    <a:pt x="974" y="54"/>
                  </a:lnTo>
                  <a:lnTo>
                    <a:pt x="960" y="68"/>
                  </a:lnTo>
                  <a:lnTo>
                    <a:pt x="956" y="76"/>
                  </a:lnTo>
                  <a:lnTo>
                    <a:pt x="952" y="82"/>
                  </a:lnTo>
                  <a:lnTo>
                    <a:pt x="950" y="90"/>
                  </a:lnTo>
                  <a:lnTo>
                    <a:pt x="948" y="98"/>
                  </a:lnTo>
                  <a:lnTo>
                    <a:pt x="948" y="98"/>
                  </a:lnTo>
                  <a:lnTo>
                    <a:pt x="948" y="110"/>
                  </a:lnTo>
                  <a:lnTo>
                    <a:pt x="952" y="118"/>
                  </a:lnTo>
                  <a:lnTo>
                    <a:pt x="958" y="126"/>
                  </a:lnTo>
                  <a:lnTo>
                    <a:pt x="964" y="128"/>
                  </a:lnTo>
                  <a:lnTo>
                    <a:pt x="964" y="128"/>
                  </a:lnTo>
                  <a:lnTo>
                    <a:pt x="968" y="130"/>
                  </a:lnTo>
                  <a:lnTo>
                    <a:pt x="972" y="132"/>
                  </a:lnTo>
                  <a:lnTo>
                    <a:pt x="972" y="132"/>
                  </a:lnTo>
                  <a:lnTo>
                    <a:pt x="980" y="130"/>
                  </a:lnTo>
                  <a:lnTo>
                    <a:pt x="984" y="126"/>
                  </a:lnTo>
                  <a:lnTo>
                    <a:pt x="988" y="120"/>
                  </a:lnTo>
                  <a:lnTo>
                    <a:pt x="990" y="114"/>
                  </a:lnTo>
                  <a:lnTo>
                    <a:pt x="990" y="114"/>
                  </a:lnTo>
                  <a:lnTo>
                    <a:pt x="988" y="108"/>
                  </a:lnTo>
                  <a:lnTo>
                    <a:pt x="984" y="102"/>
                  </a:lnTo>
                  <a:lnTo>
                    <a:pt x="980" y="98"/>
                  </a:lnTo>
                  <a:lnTo>
                    <a:pt x="972" y="96"/>
                  </a:lnTo>
                  <a:lnTo>
                    <a:pt x="972" y="96"/>
                  </a:lnTo>
                  <a:lnTo>
                    <a:pt x="966" y="98"/>
                  </a:lnTo>
                  <a:lnTo>
                    <a:pt x="960" y="102"/>
                  </a:lnTo>
                  <a:lnTo>
                    <a:pt x="956" y="108"/>
                  </a:lnTo>
                  <a:lnTo>
                    <a:pt x="956" y="114"/>
                  </a:lnTo>
                  <a:lnTo>
                    <a:pt x="956" y="114"/>
                  </a:lnTo>
                  <a:lnTo>
                    <a:pt x="956" y="120"/>
                  </a:lnTo>
                  <a:lnTo>
                    <a:pt x="956" y="120"/>
                  </a:lnTo>
                  <a:lnTo>
                    <a:pt x="952" y="110"/>
                  </a:lnTo>
                  <a:lnTo>
                    <a:pt x="952" y="100"/>
                  </a:lnTo>
                  <a:lnTo>
                    <a:pt x="952" y="100"/>
                  </a:lnTo>
                  <a:lnTo>
                    <a:pt x="952" y="90"/>
                  </a:lnTo>
                  <a:lnTo>
                    <a:pt x="956" y="84"/>
                  </a:lnTo>
                  <a:lnTo>
                    <a:pt x="960" y="76"/>
                  </a:lnTo>
                  <a:lnTo>
                    <a:pt x="964" y="68"/>
                  </a:lnTo>
                  <a:lnTo>
                    <a:pt x="978" y="54"/>
                  </a:lnTo>
                  <a:lnTo>
                    <a:pt x="996" y="44"/>
                  </a:lnTo>
                  <a:lnTo>
                    <a:pt x="996" y="44"/>
                  </a:lnTo>
                  <a:lnTo>
                    <a:pt x="1064" y="60"/>
                  </a:lnTo>
                  <a:lnTo>
                    <a:pt x="1130" y="78"/>
                  </a:lnTo>
                  <a:lnTo>
                    <a:pt x="1194" y="92"/>
                  </a:lnTo>
                  <a:lnTo>
                    <a:pt x="1224" y="96"/>
                  </a:lnTo>
                  <a:lnTo>
                    <a:pt x="1254" y="100"/>
                  </a:lnTo>
                  <a:lnTo>
                    <a:pt x="1254" y="100"/>
                  </a:lnTo>
                  <a:lnTo>
                    <a:pt x="1296" y="102"/>
                  </a:lnTo>
                  <a:lnTo>
                    <a:pt x="1316" y="100"/>
                  </a:lnTo>
                  <a:lnTo>
                    <a:pt x="1334" y="98"/>
                  </a:lnTo>
                  <a:lnTo>
                    <a:pt x="1352" y="92"/>
                  </a:lnTo>
                  <a:lnTo>
                    <a:pt x="1364" y="86"/>
                  </a:lnTo>
                  <a:lnTo>
                    <a:pt x="1370" y="80"/>
                  </a:lnTo>
                  <a:lnTo>
                    <a:pt x="1374" y="76"/>
                  </a:lnTo>
                  <a:lnTo>
                    <a:pt x="1376" y="70"/>
                  </a:lnTo>
                  <a:lnTo>
                    <a:pt x="1378" y="62"/>
                  </a:lnTo>
                  <a:lnTo>
                    <a:pt x="1378" y="62"/>
                  </a:lnTo>
                  <a:lnTo>
                    <a:pt x="1376" y="56"/>
                  </a:lnTo>
                  <a:lnTo>
                    <a:pt x="1374" y="48"/>
                  </a:lnTo>
                  <a:lnTo>
                    <a:pt x="1370" y="42"/>
                  </a:lnTo>
                  <a:lnTo>
                    <a:pt x="1364" y="36"/>
                  </a:lnTo>
                  <a:lnTo>
                    <a:pt x="1348" y="26"/>
                  </a:lnTo>
                  <a:lnTo>
                    <a:pt x="1328" y="18"/>
                  </a:lnTo>
                  <a:lnTo>
                    <a:pt x="1304" y="12"/>
                  </a:lnTo>
                  <a:lnTo>
                    <a:pt x="1278" y="8"/>
                  </a:lnTo>
                  <a:lnTo>
                    <a:pt x="1226" y="2"/>
                  </a:lnTo>
                  <a:lnTo>
                    <a:pt x="1226" y="2"/>
                  </a:lnTo>
                  <a:lnTo>
                    <a:pt x="1170" y="0"/>
                  </a:lnTo>
                  <a:lnTo>
                    <a:pt x="1140" y="2"/>
                  </a:lnTo>
                  <a:lnTo>
                    <a:pt x="1110" y="4"/>
                  </a:lnTo>
                  <a:lnTo>
                    <a:pt x="1082" y="8"/>
                  </a:lnTo>
                  <a:lnTo>
                    <a:pt x="1054" y="14"/>
                  </a:lnTo>
                  <a:lnTo>
                    <a:pt x="1030" y="20"/>
                  </a:lnTo>
                  <a:lnTo>
                    <a:pt x="1006" y="30"/>
                  </a:lnTo>
                  <a:lnTo>
                    <a:pt x="1006" y="30"/>
                  </a:lnTo>
                  <a:lnTo>
                    <a:pt x="968" y="20"/>
                  </a:lnTo>
                  <a:lnTo>
                    <a:pt x="930" y="12"/>
                  </a:lnTo>
                  <a:lnTo>
                    <a:pt x="890" y="6"/>
                  </a:lnTo>
                  <a:lnTo>
                    <a:pt x="848" y="0"/>
                  </a:lnTo>
                  <a:lnTo>
                    <a:pt x="848" y="0"/>
                  </a:lnTo>
                  <a:lnTo>
                    <a:pt x="828" y="0"/>
                  </a:lnTo>
                  <a:lnTo>
                    <a:pt x="806" y="0"/>
                  </a:lnTo>
                  <a:lnTo>
                    <a:pt x="784" y="2"/>
                  </a:lnTo>
                  <a:lnTo>
                    <a:pt x="764" y="4"/>
                  </a:lnTo>
                  <a:lnTo>
                    <a:pt x="744" y="8"/>
                  </a:lnTo>
                  <a:lnTo>
                    <a:pt x="724" y="12"/>
                  </a:lnTo>
                  <a:lnTo>
                    <a:pt x="706" y="18"/>
                  </a:lnTo>
                  <a:lnTo>
                    <a:pt x="688" y="26"/>
                  </a:lnTo>
                  <a:lnTo>
                    <a:pt x="688" y="26"/>
                  </a:lnTo>
                  <a:lnTo>
                    <a:pt x="672" y="18"/>
                  </a:lnTo>
                  <a:lnTo>
                    <a:pt x="654" y="12"/>
                  </a:lnTo>
                  <a:lnTo>
                    <a:pt x="634" y="8"/>
                  </a:lnTo>
                  <a:lnTo>
                    <a:pt x="614" y="4"/>
                  </a:lnTo>
                  <a:lnTo>
                    <a:pt x="594" y="2"/>
                  </a:lnTo>
                  <a:lnTo>
                    <a:pt x="572" y="0"/>
                  </a:lnTo>
                  <a:lnTo>
                    <a:pt x="550" y="0"/>
                  </a:lnTo>
                  <a:lnTo>
                    <a:pt x="528" y="0"/>
                  </a:lnTo>
                  <a:lnTo>
                    <a:pt x="528" y="0"/>
                  </a:lnTo>
                  <a:lnTo>
                    <a:pt x="486" y="6"/>
                  </a:lnTo>
                  <a:lnTo>
                    <a:pt x="446" y="12"/>
                  </a:lnTo>
                  <a:lnTo>
                    <a:pt x="408" y="20"/>
                  </a:lnTo>
                  <a:lnTo>
                    <a:pt x="372" y="30"/>
                  </a:lnTo>
                  <a:lnTo>
                    <a:pt x="372" y="30"/>
                  </a:lnTo>
                  <a:lnTo>
                    <a:pt x="348" y="20"/>
                  </a:lnTo>
                  <a:lnTo>
                    <a:pt x="322" y="14"/>
                  </a:lnTo>
                  <a:lnTo>
                    <a:pt x="296" y="8"/>
                  </a:lnTo>
                  <a:lnTo>
                    <a:pt x="266" y="4"/>
                  </a:lnTo>
                  <a:lnTo>
                    <a:pt x="238" y="2"/>
                  </a:lnTo>
                  <a:lnTo>
                    <a:pt x="208" y="0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00" y="8"/>
                  </a:lnTo>
                  <a:lnTo>
                    <a:pt x="74" y="12"/>
                  </a:lnTo>
                  <a:lnTo>
                    <a:pt x="50" y="18"/>
                  </a:lnTo>
                  <a:lnTo>
                    <a:pt x="30" y="26"/>
                  </a:lnTo>
                  <a:lnTo>
                    <a:pt x="14" y="36"/>
                  </a:lnTo>
                  <a:lnTo>
                    <a:pt x="8" y="42"/>
                  </a:lnTo>
                  <a:lnTo>
                    <a:pt x="4" y="48"/>
                  </a:lnTo>
                  <a:lnTo>
                    <a:pt x="0" y="56"/>
                  </a:lnTo>
                  <a:lnTo>
                    <a:pt x="0" y="62"/>
                  </a:lnTo>
                  <a:lnTo>
                    <a:pt x="0" y="62"/>
                  </a:lnTo>
                  <a:close/>
                  <a:moveTo>
                    <a:pt x="1014" y="34"/>
                  </a:moveTo>
                  <a:lnTo>
                    <a:pt x="1014" y="34"/>
                  </a:lnTo>
                  <a:lnTo>
                    <a:pt x="1036" y="24"/>
                  </a:lnTo>
                  <a:lnTo>
                    <a:pt x="1062" y="18"/>
                  </a:lnTo>
                  <a:lnTo>
                    <a:pt x="1088" y="12"/>
                  </a:lnTo>
                  <a:lnTo>
                    <a:pt x="1116" y="8"/>
                  </a:lnTo>
                  <a:lnTo>
                    <a:pt x="1142" y="6"/>
                  </a:lnTo>
                  <a:lnTo>
                    <a:pt x="1170" y="4"/>
                  </a:lnTo>
                  <a:lnTo>
                    <a:pt x="1198" y="4"/>
                  </a:lnTo>
                  <a:lnTo>
                    <a:pt x="1224" y="6"/>
                  </a:lnTo>
                  <a:lnTo>
                    <a:pt x="1226" y="6"/>
                  </a:lnTo>
                  <a:lnTo>
                    <a:pt x="1226" y="6"/>
                  </a:lnTo>
                  <a:lnTo>
                    <a:pt x="1276" y="10"/>
                  </a:lnTo>
                  <a:lnTo>
                    <a:pt x="1300" y="14"/>
                  </a:lnTo>
                  <a:lnTo>
                    <a:pt x="1324" y="20"/>
                  </a:lnTo>
                  <a:lnTo>
                    <a:pt x="1346" y="28"/>
                  </a:lnTo>
                  <a:lnTo>
                    <a:pt x="1362" y="36"/>
                  </a:lnTo>
                  <a:lnTo>
                    <a:pt x="1368" y="42"/>
                  </a:lnTo>
                  <a:lnTo>
                    <a:pt x="1372" y="48"/>
                  </a:lnTo>
                  <a:lnTo>
                    <a:pt x="1374" y="56"/>
                  </a:lnTo>
                  <a:lnTo>
                    <a:pt x="1374" y="62"/>
                  </a:lnTo>
                  <a:lnTo>
                    <a:pt x="1374" y="62"/>
                  </a:lnTo>
                  <a:lnTo>
                    <a:pt x="1374" y="68"/>
                  </a:lnTo>
                  <a:lnTo>
                    <a:pt x="1370" y="74"/>
                  </a:lnTo>
                  <a:lnTo>
                    <a:pt x="1366" y="78"/>
                  </a:lnTo>
                  <a:lnTo>
                    <a:pt x="1362" y="84"/>
                  </a:lnTo>
                  <a:lnTo>
                    <a:pt x="1350" y="90"/>
                  </a:lnTo>
                  <a:lnTo>
                    <a:pt x="1334" y="94"/>
                  </a:lnTo>
                  <a:lnTo>
                    <a:pt x="1314" y="96"/>
                  </a:lnTo>
                  <a:lnTo>
                    <a:pt x="1294" y="98"/>
                  </a:lnTo>
                  <a:lnTo>
                    <a:pt x="1254" y="96"/>
                  </a:lnTo>
                  <a:lnTo>
                    <a:pt x="1254" y="96"/>
                  </a:lnTo>
                  <a:lnTo>
                    <a:pt x="1226" y="92"/>
                  </a:lnTo>
                  <a:lnTo>
                    <a:pt x="1198" y="88"/>
                  </a:lnTo>
                  <a:lnTo>
                    <a:pt x="1140" y="72"/>
                  </a:lnTo>
                  <a:lnTo>
                    <a:pt x="1080" y="52"/>
                  </a:lnTo>
                  <a:lnTo>
                    <a:pt x="1014" y="34"/>
                  </a:lnTo>
                  <a:lnTo>
                    <a:pt x="1014" y="34"/>
                  </a:lnTo>
                  <a:close/>
                  <a:moveTo>
                    <a:pt x="696" y="234"/>
                  </a:moveTo>
                  <a:lnTo>
                    <a:pt x="696" y="234"/>
                  </a:lnTo>
                  <a:lnTo>
                    <a:pt x="712" y="228"/>
                  </a:lnTo>
                  <a:lnTo>
                    <a:pt x="726" y="218"/>
                  </a:lnTo>
                  <a:lnTo>
                    <a:pt x="740" y="208"/>
                  </a:lnTo>
                  <a:lnTo>
                    <a:pt x="752" y="196"/>
                  </a:lnTo>
                  <a:lnTo>
                    <a:pt x="760" y="182"/>
                  </a:lnTo>
                  <a:lnTo>
                    <a:pt x="766" y="168"/>
                  </a:lnTo>
                  <a:lnTo>
                    <a:pt x="770" y="150"/>
                  </a:lnTo>
                  <a:lnTo>
                    <a:pt x="770" y="134"/>
                  </a:lnTo>
                  <a:lnTo>
                    <a:pt x="770" y="132"/>
                  </a:lnTo>
                  <a:lnTo>
                    <a:pt x="770" y="132"/>
                  </a:lnTo>
                  <a:lnTo>
                    <a:pt x="768" y="116"/>
                  </a:lnTo>
                  <a:lnTo>
                    <a:pt x="764" y="102"/>
                  </a:lnTo>
                  <a:lnTo>
                    <a:pt x="764" y="102"/>
                  </a:lnTo>
                  <a:lnTo>
                    <a:pt x="788" y="100"/>
                  </a:lnTo>
                  <a:lnTo>
                    <a:pt x="810" y="100"/>
                  </a:lnTo>
                  <a:lnTo>
                    <a:pt x="810" y="100"/>
                  </a:lnTo>
                  <a:lnTo>
                    <a:pt x="828" y="102"/>
                  </a:lnTo>
                  <a:lnTo>
                    <a:pt x="844" y="106"/>
                  </a:lnTo>
                  <a:lnTo>
                    <a:pt x="858" y="112"/>
                  </a:lnTo>
                  <a:lnTo>
                    <a:pt x="872" y="118"/>
                  </a:lnTo>
                  <a:lnTo>
                    <a:pt x="884" y="128"/>
                  </a:lnTo>
                  <a:lnTo>
                    <a:pt x="892" y="140"/>
                  </a:lnTo>
                  <a:lnTo>
                    <a:pt x="898" y="152"/>
                  </a:lnTo>
                  <a:lnTo>
                    <a:pt x="900" y="168"/>
                  </a:lnTo>
                  <a:lnTo>
                    <a:pt x="900" y="168"/>
                  </a:lnTo>
                  <a:lnTo>
                    <a:pt x="898" y="178"/>
                  </a:lnTo>
                  <a:lnTo>
                    <a:pt x="894" y="188"/>
                  </a:lnTo>
                  <a:lnTo>
                    <a:pt x="890" y="198"/>
                  </a:lnTo>
                  <a:lnTo>
                    <a:pt x="884" y="206"/>
                  </a:lnTo>
                  <a:lnTo>
                    <a:pt x="876" y="212"/>
                  </a:lnTo>
                  <a:lnTo>
                    <a:pt x="866" y="220"/>
                  </a:lnTo>
                  <a:lnTo>
                    <a:pt x="846" y="230"/>
                  </a:lnTo>
                  <a:lnTo>
                    <a:pt x="824" y="238"/>
                  </a:lnTo>
                  <a:lnTo>
                    <a:pt x="798" y="242"/>
                  </a:lnTo>
                  <a:lnTo>
                    <a:pt x="772" y="244"/>
                  </a:lnTo>
                  <a:lnTo>
                    <a:pt x="746" y="244"/>
                  </a:lnTo>
                  <a:lnTo>
                    <a:pt x="746" y="244"/>
                  </a:lnTo>
                  <a:lnTo>
                    <a:pt x="720" y="240"/>
                  </a:lnTo>
                  <a:lnTo>
                    <a:pt x="696" y="234"/>
                  </a:lnTo>
                  <a:lnTo>
                    <a:pt x="696" y="234"/>
                  </a:lnTo>
                  <a:close/>
                  <a:moveTo>
                    <a:pt x="614" y="102"/>
                  </a:moveTo>
                  <a:lnTo>
                    <a:pt x="614" y="102"/>
                  </a:lnTo>
                  <a:lnTo>
                    <a:pt x="608" y="116"/>
                  </a:lnTo>
                  <a:lnTo>
                    <a:pt x="606" y="132"/>
                  </a:lnTo>
                  <a:lnTo>
                    <a:pt x="606" y="134"/>
                  </a:lnTo>
                  <a:lnTo>
                    <a:pt x="606" y="134"/>
                  </a:lnTo>
                  <a:lnTo>
                    <a:pt x="608" y="150"/>
                  </a:lnTo>
                  <a:lnTo>
                    <a:pt x="610" y="168"/>
                  </a:lnTo>
                  <a:lnTo>
                    <a:pt x="618" y="182"/>
                  </a:lnTo>
                  <a:lnTo>
                    <a:pt x="626" y="196"/>
                  </a:lnTo>
                  <a:lnTo>
                    <a:pt x="638" y="208"/>
                  </a:lnTo>
                  <a:lnTo>
                    <a:pt x="650" y="218"/>
                  </a:lnTo>
                  <a:lnTo>
                    <a:pt x="666" y="228"/>
                  </a:lnTo>
                  <a:lnTo>
                    <a:pt x="682" y="234"/>
                  </a:lnTo>
                  <a:lnTo>
                    <a:pt x="682" y="234"/>
                  </a:lnTo>
                  <a:lnTo>
                    <a:pt x="658" y="240"/>
                  </a:lnTo>
                  <a:lnTo>
                    <a:pt x="632" y="244"/>
                  </a:lnTo>
                  <a:lnTo>
                    <a:pt x="632" y="244"/>
                  </a:lnTo>
                  <a:lnTo>
                    <a:pt x="606" y="244"/>
                  </a:lnTo>
                  <a:lnTo>
                    <a:pt x="580" y="242"/>
                  </a:lnTo>
                  <a:lnTo>
                    <a:pt x="554" y="238"/>
                  </a:lnTo>
                  <a:lnTo>
                    <a:pt x="530" y="230"/>
                  </a:lnTo>
                  <a:lnTo>
                    <a:pt x="510" y="220"/>
                  </a:lnTo>
                  <a:lnTo>
                    <a:pt x="502" y="212"/>
                  </a:lnTo>
                  <a:lnTo>
                    <a:pt x="494" y="206"/>
                  </a:lnTo>
                  <a:lnTo>
                    <a:pt x="488" y="198"/>
                  </a:lnTo>
                  <a:lnTo>
                    <a:pt x="484" y="188"/>
                  </a:lnTo>
                  <a:lnTo>
                    <a:pt x="480" y="178"/>
                  </a:lnTo>
                  <a:lnTo>
                    <a:pt x="478" y="168"/>
                  </a:lnTo>
                  <a:lnTo>
                    <a:pt x="478" y="168"/>
                  </a:lnTo>
                  <a:lnTo>
                    <a:pt x="480" y="152"/>
                  </a:lnTo>
                  <a:lnTo>
                    <a:pt x="484" y="140"/>
                  </a:lnTo>
                  <a:lnTo>
                    <a:pt x="494" y="128"/>
                  </a:lnTo>
                  <a:lnTo>
                    <a:pt x="506" y="118"/>
                  </a:lnTo>
                  <a:lnTo>
                    <a:pt x="518" y="112"/>
                  </a:lnTo>
                  <a:lnTo>
                    <a:pt x="534" y="106"/>
                  </a:lnTo>
                  <a:lnTo>
                    <a:pt x="550" y="102"/>
                  </a:lnTo>
                  <a:lnTo>
                    <a:pt x="566" y="100"/>
                  </a:lnTo>
                  <a:lnTo>
                    <a:pt x="566" y="100"/>
                  </a:lnTo>
                  <a:lnTo>
                    <a:pt x="590" y="100"/>
                  </a:lnTo>
                  <a:lnTo>
                    <a:pt x="614" y="102"/>
                  </a:lnTo>
                  <a:lnTo>
                    <a:pt x="614" y="102"/>
                  </a:lnTo>
                  <a:close/>
                  <a:moveTo>
                    <a:pt x="688" y="40"/>
                  </a:moveTo>
                  <a:lnTo>
                    <a:pt x="688" y="40"/>
                  </a:lnTo>
                  <a:lnTo>
                    <a:pt x="708" y="48"/>
                  </a:lnTo>
                  <a:lnTo>
                    <a:pt x="726" y="60"/>
                  </a:lnTo>
                  <a:lnTo>
                    <a:pt x="742" y="74"/>
                  </a:lnTo>
                  <a:lnTo>
                    <a:pt x="752" y="88"/>
                  </a:lnTo>
                  <a:lnTo>
                    <a:pt x="752" y="88"/>
                  </a:lnTo>
                  <a:lnTo>
                    <a:pt x="734" y="98"/>
                  </a:lnTo>
                  <a:lnTo>
                    <a:pt x="728" y="104"/>
                  </a:lnTo>
                  <a:lnTo>
                    <a:pt x="720" y="110"/>
                  </a:lnTo>
                  <a:lnTo>
                    <a:pt x="714" y="118"/>
                  </a:lnTo>
                  <a:lnTo>
                    <a:pt x="710" y="126"/>
                  </a:lnTo>
                  <a:lnTo>
                    <a:pt x="708" y="134"/>
                  </a:lnTo>
                  <a:lnTo>
                    <a:pt x="706" y="144"/>
                  </a:lnTo>
                  <a:lnTo>
                    <a:pt x="706" y="144"/>
                  </a:lnTo>
                  <a:lnTo>
                    <a:pt x="708" y="154"/>
                  </a:lnTo>
                  <a:lnTo>
                    <a:pt x="712" y="164"/>
                  </a:lnTo>
                  <a:lnTo>
                    <a:pt x="718" y="170"/>
                  </a:lnTo>
                  <a:lnTo>
                    <a:pt x="726" y="176"/>
                  </a:lnTo>
                  <a:lnTo>
                    <a:pt x="726" y="176"/>
                  </a:lnTo>
                  <a:lnTo>
                    <a:pt x="732" y="178"/>
                  </a:lnTo>
                  <a:lnTo>
                    <a:pt x="732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8" y="178"/>
                  </a:lnTo>
                  <a:lnTo>
                    <a:pt x="738" y="178"/>
                  </a:lnTo>
                  <a:lnTo>
                    <a:pt x="744" y="176"/>
                  </a:lnTo>
                  <a:lnTo>
                    <a:pt x="750" y="172"/>
                  </a:lnTo>
                  <a:lnTo>
                    <a:pt x="752" y="166"/>
                  </a:lnTo>
                  <a:lnTo>
                    <a:pt x="754" y="160"/>
                  </a:lnTo>
                  <a:lnTo>
                    <a:pt x="754" y="160"/>
                  </a:lnTo>
                  <a:lnTo>
                    <a:pt x="752" y="154"/>
                  </a:lnTo>
                  <a:lnTo>
                    <a:pt x="748" y="148"/>
                  </a:lnTo>
                  <a:lnTo>
                    <a:pt x="742" y="144"/>
                  </a:lnTo>
                  <a:lnTo>
                    <a:pt x="736" y="144"/>
                  </a:lnTo>
                  <a:lnTo>
                    <a:pt x="736" y="144"/>
                  </a:lnTo>
                  <a:lnTo>
                    <a:pt x="730" y="144"/>
                  </a:lnTo>
                  <a:lnTo>
                    <a:pt x="724" y="148"/>
                  </a:lnTo>
                  <a:lnTo>
                    <a:pt x="720" y="154"/>
                  </a:lnTo>
                  <a:lnTo>
                    <a:pt x="718" y="160"/>
                  </a:lnTo>
                  <a:lnTo>
                    <a:pt x="718" y="160"/>
                  </a:lnTo>
                  <a:lnTo>
                    <a:pt x="720" y="166"/>
                  </a:lnTo>
                  <a:lnTo>
                    <a:pt x="722" y="170"/>
                  </a:lnTo>
                  <a:lnTo>
                    <a:pt x="722" y="170"/>
                  </a:lnTo>
                  <a:lnTo>
                    <a:pt x="716" y="166"/>
                  </a:lnTo>
                  <a:lnTo>
                    <a:pt x="712" y="160"/>
                  </a:lnTo>
                  <a:lnTo>
                    <a:pt x="710" y="152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2" y="136"/>
                  </a:lnTo>
                  <a:lnTo>
                    <a:pt x="714" y="128"/>
                  </a:lnTo>
                  <a:lnTo>
                    <a:pt x="720" y="122"/>
                  </a:lnTo>
                  <a:lnTo>
                    <a:pt x="726" y="116"/>
                  </a:lnTo>
                  <a:lnTo>
                    <a:pt x="732" y="112"/>
                  </a:lnTo>
                  <a:lnTo>
                    <a:pt x="742" y="108"/>
                  </a:lnTo>
                  <a:lnTo>
                    <a:pt x="760" y="102"/>
                  </a:lnTo>
                  <a:lnTo>
                    <a:pt x="760" y="102"/>
                  </a:lnTo>
                  <a:lnTo>
                    <a:pt x="764" y="118"/>
                  </a:lnTo>
                  <a:lnTo>
                    <a:pt x="766" y="134"/>
                  </a:lnTo>
                  <a:lnTo>
                    <a:pt x="766" y="134"/>
                  </a:lnTo>
                  <a:lnTo>
                    <a:pt x="766" y="150"/>
                  </a:lnTo>
                  <a:lnTo>
                    <a:pt x="762" y="166"/>
                  </a:lnTo>
                  <a:lnTo>
                    <a:pt x="756" y="182"/>
                  </a:lnTo>
                  <a:lnTo>
                    <a:pt x="746" y="194"/>
                  </a:lnTo>
                  <a:lnTo>
                    <a:pt x="736" y="206"/>
                  </a:lnTo>
                  <a:lnTo>
                    <a:pt x="722" y="216"/>
                  </a:lnTo>
                  <a:lnTo>
                    <a:pt x="706" y="226"/>
                  </a:lnTo>
                  <a:lnTo>
                    <a:pt x="688" y="232"/>
                  </a:lnTo>
                  <a:lnTo>
                    <a:pt x="688" y="232"/>
                  </a:lnTo>
                  <a:lnTo>
                    <a:pt x="672" y="226"/>
                  </a:lnTo>
                  <a:lnTo>
                    <a:pt x="656" y="216"/>
                  </a:lnTo>
                  <a:lnTo>
                    <a:pt x="642" y="206"/>
                  </a:lnTo>
                  <a:lnTo>
                    <a:pt x="630" y="194"/>
                  </a:lnTo>
                  <a:lnTo>
                    <a:pt x="622" y="182"/>
                  </a:lnTo>
                  <a:lnTo>
                    <a:pt x="614" y="166"/>
                  </a:lnTo>
                  <a:lnTo>
                    <a:pt x="612" y="150"/>
                  </a:lnTo>
                  <a:lnTo>
                    <a:pt x="610" y="134"/>
                  </a:lnTo>
                  <a:lnTo>
                    <a:pt x="610" y="134"/>
                  </a:lnTo>
                  <a:lnTo>
                    <a:pt x="612" y="118"/>
                  </a:lnTo>
                  <a:lnTo>
                    <a:pt x="618" y="102"/>
                  </a:lnTo>
                  <a:lnTo>
                    <a:pt x="618" y="102"/>
                  </a:lnTo>
                  <a:lnTo>
                    <a:pt x="636" y="108"/>
                  </a:lnTo>
                  <a:lnTo>
                    <a:pt x="644" y="112"/>
                  </a:lnTo>
                  <a:lnTo>
                    <a:pt x="652" y="116"/>
                  </a:lnTo>
                  <a:lnTo>
                    <a:pt x="658" y="122"/>
                  </a:lnTo>
                  <a:lnTo>
                    <a:pt x="662" y="128"/>
                  </a:lnTo>
                  <a:lnTo>
                    <a:pt x="666" y="136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52"/>
                  </a:lnTo>
                  <a:lnTo>
                    <a:pt x="666" y="158"/>
                  </a:lnTo>
                  <a:lnTo>
                    <a:pt x="662" y="164"/>
                  </a:lnTo>
                  <a:lnTo>
                    <a:pt x="658" y="168"/>
                  </a:lnTo>
                  <a:lnTo>
                    <a:pt x="658" y="168"/>
                  </a:lnTo>
                  <a:lnTo>
                    <a:pt x="660" y="160"/>
                  </a:lnTo>
                  <a:lnTo>
                    <a:pt x="660" y="160"/>
                  </a:lnTo>
                  <a:lnTo>
                    <a:pt x="658" y="154"/>
                  </a:lnTo>
                  <a:lnTo>
                    <a:pt x="654" y="148"/>
                  </a:lnTo>
                  <a:lnTo>
                    <a:pt x="650" y="144"/>
                  </a:lnTo>
                  <a:lnTo>
                    <a:pt x="642" y="144"/>
                  </a:lnTo>
                  <a:lnTo>
                    <a:pt x="642" y="144"/>
                  </a:lnTo>
                  <a:lnTo>
                    <a:pt x="636" y="144"/>
                  </a:lnTo>
                  <a:lnTo>
                    <a:pt x="630" y="148"/>
                  </a:lnTo>
                  <a:lnTo>
                    <a:pt x="626" y="154"/>
                  </a:lnTo>
                  <a:lnTo>
                    <a:pt x="626" y="160"/>
                  </a:lnTo>
                  <a:lnTo>
                    <a:pt x="626" y="160"/>
                  </a:lnTo>
                  <a:lnTo>
                    <a:pt x="626" y="166"/>
                  </a:lnTo>
                  <a:lnTo>
                    <a:pt x="628" y="170"/>
                  </a:lnTo>
                  <a:lnTo>
                    <a:pt x="632" y="174"/>
                  </a:lnTo>
                  <a:lnTo>
                    <a:pt x="638" y="176"/>
                  </a:lnTo>
                  <a:lnTo>
                    <a:pt x="638" y="176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50" y="176"/>
                  </a:lnTo>
                  <a:lnTo>
                    <a:pt x="650" y="176"/>
                  </a:lnTo>
                  <a:lnTo>
                    <a:pt x="652" y="176"/>
                  </a:lnTo>
                  <a:lnTo>
                    <a:pt x="652" y="176"/>
                  </a:lnTo>
                  <a:lnTo>
                    <a:pt x="660" y="170"/>
                  </a:lnTo>
                  <a:lnTo>
                    <a:pt x="666" y="164"/>
                  </a:lnTo>
                  <a:lnTo>
                    <a:pt x="670" y="154"/>
                  </a:lnTo>
                  <a:lnTo>
                    <a:pt x="672" y="144"/>
                  </a:lnTo>
                  <a:lnTo>
                    <a:pt x="672" y="144"/>
                  </a:lnTo>
                  <a:lnTo>
                    <a:pt x="670" y="134"/>
                  </a:lnTo>
                  <a:lnTo>
                    <a:pt x="666" y="126"/>
                  </a:lnTo>
                  <a:lnTo>
                    <a:pt x="662" y="118"/>
                  </a:lnTo>
                  <a:lnTo>
                    <a:pt x="658" y="110"/>
                  </a:lnTo>
                  <a:lnTo>
                    <a:pt x="650" y="104"/>
                  </a:lnTo>
                  <a:lnTo>
                    <a:pt x="642" y="98"/>
                  </a:lnTo>
                  <a:lnTo>
                    <a:pt x="624" y="88"/>
                  </a:lnTo>
                  <a:lnTo>
                    <a:pt x="624" y="88"/>
                  </a:lnTo>
                  <a:lnTo>
                    <a:pt x="636" y="74"/>
                  </a:lnTo>
                  <a:lnTo>
                    <a:pt x="652" y="60"/>
                  </a:lnTo>
                  <a:lnTo>
                    <a:pt x="668" y="48"/>
                  </a:lnTo>
                  <a:lnTo>
                    <a:pt x="688" y="40"/>
                  </a:lnTo>
                  <a:lnTo>
                    <a:pt x="688" y="40"/>
                  </a:lnTo>
                  <a:close/>
                  <a:moveTo>
                    <a:pt x="4" y="62"/>
                  </a:moveTo>
                  <a:lnTo>
                    <a:pt x="4" y="62"/>
                  </a:lnTo>
                  <a:lnTo>
                    <a:pt x="4" y="56"/>
                  </a:lnTo>
                  <a:lnTo>
                    <a:pt x="6" y="48"/>
                  </a:lnTo>
                  <a:lnTo>
                    <a:pt x="10" y="42"/>
                  </a:lnTo>
                  <a:lnTo>
                    <a:pt x="16" y="36"/>
                  </a:lnTo>
                  <a:lnTo>
                    <a:pt x="32" y="28"/>
                  </a:lnTo>
                  <a:lnTo>
                    <a:pt x="52" y="20"/>
                  </a:lnTo>
                  <a:lnTo>
                    <a:pt x="76" y="14"/>
                  </a:lnTo>
                  <a:lnTo>
                    <a:pt x="102" y="10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80" y="4"/>
                  </a:lnTo>
                  <a:lnTo>
                    <a:pt x="206" y="4"/>
                  </a:lnTo>
                  <a:lnTo>
                    <a:pt x="234" y="6"/>
                  </a:lnTo>
                  <a:lnTo>
                    <a:pt x="262" y="8"/>
                  </a:lnTo>
                  <a:lnTo>
                    <a:pt x="290" y="12"/>
                  </a:lnTo>
                  <a:lnTo>
                    <a:pt x="316" y="18"/>
                  </a:lnTo>
                  <a:lnTo>
                    <a:pt x="340" y="24"/>
                  </a:lnTo>
                  <a:lnTo>
                    <a:pt x="362" y="34"/>
                  </a:lnTo>
                  <a:lnTo>
                    <a:pt x="362" y="34"/>
                  </a:lnTo>
                  <a:lnTo>
                    <a:pt x="298" y="52"/>
                  </a:lnTo>
                  <a:lnTo>
                    <a:pt x="238" y="72"/>
                  </a:lnTo>
                  <a:lnTo>
                    <a:pt x="180" y="88"/>
                  </a:lnTo>
                  <a:lnTo>
                    <a:pt x="152" y="92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82" y="98"/>
                  </a:lnTo>
                  <a:lnTo>
                    <a:pt x="62" y="96"/>
                  </a:lnTo>
                  <a:lnTo>
                    <a:pt x="44" y="94"/>
                  </a:lnTo>
                  <a:lnTo>
                    <a:pt x="28" y="90"/>
                  </a:lnTo>
                  <a:lnTo>
                    <a:pt x="16" y="84"/>
                  </a:lnTo>
                  <a:lnTo>
                    <a:pt x="10" y="78"/>
                  </a:lnTo>
                  <a:lnTo>
                    <a:pt x="6" y="74"/>
                  </a:lnTo>
                  <a:lnTo>
                    <a:pt x="4" y="68"/>
                  </a:lnTo>
                  <a:lnTo>
                    <a:pt x="4" y="62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rgbClr val="C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29029" name="矩形 31"/>
          <p:cNvSpPr/>
          <p:nvPr/>
        </p:nvSpPr>
        <p:spPr>
          <a:xfrm>
            <a:off x="179388" y="908051"/>
            <a:ext cx="7704137" cy="1372673"/>
          </a:xfrm>
          <a:prstGeom prst="rect">
            <a:avLst/>
          </a:prstGeom>
          <a:gradFill rotWithShape="1">
            <a:gsLst>
              <a:gs pos="0">
                <a:srgbClr val="FFECEC">
                  <a:alpha val="100000"/>
                </a:srgbClr>
              </a:gs>
              <a:gs pos="50000">
                <a:srgbClr val="FFDBDB">
                  <a:alpha val="100000"/>
                </a:srgbClr>
              </a:gs>
              <a:gs pos="100000">
                <a:srgbClr val="FFD6D6">
                  <a:alpha val="100000"/>
                </a:srgbClr>
              </a:gs>
            </a:gsLst>
            <a:lin ang="5400000"/>
            <a:tileRect/>
          </a:gradFill>
          <a:ln w="6350" cap="flat" cmpd="sng">
            <a:solidFill>
              <a:srgbClr val="FFB7B7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“文化大革命”给我们带来哪些启示和教训？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035254" y="917576"/>
            <a:ext cx="720080" cy="1085207"/>
          </a:xfrm>
          <a:prstGeom prst="rect">
            <a:avLst/>
          </a:prstGeom>
        </p:spPr>
      </p:pic>
      <p:pic>
        <p:nvPicPr>
          <p:cNvPr id="129032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716338"/>
            <a:ext cx="1922464" cy="266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34" name="Text Box 20"/>
          <p:cNvSpPr txBox="1"/>
          <p:nvPr/>
        </p:nvSpPr>
        <p:spPr>
          <a:xfrm>
            <a:off x="1908175" y="2631344"/>
            <a:ext cx="6804025" cy="345324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、从国情</a:t>
            </a:r>
            <a:r>
              <a:rPr lang="zh-CN" altLang="en-US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出发，</a:t>
            </a:r>
            <a:r>
              <a:rPr lang="zh-CN" altLang="en-US" sz="2800" b="1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实事求是。</a:t>
            </a:r>
            <a:endParaRPr lang="en-US" altLang="zh-CN" sz="2800" b="1" dirty="0" smtClean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、在</a:t>
            </a:r>
            <a:r>
              <a:rPr lang="zh-CN" altLang="en-US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建立社会主义制度以后必须坚定不移的把工作</a:t>
            </a:r>
            <a:r>
              <a:rPr lang="zh-CN" altLang="en-US" sz="2800" b="1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中心转</a:t>
            </a:r>
            <a:r>
              <a:rPr lang="zh-CN" altLang="en-US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到经济建设</a:t>
            </a:r>
            <a:r>
              <a:rPr lang="zh-CN" altLang="en-US" sz="2800" b="1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上来。</a:t>
            </a:r>
            <a:endParaRPr lang="zh-CN" altLang="en-US" sz="2800" b="1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、必须坚持党的民主集中制</a:t>
            </a:r>
            <a:r>
              <a:rPr lang="en-US" altLang="zh-CN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en-US" altLang="zh-CN" sz="2800" b="1" dirty="0" err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反对任何形式的个人崇拜</a:t>
            </a:r>
            <a:endParaRPr lang="en-US" altLang="zh-CN" sz="2800" b="1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、必须进一步健全社会主义民主法制</a:t>
            </a:r>
          </a:p>
        </p:txBody>
      </p:sp>
      <p:sp>
        <p:nvSpPr>
          <p:cNvPr id="129035" name="文本框 129034"/>
          <p:cNvSpPr txBox="1"/>
          <p:nvPr/>
        </p:nvSpPr>
        <p:spPr>
          <a:xfrm>
            <a:off x="1606215" y="2557477"/>
            <a:ext cx="7343775" cy="360097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</a:rPr>
              <a:t>热点链接：</a:t>
            </a:r>
            <a:r>
              <a:rPr lang="zh-CN" altLang="en-US" sz="2800" b="1" dirty="0"/>
              <a:t>十九大报告提出新时代中国特色社会主义思想的命题，主要内容是“八个明确”，其中，</a:t>
            </a:r>
            <a:r>
              <a:rPr lang="zh-CN" altLang="en-US" sz="2800" b="1" dirty="0">
                <a:solidFill>
                  <a:srgbClr val="0066FF"/>
                </a:solidFill>
              </a:rPr>
              <a:t>重申推进全面依法治国总目标是建设中国特色社会主义法治体系、建设社会主义法治国家。</a:t>
            </a:r>
            <a:r>
              <a:rPr lang="zh-CN" altLang="en-US" sz="2800" b="1" dirty="0"/>
              <a:t>要求</a:t>
            </a:r>
            <a:r>
              <a:rPr lang="zh-CN" altLang="en-US" sz="2800" b="1" dirty="0">
                <a:solidFill>
                  <a:srgbClr val="C00000"/>
                </a:solidFill>
              </a:rPr>
              <a:t>坚持</a:t>
            </a:r>
            <a:r>
              <a:rPr lang="zh-CN" altLang="en-US" sz="2800" b="1" dirty="0"/>
              <a:t>依法治国、依法执政、依法行政共同推进，</a:t>
            </a:r>
            <a:r>
              <a:rPr lang="zh-CN" altLang="en-US" sz="2800" b="1" dirty="0">
                <a:solidFill>
                  <a:srgbClr val="C00000"/>
                </a:solidFill>
              </a:rPr>
              <a:t>坚持</a:t>
            </a:r>
            <a:r>
              <a:rPr lang="zh-CN" altLang="en-US" sz="2800" b="1" dirty="0"/>
              <a:t>法治国家、法治政府、法治社会一体建设，</a:t>
            </a:r>
            <a:r>
              <a:rPr lang="zh-CN" altLang="en-US" sz="2800" b="1" dirty="0">
                <a:solidFill>
                  <a:srgbClr val="C00000"/>
                </a:solidFill>
              </a:rPr>
              <a:t>坚持</a:t>
            </a:r>
            <a:r>
              <a:rPr lang="zh-CN" altLang="en-US" sz="2800" b="1" dirty="0"/>
              <a:t>依法治国和以德治国相结合，依法治国和依规治党有机统一。 </a:t>
            </a: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4" grpId="0" animBg="1"/>
      <p:bldP spid="12903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899593" y="2468033"/>
            <a:ext cx="7560840" cy="3558123"/>
          </a:xfrm>
          <a:prstGeom prst="horizontalScroll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“文化大革命”，是一场由领导者错误发动，被反革命集团利用，给党、国家和全国各族人民带来严重灾难的</a:t>
            </a:r>
            <a:r>
              <a:rPr lang="zh-CN" altLang="en-US" sz="2800" u="sng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内乱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defTabSz="914400"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关于建国以来党的重大历史问题的决议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1206240" y="1335210"/>
            <a:ext cx="69475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党内对文革的反思：对“文革”的重新定性</a:t>
            </a:r>
          </a:p>
        </p:txBody>
      </p:sp>
    </p:spTree>
    <p:extLst>
      <p:ext uri="{BB962C8B-B14F-4D97-AF65-F5344CB8AC3E}">
        <p14:creationId xmlns:p14="http://schemas.microsoft.com/office/powerpoint/2010/main" val="11785817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文本框 86017"/>
          <p:cNvSpPr txBox="1"/>
          <p:nvPr/>
        </p:nvSpPr>
        <p:spPr>
          <a:xfrm>
            <a:off x="228601" y="333376"/>
            <a:ext cx="8915400" cy="36932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86019" name="文本框 86018"/>
          <p:cNvSpPr txBox="1"/>
          <p:nvPr/>
        </p:nvSpPr>
        <p:spPr>
          <a:xfrm>
            <a:off x="5791200" y="3886201"/>
            <a:ext cx="4114800" cy="70167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ea typeface="宋体" panose="02010600030101010101" pitchFamily="2" charset="-122"/>
              </a:rPr>
              <a:t> 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86020" name="文本框 86019"/>
          <p:cNvSpPr txBox="1"/>
          <p:nvPr/>
        </p:nvSpPr>
        <p:spPr>
          <a:xfrm>
            <a:off x="4267199" y="1752600"/>
            <a:ext cx="4495800" cy="4789488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ea typeface="宋体" panose="02010600030101010101" pitchFamily="2" charset="-122"/>
              </a:rPr>
              <a:t>结合所学并快速浏览教</a:t>
            </a:r>
            <a:r>
              <a:rPr lang="zh-CN" altLang="en-US" sz="2800" b="1" dirty="0">
                <a:ea typeface="宋体" panose="02010600030101010101" pitchFamily="2" charset="-122"/>
              </a:rPr>
              <a:t>材第三目“建设成就”回</a:t>
            </a:r>
            <a:r>
              <a:rPr lang="zh-CN" altLang="en-US" sz="2800" b="1">
                <a:ea typeface="宋体" panose="02010600030101010101" pitchFamily="2" charset="-122"/>
              </a:rPr>
              <a:t>答：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ea typeface="宋体" panose="02010600030101010101" pitchFamily="2" charset="-122"/>
              </a:rPr>
              <a:t>1</a:t>
            </a:r>
            <a:r>
              <a:rPr lang="zh-CN" altLang="en-US" sz="2800" b="1">
                <a:ea typeface="宋体" panose="02010600030101010101" pitchFamily="2" charset="-122"/>
              </a:rPr>
              <a:t>、中共八大后的十年社会主义建设取得了哪些</a:t>
            </a:r>
            <a:r>
              <a:rPr lang="zh-CN" altLang="en-US" sz="2800" b="1">
                <a:solidFill>
                  <a:srgbClr val="C00000"/>
                </a:solidFill>
                <a:ea typeface="宋体" panose="02010600030101010101" pitchFamily="2" charset="-122"/>
              </a:rPr>
              <a:t>显著成就</a:t>
            </a:r>
            <a:r>
              <a:rPr lang="zh-CN" altLang="en-US" sz="2800" b="1" dirty="0">
                <a:ea typeface="宋体" panose="02010600030101010101" pitchFamily="2" charset="-122"/>
              </a:rPr>
              <a:t>？请</a:t>
            </a:r>
            <a:r>
              <a:rPr lang="zh-CN" altLang="en-US" sz="2800" b="1">
                <a:ea typeface="宋体" panose="02010600030101010101" pitchFamily="2" charset="-122"/>
              </a:rPr>
              <a:t>说出该成就的取得与哪些</a:t>
            </a:r>
            <a:r>
              <a:rPr lang="zh-CN" altLang="en-US" sz="2800" b="1">
                <a:solidFill>
                  <a:srgbClr val="C00000"/>
                </a:solidFill>
                <a:ea typeface="宋体" panose="02010600030101010101" pitchFamily="2" charset="-122"/>
              </a:rPr>
              <a:t>模范人物</a:t>
            </a:r>
            <a:r>
              <a:rPr lang="zh-CN" altLang="en-US" sz="2800" b="1">
                <a:ea typeface="宋体" panose="02010600030101010101" pitchFamily="2" charset="-122"/>
              </a:rPr>
              <a:t>有</a:t>
            </a:r>
            <a:r>
              <a:rPr lang="zh-CN" altLang="en-US" sz="2800" b="1" dirty="0">
                <a:ea typeface="宋体" panose="02010600030101010101" pitchFamily="2" charset="-122"/>
              </a:rPr>
              <a:t>关？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ea typeface="宋体" panose="02010600030101010101" pitchFamily="2" charset="-122"/>
              </a:rPr>
              <a:t>、在“文化大革命”期间，我国国民经济虽然遭到巨大损失，但仍然取得了一些科技成就。请问，有哪些显著成就？</a:t>
            </a:r>
          </a:p>
        </p:txBody>
      </p:sp>
      <p:sp>
        <p:nvSpPr>
          <p:cNvPr id="86021" name="竖卷形 86020"/>
          <p:cNvSpPr/>
          <p:nvPr/>
        </p:nvSpPr>
        <p:spPr>
          <a:xfrm>
            <a:off x="-684212" y="0"/>
            <a:ext cx="5470526" cy="68580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86022" name="文本框 86021"/>
          <p:cNvSpPr txBox="1"/>
          <p:nvPr/>
        </p:nvSpPr>
        <p:spPr>
          <a:xfrm>
            <a:off x="0" y="1000126"/>
            <a:ext cx="3657600" cy="51911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ea typeface="宋体" panose="02010600030101010101" pitchFamily="2" charset="-122"/>
              </a:rPr>
              <a:t>      </a:t>
            </a:r>
            <a:endParaRPr lang="zh-CN" altLang="en-US" sz="2800">
              <a:ea typeface="宋体" panose="02010600030101010101" pitchFamily="2" charset="-122"/>
            </a:endParaRPr>
          </a:p>
        </p:txBody>
      </p:sp>
      <p:sp>
        <p:nvSpPr>
          <p:cNvPr id="86023" name="矩形 86022"/>
          <p:cNvSpPr/>
          <p:nvPr/>
        </p:nvSpPr>
        <p:spPr>
          <a:xfrm>
            <a:off x="838200" y="152401"/>
            <a:ext cx="3200400" cy="457200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激情燃烧的岁月</a:t>
            </a:r>
          </a:p>
        </p:txBody>
      </p:sp>
      <p:sp>
        <p:nvSpPr>
          <p:cNvPr id="86024" name="文本框 86023"/>
          <p:cNvSpPr txBox="1"/>
          <p:nvPr/>
        </p:nvSpPr>
        <p:spPr>
          <a:xfrm>
            <a:off x="250825" y="836613"/>
            <a:ext cx="3657600" cy="4955193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ea typeface="宋体" panose="02010600030101010101" pitchFamily="2" charset="-122"/>
              </a:rPr>
              <a:t> </a:t>
            </a:r>
            <a:r>
              <a:rPr lang="en-US" altLang="zh-CN" sz="2800" b="1"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ea typeface="宋体" panose="02010600030101010101" pitchFamily="2" charset="-122"/>
              </a:rPr>
              <a:t>艰苦创业铸辉煌</a:t>
            </a:r>
            <a:r>
              <a:rPr lang="en-US" altLang="zh-CN" sz="2800" b="1">
                <a:ea typeface="宋体" panose="02010600030101010101" pitchFamily="2" charset="-122"/>
              </a:rPr>
              <a:t>》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ea typeface="宋体" panose="02010600030101010101" pitchFamily="2" charset="-122"/>
              </a:rPr>
              <a:t>     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在我李国庆生活的这二十来年中，党和国家在探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索过程中，虽然出现了很多失误，但经过大批先进人物的艰苦创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业在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十年全面建设时期取得了显著的建设成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就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6025" name="组合 24"/>
          <p:cNvGrpSpPr/>
          <p:nvPr/>
        </p:nvGrpSpPr>
        <p:grpSpPr>
          <a:xfrm>
            <a:off x="5364163" y="0"/>
            <a:ext cx="3041650" cy="1523999"/>
            <a:chOff x="3093353" y="832522"/>
            <a:chExt cx="3039889" cy="15232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101159" y="836711"/>
              <a:ext cx="3026944" cy="1512168"/>
            </a:xfrm>
            <a:prstGeom prst="rect">
              <a:avLst/>
            </a:prstGeom>
          </p:spPr>
        </p:pic>
        <p:sp>
          <p:nvSpPr>
            <p:cNvPr id="12" name="文本框 29"/>
            <p:cNvSpPr txBox="1">
              <a:spLocks noChangeArrowheads="1"/>
            </p:cNvSpPr>
            <p:nvPr/>
          </p:nvSpPr>
          <p:spPr bwMode="auto">
            <a:xfrm>
              <a:off x="3570748" y="1322255"/>
              <a:ext cx="2087766" cy="560121"/>
            </a:xfrm>
            <a:prstGeom prst="rect">
              <a:avLst/>
            </a:prstGeom>
            <a:noFill/>
            <a:ln>
              <a:noFill/>
            </a:ln>
          </p:spPr>
          <p:txBody>
            <a:bodyPr tIns="36000" bIns="36000" anchor="ctr">
              <a:spAutoFit/>
            </a:bodyPr>
            <a:lstStyle/>
            <a:p>
              <a:pPr algn="dist"/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自主预习</a:t>
              </a:r>
              <a:r>
                <a:rPr lang="en-US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537" name="组合 100536"/>
          <p:cNvGrpSpPr/>
          <p:nvPr/>
        </p:nvGrpSpPr>
        <p:grpSpPr>
          <a:xfrm>
            <a:off x="755650" y="404813"/>
            <a:ext cx="8034338" cy="5395912"/>
            <a:chOff x="476" y="255"/>
            <a:chExt cx="5061" cy="3399"/>
          </a:xfrm>
        </p:grpSpPr>
        <p:grpSp>
          <p:nvGrpSpPr>
            <p:cNvPr id="100538" name="组合 100537"/>
            <p:cNvGrpSpPr/>
            <p:nvPr/>
          </p:nvGrpSpPr>
          <p:grpSpPr>
            <a:xfrm>
              <a:off x="567" y="663"/>
              <a:ext cx="4808" cy="2991"/>
              <a:chOff x="567" y="663"/>
              <a:chExt cx="4808" cy="2991"/>
            </a:xfrm>
          </p:grpSpPr>
          <p:sp>
            <p:nvSpPr>
              <p:cNvPr id="100539" name="矩形 100538"/>
              <p:cNvSpPr/>
              <p:nvPr/>
            </p:nvSpPr>
            <p:spPr>
              <a:xfrm>
                <a:off x="1539" y="3309"/>
                <a:ext cx="3836" cy="345"/>
              </a:xfrm>
              <a:prstGeom prst="rect">
                <a:avLst/>
              </a:prstGeom>
              <a:solidFill>
                <a:srgbClr val="F6D5CE"/>
              </a:solidFill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/>
                <a:endParaRPr lang="zh-CN" altLang="en-US" dirty="0">
                  <a:solidFill>
                    <a:srgbClr val="FF3300"/>
                  </a:solidFill>
                  <a:latin typeface="幼圆" pitchFamily="49" charset="-122"/>
                  <a:ea typeface="幼圆" pitchFamily="49" charset="-122"/>
                </a:endParaRPr>
              </a:p>
            </p:txBody>
          </p:sp>
          <p:sp>
            <p:nvSpPr>
              <p:cNvPr id="100540" name="矩形 100539"/>
              <p:cNvSpPr/>
              <p:nvPr/>
            </p:nvSpPr>
            <p:spPr>
              <a:xfrm>
                <a:off x="567" y="3309"/>
                <a:ext cx="972" cy="3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 algn="ctr"/>
                <a:r>
                  <a:rPr lang="zh-CN" altLang="en-US" b="1" dirty="0">
                    <a:ea typeface="方正美黑简体" pitchFamily="2" charset="-122"/>
                  </a:rPr>
                  <a:t>科技</a:t>
                </a:r>
              </a:p>
            </p:txBody>
          </p:sp>
          <p:sp>
            <p:nvSpPr>
              <p:cNvPr id="100541" name="矩形 100540"/>
              <p:cNvSpPr/>
              <p:nvPr/>
            </p:nvSpPr>
            <p:spPr>
              <a:xfrm>
                <a:off x="1539" y="2964"/>
                <a:ext cx="3836" cy="345"/>
              </a:xfrm>
              <a:prstGeom prst="rect">
                <a:avLst/>
              </a:prstGeom>
              <a:solidFill>
                <a:srgbClr val="F6D5CE"/>
              </a:solidFill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/>
                <a:endParaRPr lang="zh-CN" altLang="en-US" dirty="0">
                  <a:solidFill>
                    <a:srgbClr val="FF3300"/>
                  </a:solidFill>
                  <a:latin typeface="幼圆" pitchFamily="49" charset="-122"/>
                  <a:ea typeface="幼圆" pitchFamily="49" charset="-122"/>
                </a:endParaRPr>
              </a:p>
            </p:txBody>
          </p:sp>
          <p:sp>
            <p:nvSpPr>
              <p:cNvPr id="100542" name="矩形 100541"/>
              <p:cNvSpPr/>
              <p:nvPr/>
            </p:nvSpPr>
            <p:spPr>
              <a:xfrm>
                <a:off x="567" y="2964"/>
                <a:ext cx="972" cy="3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 algn="ctr"/>
                <a:r>
                  <a:rPr lang="zh-CN" altLang="en-US" b="1" dirty="0">
                    <a:ea typeface="方正美黑简体" pitchFamily="2" charset="-122"/>
                  </a:rPr>
                  <a:t>铁路</a:t>
                </a:r>
              </a:p>
            </p:txBody>
          </p:sp>
          <p:sp>
            <p:nvSpPr>
              <p:cNvPr id="100543" name="矩形 100542"/>
              <p:cNvSpPr/>
              <p:nvPr/>
            </p:nvSpPr>
            <p:spPr>
              <a:xfrm>
                <a:off x="1539" y="2619"/>
                <a:ext cx="3836" cy="345"/>
              </a:xfrm>
              <a:prstGeom prst="rect">
                <a:avLst/>
              </a:prstGeom>
              <a:solidFill>
                <a:srgbClr val="F6D5CE"/>
              </a:solidFill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/>
                <a:endParaRPr lang="zh-CN" altLang="en-US" dirty="0">
                  <a:solidFill>
                    <a:srgbClr val="FF3300"/>
                  </a:solidFill>
                  <a:latin typeface="幼圆" pitchFamily="49" charset="-122"/>
                  <a:ea typeface="幼圆" pitchFamily="49" charset="-122"/>
                </a:endParaRPr>
              </a:p>
            </p:txBody>
          </p:sp>
          <p:sp>
            <p:nvSpPr>
              <p:cNvPr id="100544" name="矩形 100543"/>
              <p:cNvSpPr/>
              <p:nvPr/>
            </p:nvSpPr>
            <p:spPr>
              <a:xfrm>
                <a:off x="567" y="2619"/>
                <a:ext cx="972" cy="3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 algn="ctr"/>
                <a:r>
                  <a:rPr lang="zh-CN" altLang="en-US" b="1" dirty="0">
                    <a:ea typeface="方正美黑简体" pitchFamily="2" charset="-122"/>
                  </a:rPr>
                  <a:t>电力</a:t>
                </a:r>
              </a:p>
            </p:txBody>
          </p:sp>
          <p:sp>
            <p:nvSpPr>
              <p:cNvPr id="100545" name="矩形 100544"/>
              <p:cNvSpPr/>
              <p:nvPr/>
            </p:nvSpPr>
            <p:spPr>
              <a:xfrm>
                <a:off x="1539" y="2274"/>
                <a:ext cx="3836" cy="345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/>
                <a:endParaRPr lang="zh-CN" altLang="en-US" dirty="0">
                  <a:solidFill>
                    <a:srgbClr val="FF3300"/>
                  </a:solidFill>
                  <a:latin typeface="幼圆" pitchFamily="49" charset="-122"/>
                  <a:ea typeface="幼圆" pitchFamily="49" charset="-122"/>
                </a:endParaRPr>
              </a:p>
            </p:txBody>
          </p:sp>
          <p:sp>
            <p:nvSpPr>
              <p:cNvPr id="100546" name="矩形 100545"/>
              <p:cNvSpPr/>
              <p:nvPr/>
            </p:nvSpPr>
            <p:spPr>
              <a:xfrm>
                <a:off x="567" y="2274"/>
                <a:ext cx="972" cy="3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 algn="ctr"/>
                <a:r>
                  <a:rPr lang="zh-CN" altLang="en-US" b="1" dirty="0">
                    <a:ea typeface="方正美黑简体" pitchFamily="2" charset="-122"/>
                  </a:rPr>
                  <a:t>石油</a:t>
                </a:r>
              </a:p>
            </p:txBody>
          </p:sp>
          <p:sp>
            <p:nvSpPr>
              <p:cNvPr id="100547" name="矩形 100546"/>
              <p:cNvSpPr/>
              <p:nvPr/>
            </p:nvSpPr>
            <p:spPr>
              <a:xfrm>
                <a:off x="1539" y="1929"/>
                <a:ext cx="3836" cy="345"/>
              </a:xfrm>
              <a:prstGeom prst="rect">
                <a:avLst/>
              </a:prstGeom>
              <a:solidFill>
                <a:srgbClr val="F6D5CE"/>
              </a:solidFill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/>
                <a:endParaRPr lang="zh-CN" altLang="en-US" dirty="0">
                  <a:solidFill>
                    <a:srgbClr val="FF3300"/>
                  </a:solidFill>
                  <a:latin typeface="幼圆" pitchFamily="49" charset="-122"/>
                  <a:ea typeface="幼圆" pitchFamily="49" charset="-122"/>
                </a:endParaRPr>
              </a:p>
            </p:txBody>
          </p:sp>
          <p:sp>
            <p:nvSpPr>
              <p:cNvPr id="100548" name="矩形 100547"/>
              <p:cNvSpPr/>
              <p:nvPr/>
            </p:nvSpPr>
            <p:spPr>
              <a:xfrm>
                <a:off x="567" y="1929"/>
                <a:ext cx="972" cy="3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 algn="ctr"/>
                <a:r>
                  <a:rPr lang="zh-CN" altLang="en-US" b="1" dirty="0">
                    <a:ea typeface="方正美黑简体" pitchFamily="2" charset="-122"/>
                  </a:rPr>
                  <a:t>钢铁</a:t>
                </a:r>
              </a:p>
            </p:txBody>
          </p:sp>
          <p:sp>
            <p:nvSpPr>
              <p:cNvPr id="100549" name="矩形 100548"/>
              <p:cNvSpPr/>
              <p:nvPr/>
            </p:nvSpPr>
            <p:spPr>
              <a:xfrm>
                <a:off x="1539" y="1584"/>
                <a:ext cx="3836" cy="345"/>
              </a:xfrm>
              <a:prstGeom prst="rect">
                <a:avLst/>
              </a:prstGeom>
              <a:solidFill>
                <a:srgbClr val="F6D5CE"/>
              </a:solidFill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/>
                <a:endParaRPr lang="zh-CN" altLang="en-US" dirty="0">
                  <a:solidFill>
                    <a:srgbClr val="FF3300"/>
                  </a:solidFill>
                  <a:latin typeface="幼圆" pitchFamily="49" charset="-122"/>
                  <a:ea typeface="幼圆" pitchFamily="49" charset="-122"/>
                </a:endParaRPr>
              </a:p>
            </p:txBody>
          </p:sp>
          <p:sp>
            <p:nvSpPr>
              <p:cNvPr id="100550" name="矩形 100549"/>
              <p:cNvSpPr/>
              <p:nvPr/>
            </p:nvSpPr>
            <p:spPr>
              <a:xfrm>
                <a:off x="567" y="1584"/>
                <a:ext cx="972" cy="3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 algn="ctr"/>
                <a:r>
                  <a:rPr lang="zh-CN" altLang="en-US" b="1" dirty="0">
                    <a:ea typeface="方正美黑简体" pitchFamily="2" charset="-122"/>
                  </a:rPr>
                  <a:t>工农业</a:t>
                </a:r>
              </a:p>
            </p:txBody>
          </p:sp>
          <p:sp>
            <p:nvSpPr>
              <p:cNvPr id="100551" name="矩形 100550"/>
              <p:cNvSpPr/>
              <p:nvPr/>
            </p:nvSpPr>
            <p:spPr>
              <a:xfrm>
                <a:off x="1539" y="1239"/>
                <a:ext cx="3836" cy="345"/>
              </a:xfrm>
              <a:prstGeom prst="rect">
                <a:avLst/>
              </a:prstGeom>
              <a:solidFill>
                <a:srgbClr val="F6D5CE"/>
              </a:solidFill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/>
                <a:endParaRPr lang="zh-CN" altLang="en-US" dirty="0">
                  <a:solidFill>
                    <a:srgbClr val="FF3300"/>
                  </a:solidFill>
                  <a:latin typeface="幼圆" pitchFamily="49" charset="-122"/>
                  <a:ea typeface="幼圆" pitchFamily="49" charset="-122"/>
                </a:endParaRPr>
              </a:p>
            </p:txBody>
          </p:sp>
          <p:sp>
            <p:nvSpPr>
              <p:cNvPr id="100552" name="矩形 100551"/>
              <p:cNvSpPr/>
              <p:nvPr/>
            </p:nvSpPr>
            <p:spPr>
              <a:xfrm>
                <a:off x="567" y="1239"/>
                <a:ext cx="972" cy="3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/>
                <a:r>
                  <a:rPr lang="zh-CN" altLang="en-US" b="1" dirty="0">
                    <a:ea typeface="方正美黑简体" pitchFamily="2" charset="-122"/>
                  </a:rPr>
                  <a:t>建设项目</a:t>
                </a:r>
              </a:p>
            </p:txBody>
          </p:sp>
          <p:sp>
            <p:nvSpPr>
              <p:cNvPr id="100553" name="矩形 100552"/>
              <p:cNvSpPr/>
              <p:nvPr/>
            </p:nvSpPr>
            <p:spPr>
              <a:xfrm>
                <a:off x="1539" y="663"/>
                <a:ext cx="3836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 algn="ctr"/>
                <a:r>
                  <a:rPr lang="zh-CN" altLang="en-US" sz="3600" dirty="0">
                    <a:latin typeface="隶书" pitchFamily="49" charset="-122"/>
                    <a:ea typeface="隶书" pitchFamily="49" charset="-122"/>
                  </a:rPr>
                  <a:t>成    就</a:t>
                </a:r>
              </a:p>
            </p:txBody>
          </p:sp>
          <p:sp>
            <p:nvSpPr>
              <p:cNvPr id="100554" name="矩形 100553"/>
              <p:cNvSpPr/>
              <p:nvPr/>
            </p:nvSpPr>
            <p:spPr>
              <a:xfrm>
                <a:off x="567" y="663"/>
                <a:ext cx="972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lvl="0" algn="just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lvl="0" algn="ctr"/>
                <a:r>
                  <a:rPr lang="zh-CN" altLang="en-US" sz="3600" dirty="0">
                    <a:latin typeface="隶书" pitchFamily="49" charset="-122"/>
                    <a:ea typeface="隶书" pitchFamily="49" charset="-122"/>
                  </a:rPr>
                  <a:t>类别</a:t>
                </a:r>
              </a:p>
            </p:txBody>
          </p:sp>
          <p:sp>
            <p:nvSpPr>
              <p:cNvPr id="100555" name="直接连接符 100554"/>
              <p:cNvSpPr/>
              <p:nvPr/>
            </p:nvSpPr>
            <p:spPr>
              <a:xfrm>
                <a:off x="567" y="663"/>
                <a:ext cx="4808" cy="0"/>
              </a:xfrm>
              <a:prstGeom prst="line">
                <a:avLst/>
              </a:prstGeom>
              <a:ln w="28575" cap="sq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556" name="直接连接符 100555"/>
              <p:cNvSpPr/>
              <p:nvPr/>
            </p:nvSpPr>
            <p:spPr>
              <a:xfrm>
                <a:off x="567" y="1239"/>
                <a:ext cx="4808" cy="0"/>
              </a:xfrm>
              <a:prstGeom prst="line">
                <a:avLst/>
              </a:prstGeom>
              <a:ln w="28575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557" name="直接连接符 100556"/>
              <p:cNvSpPr/>
              <p:nvPr/>
            </p:nvSpPr>
            <p:spPr>
              <a:xfrm>
                <a:off x="567" y="1584"/>
                <a:ext cx="4808" cy="0"/>
              </a:xfrm>
              <a:prstGeom prst="line">
                <a:avLst/>
              </a:prstGeom>
              <a:ln w="28575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558" name="直接连接符 100557"/>
              <p:cNvSpPr/>
              <p:nvPr/>
            </p:nvSpPr>
            <p:spPr>
              <a:xfrm>
                <a:off x="567" y="1929"/>
                <a:ext cx="4808" cy="0"/>
              </a:xfrm>
              <a:prstGeom prst="line">
                <a:avLst/>
              </a:prstGeom>
              <a:ln w="28575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559" name="直接连接符 100558"/>
              <p:cNvSpPr/>
              <p:nvPr/>
            </p:nvSpPr>
            <p:spPr>
              <a:xfrm>
                <a:off x="567" y="2274"/>
                <a:ext cx="4808" cy="0"/>
              </a:xfrm>
              <a:prstGeom prst="line">
                <a:avLst/>
              </a:prstGeom>
              <a:ln w="28575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560" name="直接连接符 100559"/>
              <p:cNvSpPr/>
              <p:nvPr/>
            </p:nvSpPr>
            <p:spPr>
              <a:xfrm>
                <a:off x="567" y="2619"/>
                <a:ext cx="4808" cy="0"/>
              </a:xfrm>
              <a:prstGeom prst="line">
                <a:avLst/>
              </a:prstGeom>
              <a:ln w="28575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561" name="直接连接符 100560"/>
              <p:cNvSpPr/>
              <p:nvPr/>
            </p:nvSpPr>
            <p:spPr>
              <a:xfrm>
                <a:off x="567" y="2964"/>
                <a:ext cx="4808" cy="0"/>
              </a:xfrm>
              <a:prstGeom prst="line">
                <a:avLst/>
              </a:prstGeom>
              <a:ln w="28575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562" name="直接连接符 100561"/>
              <p:cNvSpPr/>
              <p:nvPr/>
            </p:nvSpPr>
            <p:spPr>
              <a:xfrm>
                <a:off x="567" y="3309"/>
                <a:ext cx="4808" cy="0"/>
              </a:xfrm>
              <a:prstGeom prst="line">
                <a:avLst/>
              </a:prstGeom>
              <a:ln w="28575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563" name="直接连接符 100562"/>
              <p:cNvSpPr/>
              <p:nvPr/>
            </p:nvSpPr>
            <p:spPr>
              <a:xfrm>
                <a:off x="567" y="3654"/>
                <a:ext cx="4808" cy="0"/>
              </a:xfrm>
              <a:prstGeom prst="line">
                <a:avLst/>
              </a:prstGeom>
              <a:ln w="28575" cap="sq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564" name="直接连接符 100563"/>
              <p:cNvSpPr/>
              <p:nvPr/>
            </p:nvSpPr>
            <p:spPr>
              <a:xfrm>
                <a:off x="567" y="663"/>
                <a:ext cx="0" cy="2991"/>
              </a:xfrm>
              <a:prstGeom prst="line">
                <a:avLst/>
              </a:prstGeom>
              <a:ln w="28575" cap="sq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565" name="直接连接符 100564"/>
              <p:cNvSpPr/>
              <p:nvPr/>
            </p:nvSpPr>
            <p:spPr>
              <a:xfrm>
                <a:off x="1539" y="663"/>
                <a:ext cx="0" cy="2991"/>
              </a:xfrm>
              <a:prstGeom prst="line">
                <a:avLst/>
              </a:prstGeom>
              <a:ln w="28575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566" name="直接连接符 100565"/>
              <p:cNvSpPr/>
              <p:nvPr/>
            </p:nvSpPr>
            <p:spPr>
              <a:xfrm>
                <a:off x="5375" y="663"/>
                <a:ext cx="0" cy="2991"/>
              </a:xfrm>
              <a:prstGeom prst="line">
                <a:avLst/>
              </a:prstGeom>
              <a:ln w="28575" cap="sq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0567" name="文本框 100566"/>
            <p:cNvSpPr txBox="1"/>
            <p:nvPr/>
          </p:nvSpPr>
          <p:spPr>
            <a:xfrm>
              <a:off x="1584" y="1244"/>
              <a:ext cx="1614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C00000"/>
                  </a:solidFill>
                  <a:ea typeface="黑体" panose="02010609060101010101" pitchFamily="49" charset="-122"/>
                </a:rPr>
                <a:t>500</a:t>
              </a:r>
              <a:r>
                <a:rPr lang="zh-CN" altLang="en-US" sz="2800" b="1" dirty="0">
                  <a:solidFill>
                    <a:srgbClr val="C00000"/>
                  </a:solidFill>
                  <a:ea typeface="黑体" panose="02010609060101010101" pitchFamily="49" charset="-122"/>
                </a:rPr>
                <a:t>多个。</a:t>
              </a:r>
            </a:p>
          </p:txBody>
        </p:sp>
        <p:sp>
          <p:nvSpPr>
            <p:cNvPr id="100568" name="文本框 100567"/>
            <p:cNvSpPr txBox="1"/>
            <p:nvPr/>
          </p:nvSpPr>
          <p:spPr>
            <a:xfrm>
              <a:off x="1565" y="1616"/>
              <a:ext cx="149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C00000"/>
                  </a:solidFill>
                  <a:ea typeface="黑体" panose="02010609060101010101" pitchFamily="49" charset="-122"/>
                </a:rPr>
                <a:t>增长</a:t>
              </a:r>
              <a:r>
                <a:rPr lang="en-US" altLang="zh-CN" sz="2800" b="1">
                  <a:solidFill>
                    <a:srgbClr val="C00000"/>
                  </a:solidFill>
                  <a:ea typeface="黑体" panose="02010609060101010101" pitchFamily="49" charset="-122"/>
                </a:rPr>
                <a:t>60%</a:t>
              </a:r>
              <a:r>
                <a:rPr lang="zh-CN" altLang="en-US" sz="2800" b="1" dirty="0">
                  <a:solidFill>
                    <a:srgbClr val="C00000"/>
                  </a:solidFill>
                  <a:ea typeface="黑体" panose="02010609060101010101" pitchFamily="49" charset="-122"/>
                </a:rPr>
                <a:t>。</a:t>
              </a:r>
            </a:p>
          </p:txBody>
        </p:sp>
        <p:sp>
          <p:nvSpPr>
            <p:cNvPr id="100569" name="文本框 100568"/>
            <p:cNvSpPr txBox="1"/>
            <p:nvPr/>
          </p:nvSpPr>
          <p:spPr>
            <a:xfrm>
              <a:off x="1565" y="1924"/>
              <a:ext cx="19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C00000"/>
                  </a:solidFill>
                  <a:latin typeface="幼圆" pitchFamily="49" charset="-122"/>
                  <a:ea typeface="幼圆" pitchFamily="49" charset="-122"/>
                </a:rPr>
                <a:t>建成武钢、包钢。</a:t>
              </a:r>
              <a:endParaRPr lang="zh-CN" altLang="en-US" sz="1800" b="1" dirty="0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0570" name="文本框 100569"/>
            <p:cNvSpPr txBox="1"/>
            <p:nvPr/>
          </p:nvSpPr>
          <p:spPr>
            <a:xfrm>
              <a:off x="1565" y="2287"/>
              <a:ext cx="3972" cy="327"/>
            </a:xfrm>
            <a:prstGeom prst="rect">
              <a:avLst/>
            </a:prstGeom>
            <a:solidFill>
              <a:srgbClr val="F6D5CE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C00000"/>
                  </a:solidFill>
                  <a:latin typeface="幼圆" pitchFamily="49" charset="-122"/>
                  <a:ea typeface="幼圆" pitchFamily="49" charset="-122"/>
                </a:rPr>
                <a:t>建成大庆、胜利、大港。实现自给。</a:t>
              </a:r>
              <a:endParaRPr lang="zh-CN" altLang="en-US" sz="1800" b="1" dirty="0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0571" name="文本框 100570"/>
            <p:cNvSpPr txBox="1"/>
            <p:nvPr/>
          </p:nvSpPr>
          <p:spPr>
            <a:xfrm>
              <a:off x="1565" y="2604"/>
              <a:ext cx="25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C00000"/>
                  </a:solidFill>
                  <a:ea typeface="幼圆" pitchFamily="49" charset="-122"/>
                </a:rPr>
                <a:t>农村用电增长</a:t>
              </a:r>
              <a:r>
                <a:rPr lang="en-US" altLang="zh-CN" sz="2800" b="1">
                  <a:solidFill>
                    <a:srgbClr val="C00000"/>
                  </a:solidFill>
                  <a:ea typeface="幼圆" pitchFamily="49" charset="-122"/>
                </a:rPr>
                <a:t>70</a:t>
              </a:r>
              <a:r>
                <a:rPr lang="zh-CN" altLang="en-US" sz="2800" b="1" dirty="0">
                  <a:solidFill>
                    <a:srgbClr val="C00000"/>
                  </a:solidFill>
                  <a:ea typeface="幼圆" pitchFamily="49" charset="-122"/>
                </a:rPr>
                <a:t>倍。</a:t>
              </a:r>
            </a:p>
          </p:txBody>
        </p:sp>
        <p:sp>
          <p:nvSpPr>
            <p:cNvPr id="100572" name="文本框 100571"/>
            <p:cNvSpPr txBox="1"/>
            <p:nvPr/>
          </p:nvSpPr>
          <p:spPr>
            <a:xfrm>
              <a:off x="1565" y="2967"/>
              <a:ext cx="235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C00000"/>
                  </a:solidFill>
                  <a:latin typeface="幼圆" pitchFamily="49" charset="-122"/>
                  <a:ea typeface="幼圆" pitchFamily="49" charset="-122"/>
                </a:rPr>
                <a:t>兰新、包兰等。</a:t>
              </a:r>
            </a:p>
          </p:txBody>
        </p:sp>
        <p:sp>
          <p:nvSpPr>
            <p:cNvPr id="100573" name="文本框 100572"/>
            <p:cNvSpPr txBox="1"/>
            <p:nvPr/>
          </p:nvSpPr>
          <p:spPr>
            <a:xfrm>
              <a:off x="1565" y="3285"/>
              <a:ext cx="35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C00000"/>
                  </a:solidFill>
                  <a:latin typeface="幼圆" pitchFamily="49" charset="-122"/>
                  <a:ea typeface="幼圆" pitchFamily="49" charset="-122"/>
                </a:rPr>
                <a:t>第一颗原子弹；结晶牛胰岛素。</a:t>
              </a:r>
              <a:endParaRPr lang="zh-CN" altLang="en-US" sz="1800" b="1" dirty="0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0574" name="矩形 100573"/>
            <p:cNvSpPr/>
            <p:nvPr/>
          </p:nvSpPr>
          <p:spPr>
            <a:xfrm>
              <a:off x="476" y="255"/>
              <a:ext cx="2585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 dirty="0">
                  <a:ea typeface="黑体" panose="02010609060101010101" pitchFamily="49" charset="-122"/>
                </a:rPr>
                <a:t>十年建设成就</a:t>
              </a:r>
            </a:p>
          </p:txBody>
        </p:sp>
        <p:sp>
          <p:nvSpPr>
            <p:cNvPr id="100575" name="矩形 100574"/>
            <p:cNvSpPr/>
            <p:nvPr/>
          </p:nvSpPr>
          <p:spPr>
            <a:xfrm>
              <a:off x="476" y="255"/>
              <a:ext cx="2585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 dirty="0">
                  <a:ea typeface="黑体" panose="02010609060101010101" pitchFamily="49" charset="-122"/>
                </a:rPr>
                <a:t>十年建设成就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55297"/>
          <p:cNvSpPr txBox="1"/>
          <p:nvPr/>
        </p:nvSpPr>
        <p:spPr>
          <a:xfrm>
            <a:off x="228601" y="304801"/>
            <a:ext cx="8915400" cy="36932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55299" name="文本框 55298"/>
          <p:cNvSpPr txBox="1"/>
          <p:nvPr/>
        </p:nvSpPr>
        <p:spPr>
          <a:xfrm>
            <a:off x="5791200" y="3886201"/>
            <a:ext cx="4114800" cy="70167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ea typeface="宋体" panose="02010600030101010101" pitchFamily="2" charset="-122"/>
              </a:rPr>
              <a:t> 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55300" name="文本框 55299"/>
          <p:cNvSpPr txBox="1"/>
          <p:nvPr/>
        </p:nvSpPr>
        <p:spPr>
          <a:xfrm>
            <a:off x="4643439" y="1341438"/>
            <a:ext cx="4191000" cy="6542407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ea typeface="宋体" panose="02010600030101010101" pitchFamily="2" charset="-122"/>
              </a:rPr>
              <a:t>结合所学并快速浏览教材第一自然段回答：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ea typeface="宋体" panose="02010600030101010101" pitchFamily="2" charset="-122"/>
              </a:rPr>
              <a:t>、在李国庆</a:t>
            </a:r>
            <a:r>
              <a:rPr lang="en-US" altLang="zh-CN" sz="2800" b="1"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ea typeface="宋体" panose="02010600030101010101" pitchFamily="2" charset="-122"/>
              </a:rPr>
              <a:t>岁那年我国召开了一个</a:t>
            </a:r>
            <a:r>
              <a:rPr lang="zh-CN" altLang="en-US" sz="2800" b="1" dirty="0">
                <a:solidFill>
                  <a:srgbClr val="C00000"/>
                </a:solidFill>
                <a:ea typeface="宋体" panose="02010600030101010101" pitchFamily="2" charset="-122"/>
              </a:rPr>
              <a:t>什么会议</a:t>
            </a:r>
            <a:r>
              <a:rPr lang="zh-CN" altLang="en-US" sz="2800" b="1" dirty="0">
                <a:ea typeface="宋体" panose="02010600030101010101" pitchFamily="2" charset="-122"/>
              </a:rPr>
              <a:t>？</a:t>
            </a:r>
            <a:r>
              <a:rPr lang="zh-CN" altLang="en-US" sz="2800" b="1" dirty="0">
                <a:solidFill>
                  <a:srgbClr val="C00000"/>
                </a:solidFill>
                <a:ea typeface="宋体" panose="02010600030101010101" pitchFamily="2" charset="-122"/>
              </a:rPr>
              <a:t>时间</a:t>
            </a:r>
            <a:r>
              <a:rPr lang="zh-CN" altLang="en-US" sz="2800" b="1" dirty="0">
                <a:ea typeface="宋体" panose="02010600030101010101" pitchFamily="2" charset="-122"/>
              </a:rPr>
              <a:t>？</a:t>
            </a:r>
            <a:r>
              <a:rPr lang="zh-CN" altLang="en-US" sz="2800" b="1" dirty="0">
                <a:solidFill>
                  <a:srgbClr val="C00000"/>
                </a:solidFill>
                <a:ea typeface="宋体" panose="02010600030101010101" pitchFamily="2" charset="-122"/>
              </a:rPr>
              <a:t>地点</a:t>
            </a:r>
            <a:r>
              <a:rPr lang="zh-CN" altLang="en-US" sz="2800" b="1" dirty="0">
                <a:ea typeface="宋体" panose="02010600030101010101" pitchFamily="2" charset="-122"/>
              </a:rPr>
              <a:t>？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ea typeface="宋体" panose="02010600030101010101" pitchFamily="2" charset="-122"/>
              </a:rPr>
              <a:t>、李国庆的爸爸说：“这次会议开的好</a:t>
            </a:r>
            <a:r>
              <a:rPr lang="en-US" altLang="zh-CN" sz="2800" b="1"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ea typeface="宋体" panose="02010600030101010101" pitchFamily="2" charset="-122"/>
              </a:rPr>
              <a:t>因为会议分析我国主要矛盾和当前主要任务，为社会主义建设指明道路。会议分析的我国</a:t>
            </a:r>
            <a:r>
              <a:rPr lang="zh-CN" altLang="en-US" sz="2800" b="1" dirty="0">
                <a:solidFill>
                  <a:srgbClr val="C00000"/>
                </a:solidFill>
                <a:ea typeface="宋体" panose="02010600030101010101" pitchFamily="2" charset="-122"/>
              </a:rPr>
              <a:t>当前主要任务是什么</a:t>
            </a:r>
            <a:r>
              <a:rPr lang="zh-CN" altLang="en-US" sz="2800" b="1" dirty="0">
                <a:ea typeface="宋体" panose="02010600030101010101" pitchFamily="2" charset="-122"/>
              </a:rPr>
              <a:t>？</a:t>
            </a:r>
            <a:r>
              <a:rPr lang="zh-CN" altLang="en-US" sz="2800" b="1" dirty="0">
                <a:solidFill>
                  <a:srgbClr val="C00000"/>
                </a:solidFill>
                <a:ea typeface="宋体" panose="02010600030101010101" pitchFamily="2" charset="-122"/>
              </a:rPr>
              <a:t>意义</a:t>
            </a:r>
            <a:r>
              <a:rPr lang="zh-CN" altLang="en-US" sz="2800" b="1" dirty="0">
                <a:ea typeface="宋体" panose="02010600030101010101" pitchFamily="2" charset="-122"/>
              </a:rPr>
              <a:t>？</a:t>
            </a:r>
            <a:endParaRPr lang="en-US" altLang="zh-CN" sz="2800" b="1"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 dirty="0"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dirty="0">
              <a:ea typeface="宋体" panose="02010600030101010101" pitchFamily="2" charset="-122"/>
            </a:endParaRPr>
          </a:p>
        </p:txBody>
      </p:sp>
      <p:sp>
        <p:nvSpPr>
          <p:cNvPr id="55301" name="竖卷形 55300"/>
          <p:cNvSpPr/>
          <p:nvPr/>
        </p:nvSpPr>
        <p:spPr>
          <a:xfrm>
            <a:off x="-107949" y="260350"/>
            <a:ext cx="5184775" cy="659765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55302" name="文本框 55301"/>
          <p:cNvSpPr txBox="1"/>
          <p:nvPr/>
        </p:nvSpPr>
        <p:spPr>
          <a:xfrm>
            <a:off x="533400" y="914401"/>
            <a:ext cx="3657600" cy="5430837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ea typeface="宋体" panose="02010600030101010101" pitchFamily="2" charset="-122"/>
              </a:rPr>
              <a:t>  </a:t>
            </a:r>
            <a:r>
              <a:rPr lang="en-US" altLang="zh-CN" sz="2800" b="1"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ea typeface="宋体" panose="02010600030101010101" pitchFamily="2" charset="-122"/>
              </a:rPr>
              <a:t>中共八大绘蓝图</a:t>
            </a:r>
            <a:r>
              <a:rPr lang="en-US" altLang="zh-CN" sz="2800" b="1">
                <a:ea typeface="宋体" panose="02010600030101010101" pitchFamily="2" charset="-122"/>
              </a:rPr>
              <a:t>》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ea typeface="宋体" panose="02010600030101010101" pitchFamily="2" charset="-122"/>
              </a:rPr>
              <a:t>        </a:t>
            </a:r>
            <a:r>
              <a:rPr lang="zh-CN" altLang="en-US" sz="2800" b="1">
                <a:ea typeface="宋体" panose="02010600030101010101" pitchFamily="2" charset="-122"/>
              </a:rPr>
              <a:t>因为我与新中国同年诞生，所以父亲为我起名叫李国庆。在我</a:t>
            </a:r>
            <a:r>
              <a:rPr lang="en-US" altLang="zh-CN" sz="2800" b="1">
                <a:ea typeface="宋体" panose="02010600030101010101" pitchFamily="2" charset="-122"/>
              </a:rPr>
              <a:t>7</a:t>
            </a:r>
            <a:r>
              <a:rPr lang="zh-CN" altLang="en-US" sz="2800" b="1">
                <a:ea typeface="宋体" panose="02010600030101010101" pitchFamily="2" charset="-122"/>
              </a:rPr>
              <a:t>岁那年，作为党员的爸爸去北京参加了一个会议，回来时说：“这个会议开得好，为我国探索建设社会</a:t>
            </a:r>
            <a:r>
              <a:rPr lang="zh-CN" altLang="en-US" sz="2800" b="1" dirty="0">
                <a:ea typeface="宋体" panose="02010600030101010101" pitchFamily="2" charset="-122"/>
              </a:rPr>
              <a:t>主义</a:t>
            </a:r>
            <a:r>
              <a:rPr lang="en-US" altLang="zh-CN" sz="2800" b="1"/>
              <a:t>……</a:t>
            </a:r>
            <a:r>
              <a:rPr lang="zh-CN" altLang="en-US" sz="2800" b="1" dirty="0">
                <a:ea typeface="宋体" panose="02010600030101010101" pitchFamily="2" charset="-122"/>
              </a:rPr>
              <a:t>描</a:t>
            </a:r>
            <a:r>
              <a:rPr lang="zh-CN" altLang="en-US" sz="2800" b="1">
                <a:ea typeface="宋体" panose="02010600030101010101" pitchFamily="2" charset="-122"/>
              </a:rPr>
              <a:t>绘出了宏伟蓝</a:t>
            </a:r>
            <a:r>
              <a:rPr lang="zh-CN" altLang="en-US" sz="2800" b="1" dirty="0">
                <a:ea typeface="宋体" panose="02010600030101010101" pitchFamily="2" charset="-122"/>
              </a:rPr>
              <a:t>图。”</a:t>
            </a:r>
            <a:endParaRPr lang="en-US" altLang="zh-CN" sz="2800" b="1"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>
              <a:ea typeface="宋体" panose="02010600030101010101" pitchFamily="2" charset="-122"/>
            </a:endParaRPr>
          </a:p>
        </p:txBody>
      </p:sp>
      <p:sp>
        <p:nvSpPr>
          <p:cNvPr id="55303" name="矩形 55302"/>
          <p:cNvSpPr/>
          <p:nvPr/>
        </p:nvSpPr>
        <p:spPr>
          <a:xfrm>
            <a:off x="1187450" y="260350"/>
            <a:ext cx="3200400" cy="533401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激情燃烧的岁月</a:t>
            </a:r>
          </a:p>
        </p:txBody>
      </p:sp>
      <p:grpSp>
        <p:nvGrpSpPr>
          <p:cNvPr id="55304" name="组合 24"/>
          <p:cNvGrpSpPr/>
          <p:nvPr/>
        </p:nvGrpSpPr>
        <p:grpSpPr>
          <a:xfrm>
            <a:off x="5364163" y="0"/>
            <a:ext cx="3041650" cy="1523999"/>
            <a:chOff x="3093353" y="832522"/>
            <a:chExt cx="3039889" cy="15232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101159" y="836711"/>
              <a:ext cx="3026944" cy="1512168"/>
            </a:xfrm>
            <a:prstGeom prst="rect">
              <a:avLst/>
            </a:prstGeom>
          </p:spPr>
        </p:pic>
        <p:sp>
          <p:nvSpPr>
            <p:cNvPr id="12" name="文本框 29"/>
            <p:cNvSpPr txBox="1">
              <a:spLocks noChangeArrowheads="1"/>
            </p:cNvSpPr>
            <p:nvPr/>
          </p:nvSpPr>
          <p:spPr bwMode="auto">
            <a:xfrm>
              <a:off x="3570748" y="1322255"/>
              <a:ext cx="2087766" cy="560121"/>
            </a:xfrm>
            <a:prstGeom prst="rect">
              <a:avLst/>
            </a:prstGeom>
            <a:noFill/>
            <a:ln>
              <a:noFill/>
            </a:ln>
          </p:spPr>
          <p:txBody>
            <a:bodyPr tIns="36000" bIns="36000" anchor="ctr">
              <a:spAutoFit/>
            </a:bodyPr>
            <a:lstStyle/>
            <a:p>
              <a:pPr algn="dist"/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r>
                <a:rPr lang="en-US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图片 91137" descr="丁国堂说，有一次打试验井，王进喜废寝忘食连轴转，刚端起饭碗便靠在钻杆边打起盹来。大家劝他多保重身体，他却说：“我早就豁出去了，只要上午拿下个大油田，哪怕下午倒在钻台上也痛快，也值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4" y="692151"/>
            <a:ext cx="3297237" cy="463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矩形 91138"/>
          <p:cNvSpPr/>
          <p:nvPr/>
        </p:nvSpPr>
        <p:spPr>
          <a:xfrm>
            <a:off x="1116014" y="5589589"/>
            <a:ext cx="3036887" cy="457200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１９２３－１９７０</a:t>
            </a:r>
          </a:p>
        </p:txBody>
      </p:sp>
      <p:pic>
        <p:nvPicPr>
          <p:cNvPr id="91140" name="图片 91139" descr="”铁人“王进喜1963年跳入泥浆池搅拌水泥、制服井喷的经典照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539" y="692150"/>
            <a:ext cx="3952876" cy="346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1" name="矩形 91140"/>
          <p:cNvSpPr/>
          <p:nvPr/>
        </p:nvSpPr>
        <p:spPr>
          <a:xfrm>
            <a:off x="4343399" y="4437063"/>
            <a:ext cx="4343400" cy="1384984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 anchor="t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  <a:t>王进喜</a:t>
            </a:r>
            <a:r>
              <a:rPr lang="en-US" altLang="zh-CN" sz="28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  <a:t>1963</a:t>
            </a:r>
            <a:r>
              <a:rPr lang="zh-CN" altLang="en-US" sz="28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  <a:t>年跳入泥浆池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  <a:t>搅拌水泥、制服井喷的经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rPr>
              <a:t>典照片</a:t>
            </a:r>
          </a:p>
        </p:txBody>
      </p:sp>
      <p:sp>
        <p:nvSpPr>
          <p:cNvPr id="91142" name="矩形 91141"/>
          <p:cNvSpPr/>
          <p:nvPr/>
        </p:nvSpPr>
        <p:spPr>
          <a:xfrm>
            <a:off x="2971801" y="3082926"/>
            <a:ext cx="4267200" cy="933450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铁人——王进喜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图片 92161" descr="20040517150620_Img2201283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765176"/>
            <a:ext cx="2817813" cy="3887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3" name="图片 92162" descr="1991年2月9日，中共中央总书记、国家主席江泽民为焦裕禄纪念馆题词：“向焦裕禄同志学习，全心全意为人民服务。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888" y="476250"/>
            <a:ext cx="2192337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4" name="矩形 92163"/>
          <p:cNvSpPr/>
          <p:nvPr/>
        </p:nvSpPr>
        <p:spPr>
          <a:xfrm>
            <a:off x="4067175" y="5229225"/>
            <a:ext cx="4724352" cy="1154152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5" rIns="91431" bIns="45715" anchor="t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 b="1">
                <a:solidFill>
                  <a:srgbClr val="800000"/>
                </a:solidFill>
                <a:ea typeface="宋体" panose="02010600030101010101" pitchFamily="2" charset="-122"/>
              </a:rPr>
              <a:t>1991</a:t>
            </a:r>
            <a:r>
              <a:rPr lang="zh-CN" altLang="en-US" sz="2300" b="1">
                <a:solidFill>
                  <a:srgbClr val="800000"/>
                </a:solidFill>
                <a:ea typeface="宋体" panose="02010600030101010101" pitchFamily="2" charset="-122"/>
              </a:rPr>
              <a:t>年</a:t>
            </a:r>
            <a:r>
              <a:rPr lang="en-US" altLang="zh-CN" sz="2300" b="1">
                <a:solidFill>
                  <a:srgbClr val="8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300" b="1">
                <a:solidFill>
                  <a:srgbClr val="800000"/>
                </a:solidFill>
                <a:ea typeface="宋体" panose="02010600030101010101" pitchFamily="2" charset="-122"/>
              </a:rPr>
              <a:t>月</a:t>
            </a:r>
            <a:r>
              <a:rPr lang="en-US" altLang="zh-CN" sz="2300" b="1">
                <a:solidFill>
                  <a:srgbClr val="800000"/>
                </a:solidFill>
                <a:ea typeface="宋体" panose="02010600030101010101" pitchFamily="2" charset="-122"/>
              </a:rPr>
              <a:t>9</a:t>
            </a:r>
            <a:r>
              <a:rPr lang="zh-CN" altLang="en-US" sz="2300" b="1">
                <a:solidFill>
                  <a:srgbClr val="800000"/>
                </a:solidFill>
                <a:ea typeface="宋体" panose="02010600030101010101" pitchFamily="2" charset="-122"/>
              </a:rPr>
              <a:t>日，中共中央总书记、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300" b="1">
                <a:solidFill>
                  <a:srgbClr val="800000"/>
                </a:solidFill>
                <a:ea typeface="宋体" panose="02010600030101010101" pitchFamily="2" charset="-122"/>
              </a:rPr>
              <a:t>国家主席江泽民为焦裕禄纪念馆题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300" b="1">
                <a:solidFill>
                  <a:srgbClr val="800000"/>
                </a:solidFill>
                <a:ea typeface="宋体" panose="02010600030101010101" pitchFamily="2" charset="-122"/>
              </a:rPr>
              <a:t>词。</a:t>
            </a:r>
          </a:p>
        </p:txBody>
      </p:sp>
      <p:sp>
        <p:nvSpPr>
          <p:cNvPr id="92165" name="矩形 92164"/>
          <p:cNvSpPr/>
          <p:nvPr/>
        </p:nvSpPr>
        <p:spPr>
          <a:xfrm>
            <a:off x="611189" y="4941889"/>
            <a:ext cx="3024187" cy="457200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１９２２－１９６４</a:t>
            </a:r>
          </a:p>
        </p:txBody>
      </p:sp>
      <p:sp>
        <p:nvSpPr>
          <p:cNvPr id="92166" name="矩形 92165"/>
          <p:cNvSpPr/>
          <p:nvPr/>
        </p:nvSpPr>
        <p:spPr>
          <a:xfrm>
            <a:off x="1524001" y="2965451"/>
            <a:ext cx="6096000" cy="933450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党的好干部——焦裕禄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图片 93185" descr="毛泽东1963年3月题词：“向雷锋同志学习。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1" y="2492376"/>
            <a:ext cx="2114550" cy="3097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7" name="矩形 93186"/>
          <p:cNvSpPr/>
          <p:nvPr/>
        </p:nvSpPr>
        <p:spPr>
          <a:xfrm>
            <a:off x="4859338" y="5661025"/>
            <a:ext cx="3457980" cy="800209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5" rIns="91431" bIns="45715" anchor="t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3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毛泽东</a:t>
            </a:r>
            <a:r>
              <a:rPr lang="en-US" altLang="zh-CN" sz="23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1963</a:t>
            </a:r>
            <a:r>
              <a:rPr lang="zh-CN" altLang="en-US" sz="23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23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3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月题词：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3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“向雷锋同志学习。”</a:t>
            </a:r>
          </a:p>
        </p:txBody>
      </p:sp>
      <p:pic>
        <p:nvPicPr>
          <p:cNvPr id="93188" name="图片 93187" descr="佩带下士军衔的雷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012" y="2420939"/>
            <a:ext cx="2097088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9" name="矩形 93188"/>
          <p:cNvSpPr/>
          <p:nvPr/>
        </p:nvSpPr>
        <p:spPr>
          <a:xfrm>
            <a:off x="971551" y="5857875"/>
            <a:ext cx="2808288" cy="523876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中宋" charset="0"/>
                <a:ea typeface="华文中宋" charset="0"/>
              </a:rPr>
              <a:t>１９４０－１９６２</a:t>
            </a:r>
          </a:p>
        </p:txBody>
      </p:sp>
      <p:pic>
        <p:nvPicPr>
          <p:cNvPr id="93190" name="图片 93189" descr="news030225_7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14" y="333376"/>
            <a:ext cx="7775575" cy="184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91" name="矩形 93190"/>
          <p:cNvSpPr/>
          <p:nvPr/>
        </p:nvSpPr>
        <p:spPr>
          <a:xfrm>
            <a:off x="1524001" y="2965451"/>
            <a:ext cx="6096000" cy="933450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人民的好战士——雷锋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标题 211969"/>
          <p:cNvSpPr>
            <a:spLocks noGrp="1"/>
          </p:cNvSpPr>
          <p:nvPr>
            <p:ph type="title"/>
          </p:nvPr>
        </p:nvSpPr>
        <p:spPr>
          <a:ln/>
          <a:effectLst>
            <a:outerShdw dist="35921" dir="2699999" algn="ctr" rotWithShape="0">
              <a:srgbClr val="FFFFFF"/>
            </a:outerShdw>
          </a:effectLst>
        </p:spPr>
        <p:txBody>
          <a:bodyPr/>
          <a:lstStyle/>
          <a:p>
            <a:endParaRPr lang="zh-CN" altLang="en-US" dirty="0"/>
          </a:p>
        </p:txBody>
      </p:sp>
      <p:sp>
        <p:nvSpPr>
          <p:cNvPr id="211971" name="文本占位符 211970"/>
          <p:cNvSpPr>
            <a:spLocks noGrp="1"/>
          </p:cNvSpPr>
          <p:nvPr>
            <p:ph type="body" idx="4294967295"/>
          </p:nvPr>
        </p:nvSpPr>
        <p:spPr>
          <a:ln/>
        </p:spPr>
        <p:txBody>
          <a:bodyPr lIns="91431" tIns="45715" rIns="91431" bIns="45715"/>
          <a:lstStyle/>
          <a:p>
            <a:endParaRPr lang="zh-CN" altLang="en-US" dirty="0"/>
          </a:p>
        </p:txBody>
      </p:sp>
      <p:pic>
        <p:nvPicPr>
          <p:cNvPr id="211973" name="图片 211972" descr="t0127aaa8287c8e47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1" y="765175"/>
            <a:ext cx="8064500" cy="561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75" name="图片 211974" descr="148660267494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050" y="836614"/>
            <a:ext cx="5545138" cy="5519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77" name="图片 211976" descr="1486602536899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251" y="765176"/>
            <a:ext cx="5976937" cy="5976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79" name="图片 211978" descr="148660294559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7814" y="520700"/>
            <a:ext cx="6337300" cy="633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81" name="图片 211980" descr="1486602494499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188" y="333375"/>
            <a:ext cx="7848600" cy="6335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83" name="图片 211982" descr="W02017021035863531380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4214" y="260350"/>
            <a:ext cx="7848600" cy="659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85" name="图片 211984" descr="148660281268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4214" y="333375"/>
            <a:ext cx="7848600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87" name="图片 211986" descr="14866359678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4214" y="333375"/>
            <a:ext cx="7488237" cy="652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89" name="图片 211988" descr="f25aea6fca511409fc2ea00fee815b4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7089" y="260350"/>
            <a:ext cx="7345362" cy="633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91" name="图片 211990" descr="874c9e0565c9c087b8596c49b2c101a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5650" y="304801"/>
            <a:ext cx="7129464" cy="655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1994" name="文本框 211993"/>
          <p:cNvSpPr txBox="1"/>
          <p:nvPr/>
        </p:nvSpPr>
        <p:spPr>
          <a:xfrm>
            <a:off x="1187450" y="1268414"/>
            <a:ext cx="7056438" cy="2446814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00" b="1" dirty="0">
                <a:solidFill>
                  <a:srgbClr val="C00000"/>
                </a:solidFill>
              </a:rPr>
              <a:t>情感升华：</a:t>
            </a:r>
            <a:r>
              <a:rPr lang="zh-CN" altLang="en-US" sz="3600" b="1" dirty="0"/>
              <a:t>通过学习二十世纪五六十年代和现在的模范人物的事迹，你觉得他们身上有什么共同的品质值得我们学习？</a:t>
            </a:r>
          </a:p>
        </p:txBody>
      </p:sp>
      <p:sp>
        <p:nvSpPr>
          <p:cNvPr id="211996" name="矩形 211995"/>
          <p:cNvSpPr/>
          <p:nvPr/>
        </p:nvSpPr>
        <p:spPr>
          <a:xfrm>
            <a:off x="3635376" y="3716339"/>
            <a:ext cx="2057400" cy="2292350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8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爱国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11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3000"/>
                                        <p:tgtEl>
                                          <p:spTgt spid="211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211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3000"/>
                                        <p:tgtEl>
                                          <p:spTgt spid="211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3000"/>
                                        <p:tgtEl>
                                          <p:spTgt spid="211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3000"/>
                                        <p:tgtEl>
                                          <p:spTgt spid="211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3000"/>
                                        <p:tgtEl>
                                          <p:spTgt spid="21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0"/>
                                        <p:tgtEl>
                                          <p:spTgt spid="21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0"/>
                                        <p:tgtEl>
                                          <p:spTgt spid="21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0"/>
                            </p:stCondLst>
                            <p:childTnLst>
                              <p:par>
                                <p:cTn id="4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3000"/>
                                        <p:tgtEl>
                                          <p:spTgt spid="21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9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5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052514"/>
            <a:ext cx="3240088" cy="410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55" name="文本框 8"/>
          <p:cNvSpPr txBox="1"/>
          <p:nvPr/>
        </p:nvSpPr>
        <p:spPr>
          <a:xfrm>
            <a:off x="539750" y="5300664"/>
            <a:ext cx="2520950" cy="646321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1967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月第一颗氢弹爆炸成功</a:t>
            </a:r>
          </a:p>
        </p:txBody>
      </p:sp>
      <p:pic>
        <p:nvPicPr>
          <p:cNvPr id="142356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839" y="333376"/>
            <a:ext cx="4321174" cy="237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57" name="文本框 10"/>
          <p:cNvSpPr txBox="1"/>
          <p:nvPr/>
        </p:nvSpPr>
        <p:spPr>
          <a:xfrm>
            <a:off x="3924300" y="2852738"/>
            <a:ext cx="3887788" cy="36932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1970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月第一颗人造地球卫星发射</a:t>
            </a:r>
          </a:p>
        </p:txBody>
      </p:sp>
      <p:pic>
        <p:nvPicPr>
          <p:cNvPr id="142358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174" y="3357563"/>
            <a:ext cx="360045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59" name="文本框 13"/>
          <p:cNvSpPr txBox="1"/>
          <p:nvPr/>
        </p:nvSpPr>
        <p:spPr>
          <a:xfrm>
            <a:off x="5003800" y="5516564"/>
            <a:ext cx="2408238" cy="646321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1973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年袁隆平培育成功籼型杂交水稻</a:t>
            </a:r>
          </a:p>
        </p:txBody>
      </p:sp>
      <p:sp>
        <p:nvSpPr>
          <p:cNvPr id="142364" name="文本框 142363"/>
          <p:cNvSpPr txBox="1"/>
          <p:nvPr/>
        </p:nvSpPr>
        <p:spPr>
          <a:xfrm>
            <a:off x="0" y="260350"/>
            <a:ext cx="3635375" cy="1077208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</a:rPr>
              <a:t>“文革”期间的成就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12" name="《厉害了，我的国》影院定档预告 全景展现中国国力_高清.mp4">
            <a:hlinkClick r:id="" action="ppaction://media"/>
          </p:cNvPr>
          <p:cNvPicPr>
            <a:picLocks noGrp="1" noRot="1" noChangeAspect="1"/>
          </p:cNvPicPr>
          <p:nvPr>
            <p:ph idx="4294967295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389" y="115889"/>
            <a:ext cx="8785225" cy="6626225"/>
          </a:xfrm>
          <a:ln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63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263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3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6312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1"/>
          <p:cNvGrpSpPr/>
          <p:nvPr/>
        </p:nvGrpSpPr>
        <p:grpSpPr>
          <a:xfrm>
            <a:off x="1295400" y="3881438"/>
            <a:ext cx="1524000" cy="1295400"/>
            <a:chOff x="-144" y="0"/>
            <a:chExt cx="960" cy="816"/>
          </a:xfrm>
        </p:grpSpPr>
        <p:sp>
          <p:nvSpPr>
            <p:cNvPr id="131075" name="Oval 4"/>
            <p:cNvSpPr/>
            <p:nvPr/>
          </p:nvSpPr>
          <p:spPr>
            <a:xfrm>
              <a:off x="0" y="0"/>
              <a:ext cx="816" cy="816"/>
            </a:xfrm>
            <a:prstGeom prst="ellipse">
              <a:avLst/>
            </a:prstGeom>
            <a:solidFill>
              <a:srgbClr val="FFFFCC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300" b="1" dirty="0">
                <a:solidFill>
                  <a:srgbClr val="C00000"/>
                </a:solidFill>
                <a:latin typeface="楷体" panose="02010609060101010101" pitchFamily="49" charset="-122"/>
              </a:endParaRPr>
            </a:p>
          </p:txBody>
        </p:sp>
        <p:sp>
          <p:nvSpPr>
            <p:cNvPr id="131076" name="Text Box 5"/>
            <p:cNvSpPr txBox="1"/>
            <p:nvPr/>
          </p:nvSpPr>
          <p:spPr>
            <a:xfrm>
              <a:off x="-144" y="243"/>
              <a:ext cx="95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300" b="1">
                  <a:solidFill>
                    <a:srgbClr val="C00000"/>
                  </a:solidFill>
                  <a:latin typeface="楷体" panose="02010609060101010101" pitchFamily="49" charset="-122"/>
                </a:rPr>
                <a:t>“</a:t>
              </a:r>
              <a:r>
                <a:rPr lang="zh-CN" altLang="en-US" sz="2300" b="1" dirty="0">
                  <a:solidFill>
                    <a:srgbClr val="C00000"/>
                  </a:solidFill>
                  <a:latin typeface="楷体" panose="02010609060101010101" pitchFamily="49" charset="-122"/>
                </a:rPr>
                <a:t>总路线</a:t>
              </a:r>
              <a:r>
                <a:rPr lang="en-US" altLang="zh-CN" sz="2300" b="1">
                  <a:solidFill>
                    <a:srgbClr val="C00000"/>
                  </a:solidFill>
                  <a:latin typeface="楷体" panose="02010609060101010101" pitchFamily="49" charset="-122"/>
                </a:rPr>
                <a:t>”</a:t>
              </a:r>
            </a:p>
          </p:txBody>
        </p:sp>
      </p:grpSp>
      <p:grpSp>
        <p:nvGrpSpPr>
          <p:cNvPr id="3" name="Group 38"/>
          <p:cNvGrpSpPr/>
          <p:nvPr/>
        </p:nvGrpSpPr>
        <p:grpSpPr>
          <a:xfrm>
            <a:off x="6781801" y="3048000"/>
            <a:ext cx="1400175" cy="1330326"/>
            <a:chOff x="0" y="0"/>
            <a:chExt cx="882" cy="838"/>
          </a:xfrm>
        </p:grpSpPr>
        <p:sp>
          <p:nvSpPr>
            <p:cNvPr id="131078" name="Oval 10"/>
            <p:cNvSpPr/>
            <p:nvPr/>
          </p:nvSpPr>
          <p:spPr>
            <a:xfrm>
              <a:off x="0" y="0"/>
              <a:ext cx="882" cy="838"/>
            </a:xfrm>
            <a:prstGeom prst="ellipse">
              <a:avLst/>
            </a:prstGeom>
            <a:solidFill>
              <a:srgbClr val="FFFFCC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300" b="1" dirty="0">
                <a:solidFill>
                  <a:srgbClr val="C00000"/>
                </a:solidFill>
                <a:latin typeface="楷体" panose="02010609060101010101" pitchFamily="49" charset="-122"/>
              </a:endParaRPr>
            </a:p>
          </p:txBody>
        </p:sp>
        <p:sp>
          <p:nvSpPr>
            <p:cNvPr id="131079" name="Text Box 11"/>
            <p:cNvSpPr txBox="1"/>
            <p:nvPr/>
          </p:nvSpPr>
          <p:spPr>
            <a:xfrm>
              <a:off x="24" y="169"/>
              <a:ext cx="720" cy="5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300" b="1">
                  <a:solidFill>
                    <a:srgbClr val="C00000"/>
                  </a:solidFill>
                  <a:latin typeface="楷体" panose="02010609060101010101" pitchFamily="49" charset="-122"/>
                </a:rPr>
                <a:t>“</a:t>
              </a:r>
              <a:r>
                <a:rPr lang="zh-CN" altLang="en-US" sz="2300" b="1" dirty="0">
                  <a:solidFill>
                    <a:srgbClr val="C00000"/>
                  </a:solidFill>
                  <a:latin typeface="楷体" panose="02010609060101010101" pitchFamily="49" charset="-122"/>
                </a:rPr>
                <a:t>文化大革命</a:t>
              </a:r>
              <a:r>
                <a:rPr lang="en-US" altLang="zh-CN" sz="2300" b="1">
                  <a:solidFill>
                    <a:srgbClr val="C00000"/>
                  </a:solidFill>
                  <a:latin typeface="楷体" panose="02010609060101010101" pitchFamily="49" charset="-122"/>
                </a:rPr>
                <a:t>”</a:t>
              </a:r>
            </a:p>
          </p:txBody>
        </p:sp>
      </p:grpSp>
      <p:grpSp>
        <p:nvGrpSpPr>
          <p:cNvPr id="4" name="Group 39"/>
          <p:cNvGrpSpPr/>
          <p:nvPr/>
        </p:nvGrpSpPr>
        <p:grpSpPr>
          <a:xfrm>
            <a:off x="7620002" y="1447800"/>
            <a:ext cx="1692275" cy="1371600"/>
            <a:chOff x="0" y="0"/>
            <a:chExt cx="1066" cy="864"/>
          </a:xfrm>
        </p:grpSpPr>
        <p:sp>
          <p:nvSpPr>
            <p:cNvPr id="131081" name="Oval 12"/>
            <p:cNvSpPr/>
            <p:nvPr/>
          </p:nvSpPr>
          <p:spPr>
            <a:xfrm>
              <a:off x="0" y="0"/>
              <a:ext cx="912" cy="864"/>
            </a:xfrm>
            <a:prstGeom prst="ellipse">
              <a:avLst/>
            </a:prstGeom>
            <a:solidFill>
              <a:srgbClr val="FFFFCC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300" b="1" dirty="0">
                <a:solidFill>
                  <a:srgbClr val="C00000"/>
                </a:solidFill>
                <a:latin typeface="楷体" panose="02010609060101010101" pitchFamily="49" charset="-122"/>
              </a:endParaRPr>
            </a:p>
          </p:txBody>
        </p:sp>
        <p:sp>
          <p:nvSpPr>
            <p:cNvPr id="131082" name="Text Box 13"/>
            <p:cNvSpPr txBox="1"/>
            <p:nvPr/>
          </p:nvSpPr>
          <p:spPr>
            <a:xfrm>
              <a:off x="46" y="272"/>
              <a:ext cx="102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300" b="1" dirty="0">
                  <a:solidFill>
                    <a:srgbClr val="C00000"/>
                  </a:solidFill>
                  <a:latin typeface="楷体" panose="02010609060101010101" pitchFamily="49" charset="-122"/>
                </a:rPr>
                <a:t>建设成就</a:t>
              </a:r>
            </a:p>
          </p:txBody>
        </p:sp>
      </p:grpSp>
      <p:sp>
        <p:nvSpPr>
          <p:cNvPr id="40970" name="AutoShape 14"/>
          <p:cNvSpPr/>
          <p:nvPr/>
        </p:nvSpPr>
        <p:spPr>
          <a:xfrm rot="1714531">
            <a:off x="7772401" y="2819400"/>
            <a:ext cx="533400" cy="3810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lIns="91431" tIns="45715" rIns="91431" bIns="45715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40971" name="AutoShape 15"/>
          <p:cNvSpPr/>
          <p:nvPr/>
        </p:nvSpPr>
        <p:spPr>
          <a:xfrm rot="2785297">
            <a:off x="6553200" y="4114801"/>
            <a:ext cx="533401" cy="380999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lIns="91431" tIns="45715" rIns="91431" bIns="45715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40972" name="AutoShape 16"/>
          <p:cNvSpPr/>
          <p:nvPr/>
        </p:nvSpPr>
        <p:spPr>
          <a:xfrm rot="8450536">
            <a:off x="1371600" y="3652839"/>
            <a:ext cx="533400" cy="3810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lIns="91431" tIns="45715" rIns="91431" bIns="45715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40973" name="Rectangle 17"/>
          <p:cNvSpPr/>
          <p:nvPr/>
        </p:nvSpPr>
        <p:spPr>
          <a:xfrm>
            <a:off x="2819400" y="4724400"/>
            <a:ext cx="484188" cy="14605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1431" tIns="45715" rIns="91431" bIns="45715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grpSp>
        <p:nvGrpSpPr>
          <p:cNvPr id="5" name="Group 54"/>
          <p:cNvGrpSpPr/>
          <p:nvPr/>
        </p:nvGrpSpPr>
        <p:grpSpPr>
          <a:xfrm>
            <a:off x="3352801" y="4038601"/>
            <a:ext cx="3403600" cy="1343025"/>
            <a:chOff x="0" y="0"/>
            <a:chExt cx="2144" cy="846"/>
          </a:xfrm>
        </p:grpSpPr>
        <p:grpSp>
          <p:nvGrpSpPr>
            <p:cNvPr id="131088" name="Group 36"/>
            <p:cNvGrpSpPr/>
            <p:nvPr/>
          </p:nvGrpSpPr>
          <p:grpSpPr>
            <a:xfrm>
              <a:off x="0" y="34"/>
              <a:ext cx="922" cy="798"/>
              <a:chOff x="0" y="-14"/>
              <a:chExt cx="922" cy="798"/>
            </a:xfrm>
          </p:grpSpPr>
          <p:sp>
            <p:nvSpPr>
              <p:cNvPr id="131089" name="Oval 6"/>
              <p:cNvSpPr/>
              <p:nvPr/>
            </p:nvSpPr>
            <p:spPr>
              <a:xfrm>
                <a:off x="0" y="0"/>
                <a:ext cx="835" cy="784"/>
              </a:xfrm>
              <a:prstGeom prst="ellipse">
                <a:avLst/>
              </a:prstGeom>
              <a:solidFill>
                <a:srgbClr val="FFFFCC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2300" b="1" dirty="0">
                  <a:solidFill>
                    <a:srgbClr val="C00000"/>
                  </a:solidFill>
                  <a:latin typeface="楷体" panose="02010609060101010101" pitchFamily="49" charset="-122"/>
                </a:endParaRPr>
              </a:p>
            </p:txBody>
          </p:sp>
          <p:sp>
            <p:nvSpPr>
              <p:cNvPr id="131090" name="Text Box 7"/>
              <p:cNvSpPr txBox="1"/>
              <p:nvPr/>
            </p:nvSpPr>
            <p:spPr>
              <a:xfrm>
                <a:off x="22" y="-14"/>
                <a:ext cx="900" cy="7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300" b="1">
                    <a:solidFill>
                      <a:srgbClr val="C00000"/>
                    </a:solidFill>
                    <a:latin typeface="楷体" panose="02010609060101010101" pitchFamily="49" charset="-122"/>
                  </a:rPr>
                  <a:t>“</a:t>
                </a:r>
                <a:r>
                  <a:rPr lang="zh-CN" altLang="en-US" sz="2300" b="1" dirty="0">
                    <a:solidFill>
                      <a:srgbClr val="C00000"/>
                    </a:solidFill>
                    <a:latin typeface="楷体" panose="02010609060101010101" pitchFamily="49" charset="-122"/>
                  </a:rPr>
                  <a:t>大跃进</a:t>
                </a:r>
                <a:r>
                  <a:rPr lang="en-US" altLang="zh-CN" sz="2300" b="1">
                    <a:solidFill>
                      <a:srgbClr val="C00000"/>
                    </a:solidFill>
                    <a:latin typeface="楷体" panose="02010609060101010101" pitchFamily="49" charset="-122"/>
                  </a:rPr>
                  <a:t>”</a:t>
                </a:r>
                <a:r>
                  <a:rPr lang="zh-CN" altLang="en-US" sz="2300" b="1" dirty="0">
                    <a:solidFill>
                      <a:srgbClr val="C00000"/>
                    </a:solidFill>
                    <a:latin typeface="楷体" panose="02010609060101010101" pitchFamily="49" charset="-122"/>
                  </a:rPr>
                  <a:t>、人民公社</a:t>
                </a:r>
              </a:p>
            </p:txBody>
          </p:sp>
        </p:grpSp>
        <p:grpSp>
          <p:nvGrpSpPr>
            <p:cNvPr id="131091" name="Group 37"/>
            <p:cNvGrpSpPr/>
            <p:nvPr/>
          </p:nvGrpSpPr>
          <p:grpSpPr>
            <a:xfrm>
              <a:off x="1200" y="0"/>
              <a:ext cx="944" cy="846"/>
              <a:chOff x="0" y="0"/>
              <a:chExt cx="944" cy="846"/>
            </a:xfrm>
          </p:grpSpPr>
          <p:sp>
            <p:nvSpPr>
              <p:cNvPr id="131092" name="Oval 8"/>
              <p:cNvSpPr/>
              <p:nvPr/>
            </p:nvSpPr>
            <p:spPr>
              <a:xfrm>
                <a:off x="0" y="0"/>
                <a:ext cx="896" cy="846"/>
              </a:xfrm>
              <a:prstGeom prst="ellipse">
                <a:avLst/>
              </a:prstGeom>
              <a:solidFill>
                <a:srgbClr val="FFFFCC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2300" b="1" dirty="0">
                  <a:solidFill>
                    <a:srgbClr val="C00000"/>
                  </a:solidFill>
                  <a:latin typeface="楷体" panose="02010609060101010101" pitchFamily="49" charset="-122"/>
                </a:endParaRPr>
              </a:p>
            </p:txBody>
          </p:sp>
          <p:sp>
            <p:nvSpPr>
              <p:cNvPr id="131093" name="Text Box 9"/>
              <p:cNvSpPr txBox="1"/>
              <p:nvPr/>
            </p:nvSpPr>
            <p:spPr>
              <a:xfrm>
                <a:off x="80" y="150"/>
                <a:ext cx="864" cy="5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300" b="1" dirty="0">
                    <a:solidFill>
                      <a:srgbClr val="C00000"/>
                    </a:solidFill>
                    <a:latin typeface="楷体" panose="02010609060101010101" pitchFamily="49" charset="-122"/>
                  </a:rPr>
                  <a:t>国民经济调整</a:t>
                </a:r>
              </a:p>
            </p:txBody>
          </p:sp>
        </p:grpSp>
        <p:sp>
          <p:nvSpPr>
            <p:cNvPr id="131094" name="Rectangle 18"/>
            <p:cNvSpPr/>
            <p:nvPr/>
          </p:nvSpPr>
          <p:spPr>
            <a:xfrm>
              <a:off x="864" y="432"/>
              <a:ext cx="301" cy="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300" b="1" dirty="0">
                <a:solidFill>
                  <a:srgbClr val="C00000"/>
                </a:solidFill>
                <a:latin typeface="楷体" panose="02010609060101010101" pitchFamily="49" charset="-122"/>
              </a:endParaRPr>
            </a:p>
          </p:txBody>
        </p:sp>
      </p:grpSp>
      <p:grpSp>
        <p:nvGrpSpPr>
          <p:cNvPr id="8" name="Group 49"/>
          <p:cNvGrpSpPr/>
          <p:nvPr/>
        </p:nvGrpSpPr>
        <p:grpSpPr>
          <a:xfrm>
            <a:off x="84139" y="501650"/>
            <a:ext cx="2116137" cy="1909764"/>
            <a:chOff x="-187" y="45"/>
            <a:chExt cx="1333" cy="1203"/>
          </a:xfrm>
        </p:grpSpPr>
        <p:sp>
          <p:nvSpPr>
            <p:cNvPr id="131096" name="AutoShape 19"/>
            <p:cNvSpPr/>
            <p:nvPr/>
          </p:nvSpPr>
          <p:spPr>
            <a:xfrm>
              <a:off x="288" y="864"/>
              <a:ext cx="288" cy="384"/>
            </a:xfrm>
            <a:prstGeom prst="upArrow">
              <a:avLst>
                <a:gd name="adj1" fmla="val 50000"/>
                <a:gd name="adj2" fmla="val 33265"/>
              </a:avLst>
            </a:prstGeom>
            <a:solidFill>
              <a:srgbClr val="FF0000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1097" name="Text Box 20"/>
            <p:cNvSpPr txBox="1"/>
            <p:nvPr/>
          </p:nvSpPr>
          <p:spPr>
            <a:xfrm>
              <a:off x="-187" y="45"/>
              <a:ext cx="1333" cy="721"/>
            </a:xfrm>
            <a:prstGeom prst="rect">
              <a:avLst/>
            </a:prstGeom>
            <a:solidFill>
              <a:srgbClr val="FF0000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3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是探索建设社会主义道路的良好开端</a:t>
              </a:r>
            </a:p>
          </p:txBody>
        </p:sp>
      </p:grpSp>
      <p:sp>
        <p:nvSpPr>
          <p:cNvPr id="40985" name="AutoShape 21"/>
          <p:cNvSpPr/>
          <p:nvPr/>
        </p:nvSpPr>
        <p:spPr>
          <a:xfrm rot="8167396" flipH="1" flipV="1">
            <a:off x="6618289" y="4987926"/>
            <a:ext cx="380999" cy="587375"/>
          </a:xfrm>
          <a:prstGeom prst="downArrow">
            <a:avLst>
              <a:gd name="adj1" fmla="val 50000"/>
              <a:gd name="adj2" fmla="val 49968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 lIns="91431" tIns="45715" rIns="91431" bIns="45715" anchor="ctr"/>
          <a:lstStyle/>
          <a:p>
            <a:pPr eaLnBrk="1" hangingPunct="1">
              <a:defRPr/>
            </a:pPr>
            <a:endParaRPr lang="zh-CN" altLang="en-US" sz="1800" noProof="1"/>
          </a:p>
        </p:txBody>
      </p:sp>
      <p:sp>
        <p:nvSpPr>
          <p:cNvPr id="40986" name="AutoShape 22"/>
          <p:cNvSpPr/>
          <p:nvPr/>
        </p:nvSpPr>
        <p:spPr>
          <a:xfrm rot="-2714894">
            <a:off x="4530725" y="5157788"/>
            <a:ext cx="387350" cy="450850"/>
          </a:xfrm>
          <a:prstGeom prst="downArrow">
            <a:avLst>
              <a:gd name="adj1" fmla="val 50000"/>
              <a:gd name="adj2" fmla="val 24976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 lIns="91431" tIns="45715" rIns="91431" bIns="45715" anchor="ctr"/>
          <a:lstStyle/>
          <a:p>
            <a:pPr eaLnBrk="1" hangingPunct="1">
              <a:defRPr/>
            </a:pPr>
            <a:endParaRPr lang="zh-CN" altLang="en-US" sz="1800" noProof="1"/>
          </a:p>
        </p:txBody>
      </p:sp>
      <p:sp>
        <p:nvSpPr>
          <p:cNvPr id="40987" name="Text Box 23"/>
          <p:cNvSpPr txBox="1"/>
          <p:nvPr/>
        </p:nvSpPr>
        <p:spPr>
          <a:xfrm>
            <a:off x="3105150" y="5616576"/>
            <a:ext cx="3305176" cy="80020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b="1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是一次严重失误，给国民经济造成严重的破坏</a:t>
            </a:r>
          </a:p>
        </p:txBody>
      </p:sp>
      <p:grpSp>
        <p:nvGrpSpPr>
          <p:cNvPr id="9" name="Group 52"/>
          <p:cNvGrpSpPr/>
          <p:nvPr/>
        </p:nvGrpSpPr>
        <p:grpSpPr>
          <a:xfrm>
            <a:off x="4202114" y="1143001"/>
            <a:ext cx="2703512" cy="2138363"/>
            <a:chOff x="-642" y="630"/>
            <a:chExt cx="1703" cy="1347"/>
          </a:xfrm>
        </p:grpSpPr>
        <p:sp>
          <p:nvSpPr>
            <p:cNvPr id="131102" name="AutoShape 24"/>
            <p:cNvSpPr/>
            <p:nvPr/>
          </p:nvSpPr>
          <p:spPr>
            <a:xfrm rot="-2683638">
              <a:off x="725" y="1025"/>
              <a:ext cx="336" cy="952"/>
            </a:xfrm>
            <a:prstGeom prst="upArrow">
              <a:avLst>
                <a:gd name="adj1" fmla="val 50000"/>
                <a:gd name="adj2" fmla="val 81996"/>
              </a:avLst>
            </a:prstGeom>
            <a:solidFill>
              <a:srgbClr val="FF0000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1103" name="Text Box 26"/>
            <p:cNvSpPr txBox="1"/>
            <p:nvPr/>
          </p:nvSpPr>
          <p:spPr>
            <a:xfrm>
              <a:off x="-642" y="630"/>
              <a:ext cx="1371" cy="503"/>
            </a:xfrm>
            <a:prstGeom prst="rect">
              <a:avLst/>
            </a:prstGeom>
            <a:solidFill>
              <a:srgbClr val="FF0000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3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新中国成立后最严重的挫折</a:t>
              </a:r>
            </a:p>
          </p:txBody>
        </p:sp>
      </p:grpSp>
      <p:grpSp>
        <p:nvGrpSpPr>
          <p:cNvPr id="10" name="Group 53"/>
          <p:cNvGrpSpPr/>
          <p:nvPr/>
        </p:nvGrpSpPr>
        <p:grpSpPr>
          <a:xfrm>
            <a:off x="6205539" y="357188"/>
            <a:ext cx="2579687" cy="1562101"/>
            <a:chOff x="-332" y="225"/>
            <a:chExt cx="1625" cy="984"/>
          </a:xfrm>
        </p:grpSpPr>
        <p:sp>
          <p:nvSpPr>
            <p:cNvPr id="131105" name="AutoShape 25"/>
            <p:cNvSpPr/>
            <p:nvPr/>
          </p:nvSpPr>
          <p:spPr>
            <a:xfrm rot="-1980000">
              <a:off x="418" y="969"/>
              <a:ext cx="173" cy="240"/>
            </a:xfrm>
            <a:prstGeom prst="upArrow">
              <a:avLst>
                <a:gd name="adj1" fmla="val 50000"/>
                <a:gd name="adj2" fmla="val 24945"/>
              </a:avLst>
            </a:prstGeom>
            <a:solidFill>
              <a:srgbClr val="FF0000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1106" name="Text Box 27"/>
            <p:cNvSpPr txBox="1"/>
            <p:nvPr/>
          </p:nvSpPr>
          <p:spPr>
            <a:xfrm>
              <a:off x="-332" y="225"/>
              <a:ext cx="1625" cy="721"/>
            </a:xfrm>
            <a:prstGeom prst="rect">
              <a:avLst/>
            </a:prstGeom>
            <a:solidFill>
              <a:srgbClr val="FF0000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3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成绩令人瞩目。并涌现出许多模范人物</a:t>
              </a:r>
            </a:p>
          </p:txBody>
        </p:sp>
      </p:grpSp>
      <p:grpSp>
        <p:nvGrpSpPr>
          <p:cNvPr id="11" name="Group 40"/>
          <p:cNvGrpSpPr/>
          <p:nvPr/>
        </p:nvGrpSpPr>
        <p:grpSpPr>
          <a:xfrm>
            <a:off x="300038" y="2276475"/>
            <a:ext cx="1619249" cy="1447800"/>
            <a:chOff x="-51" y="0"/>
            <a:chExt cx="1020" cy="912"/>
          </a:xfrm>
        </p:grpSpPr>
        <p:sp>
          <p:nvSpPr>
            <p:cNvPr id="131108" name="Oval 3"/>
            <p:cNvSpPr/>
            <p:nvPr/>
          </p:nvSpPr>
          <p:spPr>
            <a:xfrm>
              <a:off x="0" y="0"/>
              <a:ext cx="969" cy="912"/>
            </a:xfrm>
            <a:prstGeom prst="ellipse">
              <a:avLst/>
            </a:prstGeom>
            <a:solidFill>
              <a:srgbClr val="FFFFCC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300" b="1" dirty="0">
                <a:solidFill>
                  <a:srgbClr val="C00000"/>
                </a:solidFill>
                <a:latin typeface="楷体" panose="02010609060101010101" pitchFamily="49" charset="-122"/>
              </a:endParaRPr>
            </a:p>
          </p:txBody>
        </p:sp>
        <p:sp>
          <p:nvSpPr>
            <p:cNvPr id="131109" name="Text Box 28"/>
            <p:cNvSpPr txBox="1"/>
            <p:nvPr/>
          </p:nvSpPr>
          <p:spPr>
            <a:xfrm>
              <a:off x="-51" y="336"/>
              <a:ext cx="1011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300" b="1">
                  <a:solidFill>
                    <a:srgbClr val="C00000"/>
                  </a:solidFill>
                  <a:latin typeface="楷体" panose="02010609060101010101" pitchFamily="49" charset="-122"/>
                </a:rPr>
                <a:t> </a:t>
              </a:r>
              <a:r>
                <a:rPr lang="zh-CN" altLang="en-US" sz="2300" b="1" dirty="0">
                  <a:solidFill>
                    <a:srgbClr val="C00000"/>
                  </a:solidFill>
                  <a:latin typeface="楷体" panose="02010609060101010101" pitchFamily="49" charset="-122"/>
                </a:rPr>
                <a:t>八大召开</a:t>
              </a:r>
            </a:p>
          </p:txBody>
        </p:sp>
      </p:grpSp>
      <p:grpSp>
        <p:nvGrpSpPr>
          <p:cNvPr id="12" name="Group 50"/>
          <p:cNvGrpSpPr/>
          <p:nvPr/>
        </p:nvGrpSpPr>
        <p:grpSpPr>
          <a:xfrm>
            <a:off x="2271714" y="428626"/>
            <a:ext cx="1893887" cy="3521075"/>
            <a:chOff x="135" y="180"/>
            <a:chExt cx="1193" cy="2218"/>
          </a:xfrm>
        </p:grpSpPr>
        <p:sp>
          <p:nvSpPr>
            <p:cNvPr id="131111" name="Text Box 29"/>
            <p:cNvSpPr txBox="1"/>
            <p:nvPr/>
          </p:nvSpPr>
          <p:spPr>
            <a:xfrm>
              <a:off x="135" y="180"/>
              <a:ext cx="1193" cy="950"/>
            </a:xfrm>
            <a:prstGeom prst="rect">
              <a:avLst/>
            </a:prstGeom>
            <a:solidFill>
              <a:srgbClr val="FF0000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3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反映广大群众迫切要求改变经济落后的愿望</a:t>
              </a:r>
            </a:p>
          </p:txBody>
        </p:sp>
        <p:sp>
          <p:nvSpPr>
            <p:cNvPr id="131112" name="AutoShape 30"/>
            <p:cNvSpPr/>
            <p:nvPr/>
          </p:nvSpPr>
          <p:spPr>
            <a:xfrm rot="647772">
              <a:off x="209" y="1103"/>
              <a:ext cx="240" cy="1295"/>
            </a:xfrm>
            <a:prstGeom prst="upArrow">
              <a:avLst>
                <a:gd name="adj1" fmla="val 50000"/>
                <a:gd name="adj2" fmla="val 134621"/>
              </a:avLst>
            </a:prstGeom>
            <a:solidFill>
              <a:srgbClr val="FF0000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Group 51"/>
          <p:cNvGrpSpPr/>
          <p:nvPr/>
        </p:nvGrpSpPr>
        <p:grpSpPr>
          <a:xfrm>
            <a:off x="85726" y="5219701"/>
            <a:ext cx="2728913" cy="1222375"/>
            <a:chOff x="-536" y="24"/>
            <a:chExt cx="1555" cy="770"/>
          </a:xfrm>
        </p:grpSpPr>
        <p:sp>
          <p:nvSpPr>
            <p:cNvPr id="41001" name="Text Box 31"/>
            <p:cNvSpPr txBox="1"/>
            <p:nvPr/>
          </p:nvSpPr>
          <p:spPr>
            <a:xfrm>
              <a:off x="-536" y="291"/>
              <a:ext cx="1555" cy="50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2300" b="1" noProof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缺少经验，急于求成，忽视经济规律</a:t>
              </a:r>
            </a:p>
          </p:txBody>
        </p:sp>
        <p:sp>
          <p:nvSpPr>
            <p:cNvPr id="41002" name="AutoShape 32"/>
            <p:cNvSpPr/>
            <p:nvPr/>
          </p:nvSpPr>
          <p:spPr>
            <a:xfrm>
              <a:off x="477" y="24"/>
              <a:ext cx="209" cy="266"/>
            </a:xfrm>
            <a:prstGeom prst="downArrow">
              <a:avLst>
                <a:gd name="adj1" fmla="val 50000"/>
                <a:gd name="adj2" fmla="val 34970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pPr eaLnBrk="1" hangingPunct="1">
                <a:defRPr/>
              </a:pPr>
              <a:endParaRPr lang="zh-CN" altLang="en-US" sz="2300" b="1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1116" name="Group 47"/>
          <p:cNvGrpSpPr/>
          <p:nvPr/>
        </p:nvGrpSpPr>
        <p:grpSpPr>
          <a:xfrm>
            <a:off x="2843213" y="2492375"/>
            <a:ext cx="3886200" cy="1523999"/>
            <a:chOff x="0" y="0"/>
            <a:chExt cx="2448" cy="960"/>
          </a:xfrm>
        </p:grpSpPr>
        <p:sp>
          <p:nvSpPr>
            <p:cNvPr id="131117" name="AutoShape 44"/>
            <p:cNvSpPr/>
            <p:nvPr/>
          </p:nvSpPr>
          <p:spPr>
            <a:xfrm>
              <a:off x="0" y="0"/>
              <a:ext cx="2352" cy="960"/>
            </a:xfrm>
            <a:prstGeom prst="wave">
              <a:avLst>
                <a:gd name="adj1" fmla="val 13005"/>
                <a:gd name="adj2" fmla="val -184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800" dirty="0">
                <a:ea typeface="宋体" panose="02010600030101010101" pitchFamily="2" charset="-122"/>
              </a:endParaRPr>
            </a:p>
          </p:txBody>
        </p:sp>
        <p:sp>
          <p:nvSpPr>
            <p:cNvPr id="131118" name="Text Box 46"/>
            <p:cNvSpPr txBox="1"/>
            <p:nvPr/>
          </p:nvSpPr>
          <p:spPr>
            <a:xfrm>
              <a:off x="144" y="96"/>
              <a:ext cx="2304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6000" b="1" dirty="0">
                  <a:solidFill>
                    <a:srgbClr val="0066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探索之路</a:t>
              </a:r>
            </a:p>
          </p:txBody>
        </p:sp>
      </p:grpSp>
      <p:sp>
        <p:nvSpPr>
          <p:cNvPr id="41007" name="Text Box 31"/>
          <p:cNvSpPr txBox="1"/>
          <p:nvPr/>
        </p:nvSpPr>
        <p:spPr>
          <a:xfrm>
            <a:off x="6465889" y="5554663"/>
            <a:ext cx="2455863" cy="80020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300" b="1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国民经济逐步得到恢复和发展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0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1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0" grpId="0" bldLvl="0" animBg="1"/>
      <p:bldP spid="40971" grpId="0" bldLvl="0" animBg="1"/>
      <p:bldP spid="40972" grpId="0" animBg="1"/>
      <p:bldP spid="40972" grpId="1" animBg="1"/>
      <p:bldP spid="40972" grpId="2" bldLvl="0" animBg="1"/>
      <p:bldP spid="40973" grpId="0" bldLvl="0" animBg="1"/>
      <p:bldP spid="40985" grpId="0" bldLvl="0" animBg="1"/>
      <p:bldP spid="40986" grpId="0" bldLvl="0" animBg="1"/>
      <p:bldP spid="40987" grpId="0" bldLvl="0" animBg="1"/>
      <p:bldP spid="4100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56321"/>
          <p:cNvSpPr txBox="1"/>
          <p:nvPr/>
        </p:nvSpPr>
        <p:spPr>
          <a:xfrm>
            <a:off x="34926" y="2924176"/>
            <a:ext cx="1657350" cy="9556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49" charset="-122"/>
              </a:rPr>
              <a:t>　中共“八大”</a:t>
            </a:r>
          </a:p>
        </p:txBody>
      </p:sp>
      <p:sp>
        <p:nvSpPr>
          <p:cNvPr id="56325" name="矩形 56324"/>
          <p:cNvSpPr/>
          <p:nvPr/>
        </p:nvSpPr>
        <p:spPr>
          <a:xfrm>
            <a:off x="4284664" y="3573464"/>
            <a:ext cx="4608512" cy="1512887"/>
          </a:xfrm>
          <a:prstGeom prst="rect">
            <a:avLst/>
          </a:prstGeom>
          <a:noFill/>
          <a:ln w="9525">
            <a:noFill/>
          </a:ln>
        </p:spPr>
        <p:txBody>
          <a:bodyPr lIns="91431" tIns="35996" rIns="91431" bIns="35996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中宋" pitchFamily="2" charset="-122"/>
              </a:rPr>
              <a:t>集中力量把我国尽快地从落后的</a:t>
            </a: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中宋" pitchFamily="2" charset="-122"/>
              </a:rPr>
              <a:t>农业国</a:t>
            </a:r>
            <a:r>
              <a:rPr lang="zh-CN" altLang="en-US" sz="2800" b="1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中宋" pitchFamily="2" charset="-122"/>
              </a:rPr>
              <a:t>变为先进的</a:t>
            </a: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中宋" pitchFamily="2" charset="-122"/>
              </a:rPr>
              <a:t>工业国。</a:t>
            </a:r>
            <a:endParaRPr lang="en-US" altLang="zh-CN" sz="2800" b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ea typeface="华文中宋" pitchFamily="2" charset="-122"/>
            </a:endParaRPr>
          </a:p>
        </p:txBody>
      </p:sp>
      <p:sp>
        <p:nvSpPr>
          <p:cNvPr id="56326" name="右箭头 56325"/>
          <p:cNvSpPr/>
          <p:nvPr/>
        </p:nvSpPr>
        <p:spPr>
          <a:xfrm>
            <a:off x="1692275" y="3213101"/>
            <a:ext cx="500063" cy="431800"/>
          </a:xfrm>
          <a:prstGeom prst="rightArrow">
            <a:avLst>
              <a:gd name="adj1" fmla="val 50000"/>
              <a:gd name="adj2" fmla="val 28952"/>
            </a:avLst>
          </a:prstGeom>
          <a:gradFill rotWithShape="1">
            <a:gsLst>
              <a:gs pos="0">
                <a:srgbClr val="FF0066">
                  <a:gamma/>
                  <a:shade val="46275"/>
                  <a:invGamma/>
                </a:srgbClr>
              </a:gs>
              <a:gs pos="50000">
                <a:srgbClr val="FF0066"/>
              </a:gs>
              <a:gs pos="100000">
                <a:srgbClr val="FF0066">
                  <a:gamma/>
                  <a:shade val="46275"/>
                  <a:invGamma/>
                </a:srgbClr>
              </a:gs>
            </a:gsLst>
            <a:lin ang="5400000" scaled="1"/>
            <a:tileRect/>
          </a:gradFill>
          <a:ln w="9525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/>
          <a:lstStyle/>
          <a:p>
            <a:endParaRPr lang="zh-CN" altLang="en-US"/>
          </a:p>
        </p:txBody>
      </p:sp>
      <p:grpSp>
        <p:nvGrpSpPr>
          <p:cNvPr id="56327" name="组合 56326"/>
          <p:cNvGrpSpPr/>
          <p:nvPr/>
        </p:nvGrpSpPr>
        <p:grpSpPr>
          <a:xfrm>
            <a:off x="2195513" y="1196976"/>
            <a:ext cx="650875" cy="5473700"/>
            <a:chOff x="0" y="0"/>
            <a:chExt cx="409" cy="2715"/>
          </a:xfrm>
        </p:grpSpPr>
        <p:sp>
          <p:nvSpPr>
            <p:cNvPr id="56328" name="矩形 56327"/>
            <p:cNvSpPr/>
            <p:nvPr/>
          </p:nvSpPr>
          <p:spPr>
            <a:xfrm>
              <a:off x="0" y="45"/>
              <a:ext cx="44" cy="2622"/>
            </a:xfrm>
            <a:prstGeom prst="rect">
              <a:avLst/>
            </a:prstGeom>
            <a:solidFill>
              <a:srgbClr val="FF006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9" name="右箭头 56328"/>
            <p:cNvSpPr/>
            <p:nvPr/>
          </p:nvSpPr>
          <p:spPr>
            <a:xfrm>
              <a:off x="0" y="2619"/>
              <a:ext cx="384" cy="9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FF006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0" name="右箭头 56329"/>
            <p:cNvSpPr/>
            <p:nvPr/>
          </p:nvSpPr>
          <p:spPr>
            <a:xfrm>
              <a:off x="2" y="0"/>
              <a:ext cx="384" cy="9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FF006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1" name="右箭头 56330"/>
            <p:cNvSpPr/>
            <p:nvPr/>
          </p:nvSpPr>
          <p:spPr>
            <a:xfrm>
              <a:off x="25" y="1315"/>
              <a:ext cx="384" cy="9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FF006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335" name="文本框 56334"/>
          <p:cNvSpPr txBox="1"/>
          <p:nvPr/>
        </p:nvSpPr>
        <p:spPr>
          <a:xfrm>
            <a:off x="2843213" y="3644900"/>
            <a:ext cx="976312" cy="800209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3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49" charset="-122"/>
              </a:rPr>
              <a:t>主要任务</a:t>
            </a:r>
          </a:p>
        </p:txBody>
      </p:sp>
      <p:sp>
        <p:nvSpPr>
          <p:cNvPr id="56336" name="文本框 56335"/>
          <p:cNvSpPr txBox="1"/>
          <p:nvPr/>
        </p:nvSpPr>
        <p:spPr>
          <a:xfrm>
            <a:off x="2843213" y="6275388"/>
            <a:ext cx="976312" cy="446266"/>
          </a:xfrm>
          <a:prstGeom prst="rect">
            <a:avLst/>
          </a:prstGeom>
          <a:solidFill>
            <a:srgbClr val="F8FFD9"/>
          </a:solidFill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3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49" charset="-122"/>
              </a:rPr>
              <a:t>意义</a:t>
            </a:r>
          </a:p>
        </p:txBody>
      </p:sp>
      <p:sp>
        <p:nvSpPr>
          <p:cNvPr id="56341" name="右箭头 56340"/>
          <p:cNvSpPr/>
          <p:nvPr/>
        </p:nvSpPr>
        <p:spPr>
          <a:xfrm>
            <a:off x="3851276" y="6381751"/>
            <a:ext cx="358775" cy="287337"/>
          </a:xfrm>
          <a:prstGeom prst="rightArrow">
            <a:avLst>
              <a:gd name="adj1" fmla="val 50000"/>
              <a:gd name="adj2" fmla="val 31215"/>
            </a:avLst>
          </a:prstGeom>
          <a:gradFill rotWithShape="1">
            <a:gsLst>
              <a:gs pos="0">
                <a:srgbClr val="FF0066">
                  <a:gamma/>
                  <a:shade val="46275"/>
                  <a:invGamma/>
                </a:srgbClr>
              </a:gs>
              <a:gs pos="50000">
                <a:srgbClr val="FF0066"/>
              </a:gs>
              <a:gs pos="100000">
                <a:srgbClr val="FF0066">
                  <a:gamma/>
                  <a:shade val="46275"/>
                  <a:invGamma/>
                </a:srgbClr>
              </a:gs>
            </a:gsLst>
            <a:lin ang="5400000" scaled="1"/>
            <a:tileRect/>
          </a:gradFill>
          <a:ln w="9525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56342" name="右箭头 56341"/>
          <p:cNvSpPr/>
          <p:nvPr/>
        </p:nvSpPr>
        <p:spPr>
          <a:xfrm>
            <a:off x="3779838" y="4076701"/>
            <a:ext cx="360362" cy="288925"/>
          </a:xfrm>
          <a:prstGeom prst="rightArrow">
            <a:avLst>
              <a:gd name="adj1" fmla="val 50000"/>
              <a:gd name="adj2" fmla="val 31181"/>
            </a:avLst>
          </a:prstGeom>
          <a:gradFill rotWithShape="1">
            <a:gsLst>
              <a:gs pos="0">
                <a:srgbClr val="FF0066">
                  <a:gamma/>
                  <a:shade val="46275"/>
                  <a:invGamma/>
                </a:srgbClr>
              </a:gs>
              <a:gs pos="50000">
                <a:srgbClr val="FF0066"/>
              </a:gs>
              <a:gs pos="100000">
                <a:srgbClr val="FF0066">
                  <a:gamma/>
                  <a:shade val="46275"/>
                  <a:invGamma/>
                </a:srgbClr>
              </a:gs>
            </a:gsLst>
            <a:lin ang="5400000" scaled="1"/>
            <a:tileRect/>
          </a:gradFill>
          <a:ln w="9525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56343" name="矩形 56342"/>
          <p:cNvSpPr/>
          <p:nvPr/>
        </p:nvSpPr>
        <p:spPr>
          <a:xfrm>
            <a:off x="179388" y="4005264"/>
            <a:ext cx="1368425" cy="649287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Wave1">
              <a:avLst>
                <a:gd name="adj1" fmla="val 0"/>
                <a:gd name="adj2" fmla="val -227"/>
              </a:avLst>
            </a:prstTxWarp>
            <a:normAutofit fontScale="70000" lnSpcReduction="20000"/>
          </a:bodyPr>
          <a:lstStyle/>
          <a:p>
            <a:pPr algn="ctr"/>
            <a:r>
              <a:rPr lang="zh-CN" altLang="en-US" sz="6000" b="1">
                <a:ln w="1905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1956年</a:t>
            </a:r>
          </a:p>
        </p:txBody>
      </p:sp>
      <p:sp>
        <p:nvSpPr>
          <p:cNvPr id="56344" name="矩形 56343"/>
          <p:cNvSpPr/>
          <p:nvPr/>
        </p:nvSpPr>
        <p:spPr>
          <a:xfrm>
            <a:off x="4284664" y="5940426"/>
            <a:ext cx="4608512" cy="954097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是探索建设社会主义道路的</a:t>
            </a:r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良好开端</a:t>
            </a:r>
            <a:r>
              <a:rPr lang="zh-CN" altLang="en-US" sz="2800" b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800" b="1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56346" name="组合 18"/>
          <p:cNvGrpSpPr/>
          <p:nvPr/>
        </p:nvGrpSpPr>
        <p:grpSpPr>
          <a:xfrm>
            <a:off x="0" y="188914"/>
            <a:ext cx="3708400" cy="719137"/>
            <a:chOff x="1475655" y="2463006"/>
            <a:chExt cx="3751834" cy="723900"/>
          </a:xfrm>
        </p:grpSpPr>
        <p:sp>
          <p:nvSpPr>
            <p:cNvPr id="20" name="MH_Other_1"/>
            <p:cNvSpPr/>
            <p:nvPr>
              <p:custDataLst>
                <p:tags r:id="rId1"/>
              </p:custDataLst>
            </p:nvPr>
          </p:nvSpPr>
          <p:spPr>
            <a:xfrm>
              <a:off x="1475655" y="2491283"/>
              <a:ext cx="457886" cy="667345"/>
            </a:xfrm>
            <a:custGeom>
              <a:avLst/>
              <a:gdLst>
                <a:gd name="connsiteX0" fmla="*/ 325954 w 620784"/>
                <a:gd name="connsiteY0" fmla="*/ 37875 h 665414"/>
                <a:gd name="connsiteX1" fmla="*/ 620784 w 620784"/>
                <a:gd name="connsiteY1" fmla="*/ 332707 h 665414"/>
                <a:gd name="connsiteX2" fmla="*/ 325951 w 620784"/>
                <a:gd name="connsiteY2" fmla="*/ 627540 h 665414"/>
                <a:gd name="connsiteX3" fmla="*/ 278054 w 620784"/>
                <a:gd name="connsiteY3" fmla="*/ 622712 h 665414"/>
                <a:gd name="connsiteX4" fmla="*/ 41694 w 620784"/>
                <a:gd name="connsiteY4" fmla="*/ 332708 h 665414"/>
                <a:gd name="connsiteX5" fmla="*/ 278054 w 620784"/>
                <a:gd name="connsiteY5" fmla="*/ 42703 h 665414"/>
                <a:gd name="connsiteX6" fmla="*/ 288079 w 620784"/>
                <a:gd name="connsiteY6" fmla="*/ 0 h 665414"/>
                <a:gd name="connsiteX7" fmla="*/ 291698 w 620784"/>
                <a:gd name="connsiteY7" fmla="*/ 3619 h 665414"/>
                <a:gd name="connsiteX8" fmla="*/ 270453 w 620784"/>
                <a:gd name="connsiteY8" fmla="*/ 5761 h 665414"/>
                <a:gd name="connsiteX9" fmla="*/ 3985 w 620784"/>
                <a:gd name="connsiteY9" fmla="*/ 332707 h 665414"/>
                <a:gd name="connsiteX10" fmla="*/ 270453 w 620784"/>
                <a:gd name="connsiteY10" fmla="*/ 659652 h 665414"/>
                <a:gd name="connsiteX11" fmla="*/ 291698 w 620784"/>
                <a:gd name="connsiteY11" fmla="*/ 661794 h 665414"/>
                <a:gd name="connsiteX12" fmla="*/ 288078 w 620784"/>
                <a:gd name="connsiteY12" fmla="*/ 665414 h 665414"/>
                <a:gd name="connsiteX13" fmla="*/ 269650 w 620784"/>
                <a:gd name="connsiteY13" fmla="*/ 663556 h 665414"/>
                <a:gd name="connsiteX14" fmla="*/ 0 w 620784"/>
                <a:gd name="connsiteY14" fmla="*/ 332707 h 665414"/>
                <a:gd name="connsiteX15" fmla="*/ 269650 w 620784"/>
                <a:gd name="connsiteY15" fmla="*/ 1857 h 66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0784" h="665414">
                  <a:moveTo>
                    <a:pt x="325954" y="37875"/>
                  </a:moveTo>
                  <a:lnTo>
                    <a:pt x="620784" y="332707"/>
                  </a:lnTo>
                  <a:lnTo>
                    <a:pt x="325951" y="627540"/>
                  </a:lnTo>
                  <a:lnTo>
                    <a:pt x="278054" y="622712"/>
                  </a:lnTo>
                  <a:cubicBezTo>
                    <a:pt x="143163" y="595109"/>
                    <a:pt x="41694" y="475759"/>
                    <a:pt x="41694" y="332708"/>
                  </a:cubicBezTo>
                  <a:cubicBezTo>
                    <a:pt x="41694" y="189657"/>
                    <a:pt x="143163" y="70306"/>
                    <a:pt x="278054" y="42703"/>
                  </a:cubicBezTo>
                  <a:close/>
                  <a:moveTo>
                    <a:pt x="288079" y="0"/>
                  </a:moveTo>
                  <a:lnTo>
                    <a:pt x="291698" y="3619"/>
                  </a:lnTo>
                  <a:lnTo>
                    <a:pt x="270453" y="5761"/>
                  </a:lnTo>
                  <a:cubicBezTo>
                    <a:pt x="118380" y="36880"/>
                    <a:pt x="3985" y="171434"/>
                    <a:pt x="3985" y="332707"/>
                  </a:cubicBezTo>
                  <a:cubicBezTo>
                    <a:pt x="3985" y="493979"/>
                    <a:pt x="118380" y="628534"/>
                    <a:pt x="270453" y="659652"/>
                  </a:cubicBezTo>
                  <a:lnTo>
                    <a:pt x="291698" y="661794"/>
                  </a:lnTo>
                  <a:lnTo>
                    <a:pt x="288078" y="665414"/>
                  </a:lnTo>
                  <a:lnTo>
                    <a:pt x="269650" y="663556"/>
                  </a:lnTo>
                  <a:cubicBezTo>
                    <a:pt x="115762" y="632066"/>
                    <a:pt x="0" y="495905"/>
                    <a:pt x="0" y="332707"/>
                  </a:cubicBezTo>
                  <a:cubicBezTo>
                    <a:pt x="0" y="169509"/>
                    <a:pt x="115762" y="33348"/>
                    <a:pt x="269650" y="18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300" dirty="0">
                  <a:solidFill>
                    <a:srgbClr val="FEFFFF"/>
                  </a:solidFill>
                </a:rPr>
                <a:t>1</a:t>
              </a:r>
              <a:endParaRPr lang="zh-CN" altLang="en-US" sz="2300" dirty="0">
                <a:solidFill>
                  <a:srgbClr val="FEFFFF"/>
                </a:solidFill>
              </a:endParaRPr>
            </a:p>
          </p:txBody>
        </p:sp>
        <p:sp>
          <p:nvSpPr>
            <p:cNvPr id="21" name="MH_SubTitle_1"/>
            <p:cNvSpPr/>
            <p:nvPr>
              <p:custDataLst>
                <p:tags r:id="rId2"/>
              </p:custDataLst>
            </p:nvPr>
          </p:nvSpPr>
          <p:spPr>
            <a:xfrm flipH="1">
              <a:off x="1548271" y="2463006"/>
              <a:ext cx="3679218" cy="723900"/>
            </a:xfrm>
            <a:custGeom>
              <a:avLst/>
              <a:gdLst>
                <a:gd name="connsiteX0" fmla="*/ 3666353 w 3680689"/>
                <a:gd name="connsiteY0" fmla="*/ 769234 h 783570"/>
                <a:gd name="connsiteX1" fmla="*/ 0 w 3680689"/>
                <a:gd name="connsiteY1" fmla="*/ 769234 h 783570"/>
                <a:gd name="connsiteX2" fmla="*/ 0 w 3680689"/>
                <a:gd name="connsiteY2" fmla="*/ 783570 h 783570"/>
                <a:gd name="connsiteX3" fmla="*/ 3142553 w 3680689"/>
                <a:gd name="connsiteY3" fmla="*/ 783570 h 783570"/>
                <a:gd name="connsiteX4" fmla="*/ 3680689 w 3680689"/>
                <a:gd name="connsiteY4" fmla="*/ 783570 h 783570"/>
                <a:gd name="connsiteX5" fmla="*/ 3655552 w 3680689"/>
                <a:gd name="connsiteY5" fmla="*/ 25137 h 783570"/>
                <a:gd name="connsiteX6" fmla="*/ 0 w 3680689"/>
                <a:gd name="connsiteY6" fmla="*/ 25137 h 783570"/>
                <a:gd name="connsiteX7" fmla="*/ 0 w 3680689"/>
                <a:gd name="connsiteY7" fmla="*/ 758434 h 783570"/>
                <a:gd name="connsiteX8" fmla="*/ 3655553 w 3680689"/>
                <a:gd name="connsiteY8" fmla="*/ 758434 h 783570"/>
                <a:gd name="connsiteX9" fmla="*/ 3288905 w 3680689"/>
                <a:gd name="connsiteY9" fmla="*/ 391786 h 783570"/>
                <a:gd name="connsiteX10" fmla="*/ 3680689 w 3680689"/>
                <a:gd name="connsiteY10" fmla="*/ 0 h 783570"/>
                <a:gd name="connsiteX11" fmla="*/ 3142553 w 3680689"/>
                <a:gd name="connsiteY11" fmla="*/ 0 h 783570"/>
                <a:gd name="connsiteX12" fmla="*/ 0 w 3680689"/>
                <a:gd name="connsiteY12" fmla="*/ 0 h 783570"/>
                <a:gd name="connsiteX13" fmla="*/ 0 w 3680689"/>
                <a:gd name="connsiteY13" fmla="*/ 14337 h 783570"/>
                <a:gd name="connsiteX14" fmla="*/ 3666352 w 3680689"/>
                <a:gd name="connsiteY14" fmla="*/ 14337 h 78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0689" h="783570">
                  <a:moveTo>
                    <a:pt x="3666353" y="769234"/>
                  </a:moveTo>
                  <a:lnTo>
                    <a:pt x="0" y="769234"/>
                  </a:lnTo>
                  <a:lnTo>
                    <a:pt x="0" y="783570"/>
                  </a:lnTo>
                  <a:lnTo>
                    <a:pt x="3142553" y="783570"/>
                  </a:lnTo>
                  <a:lnTo>
                    <a:pt x="3680689" y="783570"/>
                  </a:lnTo>
                  <a:close/>
                  <a:moveTo>
                    <a:pt x="3655552" y="25137"/>
                  </a:moveTo>
                  <a:lnTo>
                    <a:pt x="0" y="25137"/>
                  </a:lnTo>
                  <a:lnTo>
                    <a:pt x="0" y="758434"/>
                  </a:lnTo>
                  <a:lnTo>
                    <a:pt x="3655553" y="758434"/>
                  </a:lnTo>
                  <a:lnTo>
                    <a:pt x="3288905" y="391786"/>
                  </a:lnTo>
                  <a:close/>
                  <a:moveTo>
                    <a:pt x="3680689" y="0"/>
                  </a:moveTo>
                  <a:lnTo>
                    <a:pt x="3142553" y="0"/>
                  </a:lnTo>
                  <a:lnTo>
                    <a:pt x="0" y="0"/>
                  </a:lnTo>
                  <a:lnTo>
                    <a:pt x="0" y="14337"/>
                  </a:lnTo>
                  <a:lnTo>
                    <a:pt x="3666352" y="143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+mn-cs"/>
                </a:defRPr>
              </a:lvl5pPr>
            </a:lstStyle>
            <a:p>
              <a:pPr lvl="0" eaLnBrk="1" hangingPunct="1"/>
              <a:r>
                <a:rPr lang="zh-CN" altLang="en-US" sz="2300" b="1" dirty="0">
                  <a:ea typeface="黑体" panose="02010609060101010101" pitchFamily="49" charset="-122"/>
                </a:rPr>
                <a:t>一、在探索中曲折前进</a:t>
              </a:r>
            </a:p>
          </p:txBody>
        </p:sp>
      </p:grpSp>
      <p:sp>
        <p:nvSpPr>
          <p:cNvPr id="56349" name="文本框 56348"/>
          <p:cNvSpPr txBox="1"/>
          <p:nvPr/>
        </p:nvSpPr>
        <p:spPr>
          <a:xfrm>
            <a:off x="2771776" y="1052513"/>
            <a:ext cx="863600" cy="800209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3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49" charset="-122"/>
              </a:rPr>
              <a:t>主要矛盾</a:t>
            </a:r>
          </a:p>
        </p:txBody>
      </p:sp>
      <p:sp>
        <p:nvSpPr>
          <p:cNvPr id="56350" name="文本框 5"/>
          <p:cNvSpPr/>
          <p:nvPr/>
        </p:nvSpPr>
        <p:spPr>
          <a:xfrm>
            <a:off x="3924300" y="692151"/>
            <a:ext cx="1727200" cy="1200318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>
            <a:lvl1pPr algn="just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b="1" dirty="0">
                <a:solidFill>
                  <a:srgbClr val="000080"/>
                </a:solidFill>
              </a:rPr>
              <a:t>建立先进工业国的要求</a:t>
            </a:r>
          </a:p>
        </p:txBody>
      </p:sp>
      <p:cxnSp>
        <p:nvCxnSpPr>
          <p:cNvPr id="56351" name="自选图形 7"/>
          <p:cNvCxnSpPr/>
          <p:nvPr/>
        </p:nvCxnSpPr>
        <p:spPr>
          <a:xfrm>
            <a:off x="6011864" y="1341438"/>
            <a:ext cx="865187" cy="0"/>
          </a:xfrm>
          <a:prstGeom prst="straightConnector1">
            <a:avLst/>
          </a:prstGeom>
          <a:ln w="57150" cap="flat" cmpd="sng">
            <a:solidFill>
              <a:srgbClr val="000080"/>
            </a:solidFill>
            <a:prstDash val="solid"/>
            <a:headEnd type="triangle" w="med" len="med"/>
            <a:tailEnd type="triangle" w="med" len="med"/>
          </a:ln>
        </p:spPr>
      </p:cxnSp>
      <p:sp>
        <p:nvSpPr>
          <p:cNvPr id="56352" name="文本框 6"/>
          <p:cNvSpPr txBox="1"/>
          <p:nvPr/>
        </p:nvSpPr>
        <p:spPr>
          <a:xfrm>
            <a:off x="7092951" y="981075"/>
            <a:ext cx="1800225" cy="800209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zh-CN" altLang="en-US" sz="2300" b="1" dirty="0">
                <a:solidFill>
                  <a:srgbClr val="00008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落后的农业国的现实</a:t>
            </a:r>
          </a:p>
        </p:txBody>
      </p:sp>
      <p:sp>
        <p:nvSpPr>
          <p:cNvPr id="56353" name="文本框 8"/>
          <p:cNvSpPr txBox="1"/>
          <p:nvPr/>
        </p:nvSpPr>
        <p:spPr>
          <a:xfrm>
            <a:off x="3924301" y="2133600"/>
            <a:ext cx="2087563" cy="115415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algn="ctr" eaLnBrk="1" hangingPunct="1"/>
            <a:r>
              <a:rPr lang="zh-CN" altLang="en-US" sz="2300" b="1" dirty="0">
                <a:solidFill>
                  <a:srgbClr val="00008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对于经济文化</a:t>
            </a:r>
            <a:endParaRPr lang="en-US" altLang="zh-CN" sz="2300" b="1">
              <a:solidFill>
                <a:srgbClr val="000080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300" b="1" dirty="0">
                <a:solidFill>
                  <a:srgbClr val="00008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迅速发展的需要</a:t>
            </a:r>
          </a:p>
        </p:txBody>
      </p:sp>
      <p:cxnSp>
        <p:nvCxnSpPr>
          <p:cNvPr id="56354" name="自选图形 15"/>
          <p:cNvCxnSpPr/>
          <p:nvPr/>
        </p:nvCxnSpPr>
        <p:spPr>
          <a:xfrm>
            <a:off x="6084889" y="2565400"/>
            <a:ext cx="865187" cy="0"/>
          </a:xfrm>
          <a:prstGeom prst="straightConnector1">
            <a:avLst/>
          </a:prstGeom>
          <a:ln w="57150" cap="flat" cmpd="sng">
            <a:solidFill>
              <a:srgbClr val="000080"/>
            </a:solidFill>
            <a:prstDash val="solid"/>
            <a:headEnd type="triangle" w="med" len="med"/>
            <a:tailEnd type="triangle" w="med" len="med"/>
          </a:ln>
        </p:spPr>
      </p:cxnSp>
      <p:sp>
        <p:nvSpPr>
          <p:cNvPr id="56355" name="文本框 9"/>
          <p:cNvSpPr txBox="1"/>
          <p:nvPr/>
        </p:nvSpPr>
        <p:spPr>
          <a:xfrm>
            <a:off x="6948489" y="2060575"/>
            <a:ext cx="2195512" cy="115415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zh-CN" altLang="en-US" sz="2300" b="1" dirty="0">
                <a:solidFill>
                  <a:srgbClr val="0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经济文化不能满足人民的现实需要</a:t>
            </a:r>
          </a:p>
        </p:txBody>
      </p:sp>
      <p:sp>
        <p:nvSpPr>
          <p:cNvPr id="8" name="Freeform 5"/>
          <p:cNvSpPr/>
          <p:nvPr/>
        </p:nvSpPr>
        <p:spPr bwMode="auto">
          <a:xfrm>
            <a:off x="539750" y="981076"/>
            <a:ext cx="2105025" cy="327025"/>
          </a:xfrm>
          <a:custGeom>
            <a:avLst/>
            <a:gdLst>
              <a:gd name="T0" fmla="*/ 62 w 1378"/>
              <a:gd name="T1" fmla="*/ 100 h 248"/>
              <a:gd name="T2" fmla="*/ 380 w 1378"/>
              <a:gd name="T3" fmla="*/ 44 h 248"/>
              <a:gd name="T4" fmla="*/ 422 w 1378"/>
              <a:gd name="T5" fmla="*/ 116 h 248"/>
              <a:gd name="T6" fmla="*/ 400 w 1378"/>
              <a:gd name="T7" fmla="*/ 98 h 248"/>
              <a:gd name="T8" fmla="*/ 406 w 1378"/>
              <a:gd name="T9" fmla="*/ 132 h 248"/>
              <a:gd name="T10" fmla="*/ 428 w 1378"/>
              <a:gd name="T11" fmla="*/ 90 h 248"/>
              <a:gd name="T12" fmla="*/ 492 w 1378"/>
              <a:gd name="T13" fmla="*/ 24 h 248"/>
              <a:gd name="T14" fmla="*/ 642 w 1378"/>
              <a:gd name="T15" fmla="*/ 58 h 248"/>
              <a:gd name="T16" fmla="*/ 548 w 1378"/>
              <a:gd name="T17" fmla="*/ 84 h 248"/>
              <a:gd name="T18" fmla="*/ 474 w 1378"/>
              <a:gd name="T19" fmla="*/ 178 h 248"/>
              <a:gd name="T20" fmla="*/ 606 w 1378"/>
              <a:gd name="T21" fmla="*/ 248 h 248"/>
              <a:gd name="T22" fmla="*/ 772 w 1378"/>
              <a:gd name="T23" fmla="*/ 248 h 248"/>
              <a:gd name="T24" fmla="*/ 904 w 1378"/>
              <a:gd name="T25" fmla="*/ 178 h 248"/>
              <a:gd name="T26" fmla="*/ 830 w 1378"/>
              <a:gd name="T27" fmla="*/ 84 h 248"/>
              <a:gd name="T28" fmla="*/ 736 w 1378"/>
              <a:gd name="T29" fmla="*/ 58 h 248"/>
              <a:gd name="T30" fmla="*/ 886 w 1378"/>
              <a:gd name="T31" fmla="*/ 24 h 248"/>
              <a:gd name="T32" fmla="*/ 950 w 1378"/>
              <a:gd name="T33" fmla="*/ 90 h 248"/>
              <a:gd name="T34" fmla="*/ 972 w 1378"/>
              <a:gd name="T35" fmla="*/ 132 h 248"/>
              <a:gd name="T36" fmla="*/ 980 w 1378"/>
              <a:gd name="T37" fmla="*/ 98 h 248"/>
              <a:gd name="T38" fmla="*/ 956 w 1378"/>
              <a:gd name="T39" fmla="*/ 120 h 248"/>
              <a:gd name="T40" fmla="*/ 996 w 1378"/>
              <a:gd name="T41" fmla="*/ 44 h 248"/>
              <a:gd name="T42" fmla="*/ 1316 w 1378"/>
              <a:gd name="T43" fmla="*/ 100 h 248"/>
              <a:gd name="T44" fmla="*/ 1376 w 1378"/>
              <a:gd name="T45" fmla="*/ 56 h 248"/>
              <a:gd name="T46" fmla="*/ 1226 w 1378"/>
              <a:gd name="T47" fmla="*/ 2 h 248"/>
              <a:gd name="T48" fmla="*/ 968 w 1378"/>
              <a:gd name="T49" fmla="*/ 20 h 248"/>
              <a:gd name="T50" fmla="*/ 744 w 1378"/>
              <a:gd name="T51" fmla="*/ 8 h 248"/>
              <a:gd name="T52" fmla="*/ 594 w 1378"/>
              <a:gd name="T53" fmla="*/ 2 h 248"/>
              <a:gd name="T54" fmla="*/ 372 w 1378"/>
              <a:gd name="T55" fmla="*/ 30 h 248"/>
              <a:gd name="T56" fmla="*/ 100 w 1378"/>
              <a:gd name="T57" fmla="*/ 8 h 248"/>
              <a:gd name="T58" fmla="*/ 0 w 1378"/>
              <a:gd name="T59" fmla="*/ 62 h 248"/>
              <a:gd name="T60" fmla="*/ 1198 w 1378"/>
              <a:gd name="T61" fmla="*/ 4 h 248"/>
              <a:gd name="T62" fmla="*/ 1368 w 1378"/>
              <a:gd name="T63" fmla="*/ 42 h 248"/>
              <a:gd name="T64" fmla="*/ 1350 w 1378"/>
              <a:gd name="T65" fmla="*/ 90 h 248"/>
              <a:gd name="T66" fmla="*/ 1080 w 1378"/>
              <a:gd name="T67" fmla="*/ 52 h 248"/>
              <a:gd name="T68" fmla="*/ 760 w 1378"/>
              <a:gd name="T69" fmla="*/ 182 h 248"/>
              <a:gd name="T70" fmla="*/ 788 w 1378"/>
              <a:gd name="T71" fmla="*/ 100 h 248"/>
              <a:gd name="T72" fmla="*/ 898 w 1378"/>
              <a:gd name="T73" fmla="*/ 152 h 248"/>
              <a:gd name="T74" fmla="*/ 846 w 1378"/>
              <a:gd name="T75" fmla="*/ 230 h 248"/>
              <a:gd name="T76" fmla="*/ 614 w 1378"/>
              <a:gd name="T77" fmla="*/ 102 h 248"/>
              <a:gd name="T78" fmla="*/ 626 w 1378"/>
              <a:gd name="T79" fmla="*/ 196 h 248"/>
              <a:gd name="T80" fmla="*/ 606 w 1378"/>
              <a:gd name="T81" fmla="*/ 244 h 248"/>
              <a:gd name="T82" fmla="*/ 480 w 1378"/>
              <a:gd name="T83" fmla="*/ 178 h 248"/>
              <a:gd name="T84" fmla="*/ 550 w 1378"/>
              <a:gd name="T85" fmla="*/ 102 h 248"/>
              <a:gd name="T86" fmla="*/ 726 w 1378"/>
              <a:gd name="T87" fmla="*/ 60 h 248"/>
              <a:gd name="T88" fmla="*/ 708 w 1378"/>
              <a:gd name="T89" fmla="*/ 134 h 248"/>
              <a:gd name="T90" fmla="*/ 732 w 1378"/>
              <a:gd name="T91" fmla="*/ 178 h 248"/>
              <a:gd name="T92" fmla="*/ 752 w 1378"/>
              <a:gd name="T93" fmla="*/ 166 h 248"/>
              <a:gd name="T94" fmla="*/ 724 w 1378"/>
              <a:gd name="T95" fmla="*/ 148 h 248"/>
              <a:gd name="T96" fmla="*/ 710 w 1378"/>
              <a:gd name="T97" fmla="*/ 152 h 248"/>
              <a:gd name="T98" fmla="*/ 760 w 1378"/>
              <a:gd name="T99" fmla="*/ 102 h 248"/>
              <a:gd name="T100" fmla="*/ 736 w 1378"/>
              <a:gd name="T101" fmla="*/ 206 h 248"/>
              <a:gd name="T102" fmla="*/ 622 w 1378"/>
              <a:gd name="T103" fmla="*/ 182 h 248"/>
              <a:gd name="T104" fmla="*/ 644 w 1378"/>
              <a:gd name="T105" fmla="*/ 112 h 248"/>
              <a:gd name="T106" fmla="*/ 662 w 1378"/>
              <a:gd name="T107" fmla="*/ 164 h 248"/>
              <a:gd name="T108" fmla="*/ 642 w 1378"/>
              <a:gd name="T109" fmla="*/ 144 h 248"/>
              <a:gd name="T110" fmla="*/ 638 w 1378"/>
              <a:gd name="T111" fmla="*/ 176 h 248"/>
              <a:gd name="T112" fmla="*/ 652 w 1378"/>
              <a:gd name="T113" fmla="*/ 176 h 248"/>
              <a:gd name="T114" fmla="*/ 658 w 1378"/>
              <a:gd name="T115" fmla="*/ 110 h 248"/>
              <a:gd name="T116" fmla="*/ 688 w 1378"/>
              <a:gd name="T117" fmla="*/ 40 h 248"/>
              <a:gd name="T118" fmla="*/ 76 w 1378"/>
              <a:gd name="T119" fmla="*/ 14 h 248"/>
              <a:gd name="T120" fmla="*/ 290 w 1378"/>
              <a:gd name="T121" fmla="*/ 12 h 248"/>
              <a:gd name="T122" fmla="*/ 122 w 1378"/>
              <a:gd name="T123" fmla="*/ 96 h 248"/>
              <a:gd name="T124" fmla="*/ 4 w 1378"/>
              <a:gd name="T125" fmla="*/ 6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8" h="248">
                <a:moveTo>
                  <a:pt x="0" y="62"/>
                </a:moveTo>
                <a:lnTo>
                  <a:pt x="0" y="62"/>
                </a:lnTo>
                <a:lnTo>
                  <a:pt x="2" y="70"/>
                </a:lnTo>
                <a:lnTo>
                  <a:pt x="4" y="76"/>
                </a:lnTo>
                <a:lnTo>
                  <a:pt x="8" y="80"/>
                </a:lnTo>
                <a:lnTo>
                  <a:pt x="12" y="86"/>
                </a:lnTo>
                <a:lnTo>
                  <a:pt x="26" y="92"/>
                </a:lnTo>
                <a:lnTo>
                  <a:pt x="42" y="98"/>
                </a:lnTo>
                <a:lnTo>
                  <a:pt x="62" y="100"/>
                </a:lnTo>
                <a:lnTo>
                  <a:pt x="82" y="102"/>
                </a:lnTo>
                <a:lnTo>
                  <a:pt x="124" y="100"/>
                </a:lnTo>
                <a:lnTo>
                  <a:pt x="124" y="100"/>
                </a:lnTo>
                <a:lnTo>
                  <a:pt x="152" y="96"/>
                </a:lnTo>
                <a:lnTo>
                  <a:pt x="184" y="92"/>
                </a:lnTo>
                <a:lnTo>
                  <a:pt x="246" y="78"/>
                </a:lnTo>
                <a:lnTo>
                  <a:pt x="312" y="60"/>
                </a:lnTo>
                <a:lnTo>
                  <a:pt x="380" y="44"/>
                </a:lnTo>
                <a:lnTo>
                  <a:pt x="380" y="44"/>
                </a:lnTo>
                <a:lnTo>
                  <a:pt x="398" y="54"/>
                </a:lnTo>
                <a:lnTo>
                  <a:pt x="412" y="68"/>
                </a:lnTo>
                <a:lnTo>
                  <a:pt x="418" y="76"/>
                </a:lnTo>
                <a:lnTo>
                  <a:pt x="422" y="84"/>
                </a:lnTo>
                <a:lnTo>
                  <a:pt x="424" y="90"/>
                </a:lnTo>
                <a:lnTo>
                  <a:pt x="426" y="100"/>
                </a:lnTo>
                <a:lnTo>
                  <a:pt x="426" y="100"/>
                </a:lnTo>
                <a:lnTo>
                  <a:pt x="426" y="108"/>
                </a:lnTo>
                <a:lnTo>
                  <a:pt x="422" y="116"/>
                </a:lnTo>
                <a:lnTo>
                  <a:pt x="422" y="116"/>
                </a:lnTo>
                <a:lnTo>
                  <a:pt x="422" y="114"/>
                </a:lnTo>
                <a:lnTo>
                  <a:pt x="422" y="114"/>
                </a:lnTo>
                <a:lnTo>
                  <a:pt x="422" y="108"/>
                </a:lnTo>
                <a:lnTo>
                  <a:pt x="418" y="102"/>
                </a:lnTo>
                <a:lnTo>
                  <a:pt x="412" y="98"/>
                </a:lnTo>
                <a:lnTo>
                  <a:pt x="406" y="96"/>
                </a:lnTo>
                <a:lnTo>
                  <a:pt x="406" y="96"/>
                </a:lnTo>
                <a:lnTo>
                  <a:pt x="400" y="98"/>
                </a:lnTo>
                <a:lnTo>
                  <a:pt x="394" y="102"/>
                </a:lnTo>
                <a:lnTo>
                  <a:pt x="390" y="108"/>
                </a:lnTo>
                <a:lnTo>
                  <a:pt x="388" y="114"/>
                </a:lnTo>
                <a:lnTo>
                  <a:pt x="388" y="114"/>
                </a:lnTo>
                <a:lnTo>
                  <a:pt x="390" y="120"/>
                </a:lnTo>
                <a:lnTo>
                  <a:pt x="394" y="126"/>
                </a:lnTo>
                <a:lnTo>
                  <a:pt x="400" y="130"/>
                </a:lnTo>
                <a:lnTo>
                  <a:pt x="406" y="132"/>
                </a:lnTo>
                <a:lnTo>
                  <a:pt x="406" y="132"/>
                </a:lnTo>
                <a:lnTo>
                  <a:pt x="412" y="130"/>
                </a:lnTo>
                <a:lnTo>
                  <a:pt x="416" y="128"/>
                </a:lnTo>
                <a:lnTo>
                  <a:pt x="416" y="128"/>
                </a:lnTo>
                <a:lnTo>
                  <a:pt x="422" y="124"/>
                </a:lnTo>
                <a:lnTo>
                  <a:pt x="426" y="118"/>
                </a:lnTo>
                <a:lnTo>
                  <a:pt x="428" y="108"/>
                </a:lnTo>
                <a:lnTo>
                  <a:pt x="430" y="98"/>
                </a:lnTo>
                <a:lnTo>
                  <a:pt x="430" y="98"/>
                </a:lnTo>
                <a:lnTo>
                  <a:pt x="428" y="90"/>
                </a:lnTo>
                <a:lnTo>
                  <a:pt x="426" y="82"/>
                </a:lnTo>
                <a:lnTo>
                  <a:pt x="422" y="76"/>
                </a:lnTo>
                <a:lnTo>
                  <a:pt x="416" y="68"/>
                </a:lnTo>
                <a:lnTo>
                  <a:pt x="402" y="54"/>
                </a:lnTo>
                <a:lnTo>
                  <a:pt x="386" y="42"/>
                </a:lnTo>
                <a:lnTo>
                  <a:pt x="386" y="42"/>
                </a:lnTo>
                <a:lnTo>
                  <a:pt x="420" y="34"/>
                </a:lnTo>
                <a:lnTo>
                  <a:pt x="456" y="28"/>
                </a:lnTo>
                <a:lnTo>
                  <a:pt x="492" y="24"/>
                </a:lnTo>
                <a:lnTo>
                  <a:pt x="528" y="20"/>
                </a:lnTo>
                <a:lnTo>
                  <a:pt x="528" y="20"/>
                </a:lnTo>
                <a:lnTo>
                  <a:pt x="566" y="18"/>
                </a:lnTo>
                <a:lnTo>
                  <a:pt x="604" y="20"/>
                </a:lnTo>
                <a:lnTo>
                  <a:pt x="640" y="26"/>
                </a:lnTo>
                <a:lnTo>
                  <a:pt x="674" y="34"/>
                </a:lnTo>
                <a:lnTo>
                  <a:pt x="674" y="34"/>
                </a:lnTo>
                <a:lnTo>
                  <a:pt x="656" y="46"/>
                </a:lnTo>
                <a:lnTo>
                  <a:pt x="642" y="58"/>
                </a:lnTo>
                <a:lnTo>
                  <a:pt x="630" y="72"/>
                </a:lnTo>
                <a:lnTo>
                  <a:pt x="620" y="86"/>
                </a:lnTo>
                <a:lnTo>
                  <a:pt x="620" y="86"/>
                </a:lnTo>
                <a:lnTo>
                  <a:pt x="608" y="84"/>
                </a:lnTo>
                <a:lnTo>
                  <a:pt x="594" y="82"/>
                </a:lnTo>
                <a:lnTo>
                  <a:pt x="582" y="80"/>
                </a:lnTo>
                <a:lnTo>
                  <a:pt x="568" y="80"/>
                </a:lnTo>
                <a:lnTo>
                  <a:pt x="568" y="80"/>
                </a:lnTo>
                <a:lnTo>
                  <a:pt x="548" y="84"/>
                </a:lnTo>
                <a:lnTo>
                  <a:pt x="530" y="90"/>
                </a:lnTo>
                <a:lnTo>
                  <a:pt x="514" y="98"/>
                </a:lnTo>
                <a:lnTo>
                  <a:pt x="498" y="108"/>
                </a:lnTo>
                <a:lnTo>
                  <a:pt x="486" y="120"/>
                </a:lnTo>
                <a:lnTo>
                  <a:pt x="478" y="134"/>
                </a:lnTo>
                <a:lnTo>
                  <a:pt x="472" y="150"/>
                </a:lnTo>
                <a:lnTo>
                  <a:pt x="472" y="168"/>
                </a:lnTo>
                <a:lnTo>
                  <a:pt x="472" y="168"/>
                </a:lnTo>
                <a:lnTo>
                  <a:pt x="474" y="178"/>
                </a:lnTo>
                <a:lnTo>
                  <a:pt x="476" y="188"/>
                </a:lnTo>
                <a:lnTo>
                  <a:pt x="482" y="198"/>
                </a:lnTo>
                <a:lnTo>
                  <a:pt x="488" y="206"/>
                </a:lnTo>
                <a:lnTo>
                  <a:pt x="496" y="214"/>
                </a:lnTo>
                <a:lnTo>
                  <a:pt x="506" y="222"/>
                </a:lnTo>
                <a:lnTo>
                  <a:pt x="526" y="232"/>
                </a:lnTo>
                <a:lnTo>
                  <a:pt x="552" y="240"/>
                </a:lnTo>
                <a:lnTo>
                  <a:pt x="578" y="246"/>
                </a:lnTo>
                <a:lnTo>
                  <a:pt x="606" y="248"/>
                </a:lnTo>
                <a:lnTo>
                  <a:pt x="634" y="248"/>
                </a:lnTo>
                <a:lnTo>
                  <a:pt x="634" y="248"/>
                </a:lnTo>
                <a:lnTo>
                  <a:pt x="662" y="244"/>
                </a:lnTo>
                <a:lnTo>
                  <a:pt x="688" y="238"/>
                </a:lnTo>
                <a:lnTo>
                  <a:pt x="688" y="238"/>
                </a:lnTo>
                <a:lnTo>
                  <a:pt x="716" y="244"/>
                </a:lnTo>
                <a:lnTo>
                  <a:pt x="744" y="248"/>
                </a:lnTo>
                <a:lnTo>
                  <a:pt x="744" y="248"/>
                </a:lnTo>
                <a:lnTo>
                  <a:pt x="772" y="248"/>
                </a:lnTo>
                <a:lnTo>
                  <a:pt x="800" y="246"/>
                </a:lnTo>
                <a:lnTo>
                  <a:pt x="826" y="240"/>
                </a:lnTo>
                <a:lnTo>
                  <a:pt x="850" y="232"/>
                </a:lnTo>
                <a:lnTo>
                  <a:pt x="872" y="222"/>
                </a:lnTo>
                <a:lnTo>
                  <a:pt x="882" y="214"/>
                </a:lnTo>
                <a:lnTo>
                  <a:pt x="890" y="206"/>
                </a:lnTo>
                <a:lnTo>
                  <a:pt x="896" y="198"/>
                </a:lnTo>
                <a:lnTo>
                  <a:pt x="900" y="188"/>
                </a:lnTo>
                <a:lnTo>
                  <a:pt x="904" y="178"/>
                </a:lnTo>
                <a:lnTo>
                  <a:pt x="906" y="168"/>
                </a:lnTo>
                <a:lnTo>
                  <a:pt x="906" y="168"/>
                </a:lnTo>
                <a:lnTo>
                  <a:pt x="904" y="150"/>
                </a:lnTo>
                <a:lnTo>
                  <a:pt x="900" y="134"/>
                </a:lnTo>
                <a:lnTo>
                  <a:pt x="890" y="120"/>
                </a:lnTo>
                <a:lnTo>
                  <a:pt x="878" y="108"/>
                </a:lnTo>
                <a:lnTo>
                  <a:pt x="864" y="98"/>
                </a:lnTo>
                <a:lnTo>
                  <a:pt x="848" y="90"/>
                </a:lnTo>
                <a:lnTo>
                  <a:pt x="830" y="84"/>
                </a:lnTo>
                <a:lnTo>
                  <a:pt x="810" y="80"/>
                </a:lnTo>
                <a:lnTo>
                  <a:pt x="810" y="80"/>
                </a:lnTo>
                <a:lnTo>
                  <a:pt x="796" y="80"/>
                </a:lnTo>
                <a:lnTo>
                  <a:pt x="782" y="82"/>
                </a:lnTo>
                <a:lnTo>
                  <a:pt x="770" y="84"/>
                </a:lnTo>
                <a:lnTo>
                  <a:pt x="758" y="86"/>
                </a:lnTo>
                <a:lnTo>
                  <a:pt x="758" y="86"/>
                </a:lnTo>
                <a:lnTo>
                  <a:pt x="748" y="72"/>
                </a:lnTo>
                <a:lnTo>
                  <a:pt x="736" y="58"/>
                </a:lnTo>
                <a:lnTo>
                  <a:pt x="720" y="46"/>
                </a:lnTo>
                <a:lnTo>
                  <a:pt x="704" y="34"/>
                </a:lnTo>
                <a:lnTo>
                  <a:pt x="704" y="34"/>
                </a:lnTo>
                <a:lnTo>
                  <a:pt x="738" y="26"/>
                </a:lnTo>
                <a:lnTo>
                  <a:pt x="774" y="20"/>
                </a:lnTo>
                <a:lnTo>
                  <a:pt x="812" y="18"/>
                </a:lnTo>
                <a:lnTo>
                  <a:pt x="850" y="20"/>
                </a:lnTo>
                <a:lnTo>
                  <a:pt x="850" y="20"/>
                </a:lnTo>
                <a:lnTo>
                  <a:pt x="886" y="24"/>
                </a:lnTo>
                <a:lnTo>
                  <a:pt x="922" y="28"/>
                </a:lnTo>
                <a:lnTo>
                  <a:pt x="958" y="34"/>
                </a:lnTo>
                <a:lnTo>
                  <a:pt x="992" y="42"/>
                </a:lnTo>
                <a:lnTo>
                  <a:pt x="992" y="42"/>
                </a:lnTo>
                <a:lnTo>
                  <a:pt x="974" y="54"/>
                </a:lnTo>
                <a:lnTo>
                  <a:pt x="960" y="68"/>
                </a:lnTo>
                <a:lnTo>
                  <a:pt x="956" y="76"/>
                </a:lnTo>
                <a:lnTo>
                  <a:pt x="952" y="82"/>
                </a:lnTo>
                <a:lnTo>
                  <a:pt x="950" y="90"/>
                </a:lnTo>
                <a:lnTo>
                  <a:pt x="948" y="98"/>
                </a:lnTo>
                <a:lnTo>
                  <a:pt x="948" y="98"/>
                </a:lnTo>
                <a:lnTo>
                  <a:pt x="948" y="110"/>
                </a:lnTo>
                <a:lnTo>
                  <a:pt x="952" y="118"/>
                </a:lnTo>
                <a:lnTo>
                  <a:pt x="958" y="126"/>
                </a:lnTo>
                <a:lnTo>
                  <a:pt x="964" y="128"/>
                </a:lnTo>
                <a:lnTo>
                  <a:pt x="964" y="128"/>
                </a:lnTo>
                <a:lnTo>
                  <a:pt x="968" y="130"/>
                </a:lnTo>
                <a:lnTo>
                  <a:pt x="972" y="132"/>
                </a:lnTo>
                <a:lnTo>
                  <a:pt x="972" y="132"/>
                </a:lnTo>
                <a:lnTo>
                  <a:pt x="980" y="130"/>
                </a:lnTo>
                <a:lnTo>
                  <a:pt x="984" y="126"/>
                </a:lnTo>
                <a:lnTo>
                  <a:pt x="988" y="120"/>
                </a:lnTo>
                <a:lnTo>
                  <a:pt x="990" y="114"/>
                </a:lnTo>
                <a:lnTo>
                  <a:pt x="990" y="114"/>
                </a:lnTo>
                <a:lnTo>
                  <a:pt x="988" y="108"/>
                </a:lnTo>
                <a:lnTo>
                  <a:pt x="984" y="102"/>
                </a:lnTo>
                <a:lnTo>
                  <a:pt x="980" y="98"/>
                </a:lnTo>
                <a:lnTo>
                  <a:pt x="972" y="96"/>
                </a:lnTo>
                <a:lnTo>
                  <a:pt x="972" y="96"/>
                </a:lnTo>
                <a:lnTo>
                  <a:pt x="966" y="98"/>
                </a:lnTo>
                <a:lnTo>
                  <a:pt x="960" y="102"/>
                </a:lnTo>
                <a:lnTo>
                  <a:pt x="956" y="108"/>
                </a:lnTo>
                <a:lnTo>
                  <a:pt x="956" y="114"/>
                </a:lnTo>
                <a:lnTo>
                  <a:pt x="956" y="114"/>
                </a:lnTo>
                <a:lnTo>
                  <a:pt x="956" y="120"/>
                </a:lnTo>
                <a:lnTo>
                  <a:pt x="956" y="120"/>
                </a:lnTo>
                <a:lnTo>
                  <a:pt x="952" y="110"/>
                </a:lnTo>
                <a:lnTo>
                  <a:pt x="952" y="100"/>
                </a:lnTo>
                <a:lnTo>
                  <a:pt x="952" y="100"/>
                </a:lnTo>
                <a:lnTo>
                  <a:pt x="952" y="90"/>
                </a:lnTo>
                <a:lnTo>
                  <a:pt x="956" y="84"/>
                </a:lnTo>
                <a:lnTo>
                  <a:pt x="960" y="76"/>
                </a:lnTo>
                <a:lnTo>
                  <a:pt x="964" y="68"/>
                </a:lnTo>
                <a:lnTo>
                  <a:pt x="978" y="54"/>
                </a:lnTo>
                <a:lnTo>
                  <a:pt x="996" y="44"/>
                </a:lnTo>
                <a:lnTo>
                  <a:pt x="996" y="44"/>
                </a:lnTo>
                <a:lnTo>
                  <a:pt x="1064" y="60"/>
                </a:lnTo>
                <a:lnTo>
                  <a:pt x="1130" y="78"/>
                </a:lnTo>
                <a:lnTo>
                  <a:pt x="1194" y="92"/>
                </a:lnTo>
                <a:lnTo>
                  <a:pt x="1224" y="96"/>
                </a:lnTo>
                <a:lnTo>
                  <a:pt x="1254" y="100"/>
                </a:lnTo>
                <a:lnTo>
                  <a:pt x="1254" y="100"/>
                </a:lnTo>
                <a:lnTo>
                  <a:pt x="1296" y="102"/>
                </a:lnTo>
                <a:lnTo>
                  <a:pt x="1316" y="100"/>
                </a:lnTo>
                <a:lnTo>
                  <a:pt x="1334" y="98"/>
                </a:lnTo>
                <a:lnTo>
                  <a:pt x="1352" y="92"/>
                </a:lnTo>
                <a:lnTo>
                  <a:pt x="1364" y="86"/>
                </a:lnTo>
                <a:lnTo>
                  <a:pt x="1370" y="80"/>
                </a:lnTo>
                <a:lnTo>
                  <a:pt x="1374" y="76"/>
                </a:lnTo>
                <a:lnTo>
                  <a:pt x="1376" y="70"/>
                </a:lnTo>
                <a:lnTo>
                  <a:pt x="1378" y="62"/>
                </a:lnTo>
                <a:lnTo>
                  <a:pt x="1378" y="62"/>
                </a:lnTo>
                <a:lnTo>
                  <a:pt x="1376" y="56"/>
                </a:lnTo>
                <a:lnTo>
                  <a:pt x="1374" y="48"/>
                </a:lnTo>
                <a:lnTo>
                  <a:pt x="1370" y="42"/>
                </a:lnTo>
                <a:lnTo>
                  <a:pt x="1364" y="36"/>
                </a:lnTo>
                <a:lnTo>
                  <a:pt x="1348" y="26"/>
                </a:lnTo>
                <a:lnTo>
                  <a:pt x="1328" y="18"/>
                </a:lnTo>
                <a:lnTo>
                  <a:pt x="1304" y="12"/>
                </a:lnTo>
                <a:lnTo>
                  <a:pt x="1278" y="8"/>
                </a:lnTo>
                <a:lnTo>
                  <a:pt x="1226" y="2"/>
                </a:lnTo>
                <a:lnTo>
                  <a:pt x="1226" y="2"/>
                </a:lnTo>
                <a:lnTo>
                  <a:pt x="1170" y="0"/>
                </a:lnTo>
                <a:lnTo>
                  <a:pt x="1140" y="2"/>
                </a:lnTo>
                <a:lnTo>
                  <a:pt x="1110" y="4"/>
                </a:lnTo>
                <a:lnTo>
                  <a:pt x="1082" y="8"/>
                </a:lnTo>
                <a:lnTo>
                  <a:pt x="1054" y="14"/>
                </a:lnTo>
                <a:lnTo>
                  <a:pt x="1030" y="20"/>
                </a:lnTo>
                <a:lnTo>
                  <a:pt x="1006" y="30"/>
                </a:lnTo>
                <a:lnTo>
                  <a:pt x="1006" y="30"/>
                </a:lnTo>
                <a:lnTo>
                  <a:pt x="968" y="20"/>
                </a:lnTo>
                <a:lnTo>
                  <a:pt x="930" y="12"/>
                </a:lnTo>
                <a:lnTo>
                  <a:pt x="890" y="6"/>
                </a:lnTo>
                <a:lnTo>
                  <a:pt x="848" y="0"/>
                </a:lnTo>
                <a:lnTo>
                  <a:pt x="848" y="0"/>
                </a:lnTo>
                <a:lnTo>
                  <a:pt x="828" y="0"/>
                </a:lnTo>
                <a:lnTo>
                  <a:pt x="806" y="0"/>
                </a:lnTo>
                <a:lnTo>
                  <a:pt x="784" y="2"/>
                </a:lnTo>
                <a:lnTo>
                  <a:pt x="764" y="4"/>
                </a:lnTo>
                <a:lnTo>
                  <a:pt x="744" y="8"/>
                </a:lnTo>
                <a:lnTo>
                  <a:pt x="724" y="12"/>
                </a:lnTo>
                <a:lnTo>
                  <a:pt x="706" y="18"/>
                </a:lnTo>
                <a:lnTo>
                  <a:pt x="688" y="26"/>
                </a:lnTo>
                <a:lnTo>
                  <a:pt x="688" y="26"/>
                </a:lnTo>
                <a:lnTo>
                  <a:pt x="672" y="18"/>
                </a:lnTo>
                <a:lnTo>
                  <a:pt x="654" y="12"/>
                </a:lnTo>
                <a:lnTo>
                  <a:pt x="634" y="8"/>
                </a:lnTo>
                <a:lnTo>
                  <a:pt x="614" y="4"/>
                </a:lnTo>
                <a:lnTo>
                  <a:pt x="594" y="2"/>
                </a:lnTo>
                <a:lnTo>
                  <a:pt x="572" y="0"/>
                </a:lnTo>
                <a:lnTo>
                  <a:pt x="550" y="0"/>
                </a:lnTo>
                <a:lnTo>
                  <a:pt x="528" y="0"/>
                </a:lnTo>
                <a:lnTo>
                  <a:pt x="528" y="0"/>
                </a:lnTo>
                <a:lnTo>
                  <a:pt x="486" y="6"/>
                </a:lnTo>
                <a:lnTo>
                  <a:pt x="446" y="12"/>
                </a:lnTo>
                <a:lnTo>
                  <a:pt x="408" y="20"/>
                </a:lnTo>
                <a:lnTo>
                  <a:pt x="372" y="30"/>
                </a:lnTo>
                <a:lnTo>
                  <a:pt x="372" y="30"/>
                </a:lnTo>
                <a:lnTo>
                  <a:pt x="348" y="20"/>
                </a:lnTo>
                <a:lnTo>
                  <a:pt x="322" y="14"/>
                </a:lnTo>
                <a:lnTo>
                  <a:pt x="296" y="8"/>
                </a:lnTo>
                <a:lnTo>
                  <a:pt x="266" y="4"/>
                </a:lnTo>
                <a:lnTo>
                  <a:pt x="238" y="2"/>
                </a:lnTo>
                <a:lnTo>
                  <a:pt x="208" y="0"/>
                </a:lnTo>
                <a:lnTo>
                  <a:pt x="152" y="2"/>
                </a:lnTo>
                <a:lnTo>
                  <a:pt x="152" y="2"/>
                </a:lnTo>
                <a:lnTo>
                  <a:pt x="100" y="8"/>
                </a:lnTo>
                <a:lnTo>
                  <a:pt x="74" y="12"/>
                </a:lnTo>
                <a:lnTo>
                  <a:pt x="50" y="18"/>
                </a:lnTo>
                <a:lnTo>
                  <a:pt x="30" y="26"/>
                </a:lnTo>
                <a:lnTo>
                  <a:pt x="14" y="36"/>
                </a:lnTo>
                <a:lnTo>
                  <a:pt x="8" y="42"/>
                </a:lnTo>
                <a:lnTo>
                  <a:pt x="4" y="48"/>
                </a:lnTo>
                <a:lnTo>
                  <a:pt x="0" y="56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1014" y="34"/>
                </a:moveTo>
                <a:lnTo>
                  <a:pt x="1014" y="34"/>
                </a:lnTo>
                <a:lnTo>
                  <a:pt x="1036" y="24"/>
                </a:lnTo>
                <a:lnTo>
                  <a:pt x="1062" y="18"/>
                </a:lnTo>
                <a:lnTo>
                  <a:pt x="1088" y="12"/>
                </a:lnTo>
                <a:lnTo>
                  <a:pt x="1116" y="8"/>
                </a:lnTo>
                <a:lnTo>
                  <a:pt x="1142" y="6"/>
                </a:lnTo>
                <a:lnTo>
                  <a:pt x="1170" y="4"/>
                </a:lnTo>
                <a:lnTo>
                  <a:pt x="1198" y="4"/>
                </a:lnTo>
                <a:lnTo>
                  <a:pt x="1224" y="6"/>
                </a:lnTo>
                <a:lnTo>
                  <a:pt x="1226" y="6"/>
                </a:lnTo>
                <a:lnTo>
                  <a:pt x="1226" y="6"/>
                </a:lnTo>
                <a:lnTo>
                  <a:pt x="1276" y="10"/>
                </a:lnTo>
                <a:lnTo>
                  <a:pt x="1300" y="14"/>
                </a:lnTo>
                <a:lnTo>
                  <a:pt x="1324" y="20"/>
                </a:lnTo>
                <a:lnTo>
                  <a:pt x="1346" y="28"/>
                </a:lnTo>
                <a:lnTo>
                  <a:pt x="1362" y="36"/>
                </a:lnTo>
                <a:lnTo>
                  <a:pt x="1368" y="42"/>
                </a:lnTo>
                <a:lnTo>
                  <a:pt x="1372" y="48"/>
                </a:lnTo>
                <a:lnTo>
                  <a:pt x="1374" y="56"/>
                </a:lnTo>
                <a:lnTo>
                  <a:pt x="1374" y="62"/>
                </a:lnTo>
                <a:lnTo>
                  <a:pt x="1374" y="62"/>
                </a:lnTo>
                <a:lnTo>
                  <a:pt x="1374" y="68"/>
                </a:lnTo>
                <a:lnTo>
                  <a:pt x="1370" y="74"/>
                </a:lnTo>
                <a:lnTo>
                  <a:pt x="1366" y="78"/>
                </a:lnTo>
                <a:lnTo>
                  <a:pt x="1362" y="84"/>
                </a:lnTo>
                <a:lnTo>
                  <a:pt x="1350" y="90"/>
                </a:lnTo>
                <a:lnTo>
                  <a:pt x="1334" y="94"/>
                </a:lnTo>
                <a:lnTo>
                  <a:pt x="1314" y="96"/>
                </a:lnTo>
                <a:lnTo>
                  <a:pt x="1294" y="98"/>
                </a:lnTo>
                <a:lnTo>
                  <a:pt x="1254" y="96"/>
                </a:lnTo>
                <a:lnTo>
                  <a:pt x="1254" y="96"/>
                </a:lnTo>
                <a:lnTo>
                  <a:pt x="1226" y="92"/>
                </a:lnTo>
                <a:lnTo>
                  <a:pt x="1198" y="88"/>
                </a:lnTo>
                <a:lnTo>
                  <a:pt x="1140" y="72"/>
                </a:lnTo>
                <a:lnTo>
                  <a:pt x="1080" y="52"/>
                </a:lnTo>
                <a:lnTo>
                  <a:pt x="1014" y="34"/>
                </a:lnTo>
                <a:lnTo>
                  <a:pt x="1014" y="34"/>
                </a:lnTo>
                <a:close/>
                <a:moveTo>
                  <a:pt x="696" y="234"/>
                </a:moveTo>
                <a:lnTo>
                  <a:pt x="696" y="234"/>
                </a:lnTo>
                <a:lnTo>
                  <a:pt x="712" y="228"/>
                </a:lnTo>
                <a:lnTo>
                  <a:pt x="726" y="218"/>
                </a:lnTo>
                <a:lnTo>
                  <a:pt x="740" y="208"/>
                </a:lnTo>
                <a:lnTo>
                  <a:pt x="752" y="196"/>
                </a:lnTo>
                <a:lnTo>
                  <a:pt x="760" y="182"/>
                </a:lnTo>
                <a:lnTo>
                  <a:pt x="766" y="168"/>
                </a:lnTo>
                <a:lnTo>
                  <a:pt x="770" y="150"/>
                </a:lnTo>
                <a:lnTo>
                  <a:pt x="770" y="134"/>
                </a:lnTo>
                <a:lnTo>
                  <a:pt x="770" y="132"/>
                </a:lnTo>
                <a:lnTo>
                  <a:pt x="770" y="132"/>
                </a:lnTo>
                <a:lnTo>
                  <a:pt x="768" y="116"/>
                </a:lnTo>
                <a:lnTo>
                  <a:pt x="764" y="102"/>
                </a:lnTo>
                <a:lnTo>
                  <a:pt x="764" y="102"/>
                </a:lnTo>
                <a:lnTo>
                  <a:pt x="788" y="100"/>
                </a:lnTo>
                <a:lnTo>
                  <a:pt x="810" y="100"/>
                </a:lnTo>
                <a:lnTo>
                  <a:pt x="810" y="100"/>
                </a:lnTo>
                <a:lnTo>
                  <a:pt x="828" y="102"/>
                </a:lnTo>
                <a:lnTo>
                  <a:pt x="844" y="106"/>
                </a:lnTo>
                <a:lnTo>
                  <a:pt x="858" y="112"/>
                </a:lnTo>
                <a:lnTo>
                  <a:pt x="872" y="118"/>
                </a:lnTo>
                <a:lnTo>
                  <a:pt x="884" y="128"/>
                </a:lnTo>
                <a:lnTo>
                  <a:pt x="892" y="140"/>
                </a:lnTo>
                <a:lnTo>
                  <a:pt x="898" y="152"/>
                </a:lnTo>
                <a:lnTo>
                  <a:pt x="900" y="168"/>
                </a:lnTo>
                <a:lnTo>
                  <a:pt x="900" y="168"/>
                </a:lnTo>
                <a:lnTo>
                  <a:pt x="898" y="178"/>
                </a:lnTo>
                <a:lnTo>
                  <a:pt x="894" y="188"/>
                </a:lnTo>
                <a:lnTo>
                  <a:pt x="890" y="198"/>
                </a:lnTo>
                <a:lnTo>
                  <a:pt x="884" y="206"/>
                </a:lnTo>
                <a:lnTo>
                  <a:pt x="876" y="212"/>
                </a:lnTo>
                <a:lnTo>
                  <a:pt x="866" y="220"/>
                </a:lnTo>
                <a:lnTo>
                  <a:pt x="846" y="230"/>
                </a:lnTo>
                <a:lnTo>
                  <a:pt x="824" y="238"/>
                </a:lnTo>
                <a:lnTo>
                  <a:pt x="798" y="242"/>
                </a:lnTo>
                <a:lnTo>
                  <a:pt x="772" y="244"/>
                </a:lnTo>
                <a:lnTo>
                  <a:pt x="746" y="244"/>
                </a:lnTo>
                <a:lnTo>
                  <a:pt x="746" y="244"/>
                </a:lnTo>
                <a:lnTo>
                  <a:pt x="720" y="240"/>
                </a:lnTo>
                <a:lnTo>
                  <a:pt x="696" y="234"/>
                </a:lnTo>
                <a:lnTo>
                  <a:pt x="696" y="234"/>
                </a:lnTo>
                <a:close/>
                <a:moveTo>
                  <a:pt x="614" y="102"/>
                </a:moveTo>
                <a:lnTo>
                  <a:pt x="614" y="102"/>
                </a:lnTo>
                <a:lnTo>
                  <a:pt x="608" y="116"/>
                </a:lnTo>
                <a:lnTo>
                  <a:pt x="606" y="132"/>
                </a:lnTo>
                <a:lnTo>
                  <a:pt x="606" y="134"/>
                </a:lnTo>
                <a:lnTo>
                  <a:pt x="606" y="134"/>
                </a:lnTo>
                <a:lnTo>
                  <a:pt x="608" y="150"/>
                </a:lnTo>
                <a:lnTo>
                  <a:pt x="610" y="168"/>
                </a:lnTo>
                <a:lnTo>
                  <a:pt x="618" y="182"/>
                </a:lnTo>
                <a:lnTo>
                  <a:pt x="626" y="196"/>
                </a:lnTo>
                <a:lnTo>
                  <a:pt x="638" y="208"/>
                </a:lnTo>
                <a:lnTo>
                  <a:pt x="650" y="218"/>
                </a:lnTo>
                <a:lnTo>
                  <a:pt x="666" y="228"/>
                </a:lnTo>
                <a:lnTo>
                  <a:pt x="682" y="234"/>
                </a:lnTo>
                <a:lnTo>
                  <a:pt x="682" y="234"/>
                </a:lnTo>
                <a:lnTo>
                  <a:pt x="658" y="240"/>
                </a:lnTo>
                <a:lnTo>
                  <a:pt x="632" y="244"/>
                </a:lnTo>
                <a:lnTo>
                  <a:pt x="632" y="244"/>
                </a:lnTo>
                <a:lnTo>
                  <a:pt x="606" y="244"/>
                </a:lnTo>
                <a:lnTo>
                  <a:pt x="580" y="242"/>
                </a:lnTo>
                <a:lnTo>
                  <a:pt x="554" y="238"/>
                </a:lnTo>
                <a:lnTo>
                  <a:pt x="530" y="230"/>
                </a:lnTo>
                <a:lnTo>
                  <a:pt x="510" y="220"/>
                </a:lnTo>
                <a:lnTo>
                  <a:pt x="502" y="212"/>
                </a:lnTo>
                <a:lnTo>
                  <a:pt x="494" y="206"/>
                </a:lnTo>
                <a:lnTo>
                  <a:pt x="488" y="198"/>
                </a:lnTo>
                <a:lnTo>
                  <a:pt x="484" y="188"/>
                </a:lnTo>
                <a:lnTo>
                  <a:pt x="480" y="178"/>
                </a:lnTo>
                <a:lnTo>
                  <a:pt x="478" y="168"/>
                </a:lnTo>
                <a:lnTo>
                  <a:pt x="478" y="168"/>
                </a:lnTo>
                <a:lnTo>
                  <a:pt x="480" y="152"/>
                </a:lnTo>
                <a:lnTo>
                  <a:pt x="484" y="140"/>
                </a:lnTo>
                <a:lnTo>
                  <a:pt x="494" y="128"/>
                </a:lnTo>
                <a:lnTo>
                  <a:pt x="506" y="118"/>
                </a:lnTo>
                <a:lnTo>
                  <a:pt x="518" y="112"/>
                </a:lnTo>
                <a:lnTo>
                  <a:pt x="534" y="106"/>
                </a:lnTo>
                <a:lnTo>
                  <a:pt x="550" y="102"/>
                </a:lnTo>
                <a:lnTo>
                  <a:pt x="566" y="100"/>
                </a:lnTo>
                <a:lnTo>
                  <a:pt x="566" y="100"/>
                </a:lnTo>
                <a:lnTo>
                  <a:pt x="590" y="100"/>
                </a:lnTo>
                <a:lnTo>
                  <a:pt x="614" y="102"/>
                </a:lnTo>
                <a:lnTo>
                  <a:pt x="614" y="102"/>
                </a:lnTo>
                <a:close/>
                <a:moveTo>
                  <a:pt x="688" y="40"/>
                </a:moveTo>
                <a:lnTo>
                  <a:pt x="688" y="40"/>
                </a:lnTo>
                <a:lnTo>
                  <a:pt x="708" y="48"/>
                </a:lnTo>
                <a:lnTo>
                  <a:pt x="726" y="60"/>
                </a:lnTo>
                <a:lnTo>
                  <a:pt x="742" y="74"/>
                </a:lnTo>
                <a:lnTo>
                  <a:pt x="752" y="88"/>
                </a:lnTo>
                <a:lnTo>
                  <a:pt x="752" y="88"/>
                </a:lnTo>
                <a:lnTo>
                  <a:pt x="734" y="98"/>
                </a:lnTo>
                <a:lnTo>
                  <a:pt x="728" y="104"/>
                </a:lnTo>
                <a:lnTo>
                  <a:pt x="720" y="110"/>
                </a:lnTo>
                <a:lnTo>
                  <a:pt x="714" y="118"/>
                </a:lnTo>
                <a:lnTo>
                  <a:pt x="710" y="126"/>
                </a:lnTo>
                <a:lnTo>
                  <a:pt x="708" y="134"/>
                </a:lnTo>
                <a:lnTo>
                  <a:pt x="706" y="144"/>
                </a:lnTo>
                <a:lnTo>
                  <a:pt x="706" y="144"/>
                </a:lnTo>
                <a:lnTo>
                  <a:pt x="708" y="154"/>
                </a:lnTo>
                <a:lnTo>
                  <a:pt x="712" y="164"/>
                </a:lnTo>
                <a:lnTo>
                  <a:pt x="718" y="170"/>
                </a:lnTo>
                <a:lnTo>
                  <a:pt x="726" y="176"/>
                </a:lnTo>
                <a:lnTo>
                  <a:pt x="726" y="176"/>
                </a:lnTo>
                <a:lnTo>
                  <a:pt x="732" y="178"/>
                </a:lnTo>
                <a:lnTo>
                  <a:pt x="732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8" y="178"/>
                </a:lnTo>
                <a:lnTo>
                  <a:pt x="738" y="178"/>
                </a:lnTo>
                <a:lnTo>
                  <a:pt x="744" y="176"/>
                </a:lnTo>
                <a:lnTo>
                  <a:pt x="750" y="172"/>
                </a:lnTo>
                <a:lnTo>
                  <a:pt x="752" y="166"/>
                </a:lnTo>
                <a:lnTo>
                  <a:pt x="754" y="160"/>
                </a:lnTo>
                <a:lnTo>
                  <a:pt x="754" y="160"/>
                </a:lnTo>
                <a:lnTo>
                  <a:pt x="752" y="154"/>
                </a:lnTo>
                <a:lnTo>
                  <a:pt x="748" y="148"/>
                </a:lnTo>
                <a:lnTo>
                  <a:pt x="742" y="144"/>
                </a:lnTo>
                <a:lnTo>
                  <a:pt x="736" y="144"/>
                </a:lnTo>
                <a:lnTo>
                  <a:pt x="736" y="144"/>
                </a:lnTo>
                <a:lnTo>
                  <a:pt x="730" y="144"/>
                </a:lnTo>
                <a:lnTo>
                  <a:pt x="724" y="148"/>
                </a:lnTo>
                <a:lnTo>
                  <a:pt x="720" y="154"/>
                </a:lnTo>
                <a:lnTo>
                  <a:pt x="718" y="160"/>
                </a:lnTo>
                <a:lnTo>
                  <a:pt x="718" y="160"/>
                </a:lnTo>
                <a:lnTo>
                  <a:pt x="720" y="166"/>
                </a:lnTo>
                <a:lnTo>
                  <a:pt x="722" y="170"/>
                </a:lnTo>
                <a:lnTo>
                  <a:pt x="722" y="170"/>
                </a:lnTo>
                <a:lnTo>
                  <a:pt x="716" y="166"/>
                </a:lnTo>
                <a:lnTo>
                  <a:pt x="712" y="160"/>
                </a:lnTo>
                <a:lnTo>
                  <a:pt x="710" y="152"/>
                </a:lnTo>
                <a:lnTo>
                  <a:pt x="710" y="144"/>
                </a:lnTo>
                <a:lnTo>
                  <a:pt x="710" y="144"/>
                </a:lnTo>
                <a:lnTo>
                  <a:pt x="712" y="136"/>
                </a:lnTo>
                <a:lnTo>
                  <a:pt x="714" y="128"/>
                </a:lnTo>
                <a:lnTo>
                  <a:pt x="720" y="122"/>
                </a:lnTo>
                <a:lnTo>
                  <a:pt x="726" y="116"/>
                </a:lnTo>
                <a:lnTo>
                  <a:pt x="732" y="112"/>
                </a:lnTo>
                <a:lnTo>
                  <a:pt x="742" y="108"/>
                </a:lnTo>
                <a:lnTo>
                  <a:pt x="760" y="102"/>
                </a:lnTo>
                <a:lnTo>
                  <a:pt x="760" y="102"/>
                </a:lnTo>
                <a:lnTo>
                  <a:pt x="764" y="118"/>
                </a:lnTo>
                <a:lnTo>
                  <a:pt x="766" y="134"/>
                </a:lnTo>
                <a:lnTo>
                  <a:pt x="766" y="134"/>
                </a:lnTo>
                <a:lnTo>
                  <a:pt x="766" y="150"/>
                </a:lnTo>
                <a:lnTo>
                  <a:pt x="762" y="166"/>
                </a:lnTo>
                <a:lnTo>
                  <a:pt x="756" y="182"/>
                </a:lnTo>
                <a:lnTo>
                  <a:pt x="746" y="194"/>
                </a:lnTo>
                <a:lnTo>
                  <a:pt x="736" y="206"/>
                </a:lnTo>
                <a:lnTo>
                  <a:pt x="722" y="216"/>
                </a:lnTo>
                <a:lnTo>
                  <a:pt x="706" y="226"/>
                </a:lnTo>
                <a:lnTo>
                  <a:pt x="688" y="232"/>
                </a:lnTo>
                <a:lnTo>
                  <a:pt x="688" y="232"/>
                </a:lnTo>
                <a:lnTo>
                  <a:pt x="672" y="226"/>
                </a:lnTo>
                <a:lnTo>
                  <a:pt x="656" y="216"/>
                </a:lnTo>
                <a:lnTo>
                  <a:pt x="642" y="206"/>
                </a:lnTo>
                <a:lnTo>
                  <a:pt x="630" y="194"/>
                </a:lnTo>
                <a:lnTo>
                  <a:pt x="622" y="182"/>
                </a:lnTo>
                <a:lnTo>
                  <a:pt x="614" y="166"/>
                </a:lnTo>
                <a:lnTo>
                  <a:pt x="612" y="150"/>
                </a:lnTo>
                <a:lnTo>
                  <a:pt x="610" y="134"/>
                </a:lnTo>
                <a:lnTo>
                  <a:pt x="610" y="134"/>
                </a:lnTo>
                <a:lnTo>
                  <a:pt x="612" y="118"/>
                </a:lnTo>
                <a:lnTo>
                  <a:pt x="618" y="102"/>
                </a:lnTo>
                <a:lnTo>
                  <a:pt x="618" y="102"/>
                </a:lnTo>
                <a:lnTo>
                  <a:pt x="636" y="108"/>
                </a:lnTo>
                <a:lnTo>
                  <a:pt x="644" y="112"/>
                </a:lnTo>
                <a:lnTo>
                  <a:pt x="652" y="116"/>
                </a:lnTo>
                <a:lnTo>
                  <a:pt x="658" y="122"/>
                </a:lnTo>
                <a:lnTo>
                  <a:pt x="662" y="128"/>
                </a:lnTo>
                <a:lnTo>
                  <a:pt x="666" y="136"/>
                </a:lnTo>
                <a:lnTo>
                  <a:pt x="668" y="144"/>
                </a:lnTo>
                <a:lnTo>
                  <a:pt x="668" y="144"/>
                </a:lnTo>
                <a:lnTo>
                  <a:pt x="668" y="152"/>
                </a:lnTo>
                <a:lnTo>
                  <a:pt x="666" y="158"/>
                </a:lnTo>
                <a:lnTo>
                  <a:pt x="662" y="164"/>
                </a:lnTo>
                <a:lnTo>
                  <a:pt x="658" y="168"/>
                </a:lnTo>
                <a:lnTo>
                  <a:pt x="658" y="168"/>
                </a:lnTo>
                <a:lnTo>
                  <a:pt x="660" y="160"/>
                </a:lnTo>
                <a:lnTo>
                  <a:pt x="660" y="160"/>
                </a:lnTo>
                <a:lnTo>
                  <a:pt x="658" y="154"/>
                </a:lnTo>
                <a:lnTo>
                  <a:pt x="654" y="148"/>
                </a:lnTo>
                <a:lnTo>
                  <a:pt x="650" y="144"/>
                </a:lnTo>
                <a:lnTo>
                  <a:pt x="642" y="144"/>
                </a:lnTo>
                <a:lnTo>
                  <a:pt x="642" y="144"/>
                </a:lnTo>
                <a:lnTo>
                  <a:pt x="636" y="144"/>
                </a:lnTo>
                <a:lnTo>
                  <a:pt x="630" y="148"/>
                </a:lnTo>
                <a:lnTo>
                  <a:pt x="626" y="154"/>
                </a:lnTo>
                <a:lnTo>
                  <a:pt x="626" y="160"/>
                </a:lnTo>
                <a:lnTo>
                  <a:pt x="626" y="160"/>
                </a:lnTo>
                <a:lnTo>
                  <a:pt x="626" y="166"/>
                </a:lnTo>
                <a:lnTo>
                  <a:pt x="628" y="170"/>
                </a:lnTo>
                <a:lnTo>
                  <a:pt x="632" y="174"/>
                </a:lnTo>
                <a:lnTo>
                  <a:pt x="638" y="176"/>
                </a:lnTo>
                <a:lnTo>
                  <a:pt x="638" y="176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50" y="176"/>
                </a:lnTo>
                <a:lnTo>
                  <a:pt x="650" y="176"/>
                </a:lnTo>
                <a:lnTo>
                  <a:pt x="652" y="176"/>
                </a:lnTo>
                <a:lnTo>
                  <a:pt x="652" y="176"/>
                </a:lnTo>
                <a:lnTo>
                  <a:pt x="660" y="170"/>
                </a:lnTo>
                <a:lnTo>
                  <a:pt x="666" y="164"/>
                </a:lnTo>
                <a:lnTo>
                  <a:pt x="670" y="154"/>
                </a:lnTo>
                <a:lnTo>
                  <a:pt x="672" y="144"/>
                </a:lnTo>
                <a:lnTo>
                  <a:pt x="672" y="144"/>
                </a:lnTo>
                <a:lnTo>
                  <a:pt x="670" y="134"/>
                </a:lnTo>
                <a:lnTo>
                  <a:pt x="666" y="126"/>
                </a:lnTo>
                <a:lnTo>
                  <a:pt x="662" y="118"/>
                </a:lnTo>
                <a:lnTo>
                  <a:pt x="658" y="110"/>
                </a:lnTo>
                <a:lnTo>
                  <a:pt x="650" y="104"/>
                </a:lnTo>
                <a:lnTo>
                  <a:pt x="642" y="98"/>
                </a:lnTo>
                <a:lnTo>
                  <a:pt x="624" y="88"/>
                </a:lnTo>
                <a:lnTo>
                  <a:pt x="624" y="88"/>
                </a:lnTo>
                <a:lnTo>
                  <a:pt x="636" y="74"/>
                </a:lnTo>
                <a:lnTo>
                  <a:pt x="652" y="60"/>
                </a:lnTo>
                <a:lnTo>
                  <a:pt x="668" y="48"/>
                </a:lnTo>
                <a:lnTo>
                  <a:pt x="688" y="40"/>
                </a:lnTo>
                <a:lnTo>
                  <a:pt x="688" y="40"/>
                </a:lnTo>
                <a:close/>
                <a:moveTo>
                  <a:pt x="4" y="62"/>
                </a:moveTo>
                <a:lnTo>
                  <a:pt x="4" y="62"/>
                </a:lnTo>
                <a:lnTo>
                  <a:pt x="4" y="56"/>
                </a:lnTo>
                <a:lnTo>
                  <a:pt x="6" y="48"/>
                </a:lnTo>
                <a:lnTo>
                  <a:pt x="10" y="42"/>
                </a:lnTo>
                <a:lnTo>
                  <a:pt x="16" y="36"/>
                </a:lnTo>
                <a:lnTo>
                  <a:pt x="32" y="28"/>
                </a:lnTo>
                <a:lnTo>
                  <a:pt x="52" y="20"/>
                </a:lnTo>
                <a:lnTo>
                  <a:pt x="76" y="14"/>
                </a:lnTo>
                <a:lnTo>
                  <a:pt x="102" y="10"/>
                </a:lnTo>
                <a:lnTo>
                  <a:pt x="152" y="6"/>
                </a:lnTo>
                <a:lnTo>
                  <a:pt x="152" y="6"/>
                </a:lnTo>
                <a:lnTo>
                  <a:pt x="152" y="6"/>
                </a:lnTo>
                <a:lnTo>
                  <a:pt x="180" y="4"/>
                </a:lnTo>
                <a:lnTo>
                  <a:pt x="206" y="4"/>
                </a:lnTo>
                <a:lnTo>
                  <a:pt x="234" y="6"/>
                </a:lnTo>
                <a:lnTo>
                  <a:pt x="262" y="8"/>
                </a:lnTo>
                <a:lnTo>
                  <a:pt x="290" y="12"/>
                </a:lnTo>
                <a:lnTo>
                  <a:pt x="316" y="18"/>
                </a:lnTo>
                <a:lnTo>
                  <a:pt x="340" y="24"/>
                </a:lnTo>
                <a:lnTo>
                  <a:pt x="362" y="34"/>
                </a:lnTo>
                <a:lnTo>
                  <a:pt x="362" y="34"/>
                </a:lnTo>
                <a:lnTo>
                  <a:pt x="298" y="52"/>
                </a:lnTo>
                <a:lnTo>
                  <a:pt x="238" y="72"/>
                </a:lnTo>
                <a:lnTo>
                  <a:pt x="180" y="88"/>
                </a:lnTo>
                <a:lnTo>
                  <a:pt x="152" y="92"/>
                </a:lnTo>
                <a:lnTo>
                  <a:pt x="122" y="96"/>
                </a:lnTo>
                <a:lnTo>
                  <a:pt x="122" y="96"/>
                </a:lnTo>
                <a:lnTo>
                  <a:pt x="82" y="98"/>
                </a:lnTo>
                <a:lnTo>
                  <a:pt x="62" y="96"/>
                </a:lnTo>
                <a:lnTo>
                  <a:pt x="44" y="94"/>
                </a:lnTo>
                <a:lnTo>
                  <a:pt x="28" y="90"/>
                </a:lnTo>
                <a:lnTo>
                  <a:pt x="16" y="84"/>
                </a:lnTo>
                <a:lnTo>
                  <a:pt x="10" y="78"/>
                </a:lnTo>
                <a:lnTo>
                  <a:pt x="6" y="74"/>
                </a:lnTo>
                <a:lnTo>
                  <a:pt x="4" y="68"/>
                </a:lnTo>
                <a:lnTo>
                  <a:pt x="4" y="62"/>
                </a:lnTo>
                <a:lnTo>
                  <a:pt x="4" y="6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31" tIns="45715" rIns="91431" bIns="45715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56357" name="左大括号 56356"/>
          <p:cNvSpPr/>
          <p:nvPr/>
        </p:nvSpPr>
        <p:spPr>
          <a:xfrm>
            <a:off x="3779839" y="1052514"/>
            <a:ext cx="144462" cy="1800225"/>
          </a:xfrm>
          <a:prstGeom prst="leftBrace">
            <a:avLst>
              <a:gd name="adj1" fmla="val 103846"/>
              <a:gd name="adj2" fmla="val 50000"/>
            </a:avLst>
          </a:prstGeom>
          <a:noFill/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lIns="91431" tIns="45715" rIns="91431" bIns="45715" anchor="ctr"/>
          <a:lstStyle/>
          <a:p>
            <a:pPr algn="ctr"/>
            <a:endParaRPr lang="zh-CN" altLang="en-US" sz="1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56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56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56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56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56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56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tmFilter="0,0; .5, 1; 1, 1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  <p:bldP spid="56325" grpId="0"/>
      <p:bldP spid="56344" grpId="0"/>
      <p:bldP spid="56350" grpId="0"/>
      <p:bldP spid="56352" grpId="0"/>
      <p:bldP spid="56353" grpId="0"/>
      <p:bldP spid="563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标题 158721"/>
          <p:cNvSpPr>
            <a:spLocks noGrp="1"/>
          </p:cNvSpPr>
          <p:nvPr>
            <p:ph type="title"/>
          </p:nvPr>
        </p:nvSpPr>
        <p:spPr>
          <a:xfrm>
            <a:off x="179389" y="115888"/>
            <a:ext cx="4321174" cy="927100"/>
          </a:xfrm>
          <a:ln/>
          <a:effectLst>
            <a:outerShdw dist="35921" dir="2699999" algn="ctr" rotWithShape="0">
              <a:srgbClr val="FFFFFF"/>
            </a:outerShdw>
          </a:effectLst>
        </p:spPr>
        <p:txBody>
          <a:bodyPr/>
          <a:lstStyle/>
          <a:p>
            <a:r>
              <a:rPr lang="zh-CN" altLang="en-US" sz="3600" dirty="0"/>
              <a:t>热点链接</a:t>
            </a:r>
          </a:p>
        </p:txBody>
      </p:sp>
      <p:sp>
        <p:nvSpPr>
          <p:cNvPr id="158723" name="文本占位符 158722"/>
          <p:cNvSpPr>
            <a:spLocks noGrp="1"/>
          </p:cNvSpPr>
          <p:nvPr>
            <p:ph type="body" idx="4294967295"/>
          </p:nvPr>
        </p:nvSpPr>
        <p:spPr>
          <a:xfrm>
            <a:off x="539750" y="981075"/>
            <a:ext cx="4679950" cy="4608513"/>
          </a:xfrm>
          <a:ln/>
        </p:spPr>
        <p:txBody>
          <a:bodyPr lIns="91431" tIns="45715" rIns="91431" bIns="45715"/>
          <a:lstStyle/>
          <a:p>
            <a:r>
              <a:rPr lang="en-US" altLang="zh-CN" sz="2800" b="1"/>
              <a:t>2017</a:t>
            </a:r>
            <a:r>
              <a:rPr lang="zh-CN" altLang="en-US" sz="2800" b="1" dirty="0"/>
              <a:t>年</a:t>
            </a:r>
            <a:r>
              <a:rPr lang="en-US" altLang="zh-CN" sz="2800" b="1"/>
              <a:t>10</a:t>
            </a:r>
            <a:r>
              <a:rPr lang="zh-CN" altLang="en-US" sz="2800" b="1" dirty="0"/>
              <a:t>月</a:t>
            </a:r>
            <a:r>
              <a:rPr lang="en-US" altLang="zh-CN" sz="2800" b="1"/>
              <a:t>18</a:t>
            </a:r>
            <a:r>
              <a:rPr lang="zh-CN" altLang="en-US" sz="2800" b="1" dirty="0"/>
              <a:t>日，习近平同志在十九大报告中强调，中国特色社会主义进入新时代，我国社会主要矛盾已经转化为</a:t>
            </a:r>
            <a:r>
              <a:rPr lang="zh-CN" altLang="en-US" sz="2800" b="1" dirty="0">
                <a:solidFill>
                  <a:srgbClr val="000080"/>
                </a:solidFill>
              </a:rPr>
              <a:t>人民日益增长的</a:t>
            </a:r>
            <a:r>
              <a:rPr lang="zh-CN" altLang="en-US" sz="2800" b="1" dirty="0">
                <a:solidFill>
                  <a:srgbClr val="C00000"/>
                </a:solidFill>
              </a:rPr>
              <a:t>美好生活需要</a:t>
            </a:r>
            <a:r>
              <a:rPr lang="zh-CN" altLang="en-US" sz="2800" b="1" dirty="0">
                <a:solidFill>
                  <a:srgbClr val="000080"/>
                </a:solidFill>
              </a:rPr>
              <a:t>和</a:t>
            </a:r>
            <a:r>
              <a:rPr lang="zh-CN" altLang="en-US" sz="2800" b="1" dirty="0">
                <a:solidFill>
                  <a:srgbClr val="C00000"/>
                </a:solidFill>
              </a:rPr>
              <a:t>不平衡不充分</a:t>
            </a:r>
            <a:r>
              <a:rPr lang="zh-CN" altLang="en-US" sz="2800" b="1" dirty="0">
                <a:solidFill>
                  <a:srgbClr val="000080"/>
                </a:solidFill>
              </a:rPr>
              <a:t>的发展之间的矛盾 。</a:t>
            </a:r>
          </a:p>
        </p:txBody>
      </p:sp>
      <p:pic>
        <p:nvPicPr>
          <p:cNvPr id="158725" name="图片 158724" descr="t011d1f932b4c9960b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981076"/>
            <a:ext cx="3190875" cy="403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6" name="文本框 158725"/>
          <p:cNvSpPr txBox="1"/>
          <p:nvPr/>
        </p:nvSpPr>
        <p:spPr>
          <a:xfrm>
            <a:off x="611188" y="5661025"/>
            <a:ext cx="8208962" cy="1077208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</a:rPr>
              <a:t>想一想：面对当前的主要矛盾，党和国家如何建设社会主义呢？你能提一些建议吗？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70657"/>
          <p:cNvSpPr txBox="1"/>
          <p:nvPr/>
        </p:nvSpPr>
        <p:spPr>
          <a:xfrm>
            <a:off x="228601" y="304801"/>
            <a:ext cx="8915400" cy="36932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70659" name="文本框 70658"/>
          <p:cNvSpPr txBox="1"/>
          <p:nvPr/>
        </p:nvSpPr>
        <p:spPr>
          <a:xfrm>
            <a:off x="5791200" y="3886201"/>
            <a:ext cx="4114800" cy="70167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ea typeface="宋体" panose="02010600030101010101" pitchFamily="2" charset="-122"/>
              </a:rPr>
              <a:t> 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70660" name="文本框 70659"/>
          <p:cNvSpPr txBox="1"/>
          <p:nvPr/>
        </p:nvSpPr>
        <p:spPr>
          <a:xfrm>
            <a:off x="4114801" y="1241425"/>
            <a:ext cx="5105401" cy="52768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ea typeface="宋体" panose="02010600030101010101" pitchFamily="2" charset="-122"/>
              </a:rPr>
              <a:t>结合所学并快速浏览教材第二、三自然段回答：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ea typeface="宋体" panose="02010600030101010101" pitchFamily="2" charset="-122"/>
              </a:rPr>
              <a:t>、在李国庆</a:t>
            </a:r>
            <a:r>
              <a:rPr lang="en-US" altLang="zh-CN" sz="2800" b="1" dirty="0"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ea typeface="宋体" panose="02010600030101010101" pitchFamily="2" charset="-122"/>
              </a:rPr>
              <a:t>岁这一年党和政府制定了一个什么</a:t>
            </a:r>
            <a:r>
              <a:rPr lang="zh-CN" altLang="en-US" sz="2800" b="1" dirty="0">
                <a:solidFill>
                  <a:srgbClr val="C00000"/>
                </a:solidFill>
                <a:ea typeface="宋体" panose="02010600030101010101" pitchFamily="2" charset="-122"/>
              </a:rPr>
              <a:t>路线</a:t>
            </a:r>
            <a:r>
              <a:rPr lang="zh-CN" altLang="en-US" sz="2800" b="1" dirty="0">
                <a:ea typeface="宋体" panose="02010600030101010101" pitchFamily="2" charset="-122"/>
              </a:rPr>
              <a:t>？该路线的</a:t>
            </a:r>
            <a:r>
              <a:rPr lang="zh-CN" altLang="en-US" sz="2800" b="1" dirty="0">
                <a:solidFill>
                  <a:srgbClr val="C00000"/>
                </a:solidFill>
                <a:ea typeface="宋体" panose="02010600030101010101" pitchFamily="2" charset="-122"/>
              </a:rPr>
              <a:t>内容</a:t>
            </a:r>
            <a:r>
              <a:rPr lang="zh-CN" altLang="en-US" sz="2800" b="1" dirty="0">
                <a:ea typeface="宋体" panose="02010600030101010101" pitchFamily="2" charset="-122"/>
              </a:rPr>
              <a:t>是什么</a:t>
            </a:r>
            <a:r>
              <a:rPr lang="zh-CN" altLang="en-US" b="1" dirty="0">
                <a:latin typeface="Arial" panose="020B0604020202020204" pitchFamily="34" charset="0"/>
              </a:rPr>
              <a:t>？</a:t>
            </a:r>
            <a:endParaRPr lang="zh-CN" altLang="en-US" sz="2800" b="1" dirty="0"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ea typeface="宋体" panose="02010600030101010101" pitchFamily="2" charset="-122"/>
              </a:rPr>
              <a:t>、导致回忆录中出现“</a:t>
            </a:r>
            <a:r>
              <a:rPr lang="zh-CN" altLang="en-US" sz="2800" b="1" dirty="0">
                <a:solidFill>
                  <a:srgbClr val="C00000"/>
                </a:solidFill>
                <a:ea typeface="宋体" panose="02010600030101010101" pitchFamily="2" charset="-122"/>
              </a:rPr>
              <a:t>失误</a:t>
            </a:r>
            <a:r>
              <a:rPr lang="zh-CN" altLang="en-US" sz="2800" b="1" dirty="0">
                <a:ea typeface="宋体" panose="02010600030101010101" pitchFamily="2" charset="-122"/>
              </a:rPr>
              <a:t>” 的主要表现是什么？这些失误反映了当时人民怎样的心情？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ea typeface="宋体" panose="02010600030101010101" pitchFamily="2" charset="-122"/>
              </a:rPr>
              <a:t>结果如何？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ea typeface="宋体" panose="02010600030101010101" pitchFamily="2" charset="-122"/>
              </a:rPr>
              <a:t>、当时党和政府是如何应对“严重经济困难” 的？效果如何？</a:t>
            </a:r>
          </a:p>
        </p:txBody>
      </p:sp>
      <p:sp>
        <p:nvSpPr>
          <p:cNvPr id="70661" name="竖卷形 70660"/>
          <p:cNvSpPr/>
          <p:nvPr/>
        </p:nvSpPr>
        <p:spPr>
          <a:xfrm>
            <a:off x="-446087" y="152400"/>
            <a:ext cx="5240337" cy="64770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0662" name="文本框 70661"/>
          <p:cNvSpPr txBox="1"/>
          <p:nvPr/>
        </p:nvSpPr>
        <p:spPr>
          <a:xfrm>
            <a:off x="0" y="1000126"/>
            <a:ext cx="3657600" cy="51911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ea typeface="宋体" panose="02010600030101010101" pitchFamily="2" charset="-122"/>
              </a:rPr>
              <a:t>      </a:t>
            </a:r>
            <a:endParaRPr lang="zh-CN" altLang="en-US" sz="2800">
              <a:ea typeface="宋体" panose="02010600030101010101" pitchFamily="2" charset="-122"/>
            </a:endParaRPr>
          </a:p>
        </p:txBody>
      </p:sp>
      <p:sp>
        <p:nvSpPr>
          <p:cNvPr id="70663" name="矩形 70662"/>
          <p:cNvSpPr/>
          <p:nvPr/>
        </p:nvSpPr>
        <p:spPr>
          <a:xfrm>
            <a:off x="1066800" y="304801"/>
            <a:ext cx="3200400" cy="457200"/>
          </a:xfrm>
          <a:prstGeom prst="rect">
            <a:avLst/>
          </a:prstGeom>
        </p:spPr>
        <p:txBody>
          <a:bodyPr wrap="none" lIns="91431" tIns="45715" rIns="91431" bIns="45715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激情燃烧的岁月</a:t>
            </a:r>
          </a:p>
        </p:txBody>
      </p:sp>
      <p:sp>
        <p:nvSpPr>
          <p:cNvPr id="70664" name="文本框 70663"/>
          <p:cNvSpPr txBox="1"/>
          <p:nvPr/>
        </p:nvSpPr>
        <p:spPr>
          <a:xfrm>
            <a:off x="228601" y="762000"/>
            <a:ext cx="3733800" cy="5301441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ea typeface="宋体" panose="02010600030101010101" pitchFamily="2" charset="-122"/>
              </a:rPr>
              <a:t>  </a:t>
            </a:r>
            <a:r>
              <a:rPr lang="en-US" altLang="zh-CN" sz="2300" b="1">
                <a:ea typeface="宋体" panose="02010600030101010101" pitchFamily="2" charset="-122"/>
              </a:rPr>
              <a:t>《</a:t>
            </a:r>
            <a:r>
              <a:rPr lang="zh-CN" altLang="en-US" sz="2300" b="1">
                <a:ea typeface="宋体" panose="02010600030101010101" pitchFamily="2" charset="-122"/>
              </a:rPr>
              <a:t>激情岁月酿失误</a:t>
            </a:r>
            <a:r>
              <a:rPr lang="en-US" altLang="zh-CN" sz="2300" b="1">
                <a:ea typeface="宋体" panose="02010600030101010101" pitchFamily="2" charset="-122"/>
              </a:rPr>
              <a:t>》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 b="1">
                <a:ea typeface="宋体" panose="02010600030101010101" pitchFamily="2" charset="-122"/>
              </a:rPr>
              <a:t>       </a:t>
            </a:r>
            <a:r>
              <a:rPr lang="zh-CN" altLang="en-US" sz="2300" b="1">
                <a:ea typeface="宋体" panose="02010600030101010101" pitchFamily="2" charset="-122"/>
              </a:rPr>
              <a:t>在我</a:t>
            </a:r>
            <a:r>
              <a:rPr lang="en-US" altLang="zh-CN" sz="2300" b="1">
                <a:ea typeface="宋体" panose="02010600030101010101" pitchFamily="2" charset="-122"/>
              </a:rPr>
              <a:t>9</a:t>
            </a:r>
            <a:r>
              <a:rPr lang="zh-CN" altLang="en-US" sz="2300" b="1">
                <a:ea typeface="宋体" panose="02010600030101010101" pitchFamily="2" charset="-122"/>
              </a:rPr>
              <a:t>岁这一年格外难忘，因为这一年人们吃大锅饭，好象提前进入了共产主义社会，人们的干劲也好象陡然增加了，整天高喊：“人有多大胆，地有多大产”。但是，好景不长，很快人们就由于这种冒进和浮夸，国家出现了前所未有的严重经济困难</a:t>
            </a:r>
            <a:r>
              <a:rPr lang="en-US" altLang="zh-CN" sz="2300" b="1">
                <a:ea typeface="宋体" panose="02010600030101010101" pitchFamily="2" charset="-122"/>
              </a:rPr>
              <a:t>.</a:t>
            </a:r>
            <a:r>
              <a:rPr lang="zh-CN" altLang="en-US" sz="2300" b="1">
                <a:ea typeface="宋体" panose="02010600030101010101" pitchFamily="2" charset="-122"/>
              </a:rPr>
              <a:t>不过很快党和政府采取了有效地措施，经济很快恢复和发展</a:t>
            </a:r>
            <a:r>
              <a:rPr lang="en-US" altLang="zh-CN" sz="2300" b="1">
                <a:ea typeface="宋体" panose="02010600030101010101" pitchFamily="2" charset="-122"/>
              </a:rPr>
              <a:t>. ……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300" b="1">
              <a:ea typeface="宋体" panose="02010600030101010101" pitchFamily="2" charset="-122"/>
            </a:endParaRPr>
          </a:p>
        </p:txBody>
      </p:sp>
      <p:grpSp>
        <p:nvGrpSpPr>
          <p:cNvPr id="70665" name="组合 24"/>
          <p:cNvGrpSpPr/>
          <p:nvPr/>
        </p:nvGrpSpPr>
        <p:grpSpPr>
          <a:xfrm>
            <a:off x="5364163" y="-100011"/>
            <a:ext cx="3041650" cy="1523999"/>
            <a:chOff x="3093353" y="832522"/>
            <a:chExt cx="3039889" cy="15232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101159" y="836711"/>
              <a:ext cx="3026944" cy="1512168"/>
            </a:xfrm>
            <a:prstGeom prst="rect">
              <a:avLst/>
            </a:prstGeom>
          </p:spPr>
        </p:pic>
        <p:sp>
          <p:nvSpPr>
            <p:cNvPr id="12" name="文本框 29"/>
            <p:cNvSpPr txBox="1">
              <a:spLocks noChangeArrowheads="1"/>
            </p:cNvSpPr>
            <p:nvPr/>
          </p:nvSpPr>
          <p:spPr bwMode="auto">
            <a:xfrm>
              <a:off x="3570748" y="1322255"/>
              <a:ext cx="2087766" cy="560121"/>
            </a:xfrm>
            <a:prstGeom prst="rect">
              <a:avLst/>
            </a:prstGeom>
            <a:noFill/>
            <a:ln>
              <a:noFill/>
            </a:ln>
          </p:spPr>
          <p:txBody>
            <a:bodyPr tIns="36000" bIns="36000" anchor="ctr">
              <a:spAutoFit/>
            </a:bodyPr>
            <a:lstStyle/>
            <a:p>
              <a:pPr algn="dist"/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r>
                <a:rPr lang="en-US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61" name="文本框 6147"/>
          <p:cNvSpPr txBox="1"/>
          <p:nvPr/>
        </p:nvSpPr>
        <p:spPr>
          <a:xfrm>
            <a:off x="250826" y="260350"/>
            <a:ext cx="4960938" cy="70167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社会主义总路线</a:t>
            </a:r>
          </a:p>
        </p:txBody>
      </p:sp>
      <p:graphicFrame>
        <p:nvGraphicFramePr>
          <p:cNvPr id="159762" name="对象 159761"/>
          <p:cNvGraphicFramePr>
            <a:graphicFrameLocks noGrp="1"/>
          </p:cNvGraphicFramePr>
          <p:nvPr/>
        </p:nvGraphicFramePr>
        <p:xfrm>
          <a:off x="395288" y="1484314"/>
          <a:ext cx="3622675" cy="225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r:id="rId3" imgW="4267200" imgH="2914650" progId="PBrush">
                  <p:embed/>
                </p:oleObj>
              </mc:Choice>
              <mc:Fallback>
                <p:oleObj r:id="rId3" imgW="4267200" imgH="2914650" progId="PBrus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288" y="1484314"/>
                        <a:ext cx="3622675" cy="2255837"/>
                      </a:xfrm>
                      <a:prstGeom prst="rect">
                        <a:avLst/>
                      </a:prstGeom>
                      <a:noFill/>
                      <a:ln w="38100" cap="flat" cmpd="sng">
                        <a:solidFill>
                          <a:srgbClr val="9933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63" name="文本框 1"/>
          <p:cNvSpPr txBox="1"/>
          <p:nvPr/>
        </p:nvSpPr>
        <p:spPr>
          <a:xfrm>
            <a:off x="4284664" y="1557339"/>
            <a:ext cx="1537582" cy="2554535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5" rIns="91431" bIns="45715">
            <a:spAutoFit/>
          </a:bodyPr>
          <a:lstStyle/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时间：</a:t>
            </a:r>
          </a:p>
          <a:p>
            <a:pPr eaLnBrk="1" hangingPunct="1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会议： </a:t>
            </a:r>
          </a:p>
          <a:p>
            <a:pPr eaLnBrk="1" hangingPunct="1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67400" y="1628775"/>
            <a:ext cx="1924050" cy="58476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1958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35601" y="2492375"/>
            <a:ext cx="3436938" cy="58476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中共八大二次会议</a:t>
            </a:r>
          </a:p>
        </p:txBody>
      </p:sp>
      <p:sp>
        <p:nvSpPr>
          <p:cNvPr id="6160" name="Rectangle 55"/>
          <p:cNvSpPr/>
          <p:nvPr/>
        </p:nvSpPr>
        <p:spPr>
          <a:xfrm>
            <a:off x="5580063" y="3500438"/>
            <a:ext cx="3359150" cy="1373187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鼓足干劲、力争上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游、多快好省地建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设社会主义</a:t>
            </a:r>
          </a:p>
        </p:txBody>
      </p:sp>
      <p:sp>
        <p:nvSpPr>
          <p:cNvPr id="159767" name="文本框 6"/>
          <p:cNvSpPr txBox="1"/>
          <p:nvPr/>
        </p:nvSpPr>
        <p:spPr>
          <a:xfrm>
            <a:off x="650875" y="5448300"/>
            <a:ext cx="1922464" cy="584765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84376" y="5448301"/>
            <a:ext cx="7019924" cy="52321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全国掀起了大跃进的高潮和人民公社化运动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160" grpId="0"/>
      <p:bldP spid="6160" grpId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6"/>
          <p:cNvSpPr txBox="1">
            <a:spLocks noChangeArrowheads="1"/>
          </p:cNvSpPr>
          <p:nvPr/>
        </p:nvSpPr>
        <p:spPr bwMode="auto">
          <a:xfrm>
            <a:off x="824707" y="1840509"/>
            <a:ext cx="4033839" cy="1981808"/>
          </a:xfrm>
          <a:prstGeom prst="round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31" tIns="45715" rIns="91431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多炼钢铁多流汗，</a:t>
            </a:r>
            <a:endParaRPr lang="en-US" altLang="zh-CN" sz="23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超过定额翻两番。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滚滚钢水心中燃，</a:t>
            </a:r>
            <a:endParaRPr lang="en-US" altLang="zh-CN" sz="23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一心要把英国赶！</a:t>
            </a:r>
          </a:p>
        </p:txBody>
      </p:sp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1475658" y="4400605"/>
            <a:ext cx="1981794" cy="52322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1431" tIns="45715" rIns="91431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高指标</a:t>
            </a:r>
          </a:p>
        </p:txBody>
      </p:sp>
      <p:pic>
        <p:nvPicPr>
          <p:cNvPr id="6" name="Picture 12" descr="北京市民将自家的铁制用具送去炼钢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0300" y="1900768"/>
            <a:ext cx="3467100" cy="30014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10" name="圆角矩形 9"/>
          <p:cNvSpPr/>
          <p:nvPr/>
        </p:nvSpPr>
        <p:spPr>
          <a:xfrm>
            <a:off x="585789" y="5253569"/>
            <a:ext cx="7831137" cy="1395700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91431" tIns="45715" rIns="91431" bIns="45715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为使钢铁产量翻一番，全国各地共组织</a:t>
            </a:r>
            <a:r>
              <a:rPr lang="en-US" altLang="zh-CN" sz="2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9000</a:t>
            </a:r>
            <a:r>
              <a:rPr lang="zh-CN" altLang="en-US" sz="2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万人上山找矿，建小锅炉，用土法炼钢。到年底，产量指标完成，但</a:t>
            </a:r>
            <a:r>
              <a:rPr lang="en-US" altLang="zh-CN" sz="2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  <a:r>
              <a:rPr lang="zh-CN" altLang="en-US" sz="2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万吨土钢无法使用。</a:t>
            </a: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3851376" y="4662216"/>
            <a:ext cx="2555974" cy="5232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1431" tIns="45715" rIns="91431" bIns="45715">
            <a:spAutoFit/>
          </a:bodyPr>
          <a:lstStyle>
            <a:defPPr>
              <a:defRPr lang="en-US"/>
            </a:defPPr>
            <a:lvl1pPr algn="ctr" eaLnBrk="1" hangingPunct="1">
              <a:spcBef>
                <a:spcPct val="50000"/>
              </a:spcBef>
              <a:buFontTx/>
              <a:defRPr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瞎指挥</a:t>
            </a:r>
          </a:p>
        </p:txBody>
      </p:sp>
      <p:pic>
        <p:nvPicPr>
          <p:cNvPr id="1946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4" t="7088" r="6679"/>
          <a:stretch>
            <a:fillRect/>
          </a:stretch>
        </p:blipFill>
        <p:spPr bwMode="auto">
          <a:xfrm>
            <a:off x="588965" y="963086"/>
            <a:ext cx="471487" cy="882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26"/>
          <p:cNvSpPr txBox="1"/>
          <p:nvPr/>
        </p:nvSpPr>
        <p:spPr>
          <a:xfrm>
            <a:off x="1547665" y="404664"/>
            <a:ext cx="5891178" cy="773136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7228" tIns="53613" rIns="107228" bIns="53613"/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3600" b="1" noProof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工业：大炼钢铁</a:t>
            </a:r>
          </a:p>
        </p:txBody>
      </p:sp>
      <p:sp>
        <p:nvSpPr>
          <p:cNvPr id="11" name="文本框 24577"/>
          <p:cNvSpPr txBox="1">
            <a:spLocks noChangeArrowheads="1"/>
          </p:cNvSpPr>
          <p:nvPr/>
        </p:nvSpPr>
        <p:spPr bwMode="auto">
          <a:xfrm>
            <a:off x="8577943" y="1547195"/>
            <a:ext cx="570493" cy="38801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eaVert" wrap="none" lIns="107228" tIns="53613" rIns="107228" bIns="5361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300" b="1" dirty="0">
                <a:solidFill>
                  <a:srgbClr val="FFFFFF"/>
                </a:solidFill>
                <a:latin typeface="Times New Roman" pitchFamily="18" charset="0"/>
              </a:rPr>
              <a:t>居民将自家金属用品拿去炼钢</a:t>
            </a:r>
          </a:p>
        </p:txBody>
      </p:sp>
    </p:spTree>
    <p:extLst>
      <p:ext uri="{BB962C8B-B14F-4D97-AF65-F5344CB8AC3E}">
        <p14:creationId xmlns:p14="http://schemas.microsoft.com/office/powerpoint/2010/main" val="14505354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51125132858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3958"/>
  <p:tag name="MH_LIBRARY" val="GRAPHIC"/>
  <p:tag name="MH_ORDER" val="Picture 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2922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2922"/>
  <p:tag name="MH_LIBRARY" val="GRAPHIC"/>
  <p:tag name="MH_TYPE" val="Text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2922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2922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2922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13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2922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2922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2922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2858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13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4165355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4165355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60135"/>
  <p:tag name="MH_LIBRARY" val="GRAPHIC"/>
  <p:tag name="MH_TYPE" val="Text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15090527"/>
  <p:tag name="MH_LIBRARY" val="GRAPHIC"/>
  <p:tag name="MH_TYPE" val="Other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15090527"/>
  <p:tag name="MH_LIBRARY" val="GRAPHIC"/>
  <p:tag name="MH_TYPE" val="Other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15090527"/>
  <p:tag name="MH_LIBRARY" val="GRAPHIC"/>
  <p:tag name="MH_TYPE" val="Other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15090527"/>
  <p:tag name="MH_LIBRARY" val="GRAPHIC"/>
  <p:tag name="MH_TYPE" val="Other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15090527"/>
  <p:tag name="MH_LIBRARY" val="GRAPHIC"/>
  <p:tag name="MH_TYPE" val="Other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15090527"/>
  <p:tag name="MH_LIBRARY" val="GRAPHIC"/>
  <p:tag name="MH_TYPE" val="Other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2858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15090527"/>
  <p:tag name="MH_LIBRARY" val="GRAPHIC"/>
  <p:tag name="MH_TYPE" val="Other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15090527"/>
  <p:tag name="MH_LIBRARY" val="GRAPHIC"/>
  <p:tag name="MH_TYPE" val="Other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15090527"/>
  <p:tag name="MH_LIBRARY" val="GRAPHIC"/>
  <p:tag name="MH_TYPE" val="Other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YinZJG#"/>
  <p:tag name="MH_LAYOUT" val="TitleSubTitle"/>
  <p:tag name="MH" val="20151125134555"/>
  <p:tag name="MH_LIBRARY" val="GRAPHIC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3958"/>
  <p:tag name="MH_LIBRARY" val="GRAPHIC"/>
  <p:tag name="MH_ORDER" val="Picture 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2858"/>
  <p:tag name="MH_LIBRARY" val="GRAPHIC"/>
  <p:tag name="MH_TYPE" val="Pictur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4165355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4165355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3958"/>
  <p:tag name="MH_LIBRARY" val="GRAPHIC"/>
  <p:tag name="MH_ORDER" val="Picture 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YinZJG#"/>
  <p:tag name="MH_LAYOUT" val="TitleSubTitle"/>
  <p:tag name="MH" val="20151125134555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4093926"/>
  <p:tag name="MH_LIBRARY" val="GRAPHIC"/>
  <p:tag name="MH_TYPE" val="Other"/>
  <p:tag name="MH_ORDER" val="1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FFFFF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自定义 6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>
        <a:noFill/>
        <a:ln w="25400" cmpd="sng">
          <a:solidFill>
            <a:srgbClr val="C00000"/>
          </a:solidFill>
          <a:round/>
        </a:ln>
      </a:spPr>
      <a:bodyPr/>
      <a:lstStyle/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6666"/>
        </a:dk2>
        <a:lt2>
          <a:srgbClr val="808080"/>
        </a:lt2>
        <a:accent1>
          <a:srgbClr val="F8A230"/>
        </a:accent1>
        <a:accent2>
          <a:srgbClr val="5CACE2"/>
        </a:accent2>
        <a:accent3>
          <a:srgbClr val="FFFFFF"/>
        </a:accent3>
        <a:accent4>
          <a:srgbClr val="000000"/>
        </a:accent4>
        <a:accent5>
          <a:srgbClr val="FBCEAD"/>
        </a:accent5>
        <a:accent6>
          <a:srgbClr val="539BCD"/>
        </a:accent6>
        <a:hlink>
          <a:srgbClr val="E569A7"/>
        </a:hlink>
        <a:folHlink>
          <a:srgbClr val="95D8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8EEA3A"/>
        </a:accent1>
        <a:accent2>
          <a:srgbClr val="F97B90"/>
        </a:accent2>
        <a:accent3>
          <a:srgbClr val="FFFFFF"/>
        </a:accent3>
        <a:accent4>
          <a:srgbClr val="000000"/>
        </a:accent4>
        <a:accent5>
          <a:srgbClr val="C6F3AE"/>
        </a:accent5>
        <a:accent6>
          <a:srgbClr val="E26F82"/>
        </a:accent6>
        <a:hlink>
          <a:srgbClr val="5DC2F5"/>
        </a:hlink>
        <a:folHlink>
          <a:srgbClr val="FFA4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00000"/>
      </a:accent1>
      <a:accent2>
        <a:srgbClr val="FFA300"/>
      </a:accent2>
      <a:accent3>
        <a:srgbClr val="C00000"/>
      </a:accent3>
      <a:accent4>
        <a:srgbClr val="FFA300"/>
      </a:accent4>
      <a:accent5>
        <a:srgbClr val="C00000"/>
      </a:accent5>
      <a:accent6>
        <a:srgbClr val="FFA300"/>
      </a:accent6>
      <a:hlink>
        <a:srgbClr val="C00000"/>
      </a:hlink>
      <a:folHlink>
        <a:srgbClr val="FFA3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2765</Words>
  <Application>Microsoft Office PowerPoint</Application>
  <PresentationFormat>全屏显示(4:3)</PresentationFormat>
  <Paragraphs>329</Paragraphs>
  <Slides>46</Slides>
  <Notes>3</Notes>
  <HiddenSlides>0</HiddenSlides>
  <MMClips>2</MMClips>
  <ScaleCrop>false</ScaleCrop>
  <HeadingPairs>
    <vt:vector size="6" baseType="variant">
      <vt:variant>
        <vt:lpstr>主题</vt:lpstr>
      </vt:variant>
      <vt:variant>
        <vt:i4>5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46</vt:i4>
      </vt:variant>
    </vt:vector>
  </HeadingPairs>
  <TitlesOfParts>
    <vt:vector size="51" baseType="lpstr">
      <vt:lpstr>Default Design</vt:lpstr>
      <vt:lpstr>第一PPT，www.1ppt.com</vt:lpstr>
      <vt:lpstr>暗香扑面</vt:lpstr>
      <vt:lpstr>默认设计模板</vt:lpstr>
      <vt:lpstr>诗情画意</vt:lpstr>
      <vt:lpstr>1.三大改造的含义：            2.对农业改造的形式： 3.对手工业改造的形式： 4.对资本主义工商业改造的形式：                                           政策： 5.三大改造基本完成的时间： 6.三大改造实质： </vt:lpstr>
      <vt:lpstr>PowerPoint 演示文稿</vt:lpstr>
      <vt:lpstr>PowerPoint 演示文稿</vt:lpstr>
      <vt:lpstr>PowerPoint 演示文稿</vt:lpstr>
      <vt:lpstr>PowerPoint 演示文稿</vt:lpstr>
      <vt:lpstr>热点链接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蒋莉</dc:creator>
  <cp:lastModifiedBy>dell</cp:lastModifiedBy>
  <cp:revision>667</cp:revision>
  <dcterms:created xsi:type="dcterms:W3CDTF">2014-12-24T07:41:11Z</dcterms:created>
  <dcterms:modified xsi:type="dcterms:W3CDTF">2019-03-11T06:03:47Z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