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0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-70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1B2B4F-6A76-4A63-AC3B-0297190358E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91624-BE3B-430E-8696-794E69C8D1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24613-4AE4-47A1-995F-688A24B349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F33F7-27CE-45FB-B976-FB6E8C71BDE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C9FC4-DC71-40A6-B9F6-8C9D47B7AED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4.bin"/><Relationship Id="rId8" Type="http://schemas.openxmlformats.org/officeDocument/2006/relationships/oleObject" Target="../embeddings/oleObject3.bin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oleObject" Target="../embeddings/oleObject2.bin"/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8" Type="http://schemas.openxmlformats.org/officeDocument/2006/relationships/notesSlide" Target="../notesSlides/notesSlide1.xml"/><Relationship Id="rId17" Type="http://schemas.openxmlformats.org/officeDocument/2006/relationships/vmlDrawing" Target="../drawings/vmlDrawing1.vml"/><Relationship Id="rId16" Type="http://schemas.openxmlformats.org/officeDocument/2006/relationships/slideLayout" Target="../slideLayouts/slideLayout1.xml"/><Relationship Id="rId15" Type="http://schemas.openxmlformats.org/officeDocument/2006/relationships/image" Target="../media/image8.png"/><Relationship Id="rId14" Type="http://schemas.microsoft.com/office/2007/relationships/media" Target="file:///H:\Audiomachine-Breath%20And%20Life.mp3" TargetMode="External"/><Relationship Id="rId13" Type="http://schemas.openxmlformats.org/officeDocument/2006/relationships/audio" Target="file:///H:\Audiomachine-Breath%20And%20Life.mp3" TargetMode="External"/><Relationship Id="rId12" Type="http://schemas.openxmlformats.org/officeDocument/2006/relationships/oleObject" Target="../embeddings/oleObject6.bin"/><Relationship Id="rId11" Type="http://schemas.openxmlformats.org/officeDocument/2006/relationships/image" Target="../media/image7.wmf"/><Relationship Id="rId10" Type="http://schemas.openxmlformats.org/officeDocument/2006/relationships/oleObject" Target="../embeddings/oleObject5.bin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7.png"/><Relationship Id="rId2" Type="http://schemas.microsoft.com/office/2007/relationships/media" Target="file:///H:\&#20844;&#31169;&#21512;&#33829;(zxls_20170828182639).mpg" TargetMode="External"/><Relationship Id="rId1" Type="http://schemas.openxmlformats.org/officeDocument/2006/relationships/video" Target="file:///H:\&#20844;&#31169;&#21512;&#33829;(zxls_20170828182639).mpg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4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5.emf"/><Relationship Id="rId1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6.jpeg"/><Relationship Id="rId3" Type="http://schemas.openxmlformats.org/officeDocument/2006/relationships/image" Target="../media/image3.png"/><Relationship Id="rId2" Type="http://schemas.openxmlformats.org/officeDocument/2006/relationships/oleObject" Target="../embeddings/oleObject7.bin"/><Relationship Id="rId1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oleObject" Target="../embeddings/oleObject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32406" y="192405"/>
            <a:ext cx="5556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第二单元 社会主义制度的建立与社会主义建设的探索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-147651" y="1059181"/>
            <a:ext cx="124123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第</a:t>
            </a:r>
            <a:r>
              <a:rPr lang="en-US" altLang="zh-CN" sz="5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</a:t>
            </a:r>
            <a:r>
              <a:rPr lang="zh-CN" altLang="en-US" sz="5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课    社会主义的深刻</a:t>
            </a:r>
            <a:r>
              <a:rPr lang="zh-CN" altLang="en-US" sz="5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变革</a:t>
            </a:r>
            <a:r>
              <a:rPr lang="en-US" altLang="zh-CN" sz="5400" b="1" dirty="0" smtClean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—</a:t>
            </a:r>
            <a:r>
              <a:rPr lang="zh-CN" altLang="en-US" sz="5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三大改造</a:t>
            </a:r>
            <a:endParaRPr lang="zh-CN" altLang="en-US" sz="5400" b="1" dirty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35" name="Picture 18" descr="psd36"/>
          <p:cNvPicPr>
            <a:picLocks noChangeAspect="1" noChangeArrowheads="1"/>
          </p:cNvPicPr>
          <p:nvPr/>
        </p:nvPicPr>
        <p:blipFill>
          <a:blip r:embed="rId1"/>
          <a:srcRect t="12599" b="18141"/>
          <a:stretch>
            <a:fillRect/>
          </a:stretch>
        </p:blipFill>
        <p:spPr bwMode="auto">
          <a:xfrm>
            <a:off x="1543686" y="2670810"/>
            <a:ext cx="9103995" cy="2366010"/>
          </a:xfrm>
          <a:prstGeom prst="rect">
            <a:avLst/>
          </a:prstGeom>
          <a:noFill/>
          <a:ln w="3175">
            <a:solidFill>
              <a:srgbClr val="C0C0C0"/>
            </a:solidFill>
            <a:miter lim="800000"/>
            <a:headEnd/>
            <a:tailEnd/>
          </a:ln>
        </p:spPr>
      </p:pic>
      <p:grpSp>
        <p:nvGrpSpPr>
          <p:cNvPr id="25" name="组合 24"/>
          <p:cNvGrpSpPr/>
          <p:nvPr/>
        </p:nvGrpSpPr>
        <p:grpSpPr>
          <a:xfrm>
            <a:off x="-16664305" y="2955290"/>
            <a:ext cx="27311350" cy="1967230"/>
            <a:chOff x="-14306" y="4551"/>
            <a:chExt cx="43010" cy="3098"/>
          </a:xfrm>
        </p:grpSpPr>
        <p:grpSp>
          <p:nvGrpSpPr>
            <p:cNvPr id="8" name="组合 7"/>
            <p:cNvGrpSpPr/>
            <p:nvPr/>
          </p:nvGrpSpPr>
          <p:grpSpPr>
            <a:xfrm>
              <a:off x="31" y="4592"/>
              <a:ext cx="14337" cy="3014"/>
              <a:chOff x="31" y="4592"/>
              <a:chExt cx="14337" cy="3014"/>
            </a:xfrm>
          </p:grpSpPr>
          <p:graphicFrame>
            <p:nvGraphicFramePr>
              <p:cNvPr id="2" name="对象 1"/>
              <p:cNvGraphicFramePr/>
              <p:nvPr/>
            </p:nvGraphicFramePr>
            <p:xfrm>
              <a:off x="31" y="4633"/>
              <a:ext cx="3173" cy="29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4" name="" r:id="rId2" imgW="3152775" imgH="2219325" progId="Paint.Picture">
                      <p:embed/>
                    </p:oleObj>
                  </mc:Choice>
                  <mc:Fallback>
                    <p:oleObj name="" r:id="rId2" imgW="3152775" imgH="2219325" progId="Paint.Picture">
                      <p:embed/>
                      <p:pic>
                        <p:nvPicPr>
                          <p:cNvPr id="0" name="对象 1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31" y="4633"/>
                            <a:ext cx="3173" cy="2939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20" name="对象 9219"/>
              <p:cNvGraphicFramePr/>
              <p:nvPr/>
            </p:nvGraphicFramePr>
            <p:xfrm>
              <a:off x="3203" y="4652"/>
              <a:ext cx="3158" cy="29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5" name="" r:id="rId4" imgW="5486400" imgH="2533650" progId="Paint.Picture">
                      <p:embed/>
                    </p:oleObj>
                  </mc:Choice>
                  <mc:Fallback>
                    <p:oleObj name="" r:id="rId4" imgW="5486400" imgH="2533650" progId="Paint.Picture">
                      <p:embed/>
                      <p:pic>
                        <p:nvPicPr>
                          <p:cNvPr id="0" name="对象 9219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203" y="4652"/>
                            <a:ext cx="3158" cy="2919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61" y="4617"/>
                <a:ext cx="3746" cy="2989"/>
              </a:xfrm>
              <a:prstGeom prst="rect">
                <a:avLst/>
              </a:prstGeom>
            </p:spPr>
          </p:pic>
          <p:pic>
            <p:nvPicPr>
              <p:cNvPr id="52226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8" y="4592"/>
                <a:ext cx="4260" cy="3014"/>
              </a:xfrm>
              <a:prstGeom prst="rect">
                <a:avLst/>
              </a:prstGeom>
              <a:noFill/>
              <a:ln w="76200" cmpd="sng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-14306" y="4634"/>
              <a:ext cx="14337" cy="3014"/>
              <a:chOff x="31" y="4592"/>
              <a:chExt cx="14337" cy="3014"/>
            </a:xfrm>
          </p:grpSpPr>
          <p:graphicFrame>
            <p:nvGraphicFramePr>
              <p:cNvPr id="12" name="对象 11"/>
              <p:cNvGraphicFramePr/>
              <p:nvPr/>
            </p:nvGraphicFramePr>
            <p:xfrm>
              <a:off x="31" y="4633"/>
              <a:ext cx="3173" cy="293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6" name="" r:id="rId8" imgW="3152775" imgH="2219325" progId="Paint.Picture">
                      <p:embed/>
                    </p:oleObj>
                  </mc:Choice>
                  <mc:Fallback>
                    <p:oleObj name="" r:id="rId8" imgW="3152775" imgH="2219325" progId="Paint.Picture">
                      <p:embed/>
                      <p:pic>
                        <p:nvPicPr>
                          <p:cNvPr id="0" name="对象 11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31" y="4633"/>
                            <a:ext cx="3173" cy="2939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4" name="对象 13"/>
              <p:cNvGraphicFramePr/>
              <p:nvPr/>
            </p:nvGraphicFramePr>
            <p:xfrm>
              <a:off x="3203" y="4652"/>
              <a:ext cx="3158" cy="29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7" name="" r:id="rId9" imgW="5486400" imgH="2533650" progId="Paint.Picture">
                      <p:embed/>
                    </p:oleObj>
                  </mc:Choice>
                  <mc:Fallback>
                    <p:oleObj name="" r:id="rId9" imgW="5486400" imgH="2533650" progId="Paint.Picture">
                      <p:embed/>
                      <p:pic>
                        <p:nvPicPr>
                          <p:cNvPr id="0" name="对象 13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203" y="4652"/>
                            <a:ext cx="3158" cy="2919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61" y="4617"/>
                <a:ext cx="3746" cy="2989"/>
              </a:xfrm>
              <a:prstGeom prst="rect">
                <a:avLst/>
              </a:prstGeom>
            </p:spPr>
          </p:pic>
          <p:pic>
            <p:nvPicPr>
              <p:cNvPr id="17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8" y="4592"/>
                <a:ext cx="4260" cy="2979"/>
              </a:xfrm>
              <a:prstGeom prst="rect">
                <a:avLst/>
              </a:prstGeom>
              <a:noFill/>
              <a:ln w="76200" cmpd="sng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18" name="组合 17"/>
            <p:cNvGrpSpPr/>
            <p:nvPr/>
          </p:nvGrpSpPr>
          <p:grpSpPr>
            <a:xfrm>
              <a:off x="14368" y="4551"/>
              <a:ext cx="14337" cy="3098"/>
              <a:chOff x="31" y="4592"/>
              <a:chExt cx="14337" cy="3098"/>
            </a:xfrm>
          </p:grpSpPr>
          <p:graphicFrame>
            <p:nvGraphicFramePr>
              <p:cNvPr id="19" name="对象 18"/>
              <p:cNvGraphicFramePr/>
              <p:nvPr/>
            </p:nvGraphicFramePr>
            <p:xfrm>
              <a:off x="31" y="4633"/>
              <a:ext cx="3173" cy="30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8" name="" r:id="rId10" imgW="3152775" imgH="2219325" progId="Paint.Picture">
                      <p:embed/>
                    </p:oleObj>
                  </mc:Choice>
                  <mc:Fallback>
                    <p:oleObj name="" r:id="rId10" imgW="3152775" imgH="2219325" progId="Paint.Picture">
                      <p:embed/>
                      <p:pic>
                        <p:nvPicPr>
                          <p:cNvPr id="0" name="对象 18"/>
                          <p:cNvPicPr/>
                          <p:nvPr/>
                        </p:nvPicPr>
                        <p:blipFill>
                          <a:blip r:embed="rId11"/>
                          <a:stretch>
                            <a:fillRect/>
                          </a:stretch>
                        </p:blipFill>
                        <p:spPr>
                          <a:xfrm>
                            <a:off x="31" y="4633"/>
                            <a:ext cx="3173" cy="305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" name="对象 20"/>
              <p:cNvGraphicFramePr/>
              <p:nvPr/>
            </p:nvGraphicFramePr>
            <p:xfrm>
              <a:off x="3203" y="4652"/>
              <a:ext cx="3158" cy="30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09" name="" r:id="rId12" imgW="5486400" imgH="2533650" progId="Paint.Picture">
                      <p:embed/>
                    </p:oleObj>
                  </mc:Choice>
                  <mc:Fallback>
                    <p:oleObj name="" r:id="rId12" imgW="5486400" imgH="2533650" progId="Paint.Picture">
                      <p:embed/>
                      <p:pic>
                        <p:nvPicPr>
                          <p:cNvPr id="0" name="对象 20"/>
                          <p:cNvPicPr/>
                          <p:nvPr/>
                        </p:nvPicPr>
                        <p:blipFill>
                          <a:blip r:embed="rId5"/>
                          <a:stretch>
                            <a:fillRect/>
                          </a:stretch>
                        </p:blipFill>
                        <p:spPr>
                          <a:xfrm>
                            <a:off x="3203" y="4652"/>
                            <a:ext cx="3158" cy="3038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61" y="4598"/>
                <a:ext cx="3746" cy="3057"/>
              </a:xfrm>
              <a:prstGeom prst="rect">
                <a:avLst/>
              </a:prstGeom>
            </p:spPr>
          </p:pic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8" y="4592"/>
                <a:ext cx="4260" cy="3097"/>
              </a:xfrm>
              <a:prstGeom prst="rect">
                <a:avLst/>
              </a:prstGeom>
              <a:noFill/>
              <a:ln w="76200" cmpd="sng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pic>
        <p:nvPicPr>
          <p:cNvPr id="6" name="Audiomachine-Breath And Life">
            <a:hlinkClick r:id="" action="ppaction://media"/>
          </p:cNvPr>
          <p:cNvPicPr/>
          <p:nvPr>
            <a:audioFile r:link="rId13"/>
            <p:extLst>
              <p:ext uri="{DAA4B4D4-6D71-4841-9C94-3DE7FCFB9230}">
                <p14:media xmlns:p14="http://schemas.microsoft.com/office/powerpoint/2010/main" r:link="rId14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1789431" y="5267961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4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083 -0.011481 L 0.743681 -0.000833 " pathEditMode="relative" rAng="0" ptsTypes="">
                                      <p:cBhvr>
                                        <p:cTn id="6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Par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9" dur="1082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0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4337" descr="农业实现合作化后，农民代表向党中央和毛泽东报喜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57400" y="659130"/>
            <a:ext cx="7747000" cy="4895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文本框 14338"/>
          <p:cNvSpPr txBox="1"/>
          <p:nvPr/>
        </p:nvSpPr>
        <p:spPr>
          <a:xfrm>
            <a:off x="1910716" y="5616576"/>
            <a:ext cx="7995285" cy="64633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1956</a:t>
            </a:r>
            <a:r>
              <a:rPr lang="zh-CN" altLang="en-US" b="1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年，全国大多数农户都参加了农业生产合作社，全国农民代表向党中央和毛泽东报喜。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164595" y="0"/>
            <a:ext cx="5461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了解这一段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易振一家人</a:t>
            </a:r>
            <a:r>
              <a:rPr lang="en-US" altLang="zh-CN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的故事，请回答以下问题。</a:t>
            </a:r>
            <a:endParaRPr lang="zh-CN" alt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0577" y="369332"/>
            <a:ext cx="9289788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问题一：你知道我们为什么要对农业进行社会主义改造吗？（农业合作化实施的原因）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50577" y="2657324"/>
            <a:ext cx="9459967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问题二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：我们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对农业进行社会主义改造的方式是什么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？实现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了什么目的？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0577" y="4394082"/>
            <a:ext cx="9459967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问题三：你知道农业的社会主义改造的具体过程吗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？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原则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和方法？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高潮、结束）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79960" y="1323439"/>
            <a:ext cx="104752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）土地改革后，农业一家一户分散经营</a:t>
            </a: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；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（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）影响农业生产发展，农产品满足不了国家工业化建设的需要；（</a:t>
            </a:r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）农民也有进行互助合作的要求。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446342" y="3565515"/>
            <a:ext cx="106156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方式：把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分散的个体农民组织起来，引导他们参加农业生产合作社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目的：走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集体化和共同富裕</a:t>
            </a:r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的社会主义道路。</a:t>
            </a:r>
            <a:endParaRPr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3275" y="5251450"/>
            <a:ext cx="10585450" cy="1630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1、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1953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年，开始实行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自愿互利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的原则，通过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典型示范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逐步推广。它经历了</a:t>
            </a:r>
            <a:r>
              <a:rPr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农业互助组</a:t>
            </a:r>
            <a:r>
              <a:rPr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、</a:t>
            </a:r>
            <a:r>
              <a:rPr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初级农业生产合作社</a:t>
            </a:r>
            <a:r>
              <a:rPr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、</a:t>
            </a:r>
            <a:r>
              <a:rPr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高级农业生产合作社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三个阶段；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1955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年，全国掀起了农业合作化的高潮；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、</a:t>
            </a: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1956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年，全国绝大多数农户参加了农业合作社。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bldLvl="0" animBg="1"/>
      <p:bldP spid="10" grpId="0" bldLvl="0" animBg="1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12291"/>
          <p:cNvSpPr txBox="1"/>
          <p:nvPr/>
        </p:nvSpPr>
        <p:spPr>
          <a:xfrm>
            <a:off x="1828800" y="882651"/>
            <a:ext cx="4610100" cy="372173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txBody>
          <a:bodyPr wrap="square" anchor="t"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buClrTx/>
            </a:pP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“我看这就是我们整个国家的形象，难道6万万</a:t>
            </a:r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穷棒子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，不能在几十年内通过</a:t>
            </a:r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自己的努力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变成一个社会主义的又富又强的国家吗？”</a:t>
            </a:r>
            <a:r>
              <a:rPr lang="en-US" altLang="zh-CN" sz="2800" b="1" dirty="0">
                <a:solidFill>
                  <a:srgbClr val="FF0000"/>
                </a:solidFill>
                <a:latin typeface="Arial" panose="020B0604020202020204" pitchFamily="34" charset="0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</a:rPr>
              <a:t>毛泽东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ct val="50000"/>
              </a:spcBef>
              <a:buClrTx/>
            </a:pP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28801" y="4857751"/>
            <a:ext cx="8286115" cy="11385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毛泽东所说的在农业合作化中乡亲们体现的</a:t>
            </a:r>
            <a:r>
              <a:rPr lang="en-US" altLang="zh-CN" sz="28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zh-CN" altLang="en-US" sz="28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穷棒子</a:t>
            </a:r>
            <a:r>
              <a:rPr lang="en-US" altLang="zh-CN" sz="28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8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精神</a:t>
            </a:r>
            <a:r>
              <a:rPr lang="zh-CN" altLang="en-US" sz="28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，你认为具体指什么精神？</a:t>
            </a:r>
            <a:endParaRPr lang="zh-CN" altLang="en-US" sz="28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  <p:pic>
        <p:nvPicPr>
          <p:cNvPr id="8196" name="图片 8195" descr="fun_picsb7ed11e1727571c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6091" y="882651"/>
            <a:ext cx="3653155" cy="372173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7476" y="659766"/>
            <a:ext cx="3283585" cy="257238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57476" y="3278506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b="1" dirty="0"/>
              <a:t>图一 农民拔除地主立的地界碑</a:t>
            </a:r>
            <a:endParaRPr lang="zh-CN" altLang="zh-CN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3005" y="706120"/>
            <a:ext cx="3460750" cy="24790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814821" y="3232151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b="1" dirty="0"/>
              <a:t>图二 农民积极报名入社</a:t>
            </a:r>
            <a:endParaRPr lang="zh-CN" altLang="zh-CN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1609726" y="154622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/>
              <a:t>材料</a:t>
            </a:r>
            <a:r>
              <a:rPr lang="zh-CN" altLang="en-US"/>
              <a:t>一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782445" y="3646805"/>
            <a:ext cx="861314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材料二：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月</a:t>
            </a:r>
            <a:r>
              <a:rPr lang="en-US" altLang="zh-CN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zh-CN" altLang="en-US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日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，国务院印发《全国农业现代化规划（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2016-2020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年）》从五大领域布局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十三五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期间全国农业现代化发展任务，并具体落实到智慧农业、农村一二三产业融合等</a:t>
            </a:r>
            <a:r>
              <a:rPr lang="en-US" altLang="zh-CN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zh-CN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项重大工程。</a:t>
            </a:r>
            <a:endParaRPr lang="zh-CN" alt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782446" y="4661535"/>
            <a:ext cx="9355446" cy="2074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</a:t>
            </a:r>
            <a:r>
              <a:rPr lang="zh-CN" alt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图一、图二分别指什么事件？土地所有制发生了什么变化？</a:t>
            </a:r>
            <a:endParaRPr lang="zh-CN" alt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endParaRPr lang="zh-CN" alt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</a:t>
            </a:r>
            <a:r>
              <a:rPr lang="zh-CN" alt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党和人民政府在不同历史时期不断调整农村政策说明了什么道理？</a:t>
            </a:r>
            <a:endParaRPr lang="zh-CN" altLang="en-US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40000"/>
              </a:lnSpc>
            </a:pPr>
            <a:endParaRPr lang="zh-CN" altLang="en-US" sz="20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075180" y="5237077"/>
            <a:ext cx="8879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土地改革  农业合作化      由土地私有制变为土地公有制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048307" y="6245532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党和政府根据国情制定政策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Text Box 13" descr="16"/>
          <p:cNvSpPr txBox="1"/>
          <p:nvPr/>
        </p:nvSpPr>
        <p:spPr>
          <a:xfrm>
            <a:off x="1906270" y="805816"/>
            <a:ext cx="8360410" cy="40925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fontAlgn="t">
              <a:buFont typeface="Arial" panose="020B0604020202020204" pitchFamily="34" charset="0"/>
              <a:buNone/>
            </a:pPr>
            <a:r>
              <a:rPr lang="en-US" altLang="x-none" sz="2800" dirty="0">
                <a:latin typeface="Arial" panose="020B0604020202020204" pitchFamily="34" charset="0"/>
                <a:ea typeface="华文中宋" panose="02010600040101010101" pitchFamily="2" charset="-122"/>
              </a:rPr>
              <a:t>      </a:t>
            </a:r>
            <a:r>
              <a:rPr lang="en-US" altLang="x-none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  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许多</a:t>
            </a:r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华文中宋" panose="02010600040101010101" pitchFamily="2" charset="-122"/>
              </a:rPr>
              <a:t>木器手工业者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看了合作社的锯板机，都看了又看，舍不得离开。他们说，一部锯板机可抵 </a:t>
            </a:r>
            <a:r>
              <a:rPr lang="en-US" altLang="x-none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40 </a:t>
            </a: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个锯木匠的劳动，这在个体分散生产的情况下，即使不吃饭也要积上十七、八年收入，才能买上一部。真是</a:t>
            </a:r>
            <a:endParaRPr lang="zh-CN" altLang="en-US" sz="2800" b="1" dirty="0">
              <a:latin typeface="Arial" panose="020B0604020202020204" pitchFamily="34" charset="0"/>
              <a:ea typeface="华文中宋" panose="02010600040101010101" pitchFamily="2" charset="-122"/>
            </a:endParaRPr>
          </a:p>
          <a:p>
            <a:pPr fontAlgn="t">
              <a:buFont typeface="Arial" panose="020B0604020202020204" pitchFamily="34" charset="0"/>
              <a:buNone/>
            </a:pP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      “ 想想合作实在好，</a:t>
            </a:r>
            <a:b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        个体分散办不到，</a:t>
            </a:r>
            <a:b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        组织起来乐道道，</a:t>
            </a:r>
            <a:b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</a:br>
            <a:r>
              <a:rPr lang="zh-CN" altLang="en-US" sz="2800" b="1" dirty="0">
                <a:latin typeface="Arial" panose="020B0604020202020204" pitchFamily="34" charset="0"/>
                <a:ea typeface="华文中宋" panose="02010600040101010101" pitchFamily="2" charset="-122"/>
              </a:rPr>
              <a:t>        机器生产效率高”。</a:t>
            </a:r>
            <a:r>
              <a:rPr lang="zh-CN" altLang="en-US" sz="3600" b="1" dirty="0">
                <a:latin typeface="Arial" panose="020B0604020202020204" pitchFamily="34" charset="0"/>
                <a:ea typeface="华文中宋" panose="02010600040101010101" pitchFamily="2" charset="-122"/>
              </a:rPr>
              <a:t> </a:t>
            </a:r>
            <a:endParaRPr lang="zh-CN" altLang="en-US" sz="3600" b="1" dirty="0">
              <a:latin typeface="Arial" panose="020B0604020202020204" pitchFamily="34" charset="0"/>
              <a:ea typeface="华文中宋" panose="02010600040101010101" pitchFamily="2" charset="-122"/>
            </a:endParaRPr>
          </a:p>
        </p:txBody>
      </p:sp>
      <p:pic>
        <p:nvPicPr>
          <p:cNvPr id="2" name="Picture 10" descr="手工业生产合作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64935" y="2861311"/>
            <a:ext cx="3517900" cy="3888105"/>
          </a:xfrm>
          <a:prstGeom prst="rect">
            <a:avLst/>
          </a:prstGeom>
          <a:noFill/>
          <a:ln w="9525" cap="flat" cmpd="sng">
            <a:solidFill>
              <a:srgbClr val="808000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8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0067" name="Picture 3" descr="手工业者踊跃报名入社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613535" y="94615"/>
            <a:ext cx="4705350" cy="324866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4338" name="Rectangle 2"/>
          <p:cNvSpPr>
            <a:spLocks noGrp="1" noChangeArrowheads="1"/>
          </p:cNvSpPr>
          <p:nvPr/>
        </p:nvSpPr>
        <p:spPr>
          <a:xfrm>
            <a:off x="967473" y="3271518"/>
            <a:ext cx="6096000" cy="6096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eaLnBrk="1" hangingPunct="1"/>
            <a:r>
              <a:rPr lang="zh-CN" altLang="en-US" sz="1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新魏" panose="02010800040101010101" pitchFamily="2" charset="-122"/>
              </a:rPr>
              <a:t>手工业者踊跃报名入社</a:t>
            </a:r>
            <a:endParaRPr lang="zh-CN" altLang="en-US" sz="1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华文新魏" panose="02010800040101010101" pitchFamily="2" charset="-122"/>
            </a:endParaRPr>
          </a:p>
        </p:txBody>
      </p:sp>
      <p:pic>
        <p:nvPicPr>
          <p:cNvPr id="609284" name="Picture 4" descr="03毛主席接见参加手工业合作社的老艺人"/>
          <p:cNvPicPr>
            <a:picLocks noChangeAspect="1" noChangeArrowheads="1"/>
          </p:cNvPicPr>
          <p:nvPr/>
        </p:nvPicPr>
        <p:blipFill>
          <a:blip r:embed="rId2"/>
          <a:srcRect r="3020" b="5576"/>
          <a:stretch>
            <a:fillRect/>
          </a:stretch>
        </p:blipFill>
        <p:spPr bwMode="auto">
          <a:xfrm>
            <a:off x="6318886" y="94615"/>
            <a:ext cx="4258945" cy="324866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6827520" y="3463926"/>
            <a:ext cx="365887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1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毛主席接见参加手工业合作社的老艺人</a:t>
            </a:r>
            <a:endParaRPr lang="zh-CN" altLang="en-US"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58315" y="3881120"/>
            <a:ext cx="9524365" cy="52197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问题四：农业合作化的成功对手工业改造起到了什么作用？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44197" y="4410183"/>
            <a:ext cx="88982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农业合作化运动，</a:t>
            </a:r>
            <a:r>
              <a:rPr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推动了手工业的社会主义改造</a:t>
            </a:r>
            <a:r>
              <a:rPr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</a:t>
            </a:r>
            <a:endParaRPr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58316" y="4960912"/>
            <a:ext cx="8728075" cy="52197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问题五：国家对手工业又是如何改造的呢？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44197" y="5626735"/>
            <a:ext cx="8833634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到1956年底，90%以上的个体手工业者参加了手工业生产合作社。</a:t>
            </a:r>
            <a:endParaRPr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1" grpId="0"/>
      <p:bldP spid="3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60195" y="831850"/>
            <a:ext cx="9108440" cy="601091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59560" y="2276476"/>
            <a:ext cx="9108440" cy="2088515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60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硬笔行书" panose="03000509000000000000" charset="-122"/>
              <a:ea typeface="迷你简硬笔行书" panose="03000509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41266" y="3738881"/>
            <a:ext cx="548703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sz="32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资本主义工商业公私合营</a:t>
            </a:r>
            <a:endParaRPr lang="zh-CN" altLang="en-US" sz="3200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755" y="2586355"/>
            <a:ext cx="8468360" cy="11531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6" name="文本占位符 16385"/>
          <p:cNvSpPr>
            <a:spLocks noGrp="1"/>
          </p:cNvSpPr>
          <p:nvPr/>
        </p:nvSpPr>
        <p:spPr>
          <a:xfrm>
            <a:off x="5530216" y="1362710"/>
            <a:ext cx="5052695" cy="260096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None/>
            </a:pPr>
            <a:r>
              <a:rPr lang="en-US" altLang="zh-CN" sz="2400" b="1" dirty="0"/>
              <a:t>            </a:t>
            </a:r>
            <a:r>
              <a:rPr lang="zh-CN" altLang="en-US" sz="2400" b="1" dirty="0"/>
              <a:t>易振的表哥是上海水泥厂的大股东，</a:t>
            </a:r>
            <a:r>
              <a:rPr lang="zh-CN" altLang="en-US" sz="2400" b="1" dirty="0">
                <a:solidFill>
                  <a:srgbClr val="FF0000"/>
                </a:solidFill>
              </a:rPr>
              <a:t>解放战争期间也做出了很大贡献</a:t>
            </a:r>
            <a:r>
              <a:rPr lang="zh-CN" altLang="en-US" sz="2400" b="1" dirty="0"/>
              <a:t>，但为了工厂的发展，也只能</a:t>
            </a:r>
            <a:r>
              <a:rPr lang="zh-CN" altLang="en-US" sz="2400" b="1" dirty="0">
                <a:solidFill>
                  <a:srgbClr val="FF0000"/>
                </a:solidFill>
              </a:rPr>
              <a:t>剥削工人，甚至一段期间也生产过劣质产品，扰乱市场经济秩序</a:t>
            </a:r>
            <a:r>
              <a:rPr lang="zh-CN" altLang="en-US" sz="2400" b="1" dirty="0"/>
              <a:t>。厂里设备陈旧工人们的积极性也不高，新中国成立初，最高的产量还达不到设计能力的90％。</a:t>
            </a:r>
            <a:r>
              <a:rPr lang="zh-CN" altLang="en-US" sz="2400" b="1" dirty="0">
                <a:solidFill>
                  <a:srgbClr val="FF0000"/>
                </a:solidFill>
              </a:rPr>
              <a:t>随着国营的水泥厂效益不断提高</a:t>
            </a:r>
            <a:r>
              <a:rPr lang="zh-CN" altLang="en-US" sz="2400" b="1" dirty="0"/>
              <a:t>，他的水泥厂每况愈下。</a:t>
            </a:r>
            <a:endParaRPr lang="zh-CN" altLang="en-US" sz="2400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05306" y="1547495"/>
            <a:ext cx="4045585" cy="346202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14500" y="5863590"/>
            <a:ext cx="8629650" cy="9944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借鉴农业、手工业改造的经验，对资本主义工商业也实行合作化改造可以吗？</a:t>
            </a:r>
            <a:endParaRPr lang="en-US" altLang="zh-CN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96006" y="715010"/>
            <a:ext cx="4176395" cy="647700"/>
          </a:xfrm>
          <a:prstGeom prst="rect">
            <a:avLst/>
          </a:prstGeom>
          <a:noFill/>
          <a:ln w="50800" cmpd="dbl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易振一家人（</a:t>
            </a:r>
            <a:r>
              <a:rPr lang="en-US" altLang="zh-C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endParaRPr lang="zh-CN" altLang="en-US" sz="3600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公私合营(zxls_20170828182639)">
            <a:hlinkClick r:id="" action="ppaction://media"/>
          </p:cNvPr>
          <p:cNvPicPr/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 rotWithShape="1">
          <a:blip r:embed="rId3"/>
          <a:srcRect l="-1110" t="16920" r="1" b="24191"/>
          <a:stretch>
            <a:fillRect/>
          </a:stretch>
        </p:blipFill>
        <p:spPr>
          <a:xfrm>
            <a:off x="2039816" y="1575581"/>
            <a:ext cx="8024936" cy="412183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70431" y="584201"/>
            <a:ext cx="8231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认真看下面的视频，回答国家如何改造资本主义工商业？分为哪两个阶段？实行这个方式后，发生了什么变化？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indefinite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 additive="base"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00394" y="1701203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为使私有制经济过度到公有制经济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20858" y="2864619"/>
            <a:ext cx="67505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方式：</a:t>
            </a:r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公私双方共同经营，公方居领导地位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65713" y="4541601"/>
            <a:ext cx="9353299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赎买政策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意义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：（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）实现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了和平过渡，是中国社会主义改造的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创举。（</a:t>
            </a:r>
            <a:r>
              <a:rPr lang="en-US" altLang="zh-CN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）这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一方式减少了资产阶级对社会主义改造的阻力，便于使资本家成为一个自食其力的劳动者，有利于资产阶级的生产资料收归国有。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zh-CN" alt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19351" y="8256"/>
            <a:ext cx="6280896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90676" y="738505"/>
            <a:ext cx="9651065" cy="95410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问题六：你知道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我们为什么</a:t>
            </a: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要对资本主义工商业进行社会主义改造吗？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91311" y="2320851"/>
            <a:ext cx="9650430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问题七：国家改造资本主义工商业的方式是什么？具体内容。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553948" y="3973175"/>
            <a:ext cx="8728075" cy="52322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问题八：实施过程中的新创举是什么？有何作用？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7" grpId="0" bldLvl="0" animBg="1"/>
      <p:bldP spid="13" grpId="0" bldLvl="0" animBg="1"/>
      <p:bldP spid="15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8606" y="796291"/>
            <a:ext cx="9129395" cy="606615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87806" y="2276476"/>
            <a:ext cx="9180195" cy="2088515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60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硬笔行书" panose="03000509000000000000" charset="-122"/>
              <a:ea typeface="迷你简硬笔行书" panose="0300050900000000000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471" y="2653665"/>
            <a:ext cx="8757285" cy="14617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830571" y="3738881"/>
            <a:ext cx="467042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sz="32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农业、手工业合作化</a:t>
            </a:r>
            <a:endParaRPr lang="zh-CN" altLang="en-US" sz="32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17409"/>
          <p:cNvSpPr/>
          <p:nvPr/>
        </p:nvSpPr>
        <p:spPr>
          <a:xfrm>
            <a:off x="4267200" y="582930"/>
            <a:ext cx="241935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zh-CN" altLang="en-US" sz="4400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赎买政策</a:t>
            </a:r>
            <a:endParaRPr lang="zh-CN" altLang="en-US" sz="4400" dirty="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7411" name="矩形 17410"/>
          <p:cNvSpPr/>
          <p:nvPr/>
        </p:nvSpPr>
        <p:spPr>
          <a:xfrm>
            <a:off x="1894205" y="1501215"/>
            <a:ext cx="7772400" cy="1524000"/>
          </a:xfrm>
          <a:prstGeom prst="rect">
            <a:avLst/>
          </a:prstGeom>
          <a:noFill/>
          <a:ln w="76200" cap="flat" cmpd="tri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anose="05000000000000000000" pitchFamily="2" charset="2"/>
              <a:buChar char="n"/>
            </a:pPr>
            <a:r>
              <a:rPr lang="zh-CN" altLang="en-US" sz="2800" dirty="0">
                <a:latin typeface="黑体" panose="02010609060101010101" pitchFamily="2" charset="-122"/>
                <a:ea typeface="黑体" panose="02010609060101010101" pitchFamily="2" charset="-122"/>
              </a:rPr>
              <a:t>在全行业公私合营以后，采取定息制度：十年内每年由国家按照企业合营时核定的资本家的资本额，发给股息，年息为5%。</a:t>
            </a:r>
            <a:endParaRPr lang="zh-CN" altLang="en-US" sz="28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412" name="Text Box 18"/>
          <p:cNvSpPr txBox="1"/>
          <p:nvPr/>
        </p:nvSpPr>
        <p:spPr>
          <a:xfrm>
            <a:off x="2170112" y="3038438"/>
            <a:ext cx="7089775" cy="18148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依据国家政策，已知易振的表哥的水泥厂公私合营时核定资产</a:t>
            </a:r>
            <a:r>
              <a:rPr lang="en-US" altLang="x-none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1000</a:t>
            </a:r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万元，国家十年内每年发给股息，年息为</a:t>
            </a:r>
            <a:r>
              <a:rPr lang="en-US" altLang="x-none" sz="2800" b="1" dirty="0">
                <a:solidFill>
                  <a:srgbClr val="660033"/>
                </a:solidFill>
                <a:latin typeface="宋体" panose="02010600030101010101" pitchFamily="2" charset="-122"/>
              </a:rPr>
              <a:t>5%</a:t>
            </a:r>
            <a:r>
              <a:rPr lang="zh-CN" altLang="en-US" sz="2800" b="1" dirty="0">
                <a:solidFill>
                  <a:schemeClr val="accent2"/>
                </a:solidFill>
                <a:latin typeface="宋体" panose="02010600030101010101" pitchFamily="2" charset="-122"/>
              </a:rPr>
              <a:t>，求这位资本家每年可得多少股息？十年共得多少股息？</a:t>
            </a:r>
            <a:endParaRPr lang="zh-CN" altLang="en-US" sz="2800" b="1" dirty="0">
              <a:solidFill>
                <a:schemeClr val="accent2"/>
              </a:solidFill>
              <a:latin typeface="宋体" panose="02010600030101010101" pitchFamily="2" charset="-122"/>
            </a:endParaRPr>
          </a:p>
        </p:txBody>
      </p:sp>
      <p:sp>
        <p:nvSpPr>
          <p:cNvPr id="17413" name="Text Box 19"/>
          <p:cNvSpPr txBox="1"/>
          <p:nvPr/>
        </p:nvSpPr>
        <p:spPr>
          <a:xfrm>
            <a:off x="1524000" y="5224145"/>
            <a:ext cx="419100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 algn="ctr"/>
            <a:r>
              <a:rPr lang="en-US" altLang="x-none" sz="2800" b="1" dirty="0">
                <a:solidFill>
                  <a:srgbClr val="800000"/>
                </a:solidFill>
                <a:latin typeface="宋体" panose="02010600030101010101" pitchFamily="2" charset="-122"/>
              </a:rPr>
              <a:t>1000×5%=50</a:t>
            </a:r>
            <a:r>
              <a:rPr lang="zh-CN" altLang="en-US" sz="2800" b="1" dirty="0">
                <a:solidFill>
                  <a:srgbClr val="800000"/>
                </a:solidFill>
                <a:latin typeface="宋体" panose="02010600030101010101" pitchFamily="2" charset="-122"/>
              </a:rPr>
              <a:t>（万元）</a:t>
            </a:r>
            <a:endParaRPr lang="zh-CN" altLang="en-US" sz="2800" b="1" dirty="0">
              <a:solidFill>
                <a:srgbClr val="800000"/>
              </a:solidFill>
              <a:latin typeface="宋体" panose="02010600030101010101" pitchFamily="2" charset="-122"/>
            </a:endParaRPr>
          </a:p>
        </p:txBody>
      </p:sp>
      <p:sp>
        <p:nvSpPr>
          <p:cNvPr id="17414" name="Text Box 20"/>
          <p:cNvSpPr txBox="1"/>
          <p:nvPr/>
        </p:nvSpPr>
        <p:spPr>
          <a:xfrm>
            <a:off x="5715000" y="5246744"/>
            <a:ext cx="4191000" cy="52197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/>
          <a:p>
            <a:pPr algn="ctr"/>
            <a:r>
              <a:rPr lang="en-US" altLang="x-none" sz="2800" b="1" dirty="0">
                <a:solidFill>
                  <a:srgbClr val="800000"/>
                </a:solidFill>
                <a:latin typeface="宋体" panose="02010600030101010101" pitchFamily="2" charset="-122"/>
              </a:rPr>
              <a:t>50×10=500</a:t>
            </a:r>
            <a:r>
              <a:rPr lang="zh-CN" altLang="en-US" sz="2800" b="1" dirty="0">
                <a:solidFill>
                  <a:srgbClr val="800000"/>
                </a:solidFill>
                <a:latin typeface="宋体" panose="02010600030101010101" pitchFamily="2" charset="-122"/>
              </a:rPr>
              <a:t>（万元）</a:t>
            </a:r>
            <a:endParaRPr lang="zh-CN" altLang="en-US" sz="2800" b="1" dirty="0">
              <a:solidFill>
                <a:srgbClr val="800000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ldLvl="0" animBg="1"/>
      <p:bldP spid="17411" grpId="0" bldLvl="0" animBg="1"/>
      <p:bldP spid="17412" grpId="0"/>
      <p:bldP spid="17413" grpId="0"/>
      <p:bldP spid="174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2529" descr="荣氏第二代荣毅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5125" y="1600200"/>
            <a:ext cx="2381250" cy="31534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1" name="矩形 22530"/>
          <p:cNvSpPr/>
          <p:nvPr/>
        </p:nvSpPr>
        <p:spPr>
          <a:xfrm>
            <a:off x="4763770" y="4862514"/>
            <a:ext cx="140335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荣毅仁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pic>
        <p:nvPicPr>
          <p:cNvPr id="22533" name="图片 22532" descr="荣德生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1" y="1600201"/>
            <a:ext cx="2132013" cy="3152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4" name="矩形 22533"/>
          <p:cNvSpPr/>
          <p:nvPr/>
        </p:nvSpPr>
        <p:spPr>
          <a:xfrm>
            <a:off x="2117725" y="4862195"/>
            <a:ext cx="140335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ClrTx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华文中宋" panose="02010600040101010101" pitchFamily="2" charset="-122"/>
              </a:rPr>
              <a:t>荣德生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华文中宋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76721" y="1600201"/>
            <a:ext cx="3725545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buNone/>
            </a:pPr>
            <a:r>
              <a:rPr lang="zh-CN" altLang="en-US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消灭剥削，废除资本主义制度</a:t>
            </a: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……</a:t>
            </a:r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对于我，失去的是我个人的一些剥削所</a:t>
            </a:r>
            <a:endParaRPr lang="zh-CN" altLang="en-US" sz="2400" b="1" dirty="0">
              <a:solidFill>
                <a:srgbClr val="FF0000"/>
              </a:solidFill>
              <a:latin typeface="仿宋" panose="02010609060101010101" pitchFamily="1" charset="-122"/>
              <a:ea typeface="仿宋" panose="02010609060101010101" pitchFamily="1" charset="-122"/>
              <a:sym typeface="+mn-ea"/>
            </a:endParaRPr>
          </a:p>
          <a:p>
            <a:pPr algn="l">
              <a:lnSpc>
                <a:spcPct val="90000"/>
              </a:lnSpc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得，它比起国家第一个五年计划的投资总额是多么渺小，得到的却是一个人人富裕、繁荣强盛的社会主义国家</a:t>
            </a: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……</a:t>
            </a:r>
            <a:endParaRPr lang="en-US" altLang="zh-CN" sz="2400" b="1" dirty="0">
              <a:latin typeface="仿宋" panose="02010609060101010101" pitchFamily="1" charset="-122"/>
              <a:ea typeface="仿宋" panose="02010609060101010101" pitchFamily="1" charset="-122"/>
            </a:endParaRPr>
          </a:p>
          <a:p>
            <a:pPr algn="l">
              <a:lnSpc>
                <a:spcPct val="90000"/>
              </a:lnSpc>
              <a:buNone/>
            </a:pP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  ──</a:t>
            </a:r>
            <a:r>
              <a:rPr lang="zh-CN" altLang="en-US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徐中尼：</a:t>
            </a: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《</a:t>
            </a:r>
            <a:r>
              <a:rPr lang="zh-CN" altLang="en-US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访上海资本家荣毅仁</a:t>
            </a: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》《</a:t>
            </a:r>
            <a:r>
              <a:rPr lang="zh-CN" altLang="en-US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新华半月刊</a:t>
            </a: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》1956</a:t>
            </a:r>
            <a:r>
              <a:rPr lang="zh-CN" altLang="en-US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年第</a:t>
            </a:r>
            <a:r>
              <a:rPr lang="en-US" altLang="zh-CN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4</a:t>
            </a:r>
            <a:r>
              <a:rPr lang="zh-CN" altLang="en-US" sz="2400" b="1" dirty="0">
                <a:latin typeface="仿宋" panose="02010609060101010101" pitchFamily="1" charset="-122"/>
                <a:ea typeface="仿宋" panose="02010609060101010101" pitchFamily="1" charset="-122"/>
                <a:sym typeface="+mn-ea"/>
              </a:rPr>
              <a:t>号</a:t>
            </a:r>
            <a:endParaRPr lang="zh-CN" altLang="en-US" sz="2400" dirty="0"/>
          </a:p>
        </p:txBody>
      </p:sp>
      <p:sp>
        <p:nvSpPr>
          <p:cNvPr id="3" name="文本框 2"/>
          <p:cNvSpPr txBox="1"/>
          <p:nvPr/>
        </p:nvSpPr>
        <p:spPr>
          <a:xfrm>
            <a:off x="3521075" y="584200"/>
            <a:ext cx="47739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荣氏企业实行公私合营</a:t>
            </a:r>
            <a:endParaRPr lang="zh-CN" altLang="en-US" sz="36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ldLvl="0"/>
      <p:bldP spid="22534" grpId="0" bldLvl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文本框 128001"/>
          <p:cNvSpPr txBox="1"/>
          <p:nvPr/>
        </p:nvSpPr>
        <p:spPr>
          <a:xfrm>
            <a:off x="3429000" y="990600"/>
            <a:ext cx="5105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4400" b="1">
                <a:latin typeface="Times New Roman" panose="02020603050405020304" pitchFamily="18" charset="0"/>
                <a:ea typeface="黑体" panose="02010609060101010101" pitchFamily="2" charset="-122"/>
              </a:rPr>
              <a:t>同仁堂的公私合营</a:t>
            </a:r>
            <a:endParaRPr lang="zh-CN" altLang="en-US" sz="4400" b="1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28003" name="图片 128002" descr="同仁堂商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001" y="1916430"/>
            <a:ext cx="3538855" cy="3092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8004" name="文本框 128003"/>
          <p:cNvSpPr txBox="1"/>
          <p:nvPr/>
        </p:nvSpPr>
        <p:spPr>
          <a:xfrm>
            <a:off x="2362200" y="5867400"/>
            <a:ext cx="335280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128005" name="文本框 128004"/>
          <p:cNvSpPr txBox="1"/>
          <p:nvPr/>
        </p:nvSpPr>
        <p:spPr>
          <a:xfrm>
            <a:off x="2319338" y="5226050"/>
            <a:ext cx="3124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600" b="1">
                <a:latin typeface="Times New Roman" panose="02020603050405020304" pitchFamily="18" charset="0"/>
                <a:ea typeface="黑体" panose="02010609060101010101" pitchFamily="2" charset="-122"/>
              </a:rPr>
              <a:t>同仁堂的商标</a:t>
            </a:r>
            <a:endParaRPr lang="zh-CN" altLang="en-US" sz="3600" b="1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28007" name="图片 128006" descr="同仁堂店面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2345" y="1838326"/>
            <a:ext cx="4114800" cy="32454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8006" name="文本框 128005"/>
          <p:cNvSpPr txBox="1"/>
          <p:nvPr/>
        </p:nvSpPr>
        <p:spPr>
          <a:xfrm>
            <a:off x="6661469" y="5226050"/>
            <a:ext cx="29162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zh-CN" altLang="en-US" sz="3200" b="1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同仁堂的新貌</a:t>
            </a:r>
            <a:endParaRPr lang="zh-CN" altLang="en-US" sz="3200" b="1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947221"/>
            <a:ext cx="8534400" cy="5003800"/>
          </a:xfrm>
          <a:prstGeom prst="rect">
            <a:avLst/>
          </a:prstGeom>
          <a:noFill/>
          <a:ln w="76200" cmpd="sng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524000" y="5951022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1956</a:t>
            </a:r>
            <a:r>
              <a:rPr lang="zh-CN" altLang="en-US" sz="3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年</a:t>
            </a:r>
            <a:r>
              <a:rPr lang="en-US" altLang="zh-CN" sz="3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月工商界代表</a:t>
            </a:r>
            <a:r>
              <a:rPr lang="zh-CN" altLang="en-US" sz="3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乐松生</a:t>
            </a:r>
            <a:r>
              <a:rPr lang="zh-CN" altLang="en-US" sz="36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向毛泽东送喜报</a:t>
            </a:r>
            <a:endParaRPr lang="zh-CN" altLang="en-US" sz="36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/>
          <p:nvPr/>
        </p:nvGrpSpPr>
        <p:grpSpPr bwMode="auto">
          <a:xfrm>
            <a:off x="2140585" y="965200"/>
            <a:ext cx="8495022" cy="5313710"/>
            <a:chOff x="0" y="0"/>
            <a:chExt cx="5872" cy="4657"/>
          </a:xfrm>
        </p:grpSpPr>
        <p:pic>
          <p:nvPicPr>
            <p:cNvPr id="49155" name="Picture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9" t="4167" r="23750" b="11632"/>
            <a:stretch>
              <a:fillRect/>
            </a:stretch>
          </p:blipFill>
          <p:spPr bwMode="auto">
            <a:xfrm>
              <a:off x="0" y="0"/>
              <a:ext cx="5218" cy="3984"/>
            </a:xfrm>
            <a:prstGeom prst="rect">
              <a:avLst/>
            </a:prstGeom>
            <a:noFill/>
            <a:ln w="76200" cmpd="sng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9156" name="Text Box 4"/>
            <p:cNvSpPr txBox="1">
              <a:spLocks noChangeArrowheads="1"/>
            </p:cNvSpPr>
            <p:nvPr/>
          </p:nvSpPr>
          <p:spPr bwMode="auto">
            <a:xfrm>
              <a:off x="244" y="4038"/>
              <a:ext cx="5628" cy="619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4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华文新魏" panose="02010800040101010101" pitchFamily="2" charset="-122"/>
                </a:rPr>
                <a:t>天津盛锡福帽厂实行公私合营</a:t>
              </a:r>
              <a:endPara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华文新魏" panose="02010800040101010101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419351" y="8256"/>
            <a:ext cx="497395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二、和平过渡新创举</a:t>
            </a:r>
            <a:r>
              <a:rPr lang="en-US" altLang="zh-CN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——</a:t>
            </a:r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pull dir="rd"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7170" y="772161"/>
            <a:ext cx="9180830" cy="606996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487806" y="2276476"/>
            <a:ext cx="9180195" cy="2088515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60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迷你简硬笔行书" panose="03000509000000000000" charset="-122"/>
              <a:ea typeface="迷你简硬笔行书" panose="03000509000000000000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505" y="2683511"/>
            <a:ext cx="8451850" cy="1193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5485" y="646430"/>
            <a:ext cx="304292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土地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农民私人所有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58975" y="988695"/>
            <a:ext cx="304292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耕牛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农民私人所有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58975" y="1347470"/>
            <a:ext cx="304292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工具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农民私人所有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183880" y="911860"/>
            <a:ext cx="161290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集体公有</a:t>
            </a:r>
            <a:endParaRPr lang="zh-CN" altLang="en-US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131695" y="1733550"/>
            <a:ext cx="232791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手工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私人所有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156575" y="1745615"/>
            <a:ext cx="161290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集体公有</a:t>
            </a:r>
            <a:endParaRPr lang="zh-CN" altLang="en-US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65350" y="5905500"/>
            <a:ext cx="3577590" cy="7200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生产资料私有制</a:t>
            </a:r>
            <a:endParaRPr lang="zh-CN" altLang="en-US" sz="32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右箭头 15"/>
          <p:cNvSpPr/>
          <p:nvPr/>
        </p:nvSpPr>
        <p:spPr>
          <a:xfrm>
            <a:off x="5742941" y="6049645"/>
            <a:ext cx="2016125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759065" y="5905500"/>
            <a:ext cx="2109470" cy="72009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公有制</a:t>
            </a:r>
            <a:endParaRPr lang="zh-CN" altLang="en-US" sz="32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62481" y="2154555"/>
            <a:ext cx="3400425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工厂</a:t>
            </a:r>
            <a:r>
              <a:rPr lang="zh-CN" altLang="en-US" sz="2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资本家私人所有</a:t>
            </a:r>
            <a:endParaRPr lang="zh-CN" altLang="en-US" sz="2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5435601" y="2177415"/>
            <a:ext cx="2016125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183880" y="2226310"/>
            <a:ext cx="1612900" cy="435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zh-CN" altLang="en-US" sz="28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国家公有</a:t>
            </a:r>
            <a:endParaRPr lang="zh-CN" altLang="en-US" sz="2800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矩形 6"/>
          <p:cNvSpPr/>
          <p:nvPr/>
        </p:nvSpPr>
        <p:spPr>
          <a:xfrm>
            <a:off x="2419351" y="8256"/>
            <a:ext cx="352742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三、社会主义新华章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0481" name="Object 3"/>
          <p:cNvGraphicFramePr>
            <a:graphicFrameLocks noChangeAspect="1"/>
          </p:cNvGraphicFramePr>
          <p:nvPr/>
        </p:nvGraphicFramePr>
        <p:xfrm>
          <a:off x="6361430" y="2840355"/>
          <a:ext cx="4419600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" r:id="rId1" imgW="8140700" imgH="5435600" progId="MSGraph.Chart.8">
                  <p:embed/>
                </p:oleObj>
              </mc:Choice>
              <mc:Fallback>
                <p:oleObj name="" r:id="rId1" imgW="8140700" imgH="5435600" progId="MSGraph.Chart.8">
                  <p:embed/>
                  <p:pic>
                    <p:nvPicPr>
                      <p:cNvPr id="0" name="Object 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6361430" y="2840355"/>
                        <a:ext cx="4419600" cy="304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6395086" y="2629854"/>
            <a:ext cx="3706813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1956</a:t>
            </a:r>
            <a:r>
              <a:rPr lang="zh-CN" alt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年各种经济成分</a:t>
            </a:r>
            <a:endParaRPr lang="zh-CN" altLang="en-US" sz="20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20484" name="组合 23"/>
          <p:cNvGrpSpPr/>
          <p:nvPr/>
        </p:nvGrpSpPr>
        <p:grpSpPr>
          <a:xfrm>
            <a:off x="2760980" y="2996565"/>
            <a:ext cx="2505710" cy="2599690"/>
            <a:chOff x="0" y="0"/>
            <a:chExt cx="2143125" cy="2668587"/>
          </a:xfrm>
        </p:grpSpPr>
        <p:sp>
          <p:nvSpPr>
            <p:cNvPr id="20485" name="Arc 6"/>
            <p:cNvSpPr/>
            <p:nvPr/>
          </p:nvSpPr>
          <p:spPr>
            <a:xfrm>
              <a:off x="1049350" y="0"/>
              <a:ext cx="1009650" cy="1335087"/>
            </a:xfrm>
            <a:custGeom>
              <a:avLst/>
              <a:gdLst/>
              <a:ahLst/>
              <a:cxnLst>
                <a:cxn ang="0">
                  <a:pos x="-2487" y="0"/>
                </a:cxn>
                <a:cxn ang="0">
                  <a:pos x="50211456" y="54345516"/>
                </a:cxn>
                <a:cxn ang="0">
                  <a:pos x="-2487" y="0"/>
                </a:cxn>
                <a:cxn ang="0">
                  <a:pos x="50211456" y="54345516"/>
                </a:cxn>
                <a:cxn ang="0">
                  <a:pos x="0" y="82521172"/>
                </a:cxn>
                <a:cxn ang="0">
                  <a:pos x="-2487" y="0"/>
                </a:cxn>
              </a:cxnLst>
              <a:rect l="0" t="0" r="0" b="0"/>
              <a:pathLst>
                <a:path w="20302" h="21600" fill="none">
                  <a:moveTo>
                    <a:pt x="-1" y="0"/>
                  </a:moveTo>
                  <a:cubicBezTo>
                    <a:pt x="9085" y="0"/>
                    <a:pt x="17200" y="5685"/>
                    <a:pt x="20302" y="14225"/>
                  </a:cubicBezTo>
                </a:path>
                <a:path w="20302" h="21600" stroke="0">
                  <a:moveTo>
                    <a:pt x="-1" y="0"/>
                  </a:moveTo>
                  <a:cubicBezTo>
                    <a:pt x="9085" y="0"/>
                    <a:pt x="17200" y="5685"/>
                    <a:pt x="20302" y="14225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solidFill>
              <a:srgbClr val="FF0000"/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6" name="Arc 7"/>
            <p:cNvSpPr/>
            <p:nvPr/>
          </p:nvSpPr>
          <p:spPr>
            <a:xfrm>
              <a:off x="1049350" y="863600"/>
              <a:ext cx="1074738" cy="569912"/>
            </a:xfrm>
            <a:custGeom>
              <a:avLst/>
              <a:gdLst/>
              <a:ahLst/>
              <a:cxnLst>
                <a:cxn ang="0">
                  <a:pos x="50261610" y="-3829"/>
                </a:cxn>
                <a:cxn ang="0">
                  <a:pos x="53475087" y="28131796"/>
                </a:cxn>
                <a:cxn ang="0">
                  <a:pos x="53277007" y="35201007"/>
                </a:cxn>
                <a:cxn ang="0">
                  <a:pos x="50261610" y="-3829"/>
                </a:cxn>
                <a:cxn ang="0">
                  <a:pos x="53475087" y="28131796"/>
                </a:cxn>
                <a:cxn ang="0">
                  <a:pos x="53277007" y="35201007"/>
                </a:cxn>
                <a:cxn ang="0">
                  <a:pos x="0" y="28131796"/>
                </a:cxn>
                <a:cxn ang="0">
                  <a:pos x="50261610" y="-3829"/>
                </a:cxn>
              </a:cxnLst>
              <a:rect l="0" t="0" r="0" b="0"/>
              <a:pathLst>
                <a:path w="21600" h="9227" fill="none">
                  <a:moveTo>
                    <a:pt x="20302" y="-1"/>
                  </a:moveTo>
                  <a:cubicBezTo>
                    <a:pt x="21160" y="2363"/>
                    <a:pt x="21600" y="4859"/>
                    <a:pt x="21600" y="7374"/>
                  </a:cubicBezTo>
                  <a:cubicBezTo>
                    <a:pt x="21600" y="7992"/>
                    <a:pt x="21573" y="8610"/>
                    <a:pt x="21520" y="9227"/>
                  </a:cubicBezTo>
                </a:path>
                <a:path w="21600" h="9227" stroke="0">
                  <a:moveTo>
                    <a:pt x="20302" y="-1"/>
                  </a:moveTo>
                  <a:cubicBezTo>
                    <a:pt x="21160" y="2363"/>
                    <a:pt x="21600" y="4859"/>
                    <a:pt x="21600" y="7374"/>
                  </a:cubicBezTo>
                  <a:cubicBezTo>
                    <a:pt x="21600" y="7992"/>
                    <a:pt x="21573" y="8610"/>
                    <a:pt x="21520" y="9227"/>
                  </a:cubicBezTo>
                  <a:lnTo>
                    <a:pt x="0" y="7374"/>
                  </a:lnTo>
                  <a:lnTo>
                    <a:pt x="20302" y="-1"/>
                  </a:lnTo>
                  <a:close/>
                </a:path>
              </a:pathLst>
            </a:custGeom>
            <a:solidFill>
              <a:srgbClr val="FFFF00"/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87" name="Arc 8"/>
            <p:cNvSpPr/>
            <p:nvPr/>
          </p:nvSpPr>
          <p:spPr>
            <a:xfrm>
              <a:off x="0" y="0"/>
              <a:ext cx="2143125" cy="2668587"/>
            </a:xfrm>
            <a:custGeom>
              <a:avLst/>
              <a:gdLst/>
              <a:ahLst/>
              <a:cxnLst>
                <a:cxn ang="0">
                  <a:pos x="106516306" y="89493967"/>
                </a:cxn>
                <a:cxn ang="0">
                  <a:pos x="53357009" y="164846157"/>
                </a:cxn>
                <a:cxn ang="0">
                  <a:pos x="0" y="82423140"/>
                </a:cxn>
                <a:cxn ang="0">
                  <a:pos x="53354524" y="0"/>
                </a:cxn>
                <a:cxn ang="0">
                  <a:pos x="106516306" y="89493967"/>
                </a:cxn>
                <a:cxn ang="0">
                  <a:pos x="53357009" y="164846157"/>
                </a:cxn>
                <a:cxn ang="0">
                  <a:pos x="0" y="82423140"/>
                </a:cxn>
                <a:cxn ang="0">
                  <a:pos x="53354524" y="0"/>
                </a:cxn>
                <a:cxn ang="0">
                  <a:pos x="53357009" y="82423140"/>
                </a:cxn>
                <a:cxn ang="0">
                  <a:pos x="106516306" y="89493967"/>
                </a:cxn>
              </a:cxnLst>
              <a:rect l="0" t="0" r="0" b="0"/>
              <a:pathLst>
                <a:path w="43120" h="43200" fill="none">
                  <a:moveTo>
                    <a:pt x="43120" y="23453"/>
                  </a:moveTo>
                  <a:cubicBezTo>
                    <a:pt x="42158" y="34622"/>
                    <a:pt x="3281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</a:path>
                <a:path w="43120" h="43200" stroke="0">
                  <a:moveTo>
                    <a:pt x="43120" y="23453"/>
                  </a:moveTo>
                  <a:cubicBezTo>
                    <a:pt x="42158" y="34622"/>
                    <a:pt x="32811" y="43199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cubicBezTo>
                    <a:pt x="-1" y="9670"/>
                    <a:pt x="9670" y="0"/>
                    <a:pt x="21599" y="0"/>
                  </a:cubicBezTo>
                  <a:lnTo>
                    <a:pt x="21600" y="21600"/>
                  </a:lnTo>
                  <a:lnTo>
                    <a:pt x="43120" y="23453"/>
                  </a:lnTo>
                  <a:close/>
                </a:path>
              </a:pathLst>
            </a:custGeom>
            <a:solidFill>
              <a:srgbClr val="808000"/>
            </a:solidFill>
            <a:ln w="63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4063765" y="3383678"/>
            <a:ext cx="1033937" cy="24622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公有制经济</a:t>
            </a:r>
            <a:endParaRPr lang="zh-CN" altLang="en-US" sz="16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4511676" y="4000500"/>
            <a:ext cx="1806575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资本主义工商业</a:t>
            </a:r>
            <a:endParaRPr lang="zh-CN" altLang="en-US" sz="40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39" name="Rectangle 12"/>
          <p:cNvSpPr>
            <a:spLocks noChangeArrowheads="1"/>
          </p:cNvSpPr>
          <p:nvPr/>
        </p:nvSpPr>
        <p:spPr bwMode="auto">
          <a:xfrm>
            <a:off x="3216275" y="4721225"/>
            <a:ext cx="1595438" cy="615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个体农业</a:t>
            </a:r>
            <a:endParaRPr 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个体手工业</a:t>
            </a:r>
            <a:endParaRPr lang="zh-CN" altLang="en-US" sz="2000" b="1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2540" name="Text Box 22" descr="苏格兰方格呢"/>
          <p:cNvSpPr txBox="1">
            <a:spLocks noChangeArrowheads="1"/>
          </p:cNvSpPr>
          <p:nvPr/>
        </p:nvSpPr>
        <p:spPr bwMode="auto">
          <a:xfrm>
            <a:off x="1919288" y="2582864"/>
            <a:ext cx="4083050" cy="3371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1952</a:t>
            </a:r>
            <a:r>
              <a:rPr lang="zh-CN" altLang="en-US" sz="20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年底各种经济成分</a:t>
            </a:r>
            <a:endParaRPr lang="zh-CN" altLang="en-US" sz="20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3" name="右箭头 22"/>
          <p:cNvSpPr/>
          <p:nvPr/>
        </p:nvSpPr>
        <p:spPr>
          <a:xfrm>
            <a:off x="5498466" y="923925"/>
            <a:ext cx="2016125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zh-CN" altLang="en-US"/>
          </a:p>
        </p:txBody>
      </p:sp>
      <p:sp>
        <p:nvSpPr>
          <p:cNvPr id="24" name="右箭头 23"/>
          <p:cNvSpPr/>
          <p:nvPr/>
        </p:nvSpPr>
        <p:spPr>
          <a:xfrm>
            <a:off x="5498466" y="1745615"/>
            <a:ext cx="2016125" cy="431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412615" y="2272666"/>
            <a:ext cx="3743960" cy="172783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三大改造的实质</a:t>
            </a:r>
            <a:endParaRPr lang="zh-CN" altLang="en-US" sz="36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9" grpId="0"/>
      <p:bldP spid="11" grpId="0"/>
      <p:bldP spid="12" grpId="0"/>
      <p:bldP spid="14" grpId="0"/>
      <p:bldP spid="15" grpId="0" animBg="1"/>
      <p:bldP spid="16" grpId="0" animBg="1"/>
      <p:bldP spid="17" grpId="0" animBg="1"/>
      <p:bldP spid="18" grpId="0"/>
      <p:bldP spid="19" grpId="0" bldLvl="0" animBg="1"/>
      <p:bldP spid="20" grpId="0"/>
      <p:bldP spid="22531" grpId="0"/>
      <p:bldP spid="22537" grpId="0"/>
      <p:bldP spid="22538" grpId="0"/>
      <p:bldP spid="22539" grpId="0"/>
      <p:bldP spid="22540" grpId="0"/>
      <p:bldP spid="23" grpId="0" bldLvl="0" animBg="1"/>
      <p:bldP spid="24" grpId="0" bldLvl="0" animBg="1"/>
      <p:bldP spid="2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419351" y="8256"/>
            <a:ext cx="352742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三、社会主义新华章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951991" y="558166"/>
            <a:ext cx="8409305" cy="246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社会主义革命的目的是为了解放生产力。农业和手工业由个体的所有制变为社会主义的集体所有制，私营工商业由资本主义所有制变为社会主义所有制，必然使生产力大大地获得解放。这样就为大大地发展工业和农业的生产创造了社会条件。</a:t>
            </a:r>
            <a:endParaRPr lang="zh-CN" altLang="en-US" sz="28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01215" y="3119756"/>
            <a:ext cx="7819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这是毛泽东造</a:t>
            </a:r>
            <a:r>
              <a:rPr lang="en-US" altLang="zh-CN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1956</a:t>
            </a:r>
            <a:r>
              <a:rPr lang="zh-CN" altLang="en-US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年的一次国务会议上的一段发言。根据这段话，谈谈三大改造对经济发展的意义。</a:t>
            </a:r>
            <a:endParaRPr lang="zh-CN" altLang="en-US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71980" y="1967231"/>
            <a:ext cx="8568690" cy="1152525"/>
          </a:xfrm>
          <a:prstGeom prst="rect">
            <a:avLst/>
          </a:prstGeom>
          <a:noFill/>
          <a:ln w="41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1991" y="4133850"/>
            <a:ext cx="2075815" cy="20701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130675" y="4661536"/>
            <a:ext cx="5287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公有制具有哲学的意义，是实现人类平等和全面自由的工具。</a:t>
            </a:r>
            <a:endParaRPr lang="en-US" altLang="zh-CN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419351" y="8256"/>
            <a:ext cx="352742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三、社会主义新华章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32281" y="871221"/>
            <a:ext cx="8728075" cy="95313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问题十：三大改造完成的时间是什么时候？你认为在当时对推动我国社会发展起了什么作用？</a:t>
            </a:r>
            <a:endParaRPr lang="zh-CN" altLang="en-U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4388" name="Rectangle 4"/>
          <p:cNvSpPr>
            <a:spLocks noChangeArrowheads="1"/>
          </p:cNvSpPr>
          <p:nvPr/>
        </p:nvSpPr>
        <p:spPr bwMode="auto">
          <a:xfrm>
            <a:off x="1731774" y="2131735"/>
            <a:ext cx="8424862" cy="4154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 </a:t>
            </a:r>
            <a:r>
              <a:rPr lang="en-US" altLang="zh-CN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1956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年三大改造的完成，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实现了生产资料私有制向社会主义公有制的转变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社会主义基本制度在我国建立起来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这是中国历史上最深刻的社会变革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r>
              <a:rPr lang="zh-CN" alt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我国从此进入社会主义初级阶段</a:t>
            </a:r>
            <a:r>
              <a:rPr lang="zh-CN" alt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。</a:t>
            </a:r>
            <a:endParaRPr lang="zh-CN" alt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44388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占位符 15361"/>
          <p:cNvSpPr/>
          <p:nvPr/>
        </p:nvSpPr>
        <p:spPr>
          <a:xfrm>
            <a:off x="1909445" y="851535"/>
            <a:ext cx="8229600" cy="3124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342900" lvl="0" indent="-3429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b="1" dirty="0"/>
              <a:t>1954年全国的农业合作社只有1.4万多个，1955年春天农业合作社发展到10万个，并且在中央批准建议1955年秋收前农业合作社要发展到60万个，改变了当年全国农村工作会议中规定的发展30~35万个合作社的计划。</a:t>
            </a:r>
            <a:endParaRPr lang="zh-CN" altLang="en-US" b="1" dirty="0"/>
          </a:p>
        </p:txBody>
      </p:sp>
      <p:sp>
        <p:nvSpPr>
          <p:cNvPr id="15363" name="直接连接符 15362"/>
          <p:cNvSpPr/>
          <p:nvPr/>
        </p:nvSpPr>
        <p:spPr>
          <a:xfrm>
            <a:off x="7624445" y="1384935"/>
            <a:ext cx="1219200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4" name="直接连接符 15363"/>
          <p:cNvSpPr/>
          <p:nvPr/>
        </p:nvSpPr>
        <p:spPr>
          <a:xfrm>
            <a:off x="7700645" y="1842135"/>
            <a:ext cx="1219200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5" name="直接连接符 15364"/>
          <p:cNvSpPr/>
          <p:nvPr/>
        </p:nvSpPr>
        <p:spPr>
          <a:xfrm>
            <a:off x="4347845" y="2832735"/>
            <a:ext cx="1219200" cy="158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7" name="文本框 15366"/>
          <p:cNvSpPr txBox="1"/>
          <p:nvPr/>
        </p:nvSpPr>
        <p:spPr>
          <a:xfrm>
            <a:off x="1909445" y="4044950"/>
            <a:ext cx="83121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缺点：存在过急，工作过粗，改变过快的缺点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19351" y="8256"/>
            <a:ext cx="352742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三、社会主义新华章</a:t>
            </a:r>
            <a:endParaRPr lang="zh-CN" altLang="en-US" b="1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7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u=2907976514,2319690571&amp;fm=27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55165" y="1633221"/>
            <a:ext cx="4033520" cy="47402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50611" y="1779906"/>
            <a:ext cx="4110355" cy="4781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大家好，我是河南安阳汤阴县城关镇易庄村的村民，我叫易振，一直靠租地种地为生，太感谢国家的政策了，让我也能拥有自己的土地，虽然不大，但是我们更有干劲了！</a:t>
            </a:r>
            <a:endParaRPr lang="zh-CN" altLang="en-US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8682991" y="4766609"/>
            <a:ext cx="80708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6315076" y="4766609"/>
            <a:ext cx="236791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3596006" y="715010"/>
            <a:ext cx="4176395" cy="647700"/>
          </a:xfrm>
          <a:prstGeom prst="rect">
            <a:avLst/>
          </a:prstGeom>
          <a:noFill/>
          <a:ln w="50800" cmpd="dbl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易振一家人（</a:t>
            </a:r>
            <a:r>
              <a:rPr lang="en-US" altLang="zh-CN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zh-CN" altLang="en-US" sz="3600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）</a:t>
            </a:r>
            <a:endParaRPr lang="zh-CN" altLang="en-US" sz="3600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315076" y="5376209"/>
            <a:ext cx="236791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405091" y="5376209"/>
            <a:ext cx="236791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315076" y="5932021"/>
            <a:ext cx="75359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/>
        </p:nvCxnSpPr>
        <p:spPr>
          <a:xfrm>
            <a:off x="8465185" y="4368800"/>
            <a:ext cx="943610" cy="1384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6840856" y="2851150"/>
            <a:ext cx="1199515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8876666" y="2245995"/>
            <a:ext cx="1199515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7681595" y="2058670"/>
            <a:ext cx="1224280" cy="1224280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农业改造</a:t>
            </a:r>
            <a:endParaRPr lang="zh-CN" altLang="zh-CN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360535" y="1626870"/>
            <a:ext cx="1224280" cy="1224280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农业合作化</a:t>
            </a:r>
            <a:endParaRPr lang="zh-CN" altLang="zh-CN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482080" y="4039236"/>
            <a:ext cx="1342390" cy="467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 flipV="1">
            <a:off x="4046221" y="3282951"/>
            <a:ext cx="902335" cy="332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3164840" y="2454910"/>
            <a:ext cx="1490980" cy="1490980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资本主义工商业</a:t>
            </a:r>
            <a:endParaRPr lang="zh-CN" altLang="zh-CN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59325" y="2677796"/>
            <a:ext cx="2087880" cy="187261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三大</a:t>
            </a:r>
            <a:endParaRPr lang="zh-CN" altLang="en-US" sz="44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zh-CN" altLang="en-US" sz="44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改造</a:t>
            </a:r>
            <a:endParaRPr lang="zh-CN" altLang="en-US" sz="44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652385" y="3660775"/>
            <a:ext cx="1224280" cy="1224280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手工业</a:t>
            </a:r>
            <a:endParaRPr lang="zh-CN" altLang="zh-CN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改造</a:t>
            </a:r>
            <a:endParaRPr lang="zh-CN" altLang="zh-CN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9408795" y="3825875"/>
            <a:ext cx="1224280" cy="1224280"/>
          </a:xfrm>
          <a:prstGeom prst="ellips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手工业合作化</a:t>
            </a:r>
            <a:endParaRPr lang="zh-CN" altLang="zh-CN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953896" y="2454911"/>
            <a:ext cx="1210945" cy="1236345"/>
          </a:xfrm>
          <a:prstGeom prst="ellipse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公私合营</a:t>
            </a:r>
            <a:endParaRPr lang="zh-CN" altLang="en-US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直接连接符 20"/>
          <p:cNvCxnSpPr>
            <a:stCxn id="5" idx="0"/>
          </p:cNvCxnSpPr>
          <p:nvPr/>
        </p:nvCxnSpPr>
        <p:spPr>
          <a:xfrm flipV="1">
            <a:off x="5803265" y="2274570"/>
            <a:ext cx="5080" cy="4749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4437380" y="1050291"/>
            <a:ext cx="2711450" cy="1224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/>
              <a:t>实质：生产资料的私有制变为社会主义公有制</a:t>
            </a:r>
            <a:endParaRPr lang="zh-CN" altLang="en-US" b="1"/>
          </a:p>
        </p:txBody>
      </p:sp>
      <p:cxnSp>
        <p:nvCxnSpPr>
          <p:cNvPr id="23" name="直接连接符 22"/>
          <p:cNvCxnSpPr>
            <a:stCxn id="5" idx="4"/>
          </p:cNvCxnSpPr>
          <p:nvPr/>
        </p:nvCxnSpPr>
        <p:spPr>
          <a:xfrm>
            <a:off x="5803265" y="4622166"/>
            <a:ext cx="5080" cy="532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046220" y="5177156"/>
            <a:ext cx="3379470" cy="12249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/>
              <a:t>社会主义基本制度建立起来，我国进入社会主义初级阶段</a:t>
            </a:r>
            <a:endParaRPr lang="zh-CN" altLang="en-US" b="1"/>
          </a:p>
        </p:txBody>
      </p:sp>
      <p:cxnSp>
        <p:nvCxnSpPr>
          <p:cNvPr id="25" name="直接连接符 24"/>
          <p:cNvCxnSpPr/>
          <p:nvPr/>
        </p:nvCxnSpPr>
        <p:spPr>
          <a:xfrm>
            <a:off x="5813425" y="8677275"/>
            <a:ext cx="5080" cy="5327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655821" y="35560"/>
            <a:ext cx="2329815" cy="7200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盘点提升</a:t>
            </a:r>
            <a:endParaRPr lang="zh-CN" altLang="en-US" sz="32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0" grpId="0" bldLvl="0" animBg="1"/>
      <p:bldP spid="12" grpId="0" bldLvl="0" animBg="1"/>
      <p:bldP spid="14" grpId="0" bldLvl="0" animBg="1"/>
      <p:bldP spid="16" grpId="0" bldLvl="0" animBg="1"/>
      <p:bldP spid="19" grpId="0" bldLvl="0" animBg="1"/>
      <p:bldP spid="22" grpId="0" bldLvl="0" animBg="1"/>
      <p:bldP spid="24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833" y="789643"/>
            <a:ext cx="5804367" cy="554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537199" y="699933"/>
            <a:ext cx="609414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815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815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815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815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815975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defTabSz="8159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三大改造的性质与方法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4655821" y="35560"/>
            <a:ext cx="2329815" cy="7200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 cmpd="sng">
            <a:solidFill>
              <a:schemeClr val="accent1">
                <a:shade val="5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盘点提升</a:t>
            </a:r>
            <a:endParaRPr lang="zh-CN" altLang="en-US" sz="3200" b="1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等腰三角形 3"/>
          <p:cNvSpPr/>
          <p:nvPr/>
        </p:nvSpPr>
        <p:spPr>
          <a:xfrm rot="10800000">
            <a:off x="5282566" y="1855471"/>
            <a:ext cx="1076325" cy="4680585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282565" y="5005705"/>
            <a:ext cx="1151890" cy="16408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2" name="组合 21"/>
          <p:cNvGrpSpPr/>
          <p:nvPr/>
        </p:nvGrpSpPr>
        <p:grpSpPr>
          <a:xfrm>
            <a:off x="2081530" y="1126491"/>
            <a:ext cx="7498080" cy="4719955"/>
            <a:chOff x="878" y="1774"/>
            <a:chExt cx="11808" cy="7433"/>
          </a:xfrm>
        </p:grpSpPr>
        <p:sp>
          <p:nvSpPr>
            <p:cNvPr id="3" name="弦形 2"/>
            <p:cNvSpPr/>
            <p:nvPr/>
          </p:nvSpPr>
          <p:spPr>
            <a:xfrm rot="6780000">
              <a:off x="5858" y="1774"/>
              <a:ext cx="1815" cy="1815"/>
            </a:xfrm>
            <a:prstGeom prst="chor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rot="8040000">
              <a:off x="5873" y="7260"/>
              <a:ext cx="1905" cy="1991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直角三角形 17"/>
            <p:cNvSpPr/>
            <p:nvPr/>
          </p:nvSpPr>
          <p:spPr>
            <a:xfrm rot="5880000">
              <a:off x="8697" y="2443"/>
              <a:ext cx="2556" cy="5423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20"/>
            <p:cNvSpPr/>
            <p:nvPr/>
          </p:nvSpPr>
          <p:spPr>
            <a:xfrm rot="10200000">
              <a:off x="878" y="3996"/>
              <a:ext cx="5538" cy="2557"/>
            </a:xfrm>
            <a:prstGeom prst="rt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521325" y="1542415"/>
            <a:ext cx="67437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社会主义工业化</a:t>
            </a:r>
            <a:endParaRPr lang="zh-CN" altLang="en-US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zh-CN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-—</a:t>
            </a:r>
            <a:endParaRPr lang="en-US" altLang="zh-CN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zh-CN" altLang="en-US"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一五计划</a:t>
            </a:r>
            <a:endParaRPr lang="zh-CN" altLang="en-US" sz="1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25495" y="2685416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三大改造</a:t>
            </a:r>
            <a:endParaRPr lang="zh-CN" altLang="en-US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507480" y="2675256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三大改造</a:t>
            </a:r>
            <a:endParaRPr lang="zh-CN" altLang="en-US" sz="32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39286" y="534225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过渡时期的总路线</a:t>
            </a:r>
            <a:endParaRPr lang="zh-CN" altLang="en-US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9091" y="682625"/>
            <a:ext cx="2922905" cy="23418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26174" y="3024505"/>
            <a:ext cx="8789035" cy="332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altLang="zh-CN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zh-CN" alt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和全村的农民一样，一家一户分散种地，我们靠自己的双手辛勤劳作，本以为这下能过上好日子了，但是很快发现单靠自己干、手里的农具根本不够用，自己的耕牛又老又病，也没钱买种子；后来好容易东拼西凑种了点庄稼，却没有水渠灌溉，长势一直不好</a:t>
            </a: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......</a:t>
            </a:r>
            <a:r>
              <a:rPr lang="zh-CN" alt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哎</a:t>
            </a: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.......</a:t>
            </a:r>
            <a:endParaRPr lang="en-US" altLang="zh-CN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10000"/>
              </a:lnSpc>
            </a:pP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zh-CN" alt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更意想不到的是，秋天一场蝗灾竟然颗粒无收！欲哭无泪的我为了活命，在冬天只得把地卖了，又靠借高利贷和租富农的土地艰难度日！哎</a:t>
            </a: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......</a:t>
            </a:r>
            <a:r>
              <a:rPr lang="zh-CN" altLang="en-US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要是能一起干就好了</a:t>
            </a:r>
            <a:r>
              <a:rPr lang="en-US" altLang="zh-CN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zh-CN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085976" y="5482003"/>
            <a:ext cx="851408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164676" y="5851686"/>
            <a:ext cx="616426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 descr="16318-1_-_200779104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1911" y="604521"/>
            <a:ext cx="2938145" cy="2416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 descr="zrzh01_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436" y="600711"/>
            <a:ext cx="2947035" cy="241998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0" name="直接连接符 9"/>
          <p:cNvCxnSpPr/>
          <p:nvPr/>
        </p:nvCxnSpPr>
        <p:spPr>
          <a:xfrm>
            <a:off x="1839912" y="4240667"/>
            <a:ext cx="84324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246807" y="3786580"/>
            <a:ext cx="315505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063751" y="1425388"/>
            <a:ext cx="8208645" cy="685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你</a:t>
            </a:r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给易振老农民出出主意，如何走出现在的困境？</a:t>
            </a:r>
            <a:endParaRPr lang="zh-CN" altLang="en-US" sz="2800" dirty="0"/>
          </a:p>
        </p:txBody>
      </p:sp>
      <p:cxnSp>
        <p:nvCxnSpPr>
          <p:cNvPr id="19" name="直接连接符 18"/>
          <p:cNvCxnSpPr/>
          <p:nvPr/>
        </p:nvCxnSpPr>
        <p:spPr>
          <a:xfrm>
            <a:off x="2006096" y="4686049"/>
            <a:ext cx="843248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22082" y="1454747"/>
            <a:ext cx="10025529" cy="3899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zh-CN" altLang="en-US" sz="3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1953年</a:t>
            </a:r>
            <a:r>
              <a:rPr lang="zh-CN" altLang="en-US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，中共中央决定对农村进行社会主义改造，先后发布了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《中共中央关于农业生产互助合作的决议》和《中共中央关于发展农业合作社的决议》</a:t>
            </a:r>
            <a:r>
              <a:rPr lang="zh-CN" altLang="en-US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，号召农民联合起来，组成</a:t>
            </a:r>
            <a:r>
              <a:rPr lang="zh-CN" altLang="en-U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生产合作社</a:t>
            </a:r>
            <a:r>
              <a:rPr lang="zh-CN" altLang="en-US" sz="3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+mn-ea"/>
              </a:rPr>
              <a:t>，共同克服困难，中国农村开始了互助合作运动。 </a:t>
            </a:r>
            <a:endParaRPr lang="zh-CN" altLang="en-US" sz="3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矩形 3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11266"/>
          <p:cNvSpPr txBox="1"/>
          <p:nvPr/>
        </p:nvSpPr>
        <p:spPr>
          <a:xfrm>
            <a:off x="1819910" y="2313940"/>
            <a:ext cx="8686800" cy="9461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1、社员私有土地转为集体所有；社员私有耕畜、大中型农机具由集体按一定价格收买，或转为集体财产。</a:t>
            </a:r>
            <a:endParaRPr lang="zh-CN" alt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文本框 11267"/>
          <p:cNvSpPr txBox="1"/>
          <p:nvPr/>
        </p:nvSpPr>
        <p:spPr>
          <a:xfrm>
            <a:off x="1819910" y="3164840"/>
            <a:ext cx="5771132" cy="5232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2、由集体组织社员一起参加劳动。</a:t>
            </a:r>
            <a:endParaRPr lang="zh-CN" alt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11269" name="文本框 11268"/>
          <p:cNvSpPr txBox="1"/>
          <p:nvPr/>
        </p:nvSpPr>
        <p:spPr>
          <a:xfrm>
            <a:off x="1819911" y="3613786"/>
            <a:ext cx="8609013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000099"/>
                </a:solidFill>
                <a:latin typeface="Arial" panose="020B0604020202020204" pitchFamily="34" charset="0"/>
              </a:rPr>
              <a:t>3、在扣除交给国家的一部分后，剩余收入由集体在社员之间进行分配。</a:t>
            </a:r>
            <a:endParaRPr lang="zh-CN" altLang="en-US" sz="2800" b="1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81481" y="584200"/>
            <a:ext cx="871918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有了政府的号召，乡亲们找到了前进的方向，易振在政府的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自愿互利的原则</a:t>
            </a:r>
            <a:r>
              <a:rPr lang="zh-CN" altLang="en-US" sz="28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号召下， 和23户贫农加入了本村的生产合作社，而且光荣地成为了这个合作社的领导——他们准备大干一场了！</a:t>
            </a:r>
            <a:endParaRPr lang="zh-CN" altLang="en-US" sz="28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20399" y="4547499"/>
            <a:ext cx="84080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设想：所有的人都会加入农业生产合作社吗？为什么？当时政府如何解决这一现象？</a:t>
            </a:r>
            <a:endParaRPr lang="en-US" altLang="zh-CN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735956" y="5494770"/>
            <a:ext cx="4392295" cy="9359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典型示范逐步推广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/>
      <p:bldP spid="4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U1831P1T1D12914899F21DT200705030250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8776" y="2846706"/>
            <a:ext cx="5180965" cy="3907155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3" name="对象 2"/>
          <p:cNvGraphicFramePr/>
          <p:nvPr/>
        </p:nvGraphicFramePr>
        <p:xfrm>
          <a:off x="1628775" y="49530"/>
          <a:ext cx="5181600" cy="375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" r:id="rId2" imgW="3152775" imgH="2219325" progId="Paint.Picture">
                  <p:embed/>
                </p:oleObj>
              </mc:Choice>
              <mc:Fallback>
                <p:oleObj name="" r:id="rId2" imgW="3152775" imgH="2219325" progId="Paint.Picture">
                  <p:embed/>
                  <p:pic>
                    <p:nvPicPr>
                      <p:cNvPr id="0" name="对象 2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28775" y="49530"/>
                        <a:ext cx="5181600" cy="3759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6" name="图片 8195" descr="fun_picsb7ed11e1727571c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7691" y="136526"/>
            <a:ext cx="3653155" cy="36722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17691" y="4077970"/>
            <a:ext cx="4404733" cy="243143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</a:ln>
        </p:spPr>
        <p:txBody>
          <a:bodyPr wrap="square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单干邀伴变互助，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小组联起变大组，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大组变作合作社，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领导要靠党支部。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r>
              <a:rPr lang="en-US" altLang="zh-CN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——</a:t>
            </a:r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三大改造时期歌谣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图片 10244" descr="W02008061263275733606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52600" y="219076"/>
            <a:ext cx="5334000" cy="3667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4" name="图片 10243" descr="dfaa1c4dcb8f4d18aec3ab1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124200"/>
            <a:ext cx="5029200" cy="3721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7" name="文本框 10246"/>
          <p:cNvSpPr txBox="1"/>
          <p:nvPr/>
        </p:nvSpPr>
        <p:spPr>
          <a:xfrm>
            <a:off x="7086600" y="587376"/>
            <a:ext cx="3276600" cy="2009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</a:pPr>
            <a:r>
              <a:rPr lang="en-US" altLang="zh-CN" sz="2400" b="1" dirty="0">
                <a:solidFill>
                  <a:srgbClr val="C00000"/>
                </a:solidFill>
              </a:rPr>
              <a:t> </a:t>
            </a:r>
            <a:r>
              <a:rPr lang="zh-CN" altLang="en-US" sz="2400" b="1" dirty="0">
                <a:solidFill>
                  <a:srgbClr val="C00000"/>
                </a:solidFill>
              </a:rPr>
              <a:t>在加入合作社以后，原本分割开的土地又都连成了一片，更有利于大型机器的使用。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10248" name="文本框 10247"/>
          <p:cNvSpPr txBox="1"/>
          <p:nvPr/>
        </p:nvSpPr>
        <p:spPr>
          <a:xfrm>
            <a:off x="1600200" y="4038600"/>
            <a:ext cx="3962400" cy="230832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b="1" dirty="0">
                <a:solidFill>
                  <a:srgbClr val="C00000"/>
                </a:solidFill>
              </a:rPr>
              <a:t>       </a:t>
            </a:r>
            <a:r>
              <a:rPr lang="zh-CN" altLang="en-US" sz="2400" b="1" dirty="0">
                <a:solidFill>
                  <a:srgbClr val="C00000"/>
                </a:solidFill>
              </a:rPr>
              <a:t>村里购买了大型拖拉机，极大的提高了土地的使用效率。易振的合作社也用上了拖拉机、联合收割机，庄稼的收成提高了好几倍呢！</a:t>
            </a:r>
            <a:endParaRPr lang="zh-CN" altLang="en-US" sz="2400" b="1" dirty="0">
              <a:solidFill>
                <a:srgbClr val="C0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对象 9219"/>
          <p:cNvGraphicFramePr/>
          <p:nvPr/>
        </p:nvGraphicFramePr>
        <p:xfrm>
          <a:off x="1524000" y="731838"/>
          <a:ext cx="9144000" cy="422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1" imgW="5486400" imgH="2533650" progId="Paint.Picture">
                  <p:embed/>
                </p:oleObj>
              </mc:Choice>
              <mc:Fallback>
                <p:oleObj name="" r:id="rId1" imgW="5486400" imgH="2533650" progId="Paint.Picture">
                  <p:embed/>
                  <p:pic>
                    <p:nvPicPr>
                      <p:cNvPr id="0" name="对象 9219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24000" y="731838"/>
                        <a:ext cx="9144000" cy="42211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1" name="文本框 9220"/>
          <p:cNvSpPr txBox="1"/>
          <p:nvPr/>
        </p:nvSpPr>
        <p:spPr>
          <a:xfrm>
            <a:off x="1676400" y="5135564"/>
            <a:ext cx="92964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bg1"/>
              </a:buClr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</a:rPr>
              <a:t>由于生产成绩突出，他们还被选为模范生产小组！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38100" dir="2700000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19351" y="8256"/>
            <a:ext cx="5852795" cy="575945"/>
          </a:xfrm>
          <a:prstGeom prst="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一、千里麦浪新丰收</a:t>
            </a:r>
            <a:r>
              <a:rPr lang="en-US" altLang="zh-CN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——</a:t>
            </a:r>
            <a:r>
              <a:rPr lang="zh-CN" altLang="en-US" b="1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黑体简体" panose="03000509000000000000" charset="-122"/>
                <a:ea typeface="方正黑体简体" panose="03000509000000000000" charset="-122"/>
              </a:rPr>
              <a:t>农业合作化</a:t>
            </a:r>
            <a:endParaRPr lang="zh-CN" altLang="en-US" b="1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黑体简体" panose="03000509000000000000" charset="-122"/>
              <a:ea typeface="方正黑体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3709</Words>
  <Application>WPS 演示</Application>
  <PresentationFormat>自定义</PresentationFormat>
  <Paragraphs>281</Paragraphs>
  <Slides>32</Slides>
  <Notes>1</Notes>
  <HiddenSlides>0</HiddenSlides>
  <MMClips>2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32</vt:i4>
      </vt:variant>
    </vt:vector>
  </HeadingPairs>
  <TitlesOfParts>
    <vt:vector size="56" baseType="lpstr">
      <vt:lpstr>Arial</vt:lpstr>
      <vt:lpstr>宋体</vt:lpstr>
      <vt:lpstr>Wingdings</vt:lpstr>
      <vt:lpstr>迷你简硬笔行书</vt:lpstr>
      <vt:lpstr>方正黑体简体</vt:lpstr>
      <vt:lpstr>Times New Roman</vt:lpstr>
      <vt:lpstr>黑体</vt:lpstr>
      <vt:lpstr>等线</vt:lpstr>
      <vt:lpstr>微软雅黑</vt:lpstr>
      <vt:lpstr>Arial Unicode MS</vt:lpstr>
      <vt:lpstr>等线 Light</vt:lpstr>
      <vt:lpstr>华文中宋</vt:lpstr>
      <vt:lpstr>华文新魏</vt:lpstr>
      <vt:lpstr>仿宋</vt:lpstr>
      <vt:lpstr>Office 主题​​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Paint.Picture</vt:lpstr>
      <vt:lpstr>MSGraph.Chart.8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15</cp:revision>
  <dcterms:created xsi:type="dcterms:W3CDTF">2018-06-20T02:41:00Z</dcterms:created>
  <dcterms:modified xsi:type="dcterms:W3CDTF">2019-03-06T06:14:45Z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