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tags/tag7.xml" ContentType="application/vnd.openxmlformats-officedocument.presentationml.tags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  <p:sldMasterId id="2147483672" r:id="rId2"/>
    <p:sldMasterId id="2147483685" r:id="rId3"/>
  </p:sldMasterIdLst>
  <p:notesMasterIdLst>
    <p:notesMasterId r:id="rId42"/>
  </p:notesMasterIdLst>
  <p:sldIdLst>
    <p:sldId id="258" r:id="rId4"/>
    <p:sldId id="257" r:id="rId5"/>
    <p:sldId id="260" r:id="rId6"/>
    <p:sldId id="262" r:id="rId7"/>
    <p:sldId id="313" r:id="rId8"/>
    <p:sldId id="264" r:id="rId9"/>
    <p:sldId id="286" r:id="rId10"/>
    <p:sldId id="265" r:id="rId11"/>
    <p:sldId id="287" r:id="rId12"/>
    <p:sldId id="267" r:id="rId13"/>
    <p:sldId id="314" r:id="rId14"/>
    <p:sldId id="290" r:id="rId15"/>
    <p:sldId id="269" r:id="rId16"/>
    <p:sldId id="291" r:id="rId17"/>
    <p:sldId id="295" r:id="rId18"/>
    <p:sldId id="270" r:id="rId19"/>
    <p:sldId id="292" r:id="rId20"/>
    <p:sldId id="274" r:id="rId21"/>
    <p:sldId id="294" r:id="rId22"/>
    <p:sldId id="293" r:id="rId23"/>
    <p:sldId id="296" r:id="rId24"/>
    <p:sldId id="299" r:id="rId25"/>
    <p:sldId id="297" r:id="rId26"/>
    <p:sldId id="300" r:id="rId27"/>
    <p:sldId id="298" r:id="rId28"/>
    <p:sldId id="276" r:id="rId29"/>
    <p:sldId id="282" r:id="rId30"/>
    <p:sldId id="301" r:id="rId31"/>
    <p:sldId id="312" r:id="rId32"/>
    <p:sldId id="303" r:id="rId33"/>
    <p:sldId id="302" r:id="rId34"/>
    <p:sldId id="305" r:id="rId35"/>
    <p:sldId id="307" r:id="rId36"/>
    <p:sldId id="306" r:id="rId37"/>
    <p:sldId id="308" r:id="rId38"/>
    <p:sldId id="309" r:id="rId39"/>
    <p:sldId id="310" r:id="rId40"/>
    <p:sldId id="311" r:id="rId4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14" y="-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2019/3/18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7080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3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4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804986" indent="-30961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238441" indent="-247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733817" indent="-247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229193" indent="-247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724569" indent="-247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219945" indent="-247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715322" indent="-247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10698" indent="-247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2306D511-3AAC-4364-8F12-9459340496E9}" type="slidenum">
              <a:rPr lang="en-US" altLang="zh-CN">
                <a:solidFill>
                  <a:prstClr val="black"/>
                </a:solidFill>
              </a:rPr>
              <a:pPr eaLnBrk="1" hangingPunct="1"/>
              <a:t>5</a:t>
            </a:fld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875" y="768350"/>
            <a:ext cx="6818313" cy="3836988"/>
          </a:xfrm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7209" y="4861441"/>
            <a:ext cx="5209646" cy="4605576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804986" indent="-30961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238441" indent="-247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733817" indent="-247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229193" indent="-247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724569" indent="-247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219945" indent="-247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715322" indent="-247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10698" indent="-247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EDB28D90-B665-460D-901D-0FDB58E8C235}" type="slidenum">
              <a:rPr lang="en-US" altLang="zh-CN">
                <a:solidFill>
                  <a:prstClr val="black"/>
                </a:solidFill>
              </a:rPr>
              <a:pPr eaLnBrk="1" hangingPunct="1"/>
              <a:t>11</a:t>
            </a:fld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875" y="768350"/>
            <a:ext cx="6818313" cy="3836988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7209" y="4861441"/>
            <a:ext cx="5209646" cy="4605576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BF5B2-D8DF-4A81-8595-86C344D9049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6783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B1166E-8A55-4F17-83C2-F9B74CB883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0771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5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5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C68AA-A3BB-4971-90A1-E882175760C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9754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45"/>
            <a:ext cx="109728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19F97A-BCAA-4D84-8C61-C7C5DECA4D9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58806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70C87-EDC5-412E-9C53-A1D757669EB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58661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2A10E-BF2D-48E4-9F8A-60CCA9E54B4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16576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8F8FC6-A852-4CE6-A5A2-62C1F7FEDC5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9200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68999-1950-4A5E-93DD-C7A83D42E75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93292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A1DE4C-4CB0-4A10-A3A7-9F446A2F7AB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58916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8E256-8DB3-4E47-9A5B-0BD054DF3BE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21549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424A3-0CA7-4862-91F2-50B10CCCE5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3517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948DB-4B60-4521-93FA-1801BC83F01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7098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FC669-9D42-4A71-B964-2AC700E916E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59785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4D2942-9D76-4738-8EDC-12B837A2040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55422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F998E-2468-4215-9C17-64E619D6CCD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73620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0EAF3F-41D7-4464-B7E1-8BE27964D05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7497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43"/>
            <a:ext cx="109728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6B322-3A41-4954-AB12-C2A75231D65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81833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70C87-EDC5-412E-9C53-A1D757669EB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14687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2A10E-BF2D-48E4-9F8A-60CCA9E54B4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48277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8F8FC6-A852-4CE6-A5A2-62C1F7FEDC5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68198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68999-1950-4A5E-93DD-C7A83D42E75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13083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A1DE4C-4CB0-4A10-A3A7-9F446A2F7AB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7117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470CE4-0E39-48EC-AD38-0ABF739B8F8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30289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8E256-8DB3-4E47-9A5B-0BD054DF3BE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1711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424A3-0CA7-4862-91F2-50B10CCCE5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304207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FC669-9D42-4A71-B964-2AC700E916E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60718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4D2942-9D76-4738-8EDC-12B837A2040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76380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F998E-2468-4215-9C17-64E619D6CCD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26243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0EAF3F-41D7-4464-B7E1-8BE27964D05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222722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6B322-3A41-4954-AB12-C2A75231D65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1898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A368B-6D07-4C42-A593-ABAB0CF8056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7103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69A1E7-CC4C-4B33-BAF7-83E42606520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3420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B9A6C-6FA0-4E64-B914-99F7FFDA4A6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4730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18D4C6-89FD-43AE-983F-1B56FD9ADA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3823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3B377F-A1BA-41B5-8060-94743E71887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0419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EDFE60-256E-45FE-A824-CF7D392D4A8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7421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AFBB857-0606-42B6-BD56-E1B414BA7F14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9865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5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5CA00B-6CC1-458D-AB09-FE5849F9687E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696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5CA00B-6CC1-458D-AB09-FE5849F9687E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8438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eg"/><Relationship Id="rId5" Type="http://schemas.openxmlformats.org/officeDocument/2006/relationships/image" Target="../media/image16.jpeg"/><Relationship Id="rId4" Type="http://schemas.openxmlformats.org/officeDocument/2006/relationships/hyperlink" Target="&#20843;&#19979;/6/&#21313;&#19968;&#23626;&#19977;&#20013;&#20840;&#20250;.mp4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file:///E:\&#20013;&#22269;&#29616;&#20195;&#21490;&#35270;&#39057;\&#24179;&#21453;&#20900;&#20551;&#38169;&#26696;.MPG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4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45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&#20843;&#19979;/6/1977&#37011;&#23567;&#24179;&#27491;&#24335;&#22797;&#20986;.mp4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3671" y="92075"/>
            <a:ext cx="6511291" cy="6743700"/>
          </a:xfrm>
          <a:prstGeom prst="rect">
            <a:avLst/>
          </a:prstGeom>
        </p:spPr>
      </p:pic>
      <p:pic>
        <p:nvPicPr>
          <p:cNvPr id="48" name="Picture 32" descr="鸽子上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79479" y="-326529"/>
            <a:ext cx="2698751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Rectangle 13"/>
          <p:cNvSpPr txBox="1">
            <a:spLocks noChangeArrowheads="1"/>
          </p:cNvSpPr>
          <p:nvPr/>
        </p:nvSpPr>
        <p:spPr bwMode="auto">
          <a:xfrm>
            <a:off x="1837312" y="1747099"/>
            <a:ext cx="9418641" cy="573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21892" tIns="60945" rIns="121892" bIns="60945" anchor="ctr"/>
          <a:lstStyle>
            <a:lvl1pPr marL="342900" indent="-3429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ctr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2665" i="0" dirty="0">
                <a:latin typeface="楷体" panose="02010609060101010101" pitchFamily="49" charset="-122"/>
                <a:ea typeface="楷体" panose="02010609060101010101" pitchFamily="49" charset="-122"/>
              </a:rPr>
              <a:t>第三单元 社会主义现代化建设的新时期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87755" y="4394406"/>
            <a:ext cx="4214564" cy="2642871"/>
          </a:xfrm>
          <a:prstGeom prst="rect">
            <a:avLst/>
          </a:prstGeom>
        </p:spPr>
      </p:pic>
      <p:pic>
        <p:nvPicPr>
          <p:cNvPr id="45" name="红歌颂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-945745" y="-15556"/>
            <a:ext cx="406400" cy="406400"/>
          </a:xfrm>
          <a:prstGeom prst="rect">
            <a:avLst/>
          </a:prstGeom>
        </p:spPr>
      </p:pic>
      <p:sp>
        <p:nvSpPr>
          <p:cNvPr id="46" name="五角星 45"/>
          <p:cNvSpPr/>
          <p:nvPr/>
        </p:nvSpPr>
        <p:spPr>
          <a:xfrm rot="21146867">
            <a:off x="-4943456" y="6305447"/>
            <a:ext cx="3114959" cy="311495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7" name="五角星 46"/>
          <p:cNvSpPr/>
          <p:nvPr/>
        </p:nvSpPr>
        <p:spPr>
          <a:xfrm rot="21146867">
            <a:off x="-1677120" y="8785721"/>
            <a:ext cx="1289984" cy="1289984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9" name="五角星 48"/>
          <p:cNvSpPr/>
          <p:nvPr/>
        </p:nvSpPr>
        <p:spPr>
          <a:xfrm rot="21146867">
            <a:off x="-684581" y="8021963"/>
            <a:ext cx="644992" cy="64499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52" name="五角星 51"/>
          <p:cNvSpPr/>
          <p:nvPr/>
        </p:nvSpPr>
        <p:spPr>
          <a:xfrm rot="21146867">
            <a:off x="-1737287" y="7659588"/>
            <a:ext cx="644992" cy="644992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53" name="五角星 52"/>
          <p:cNvSpPr/>
          <p:nvPr/>
        </p:nvSpPr>
        <p:spPr>
          <a:xfrm rot="21146867">
            <a:off x="-3713924" y="8593697"/>
            <a:ext cx="1289984" cy="1289984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9" name="五角星 88"/>
          <p:cNvSpPr/>
          <p:nvPr/>
        </p:nvSpPr>
        <p:spPr>
          <a:xfrm rot="21146867">
            <a:off x="-2313816" y="8126053"/>
            <a:ext cx="637387" cy="637387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90" name="五角星 89"/>
          <p:cNvSpPr/>
          <p:nvPr/>
        </p:nvSpPr>
        <p:spPr>
          <a:xfrm rot="21146867">
            <a:off x="-2780292" y="6529450"/>
            <a:ext cx="3114959" cy="311495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grpSp>
        <p:nvGrpSpPr>
          <p:cNvPr id="17" name="Group 550"/>
          <p:cNvGrpSpPr/>
          <p:nvPr/>
        </p:nvGrpSpPr>
        <p:grpSpPr bwMode="auto">
          <a:xfrm>
            <a:off x="4904743" y="4197350"/>
            <a:ext cx="2597151" cy="4318000"/>
            <a:chOff x="295" y="3475"/>
            <a:chExt cx="1407" cy="1407"/>
          </a:xfrm>
        </p:grpSpPr>
        <p:sp>
          <p:nvSpPr>
            <p:cNvPr id="18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/>
            </a:p>
          </p:txBody>
        </p:sp>
        <p:grpSp>
          <p:nvGrpSpPr>
            <p:cNvPr id="19" name="Group 552"/>
            <p:cNvGrpSpPr/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20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grpSp>
            <p:nvGrpSpPr>
              <p:cNvPr id="21" name="Group 554"/>
              <p:cNvGrpSpPr/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22" name="Group 555"/>
                <p:cNvGrpSpPr/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38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4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8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sz="2400"/>
                      </a:p>
                    </p:txBody>
                  </p:sp>
                  <p:sp>
                    <p:nvSpPr>
                      <p:cNvPr id="59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sz="2400"/>
                      </a:p>
                    </p:txBody>
                  </p:sp>
                </p:grpSp>
                <p:grpSp>
                  <p:nvGrpSpPr>
                    <p:cNvPr id="55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6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sz="2400"/>
                      </a:p>
                    </p:txBody>
                  </p:sp>
                  <p:sp>
                    <p:nvSpPr>
                      <p:cNvPr id="57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sz="2400"/>
                      </a:p>
                    </p:txBody>
                  </p:sp>
                </p:grpSp>
              </p:grpSp>
              <p:grpSp>
                <p:nvGrpSpPr>
                  <p:cNvPr id="39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40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4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sz="2400"/>
                      </a:p>
                    </p:txBody>
                  </p:sp>
                  <p:sp>
                    <p:nvSpPr>
                      <p:cNvPr id="50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sz="2400"/>
                      </a:p>
                    </p:txBody>
                  </p:sp>
                </p:grpSp>
                <p:grpSp>
                  <p:nvGrpSpPr>
                    <p:cNvPr id="41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2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sz="2400"/>
                      </a:p>
                    </p:txBody>
                  </p:sp>
                  <p:sp>
                    <p:nvSpPr>
                      <p:cNvPr id="43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sz="2400"/>
                      </a:p>
                    </p:txBody>
                  </p:sp>
                </p:grpSp>
              </p:grpSp>
            </p:grpSp>
            <p:grpSp>
              <p:nvGrpSpPr>
                <p:cNvPr id="23" name="Group 570"/>
                <p:cNvGrpSpPr/>
                <p:nvPr/>
              </p:nvGrpSpPr>
              <p:grpSpPr bwMode="auto">
                <a:xfrm rot="1320000">
                  <a:off x="-3744" y="-528"/>
                  <a:ext cx="1549" cy="1556"/>
                  <a:chOff x="-3928" y="-799"/>
                  <a:chExt cx="2212" cy="2222"/>
                </a:xfrm>
              </p:grpSpPr>
              <p:grpSp>
                <p:nvGrpSpPr>
                  <p:cNvPr id="24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2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6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sz="2400"/>
                      </a:p>
                    </p:txBody>
                  </p:sp>
                  <p:sp>
                    <p:nvSpPr>
                      <p:cNvPr id="37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sz="2400"/>
                      </a:p>
                    </p:txBody>
                  </p:sp>
                </p:grpSp>
                <p:grpSp>
                  <p:nvGrpSpPr>
                    <p:cNvPr id="33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4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sz="2400"/>
                      </a:p>
                    </p:txBody>
                  </p:sp>
                  <p:sp>
                    <p:nvSpPr>
                      <p:cNvPr id="35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sz="2400"/>
                      </a:p>
                    </p:txBody>
                  </p:sp>
                </p:grpSp>
              </p:grpSp>
              <p:grpSp>
                <p:nvGrpSpPr>
                  <p:cNvPr id="25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38" y="-789"/>
                    <a:ext cx="2222" cy="2202"/>
                    <a:chOff x="160" y="696"/>
                    <a:chExt cx="1438" cy="1429"/>
                  </a:xfrm>
                </p:grpSpPr>
                <p:grpSp>
                  <p:nvGrpSpPr>
                    <p:cNvPr id="26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0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sz="2400"/>
                      </a:p>
                    </p:txBody>
                  </p:sp>
                  <p:sp>
                    <p:nvSpPr>
                      <p:cNvPr id="31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sz="2400"/>
                      </a:p>
                    </p:txBody>
                  </p:sp>
                </p:grpSp>
                <p:grpSp>
                  <p:nvGrpSpPr>
                    <p:cNvPr id="27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0" y="692"/>
                      <a:ext cx="57" cy="1438"/>
                      <a:chOff x="845" y="696"/>
                      <a:chExt cx="57" cy="1438"/>
                    </a:xfrm>
                  </p:grpSpPr>
                  <p:sp>
                    <p:nvSpPr>
                      <p:cNvPr id="28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sz="2400"/>
                      </a:p>
                    </p:txBody>
                  </p:sp>
                  <p:sp>
                    <p:nvSpPr>
                      <p:cNvPr id="29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6" y="1419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sz="2400"/>
                      </a:p>
                    </p:txBody>
                  </p:sp>
                </p:grpSp>
              </p:grpSp>
            </p:grpSp>
          </p:grpSp>
        </p:grpSp>
      </p:grpSp>
      <p:pic>
        <p:nvPicPr>
          <p:cNvPr id="60" name="图片 1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8EBFF7"/>
              </a:clrFrom>
              <a:clrTo>
                <a:srgbClr val="8EBF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4997" y="191141"/>
            <a:ext cx="4090035" cy="6233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19077" y="2391693"/>
            <a:ext cx="8653417" cy="20743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2" presetClass="entr" presetSubtype="0" fill="hold" grpId="4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30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2" dur="1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34" dur="1500" fill="hold"/>
                                        <p:tgtEl>
                                          <p:spTgt spid="46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39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41" dur="3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4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5" dur="4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4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9" dur="3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69136E-6 C 0.19566 -0.00525 1.0901 -0.53735 1.12604 -1.45803 " pathEditMode="relative" rAng="0" ptsTypes="ss">
                                      <p:cBhvr>
                                        <p:cTn id="51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02" y="-72901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53" dur="4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55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57" dur="4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59" dur="5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61" dur="1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3" dur="1500" fill="hold"/>
                                        <p:tgtEl>
                                          <p:spTgt spid="90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751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251"/>
                            </p:stCondLst>
                            <p:childTnLst>
                              <p:par>
                                <p:cTn id="7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" dur="1250" fill="hold"/>
                                        <p:tgtEl>
                                          <p:spTgt spid="1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751"/>
                            </p:stCondLst>
                            <p:childTnLst>
                              <p:par>
                                <p:cTn id="75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1250" fill="hold"/>
                                        <p:tgtEl>
                                          <p:spTgt spid="1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8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video>
          </p:childTnLst>
        </p:cTn>
      </p:par>
    </p:tnLst>
    <p:bldLst>
      <p:bldP spid="51" grpId="0" bldLvl="0" autoUpdateAnimBg="0"/>
      <p:bldP spid="51" grpId="1" bldLvl="0" autoUpdateAnimBg="0"/>
      <p:bldP spid="51" grpId="2" bldLvl="0" autoUpdateAnimBg="0"/>
      <p:bldP spid="51" grpId="3" bldLvl="0" autoUpdateAnimBg="0"/>
      <p:bldP spid="51" grpId="4" bldLvl="0" animBg="1"/>
      <p:bldP spid="46" grpId="0" bldLvl="0" animBg="1"/>
      <p:bldP spid="46" grpId="1" bldLvl="0" animBg="1"/>
      <p:bldP spid="46" grpId="2" bldLvl="0" animBg="1"/>
      <p:bldP spid="46" grpId="3" bldLvl="0" animBg="1"/>
      <p:bldP spid="47" grpId="0" bldLvl="0" animBg="1"/>
      <p:bldP spid="47" grpId="1" bldLvl="0" animBg="1"/>
      <p:bldP spid="49" grpId="0" bldLvl="0" animBg="1"/>
      <p:bldP spid="49" grpId="1" bldLvl="0" animBg="1"/>
      <p:bldP spid="52" grpId="0" bldLvl="0" animBg="1"/>
      <p:bldP spid="52" grpId="1" bldLvl="0" animBg="1"/>
      <p:bldP spid="53" grpId="0" bldLvl="0" animBg="1"/>
      <p:bldP spid="53" grpId="1" bldLvl="0" animBg="1"/>
      <p:bldP spid="89" grpId="0" bldLvl="0" animBg="1"/>
      <p:bldP spid="89" grpId="1" bldLvl="0" animBg="1"/>
      <p:bldP spid="90" grpId="0" bldLvl="0" animBg="1"/>
      <p:bldP spid="90" grpId="1" bldLvl="0" animBg="1"/>
      <p:bldP spid="90" grpId="2" bldLvl="0" animBg="1"/>
      <p:bldP spid="90" grpId="3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14" descr="http://t3.baidu.com/it/u=3014304447,424152707&amp;fm=23&amp;gp=0.jpg"/>
          <p:cNvSpPr>
            <a:spLocks noChangeAspect="1"/>
          </p:cNvSpPr>
          <p:nvPr/>
        </p:nvSpPr>
        <p:spPr>
          <a:xfrm>
            <a:off x="-939800" y="-203623"/>
            <a:ext cx="406400" cy="406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dirty="0"/>
          </a:p>
        </p:txBody>
      </p:sp>
      <p:sp>
        <p:nvSpPr>
          <p:cNvPr id="14" name="AutoShape 18" descr="http://t1.baidu.com/it/u=971253300,3916534768&amp;fm=23&amp;gp=0.jpg"/>
          <p:cNvSpPr>
            <a:spLocks noChangeAspect="1"/>
          </p:cNvSpPr>
          <p:nvPr/>
        </p:nvSpPr>
        <p:spPr>
          <a:xfrm>
            <a:off x="-736600" y="-423"/>
            <a:ext cx="406400" cy="406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dirty="0"/>
          </a:p>
        </p:txBody>
      </p:sp>
      <p:graphicFrame>
        <p:nvGraphicFramePr>
          <p:cNvPr id="15" name="Object 5"/>
          <p:cNvGraphicFramePr>
            <a:graphicFrameLocks noChangeAspect="1"/>
          </p:cNvGraphicFramePr>
          <p:nvPr/>
        </p:nvGraphicFramePr>
        <p:xfrm>
          <a:off x="1348321" y="1719201"/>
          <a:ext cx="8352367" cy="5071912"/>
        </p:xfrm>
        <a:graphic>
          <a:graphicData uri="http://schemas.openxmlformats.org/presentationml/2006/ole">
            <p:oleObj spid="_x0000_s1041" r:id="rId3" imgW="6620799" imgH="3591426" progId="PBrush">
              <p:embed/>
            </p:oleObj>
          </a:graphicData>
        </a:graphic>
      </p:graphicFrame>
      <p:sp>
        <p:nvSpPr>
          <p:cNvPr id="16" name="Oval 9"/>
          <p:cNvSpPr/>
          <p:nvPr/>
        </p:nvSpPr>
        <p:spPr>
          <a:xfrm>
            <a:off x="2573756" y="1578100"/>
            <a:ext cx="6049433" cy="1246716"/>
          </a:xfrm>
          <a:prstGeom prst="ellipse">
            <a:avLst/>
          </a:prstGeom>
          <a:noFill/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dirty="0"/>
          </a:p>
        </p:txBody>
      </p:sp>
      <p:sp>
        <p:nvSpPr>
          <p:cNvPr id="17" name="AutoShape 10"/>
          <p:cNvSpPr/>
          <p:nvPr/>
        </p:nvSpPr>
        <p:spPr>
          <a:xfrm>
            <a:off x="4948768" y="1316771"/>
            <a:ext cx="575733" cy="768351"/>
          </a:xfrm>
          <a:prstGeom prst="upDownArrow">
            <a:avLst>
              <a:gd name="adj1" fmla="val 50000"/>
              <a:gd name="adj2" fmla="val 2669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dirty="0"/>
          </a:p>
        </p:txBody>
      </p:sp>
      <p:sp>
        <p:nvSpPr>
          <p:cNvPr id="21" name="Text Box 13"/>
          <p:cNvSpPr txBox="1"/>
          <p:nvPr/>
        </p:nvSpPr>
        <p:spPr>
          <a:xfrm>
            <a:off x="527383" y="5"/>
            <a:ext cx="10761980" cy="1323439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0000"/>
                </a:solidFill>
              </a:rPr>
              <a:t>         </a:t>
            </a:r>
            <a:r>
              <a:rPr lang="zh-CN" altLang="en-US" b="1" dirty="0">
                <a:ea typeface="楷体_GB2312" panose="02010609030101010101" charset="-122"/>
              </a:rPr>
              <a:t>凡是毛主席作出的决策，我们都坚决维护；</a:t>
            </a: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ea typeface="楷体_GB2312" panose="02010609030101010101" charset="-122"/>
              </a:rPr>
              <a:t>　  凡是毛主席的指示，我们都始终不渝地遵循。</a:t>
            </a:r>
          </a:p>
        </p:txBody>
      </p:sp>
      <p:sp>
        <p:nvSpPr>
          <p:cNvPr id="22" name="Text Box 13"/>
          <p:cNvSpPr txBox="1"/>
          <p:nvPr/>
        </p:nvSpPr>
        <p:spPr>
          <a:xfrm>
            <a:off x="143340" y="5541236"/>
            <a:ext cx="12198773" cy="1077218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FF0000"/>
                </a:solidFill>
              </a:rPr>
              <a:t>     </a:t>
            </a:r>
            <a:r>
              <a:rPr lang="zh-CN" altLang="en-US" dirty="0">
                <a:solidFill>
                  <a:srgbClr val="FF0000"/>
                </a:solidFill>
              </a:rPr>
              <a:t>    </a:t>
            </a:r>
            <a:r>
              <a:rPr lang="en-US" altLang="zh-CN" b="1" dirty="0">
                <a:ea typeface="楷体_GB2312" panose="02010609030101010101" charset="-122"/>
              </a:rPr>
              <a:t>“</a:t>
            </a:r>
            <a:r>
              <a:rPr lang="zh-CN" altLang="en-US" b="1" dirty="0">
                <a:ea typeface="楷体_GB2312" panose="02010609030101010101" charset="-122"/>
              </a:rPr>
              <a:t>四人帮</a:t>
            </a:r>
            <a:r>
              <a:rPr lang="en-US" altLang="zh-CN" b="1" dirty="0">
                <a:ea typeface="楷体_GB2312" panose="02010609030101010101" charset="-122"/>
              </a:rPr>
              <a:t>”</a:t>
            </a:r>
            <a:r>
              <a:rPr lang="zh-CN" altLang="en-US" b="1" dirty="0">
                <a:ea typeface="楷体_GB2312" panose="02010609030101010101" charset="-122"/>
              </a:rPr>
              <a:t>加在人们身上的精神枷锁还远没有完全解脱。对</a:t>
            </a:r>
            <a:r>
              <a:rPr lang="en-US" altLang="zh-CN" b="1" dirty="0">
                <a:ea typeface="楷体_GB2312" panose="02010609030101010101" charset="-122"/>
              </a:rPr>
              <a:t>“</a:t>
            </a:r>
            <a:r>
              <a:rPr lang="zh-CN" altLang="en-US" b="1" dirty="0">
                <a:ea typeface="楷体_GB2312" panose="02010609030101010101" charset="-122"/>
              </a:rPr>
              <a:t>四人帮</a:t>
            </a:r>
            <a:r>
              <a:rPr lang="en-US" altLang="zh-CN" b="1" dirty="0">
                <a:ea typeface="楷体_GB2312" panose="02010609030101010101" charset="-122"/>
              </a:rPr>
              <a:t>”</a:t>
            </a:r>
            <a:r>
              <a:rPr lang="zh-CN" altLang="en-US" b="1" dirty="0">
                <a:ea typeface="楷体_GB2312" panose="02010609030101010101" charset="-122"/>
              </a:rPr>
              <a:t>设置的禁区，要敢于去触碰，敢于去弄清是非。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 advClick="0">
        <p14:gallery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1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8" name="Text Box 8"/>
          <p:cNvSpPr txBox="1">
            <a:spLocks noChangeArrowheads="1"/>
          </p:cNvSpPr>
          <p:nvPr/>
        </p:nvSpPr>
        <p:spPr bwMode="auto">
          <a:xfrm>
            <a:off x="0" y="4903790"/>
            <a:ext cx="12192000" cy="1514261"/>
          </a:xfrm>
          <a:prstGeom prst="rect">
            <a:avLst/>
          </a:prstGeom>
          <a:solidFill>
            <a:schemeClr val="bg1"/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微软雅黑" pitchFamily="34" charset="-122"/>
              </a:rPr>
              <a:t>意义：</a:t>
            </a:r>
            <a:r>
              <a:rPr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</a:rPr>
              <a:t>这</a:t>
            </a:r>
            <a:r>
              <a:rPr kumimoji="1"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</a:rPr>
              <a:t>是一场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</a:rPr>
              <a:t>深刻的思想解放运动</a:t>
            </a:r>
            <a:r>
              <a:rPr kumimoji="1" lang="zh-CN" altLang="en-US" sz="28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</a:rPr>
              <a:t>（性质）</a:t>
            </a:r>
            <a:r>
              <a:rPr kumimoji="1"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</a:rPr>
              <a:t>，</a:t>
            </a:r>
            <a:r>
              <a:rPr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微软雅黑" pitchFamily="34" charset="-122"/>
              </a:rPr>
              <a:t>使人们认识到，实践是检验真理的唯一标准。为以后的拨乱反正工作扫清了障碍，</a:t>
            </a:r>
            <a:r>
              <a:rPr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</a:rPr>
              <a:t>为十一届三中全会的召开奠定了思想基础。</a:t>
            </a:r>
          </a:p>
        </p:txBody>
      </p:sp>
      <p:sp>
        <p:nvSpPr>
          <p:cNvPr id="102410" name="Text Box 10"/>
          <p:cNvSpPr txBox="1">
            <a:spLocks noChangeArrowheads="1"/>
          </p:cNvSpPr>
          <p:nvPr/>
        </p:nvSpPr>
        <p:spPr bwMode="auto">
          <a:xfrm>
            <a:off x="0" y="188913"/>
            <a:ext cx="12192000" cy="1174750"/>
          </a:xfrm>
          <a:prstGeom prst="rect">
            <a:avLst/>
          </a:prstGeom>
          <a:solidFill>
            <a:srgbClr val="008080"/>
          </a:solidFill>
          <a:ln w="9525">
            <a:solidFill>
              <a:srgbClr val="00808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、阅读课本</a:t>
            </a:r>
            <a:r>
              <a:rPr lang="en-US" altLang="zh-CN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35</a:t>
            </a: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页相关史事并结合以下材料，说说真理标准问题的讨论有什么样的历史意义？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39184" y="1412877"/>
            <a:ext cx="11571816" cy="3352264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    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邓小平</a:t>
            </a:r>
            <a:r>
              <a:rPr kumimoji="1"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最早明确表示支持对真理标准问题的大讨论。他指出，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“实事求是是毛泽东思想的出发点和根本点”</a:t>
            </a:r>
            <a:r>
              <a:rPr kumimoji="1"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，“马克思主义、毛泽东思想如果不同实际情况相结合就没有生命力”，他提出要完整地、准确地理解毛泽东思想，主张“拨乱反正”，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打破精神枷锁，使人们的思想来个大解放</a:t>
            </a:r>
            <a:r>
              <a:rPr kumimoji="1"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。</a:t>
            </a:r>
            <a:r>
              <a:rPr kumimoji="1" lang="en-US" altLang="zh-CN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12</a:t>
            </a:r>
            <a:r>
              <a:rPr kumimoji="1"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月</a:t>
            </a:r>
            <a:r>
              <a:rPr kumimoji="1" lang="en-US" altLang="zh-CN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13</a:t>
            </a:r>
            <a:r>
              <a:rPr kumimoji="1"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日，邓小平在闭幕会上作题为</a:t>
            </a:r>
            <a:r>
              <a:rPr kumimoji="1" lang="en-US" altLang="zh-CN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《</a:t>
            </a:r>
            <a:r>
              <a:rPr kumimoji="1"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解放思想，实事求是，团结一致向前看</a:t>
            </a:r>
            <a:r>
              <a:rPr kumimoji="1" lang="en-US" altLang="zh-CN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》</a:t>
            </a:r>
            <a:r>
              <a:rPr kumimoji="1"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的重要讲话，系统地阐明了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解放思想</a:t>
            </a:r>
            <a:r>
              <a:rPr kumimoji="1"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的重要性。这篇讲话成为随后召开的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十一届三中全会</a:t>
            </a:r>
            <a:r>
              <a:rPr kumimoji="1"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的主题报告。 </a:t>
            </a:r>
            <a:endParaRPr kumimoji="1" lang="zh-CN" altLang="en-US" sz="2800" dirty="0">
              <a:solidFill>
                <a:srgbClr val="0000CC"/>
              </a:solidFill>
              <a:latin typeface="新宋体" pitchFamily="49" charset="-122"/>
              <a:ea typeface="新宋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68964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8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1265"/>
          <p:cNvSpPr txBox="1"/>
          <p:nvPr/>
        </p:nvSpPr>
        <p:spPr>
          <a:xfrm>
            <a:off x="1527177" y="100018"/>
            <a:ext cx="4413251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66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中央工作会议的召开</a:t>
            </a:r>
          </a:p>
        </p:txBody>
      </p:sp>
      <p:grpSp>
        <p:nvGrpSpPr>
          <p:cNvPr id="11267" name="组合 11266"/>
          <p:cNvGrpSpPr/>
          <p:nvPr/>
        </p:nvGrpSpPr>
        <p:grpSpPr>
          <a:xfrm>
            <a:off x="1524004" y="739778"/>
            <a:ext cx="9140825" cy="2792112"/>
            <a:chOff x="338" y="754"/>
            <a:chExt cx="4989" cy="1479"/>
          </a:xfrm>
        </p:grpSpPr>
        <p:sp>
          <p:nvSpPr>
            <p:cNvPr id="18435" name="文本框 11267"/>
            <p:cNvSpPr txBox="1"/>
            <p:nvPr/>
          </p:nvSpPr>
          <p:spPr>
            <a:xfrm>
              <a:off x="405" y="754"/>
              <a:ext cx="4854" cy="2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0000FF"/>
                  </a:solidFill>
                  <a:latin typeface="Arial" panose="020B0604020202020204" pitchFamily="34" charset="0"/>
                  <a:ea typeface="楷体_GB2312" panose="02010609030101010101" charset="-122"/>
                </a:rPr>
                <a:t>《</a:t>
              </a:r>
              <a:r>
                <a:rPr lang="zh-CN" altLang="en-US" sz="2800" b="1" dirty="0">
                  <a:solidFill>
                    <a:srgbClr val="0000FF"/>
                  </a:solidFill>
                  <a:latin typeface="Arial" panose="020B0604020202020204" pitchFamily="34" charset="0"/>
                  <a:ea typeface="楷体_GB2312" panose="02010609030101010101" charset="-122"/>
                </a:rPr>
                <a:t>解放思想，实事求是，团结一致向前看</a:t>
              </a:r>
              <a:r>
                <a:rPr lang="en-US" altLang="zh-CN" sz="2800" b="1" dirty="0">
                  <a:solidFill>
                    <a:srgbClr val="0000FF"/>
                  </a:solidFill>
                  <a:latin typeface="Arial" panose="020B0604020202020204" pitchFamily="34" charset="0"/>
                  <a:ea typeface="楷体_GB2312" panose="02010609030101010101" charset="-122"/>
                </a:rPr>
                <a:t>》</a:t>
              </a:r>
              <a:r>
                <a:rPr lang="zh-CN" altLang="en-US" sz="2800" b="1" dirty="0">
                  <a:solidFill>
                    <a:srgbClr val="0000FF"/>
                  </a:solidFill>
                  <a:latin typeface="Arial" panose="020B0604020202020204" pitchFamily="34" charset="0"/>
                  <a:ea typeface="楷体_GB2312" panose="02010609030101010101" charset="-122"/>
                </a:rPr>
                <a:t>的重要讲话</a:t>
              </a:r>
            </a:p>
          </p:txBody>
        </p:sp>
        <p:sp>
          <p:nvSpPr>
            <p:cNvPr id="11269" name="矩形 11268"/>
            <p:cNvSpPr/>
            <p:nvPr/>
          </p:nvSpPr>
          <p:spPr>
            <a:xfrm>
              <a:off x="338" y="1043"/>
              <a:ext cx="4989" cy="11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黑体" panose="02010609060101010101" charset="-122"/>
                  <a:cs typeface="+mn-cs"/>
                </a:rPr>
                <a:t>    这篇讲话，实际上成为三中全会的主题，是在“文化大革命”结束以后，中国面临向何处去的重大历史关头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黑体" panose="02010609060101010101" charset="-122"/>
                  <a:cs typeface="+mn-cs"/>
                </a:rPr>
                <a:t>，冲破“两个凡是”的禁锢，开辟新时期新道路、开创建设有中国特色社会主义新理论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黑体" panose="02010609060101010101" charset="-122"/>
                  <a:cs typeface="+mn-cs"/>
                </a:rPr>
                <a:t>的宣言书。为十一届三中全会提出了基本的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黑体" panose="02010609060101010101" charset="-122"/>
                  <a:cs typeface="+mn-cs"/>
                </a:rPr>
                <a:t>指导思想。 </a:t>
              </a:r>
            </a:p>
          </p:txBody>
        </p:sp>
      </p:grpSp>
      <p:pic>
        <p:nvPicPr>
          <p:cNvPr id="18437" name="图片 11269" descr="zh10-1"/>
          <p:cNvPicPr>
            <a:picLocks noChangeAspect="1"/>
          </p:cNvPicPr>
          <p:nvPr/>
        </p:nvPicPr>
        <p:blipFill>
          <a:blip r:embed="rId2"/>
          <a:srcRect l="3226" r="15323"/>
          <a:stretch>
            <a:fillRect/>
          </a:stretch>
        </p:blipFill>
        <p:spPr>
          <a:xfrm>
            <a:off x="5664203" y="3656013"/>
            <a:ext cx="4033839" cy="316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图片 112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091" y="3656013"/>
            <a:ext cx="2952751" cy="316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814" r="34240" b="25049"/>
          <a:stretch>
            <a:fillRect/>
          </a:stretch>
        </p:blipFill>
        <p:spPr>
          <a:xfrm>
            <a:off x="239352" y="1028738"/>
            <a:ext cx="7620053" cy="5664629"/>
          </a:xfrm>
          <a:prstGeom prst="roundRect">
            <a:avLst>
              <a:gd name="adj" fmla="val 7678"/>
            </a:avLst>
          </a:prstGeom>
          <a:ln>
            <a:solidFill>
              <a:schemeClr val="bg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 descr="001372af745c140297b50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852" y="3847696"/>
            <a:ext cx="7048549" cy="2749656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 descr="bki-20130530151546-494019672.jp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rcRect l="15000" r="9999"/>
          <a:stretch>
            <a:fillRect/>
          </a:stretch>
        </p:blipFill>
        <p:spPr>
          <a:xfrm>
            <a:off x="4430380" y="1219235"/>
            <a:ext cx="3048021" cy="256032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 descr="U10235P31DT20131106045958.jpg"/>
          <p:cNvPicPr>
            <a:picLocks noChangeAspect="1"/>
          </p:cNvPicPr>
          <p:nvPr/>
        </p:nvPicPr>
        <p:blipFill>
          <a:blip r:embed="rId6"/>
          <a:srcRect l="4593"/>
          <a:stretch>
            <a:fillRect/>
          </a:stretch>
        </p:blipFill>
        <p:spPr>
          <a:xfrm>
            <a:off x="356108" y="1219241"/>
            <a:ext cx="3957512" cy="2378227"/>
          </a:xfrm>
          <a:prstGeom prst="roundRect">
            <a:avLst/>
          </a:prstGeom>
        </p:spPr>
      </p:pic>
      <p:sp>
        <p:nvSpPr>
          <p:cNvPr id="6" name="Text Box 55"/>
          <p:cNvSpPr txBox="1">
            <a:spLocks noChangeArrowheads="1"/>
          </p:cNvSpPr>
          <p:nvPr/>
        </p:nvSpPr>
        <p:spPr bwMode="auto">
          <a:xfrm>
            <a:off x="1270634" y="186057"/>
            <a:ext cx="10128251" cy="692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2" tIns="60945" rIns="121892" bIns="60945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700" b="0" i="0" dirty="0">
                <a:solidFill>
                  <a:schemeClr val="tx1"/>
                </a:solidFill>
                <a:uFillTx/>
                <a:latin typeface="方正毡笔黑简体" charset="0"/>
                <a:ea typeface="方正毡笔黑简体" panose="03000509000000000000" pitchFamily="65" charset="-122"/>
              </a:rPr>
              <a:t>二、</a:t>
            </a:r>
            <a:r>
              <a:rPr lang="en-US" altLang="zh-CN" sz="3700" b="0" i="0" dirty="0">
                <a:solidFill>
                  <a:schemeClr val="tx1"/>
                </a:solidFill>
                <a:uFillTx/>
                <a:latin typeface="方正毡笔黑简体" charset="0"/>
                <a:ea typeface="方正毡笔黑简体" panose="03000509000000000000" pitchFamily="65" charset="-122"/>
              </a:rPr>
              <a:t>1978</a:t>
            </a:r>
            <a:r>
              <a:rPr lang="zh-CN" altLang="en-US" sz="3700" b="0" i="0" dirty="0">
                <a:solidFill>
                  <a:schemeClr val="tx1"/>
                </a:solidFill>
                <a:uFillTx/>
                <a:latin typeface="方正毡笔黑简体" charset="0"/>
                <a:ea typeface="方正毡笔黑简体" panose="03000509000000000000" pitchFamily="65" charset="-122"/>
              </a:rPr>
              <a:t>年底党的十一届三中全会在北京召开</a:t>
            </a:r>
          </a:p>
        </p:txBody>
      </p:sp>
      <p:sp>
        <p:nvSpPr>
          <p:cNvPr id="7" name="矩形 6"/>
          <p:cNvSpPr/>
          <p:nvPr/>
        </p:nvSpPr>
        <p:spPr>
          <a:xfrm>
            <a:off x="8137009" y="2408348"/>
            <a:ext cx="388775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时间</a:t>
            </a:r>
            <a:endParaRPr lang="en-US" altLang="zh-CN" sz="32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32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地点</a:t>
            </a:r>
            <a:endParaRPr lang="en-US" altLang="zh-CN" sz="32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32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内容（思想，政治，组织）</a:t>
            </a:r>
            <a:endParaRPr lang="en-US" altLang="zh-CN" sz="32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en-US" sz="3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意义</a:t>
            </a:r>
            <a:endParaRPr lang="zh-CN" altLang="zh-CN" sz="32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 advClick="0">
        <p14:gallery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文本框 35844"/>
          <p:cNvSpPr txBox="1"/>
          <p:nvPr/>
        </p:nvSpPr>
        <p:spPr>
          <a:xfrm>
            <a:off x="1873251" y="280991"/>
            <a:ext cx="7200900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时间、地点：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1978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12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月，在北京召开</a:t>
            </a:r>
          </a:p>
        </p:txBody>
      </p:sp>
      <p:sp>
        <p:nvSpPr>
          <p:cNvPr id="35846" name="文本框 35845"/>
          <p:cNvSpPr txBox="1"/>
          <p:nvPr/>
        </p:nvSpPr>
        <p:spPr>
          <a:xfrm>
            <a:off x="1947864" y="1243016"/>
            <a:ext cx="8562975" cy="45735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会议内容：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冲破了长期以来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左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倾错误的严重束缚，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确定了解放思想、开动脑筋、实事求是、团结一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致向前看的指导方针。</a:t>
            </a:r>
            <a:endParaRPr lang="en-US" altLang="zh-CN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果断停止使用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以阶级斗争为纲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的口号，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作出了把党和国家</a:t>
            </a:r>
            <a:r>
              <a:rPr lang="zh-CN" altLang="en-US" sz="28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工作中心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转移到</a:t>
            </a:r>
            <a:r>
              <a:rPr lang="zh-CN" altLang="en-US" sz="28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经济建设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上来，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实行</a:t>
            </a:r>
            <a:r>
              <a:rPr lang="zh-CN" altLang="en-US" sz="28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改革开放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的历史性决策。</a:t>
            </a:r>
          </a:p>
        </p:txBody>
      </p:sp>
      <p:sp>
        <p:nvSpPr>
          <p:cNvPr id="17415" name="Text Box 8"/>
          <p:cNvSpPr txBox="1"/>
          <p:nvPr/>
        </p:nvSpPr>
        <p:spPr>
          <a:xfrm>
            <a:off x="1617663" y="2519366"/>
            <a:ext cx="939800" cy="95410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思想路线</a:t>
            </a:r>
          </a:p>
        </p:txBody>
      </p:sp>
      <p:sp>
        <p:nvSpPr>
          <p:cNvPr id="17416" name="Text Box 9"/>
          <p:cNvSpPr txBox="1"/>
          <p:nvPr/>
        </p:nvSpPr>
        <p:spPr>
          <a:xfrm>
            <a:off x="1516063" y="4200528"/>
            <a:ext cx="1143000" cy="95410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政治路线</a:t>
            </a:r>
          </a:p>
        </p:txBody>
      </p:sp>
      <p:sp>
        <p:nvSpPr>
          <p:cNvPr id="17417" name="Text Box 10"/>
          <p:cNvSpPr txBox="1"/>
          <p:nvPr/>
        </p:nvSpPr>
        <p:spPr>
          <a:xfrm>
            <a:off x="1516063" y="5643566"/>
            <a:ext cx="939800" cy="95410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组织路线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59063" y="5881689"/>
            <a:ext cx="6647974" cy="6524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4B37DF"/>
                </a:solidFill>
                <a:latin typeface="Times New Roman" panose="02020603050405020304" pitchFamily="18" charset="0"/>
                <a:ea typeface="华文新魏" panose="02010800040101010101" pitchFamily="2" charset="-122"/>
                <a:sym typeface="黑体" panose="02010609060101010101" charset="-122"/>
              </a:rPr>
              <a:t>形成以邓小平为核心的党中央领导集体。</a:t>
            </a:r>
            <a:endParaRPr lang="zh-CN" altLang="en-US" sz="28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58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58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358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358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358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  <p:bldP spid="17415" grpId="0"/>
      <p:bldP spid="17416" grpId="0"/>
      <p:bldP spid="17417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874" name="Group 66"/>
          <p:cNvGraphicFramePr>
            <a:graphicFrameLocks noGrp="1"/>
          </p:cNvGraphicFramePr>
          <p:nvPr/>
        </p:nvGraphicFramePr>
        <p:xfrm>
          <a:off x="2279652" y="981075"/>
          <a:ext cx="8137525" cy="4947920"/>
        </p:xfrm>
        <a:graphic>
          <a:graphicData uri="http://schemas.openxmlformats.org/drawingml/2006/table">
            <a:tbl>
              <a:tblPr/>
              <a:tblGrid>
                <a:gridCol w="1152525"/>
                <a:gridCol w="3535680"/>
                <a:gridCol w="3449320"/>
              </a:tblGrid>
              <a:tr h="10795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会议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内容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十一届三中全会前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否定（“拨乱”）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十一届三中全会后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确立（“反正”）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2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思想路线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2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政治路线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3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组织路线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个人崇拜，权力高度集中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9834" name="Text Box 26"/>
          <p:cNvSpPr txBox="1"/>
          <p:nvPr/>
        </p:nvSpPr>
        <p:spPr>
          <a:xfrm>
            <a:off x="3648075" y="2276481"/>
            <a:ext cx="3048000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两个凡是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的左倾思想</a:t>
            </a:r>
          </a:p>
        </p:txBody>
      </p:sp>
      <p:sp>
        <p:nvSpPr>
          <p:cNvPr id="119835" name="Text Box 27"/>
          <p:cNvSpPr txBox="1"/>
          <p:nvPr/>
        </p:nvSpPr>
        <p:spPr>
          <a:xfrm>
            <a:off x="3648075" y="3429001"/>
            <a:ext cx="2209800" cy="107721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以阶级斗争为纲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32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19836" name="Text Box 28"/>
          <p:cNvSpPr txBox="1"/>
          <p:nvPr/>
        </p:nvSpPr>
        <p:spPr>
          <a:xfrm>
            <a:off x="7032628" y="2133601"/>
            <a:ext cx="3438525" cy="107721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解放思想、实事求是的思想路线</a:t>
            </a:r>
          </a:p>
        </p:txBody>
      </p:sp>
      <p:sp>
        <p:nvSpPr>
          <p:cNvPr id="119837" name="Text Box 29"/>
          <p:cNvSpPr txBox="1"/>
          <p:nvPr/>
        </p:nvSpPr>
        <p:spPr>
          <a:xfrm>
            <a:off x="7032625" y="3284540"/>
            <a:ext cx="3200400" cy="115262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85000"/>
              </a:lnSpc>
              <a:spcBef>
                <a:spcPct val="10000"/>
              </a:spcBef>
            </a:pPr>
            <a:r>
              <a:rPr lang="zh-CN" altLang="en-US" sz="2600" b="1" dirty="0">
                <a:latin typeface="Tahoma" panose="020B0604030504040204" pitchFamily="34" charset="0"/>
                <a:ea typeface="宋体" panose="02010600030101010101" pitchFamily="2" charset="-122"/>
              </a:rPr>
              <a:t>工作重心转移到经济建设上来</a:t>
            </a:r>
          </a:p>
          <a:p>
            <a:pPr>
              <a:lnSpc>
                <a:spcPct val="85000"/>
              </a:lnSpc>
              <a:spcBef>
                <a:spcPct val="10000"/>
              </a:spcBef>
            </a:pPr>
            <a:r>
              <a:rPr lang="zh-CN" altLang="en-US" sz="2600" b="1" dirty="0">
                <a:latin typeface="Tahoma" panose="020B0604030504040204" pitchFamily="34" charset="0"/>
                <a:ea typeface="宋体" panose="02010600030101010101" pitchFamily="2" charset="-122"/>
              </a:rPr>
              <a:t>实行改革开放</a:t>
            </a:r>
          </a:p>
        </p:txBody>
      </p:sp>
      <p:sp>
        <p:nvSpPr>
          <p:cNvPr id="119838" name="Text Box 30"/>
          <p:cNvSpPr txBox="1"/>
          <p:nvPr/>
        </p:nvSpPr>
        <p:spPr>
          <a:xfrm>
            <a:off x="6888163" y="4508501"/>
            <a:ext cx="3124200" cy="147732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Tahoma" panose="020B0604030504040204" pitchFamily="34" charset="0"/>
                <a:ea typeface="宋体" panose="02010600030101010101" pitchFamily="2" charset="-122"/>
              </a:rPr>
              <a:t>实际上形成以邓小平为核心的党中央领导集体</a:t>
            </a:r>
          </a:p>
        </p:txBody>
      </p:sp>
      <p:sp>
        <p:nvSpPr>
          <p:cNvPr id="24604" name="Line 48"/>
          <p:cNvSpPr/>
          <p:nvPr/>
        </p:nvSpPr>
        <p:spPr>
          <a:xfrm flipV="1">
            <a:off x="2063754" y="908050"/>
            <a:ext cx="4176713" cy="0"/>
          </a:xfrm>
          <a:prstGeom prst="line">
            <a:avLst/>
          </a:prstGeom>
          <a:ln w="38100" cap="flat" cmpd="sng">
            <a:solidFill>
              <a:srgbClr val="FFCC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605" name="Rectangle 52"/>
          <p:cNvSpPr/>
          <p:nvPr/>
        </p:nvSpPr>
        <p:spPr>
          <a:xfrm flipV="1">
            <a:off x="1524000" y="6248400"/>
            <a:ext cx="9144000" cy="39688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9865" name="Text Box 57" descr="羊皮纸"/>
          <p:cNvSpPr txBox="1"/>
          <p:nvPr/>
        </p:nvSpPr>
        <p:spPr>
          <a:xfrm>
            <a:off x="7175500" y="2276475"/>
            <a:ext cx="2447925" cy="521970"/>
          </a:xfrm>
          <a:prstGeom prst="rect">
            <a:avLst/>
          </a:prstGeom>
          <a:blipFill rotWithShape="1">
            <a:blip r:embed="rId2"/>
          </a:blip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重新确立</a:t>
            </a:r>
          </a:p>
        </p:txBody>
      </p:sp>
      <p:sp>
        <p:nvSpPr>
          <p:cNvPr id="119864" name="Text Box 56" descr="羊皮纸"/>
          <p:cNvSpPr txBox="1"/>
          <p:nvPr/>
        </p:nvSpPr>
        <p:spPr>
          <a:xfrm>
            <a:off x="3792541" y="2492378"/>
            <a:ext cx="1957387" cy="523220"/>
          </a:xfrm>
          <a:prstGeom prst="rect">
            <a:avLst/>
          </a:prstGeom>
          <a:blipFill rotWithShape="1">
            <a:blip r:embed="rId2"/>
          </a:blip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彻底否定</a:t>
            </a:r>
          </a:p>
        </p:txBody>
      </p:sp>
      <p:sp>
        <p:nvSpPr>
          <p:cNvPr id="119866" name="Text Box 58" descr="羊皮纸"/>
          <p:cNvSpPr txBox="1"/>
          <p:nvPr/>
        </p:nvSpPr>
        <p:spPr>
          <a:xfrm>
            <a:off x="3863976" y="3644900"/>
            <a:ext cx="2447925" cy="521970"/>
          </a:xfrm>
          <a:prstGeom prst="rect">
            <a:avLst/>
          </a:prstGeom>
          <a:blipFill rotWithShape="1">
            <a:blip r:embed="rId2"/>
          </a:blip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停止使用</a:t>
            </a:r>
          </a:p>
        </p:txBody>
      </p:sp>
      <p:sp>
        <p:nvSpPr>
          <p:cNvPr id="119867" name="Text Box 59" descr="羊皮纸"/>
          <p:cNvSpPr txBox="1"/>
          <p:nvPr/>
        </p:nvSpPr>
        <p:spPr>
          <a:xfrm>
            <a:off x="7175500" y="3500438"/>
            <a:ext cx="2447925" cy="521970"/>
          </a:xfrm>
          <a:prstGeom prst="rect">
            <a:avLst/>
          </a:prstGeom>
          <a:blipFill rotWithShape="1">
            <a:blip r:embed="rId2"/>
          </a:blip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重心转移</a:t>
            </a:r>
          </a:p>
        </p:txBody>
      </p:sp>
      <p:sp>
        <p:nvSpPr>
          <p:cNvPr id="119868" name="Text Box 60" descr="羊皮纸"/>
          <p:cNvSpPr txBox="1"/>
          <p:nvPr/>
        </p:nvSpPr>
        <p:spPr>
          <a:xfrm>
            <a:off x="7248525" y="4724403"/>
            <a:ext cx="1808163" cy="523220"/>
          </a:xfrm>
          <a:prstGeom prst="rect">
            <a:avLst/>
          </a:prstGeom>
          <a:blipFill rotWithShape="1">
            <a:blip r:embed="rId2"/>
          </a:blip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核心领导</a:t>
            </a:r>
          </a:p>
        </p:txBody>
      </p:sp>
      <p:sp>
        <p:nvSpPr>
          <p:cNvPr id="24611" name="WordArt 67"/>
          <p:cNvSpPr>
            <a:spLocks noTextEdit="1"/>
          </p:cNvSpPr>
          <p:nvPr/>
        </p:nvSpPr>
        <p:spPr>
          <a:xfrm>
            <a:off x="2208217" y="44455"/>
            <a:ext cx="2808287" cy="8159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rnd" cmpd="sng">
                  <a:solidFill>
                    <a:srgbClr val="FFCC99"/>
                  </a:solidFill>
                  <a:prstDash val="sysDot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自学反馈</a:t>
            </a:r>
          </a:p>
        </p:txBody>
      </p:sp>
      <p:sp>
        <p:nvSpPr>
          <p:cNvPr id="24612" name="Text Box 68"/>
          <p:cNvSpPr txBox="1"/>
          <p:nvPr/>
        </p:nvSpPr>
        <p:spPr>
          <a:xfrm>
            <a:off x="9891717" y="6375400"/>
            <a:ext cx="633507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2.27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9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9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9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9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9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19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9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9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9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9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9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9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119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9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34" grpId="0"/>
      <p:bldP spid="119835" grpId="0"/>
      <p:bldP spid="119836" grpId="0"/>
      <p:bldP spid="119837" grpId="0"/>
      <p:bldP spid="119838" grpId="0"/>
      <p:bldP spid="119865" grpId="0" bldLvl="0" animBg="1"/>
      <p:bldP spid="119864" grpId="0" bldLvl="0" animBg="1"/>
      <p:bldP spid="119866" grpId="0" bldLvl="0" animBg="1"/>
      <p:bldP spid="119867" grpId="0" bldLvl="0" animBg="1"/>
      <p:bldP spid="11986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352803" y="173470"/>
            <a:ext cx="2044700" cy="753271"/>
          </a:xfrm>
          <a:prstGeom prst="rect">
            <a:avLst/>
          </a:prstGeom>
          <a:solidFill>
            <a:schemeClr val="bg1"/>
          </a:solidFill>
          <a:ln w="25400">
            <a:solidFill>
              <a:srgbClr val="FF0000"/>
            </a:solidFill>
            <a:miter lim="800000"/>
          </a:ln>
        </p:spPr>
        <p:txBody>
          <a:bodyPr lIns="48000" tIns="48000" rIns="48000" bIns="48000"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265" b="1">
                <a:solidFill>
                  <a:srgbClr val="FF0000"/>
                </a:solidFill>
                <a:latin typeface="宋体" panose="02010600030101010101" pitchFamily="2" charset="-122"/>
              </a:rPr>
              <a:t>1978</a:t>
            </a:r>
            <a:r>
              <a:rPr lang="zh-CN" altLang="en-US" sz="4265" b="1">
                <a:solidFill>
                  <a:srgbClr val="FF0000"/>
                </a:solidFill>
                <a:latin typeface="宋体" panose="02010600030101010101" pitchFamily="2" charset="-122"/>
              </a:rPr>
              <a:t>年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963594" y="1061283"/>
            <a:ext cx="753271" cy="555836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 vert="eaVert" lIns="48000" tIns="48000" rIns="48000" bIns="48000"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265" b="1">
                <a:solidFill>
                  <a:srgbClr val="FF0000"/>
                </a:solidFill>
                <a:latin typeface="Times New Roman" panose="02020603050405020304" pitchFamily="18" charset="0"/>
              </a:rPr>
              <a:t>十一届三中全会的召开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620000" y="1678189"/>
            <a:ext cx="4368800" cy="1081823"/>
          </a:xfrm>
          <a:prstGeom prst="rect">
            <a:avLst/>
          </a:prstGeom>
          <a:solidFill>
            <a:schemeClr val="bg1"/>
          </a:solidFill>
          <a:ln w="19050">
            <a:solidFill>
              <a:srgbClr val="008000"/>
            </a:solidFill>
            <a:miter lim="800000"/>
          </a:ln>
        </p:spPr>
        <p:txBody>
          <a:bodyPr lIns="48000" tIns="48000" rIns="48000" bIns="48000"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>
                <a:latin typeface="宋体" panose="02010600030101010101" pitchFamily="2" charset="-122"/>
              </a:rPr>
              <a:t>重新确立：解放思想</a:t>
            </a:r>
          </a:p>
          <a:p>
            <a:pPr algn="ctr"/>
            <a:r>
              <a:rPr lang="zh-CN" altLang="en-US" sz="3200" b="1">
                <a:latin typeface="宋体" panose="02010600030101010101" pitchFamily="2" charset="-122"/>
              </a:rPr>
              <a:t>          实事求是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620000" y="3204989"/>
            <a:ext cx="4368800" cy="589380"/>
          </a:xfrm>
          <a:prstGeom prst="rect">
            <a:avLst/>
          </a:prstGeom>
          <a:solidFill>
            <a:schemeClr val="bg1"/>
          </a:solidFill>
          <a:ln w="19050">
            <a:solidFill>
              <a:srgbClr val="008000"/>
            </a:solidFill>
            <a:miter lim="800000"/>
          </a:ln>
        </p:spPr>
        <p:txBody>
          <a:bodyPr lIns="48000" tIns="48000" rIns="48000" bIns="48000"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>
                <a:latin typeface="宋体" panose="02010600030101010101" pitchFamily="2" charset="-122"/>
              </a:rPr>
              <a:t>工作重点：经济建设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611533" y="5132588"/>
            <a:ext cx="4368800" cy="1081823"/>
          </a:xfrm>
          <a:prstGeom prst="rect">
            <a:avLst/>
          </a:prstGeom>
          <a:solidFill>
            <a:schemeClr val="bg1"/>
          </a:solidFill>
          <a:ln w="19050">
            <a:solidFill>
              <a:srgbClr val="008000"/>
            </a:solidFill>
            <a:miter lim="800000"/>
          </a:ln>
        </p:spPr>
        <p:txBody>
          <a:bodyPr lIns="48000" tIns="48000" rIns="48000" bIns="48000"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>
                <a:latin typeface="宋体" panose="02010600030101010101" pitchFamily="2" charset="-122"/>
              </a:rPr>
              <a:t>健全民主，加强法制</a:t>
            </a:r>
          </a:p>
          <a:p>
            <a:pPr algn="ctr"/>
            <a:r>
              <a:rPr lang="zh-CN" altLang="en-US" sz="3200" b="1">
                <a:latin typeface="宋体" panose="02010600030101010101" pitchFamily="2" charset="-122"/>
              </a:rPr>
              <a:t>平反昭雪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04800" y="5133432"/>
            <a:ext cx="3149600" cy="1080135"/>
          </a:xfrm>
          <a:prstGeom prst="rect">
            <a:avLst/>
          </a:prstGeom>
          <a:solidFill>
            <a:schemeClr val="bg1"/>
          </a:solidFill>
          <a:ln w="19050">
            <a:solidFill>
              <a:srgbClr val="008000"/>
            </a:solidFill>
            <a:miter lim="800000"/>
          </a:ln>
        </p:spPr>
        <p:txBody>
          <a:bodyPr lIns="48000" tIns="48000" rIns="48000" bIns="48000"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>
                <a:latin typeface="宋体" panose="02010600030101010101" pitchFamily="2" charset="-122"/>
              </a:rPr>
              <a:t>个人崇拜</a:t>
            </a:r>
          </a:p>
          <a:p>
            <a:pPr algn="ctr"/>
            <a:r>
              <a:rPr lang="zh-CN" altLang="en-US" sz="3200" b="1">
                <a:latin typeface="宋体" panose="02010600030101010101" pitchFamily="2" charset="-122"/>
              </a:rPr>
              <a:t>冤假错案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04801" y="3366010"/>
            <a:ext cx="3158067" cy="1080135"/>
          </a:xfrm>
          <a:prstGeom prst="rect">
            <a:avLst/>
          </a:prstGeom>
          <a:solidFill>
            <a:schemeClr val="bg1"/>
          </a:solidFill>
          <a:ln w="19050">
            <a:solidFill>
              <a:srgbClr val="008000"/>
            </a:solidFill>
            <a:miter lim="800000"/>
          </a:ln>
        </p:spPr>
        <p:txBody>
          <a:bodyPr lIns="48000" tIns="48000" rIns="48000" bIns="48000"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200" b="1">
                <a:latin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</a:rPr>
              <a:t>工作重点：</a:t>
            </a:r>
          </a:p>
          <a:p>
            <a:pPr algn="ctr"/>
            <a:r>
              <a:rPr lang="zh-CN" altLang="en-US" sz="3200" b="1">
                <a:latin typeface="宋体" panose="02010600030101010101" pitchFamily="2" charset="-122"/>
              </a:rPr>
              <a:t>阶级斗争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304801" y="1681992"/>
            <a:ext cx="3081867" cy="587375"/>
          </a:xfrm>
          <a:prstGeom prst="rect">
            <a:avLst/>
          </a:prstGeom>
          <a:solidFill>
            <a:schemeClr val="bg1"/>
          </a:solidFill>
          <a:ln w="19050">
            <a:solidFill>
              <a:srgbClr val="008000"/>
            </a:solidFill>
            <a:miter lim="800000"/>
          </a:ln>
        </p:spPr>
        <p:txBody>
          <a:bodyPr lIns="48000" tIns="48000" rIns="48000" bIns="48000"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两个凡是”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6203949" y="144119"/>
            <a:ext cx="812800" cy="669925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48000" tIns="48000" rIns="48000" bIns="48000"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735" b="1" dirty="0">
                <a:latin typeface="宋体" panose="02010600030101010101" pitchFamily="2" charset="-122"/>
              </a:rPr>
              <a:t>后</a:t>
            </a:r>
          </a:p>
        </p:txBody>
      </p:sp>
      <p:sp>
        <p:nvSpPr>
          <p:cNvPr id="11" name="Rectangle 1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868954" y="1061277"/>
            <a:ext cx="984885" cy="5723467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</a:ln>
        </p:spPr>
        <p:txBody>
          <a:bodyPr vert="eaVert" lIns="0" tIns="0" rIns="0" bIns="0"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6400" b="1" dirty="0">
                <a:solidFill>
                  <a:srgbClr val="00FFFF"/>
                </a:solidFill>
                <a:latin typeface="宋体" panose="02010600030101010101" pitchFamily="2" charset="-122"/>
              </a:rPr>
              <a:t>伟大的历史转折</a:t>
            </a:r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auto">
          <a:xfrm>
            <a:off x="609600" y="1156528"/>
            <a:ext cx="2540000" cy="444500"/>
          </a:xfrm>
          <a:prstGeom prst="leftArrow">
            <a:avLst>
              <a:gd name="adj1" fmla="val 50000"/>
              <a:gd name="adj2" fmla="val 142619"/>
            </a:avLst>
          </a:prstGeom>
          <a:solidFill>
            <a:srgbClr val="0033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/>
          </a:p>
        </p:txBody>
      </p:sp>
      <p:sp>
        <p:nvSpPr>
          <p:cNvPr id="13" name="AutoShape 14"/>
          <p:cNvSpPr>
            <a:spLocks noChangeArrowheads="1"/>
          </p:cNvSpPr>
          <p:nvPr/>
        </p:nvSpPr>
        <p:spPr bwMode="auto">
          <a:xfrm>
            <a:off x="5579533" y="1156528"/>
            <a:ext cx="2336800" cy="406400"/>
          </a:xfrm>
          <a:prstGeom prst="rightArrow">
            <a:avLst>
              <a:gd name="adj1" fmla="val 50000"/>
              <a:gd name="adj2" fmla="val 143750"/>
            </a:avLst>
          </a:prstGeom>
          <a:solidFill>
            <a:srgbClr val="0033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/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5480051" y="1690889"/>
            <a:ext cx="1930400" cy="1081823"/>
          </a:xfrm>
          <a:prstGeom prst="rect">
            <a:avLst/>
          </a:prstGeom>
          <a:solidFill>
            <a:schemeClr val="bg1"/>
          </a:solidFill>
          <a:ln w="19050">
            <a:solidFill>
              <a:srgbClr val="008000"/>
            </a:solidFill>
            <a:miter lim="800000"/>
          </a:ln>
        </p:spPr>
        <p:txBody>
          <a:bodyPr lIns="48000" tIns="48000" rIns="48000" bIns="48000"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200" b="1"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</a:rPr>
              <a:t>、思想</a:t>
            </a:r>
          </a:p>
          <a:p>
            <a:pPr algn="ctr"/>
            <a:r>
              <a:rPr lang="zh-CN" altLang="en-US" sz="3200" b="1">
                <a:latin typeface="宋体" panose="02010600030101010101" pitchFamily="2" charset="-122"/>
              </a:rPr>
              <a:t>   路线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5480051" y="3303788"/>
            <a:ext cx="1930400" cy="1081823"/>
          </a:xfrm>
          <a:prstGeom prst="rect">
            <a:avLst/>
          </a:prstGeom>
          <a:solidFill>
            <a:schemeClr val="bg1"/>
          </a:solidFill>
          <a:ln w="19050">
            <a:solidFill>
              <a:srgbClr val="008000"/>
            </a:solidFill>
            <a:miter lim="800000"/>
          </a:ln>
        </p:spPr>
        <p:txBody>
          <a:bodyPr lIns="48000" tIns="48000" rIns="48000" bIns="48000"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200" b="1"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</a:rPr>
              <a:t>、政治</a:t>
            </a:r>
          </a:p>
          <a:p>
            <a:pPr algn="ctr"/>
            <a:r>
              <a:rPr lang="zh-CN" altLang="en-US" sz="3200" b="1">
                <a:latin typeface="宋体" panose="02010600030101010101" pitchFamily="2" charset="-122"/>
              </a:rPr>
              <a:t>   路线</a:t>
            </a: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5465233" y="5132588"/>
            <a:ext cx="1930400" cy="1081823"/>
          </a:xfrm>
          <a:prstGeom prst="rect">
            <a:avLst/>
          </a:prstGeom>
          <a:solidFill>
            <a:schemeClr val="bg1"/>
          </a:solidFill>
          <a:ln w="19050">
            <a:solidFill>
              <a:srgbClr val="008000"/>
            </a:solidFill>
            <a:miter lim="800000"/>
          </a:ln>
        </p:spPr>
        <p:txBody>
          <a:bodyPr lIns="48000" tIns="48000" rIns="48000" bIns="48000"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200" b="1">
                <a:latin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</a:rPr>
              <a:t>、组织</a:t>
            </a:r>
          </a:p>
          <a:p>
            <a:pPr algn="ctr"/>
            <a:r>
              <a:rPr lang="zh-CN" altLang="en-US" sz="3200" b="1">
                <a:latin typeface="宋体" panose="02010600030101010101" pitchFamily="2" charset="-122"/>
              </a:rPr>
              <a:t>   路线</a:t>
            </a:r>
          </a:p>
        </p:txBody>
      </p:sp>
      <p:sp>
        <p:nvSpPr>
          <p:cNvPr id="17" name="AutoShape 18"/>
          <p:cNvSpPr/>
          <p:nvPr/>
        </p:nvSpPr>
        <p:spPr bwMode="auto">
          <a:xfrm>
            <a:off x="5268384" y="2077277"/>
            <a:ext cx="101600" cy="3962400"/>
          </a:xfrm>
          <a:prstGeom prst="leftBrace">
            <a:avLst>
              <a:gd name="adj1" fmla="val 325000"/>
              <a:gd name="adj2" fmla="val 50000"/>
            </a:avLst>
          </a:prstGeom>
          <a:noFill/>
          <a:ln w="25400">
            <a:solidFill>
              <a:srgbClr val="00008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/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4494693" y="3601277"/>
            <a:ext cx="902811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0066"/>
                </a:solidFill>
              </a:rPr>
              <a:t>内容</a:t>
            </a:r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>
            <a:off x="7924800" y="2197928"/>
            <a:ext cx="812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>
            <a:off x="8839200" y="3709228"/>
            <a:ext cx="812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>
            <a:off x="8026400" y="5639628"/>
            <a:ext cx="711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>
            <a:off x="10058400" y="5639628"/>
            <a:ext cx="812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3" name="Line 24"/>
          <p:cNvSpPr>
            <a:spLocks noChangeShapeType="1"/>
          </p:cNvSpPr>
          <p:nvPr/>
        </p:nvSpPr>
        <p:spPr bwMode="auto">
          <a:xfrm>
            <a:off x="9042400" y="6141277"/>
            <a:ext cx="711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1733551" y="214089"/>
            <a:ext cx="812800" cy="669925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48000" tIns="48000" rIns="48000" bIns="48000"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735" b="1" dirty="0">
                <a:latin typeface="宋体" panose="02010600030101010101" pitchFamily="2" charset="-122"/>
              </a:rPr>
              <a:t>前</a:t>
            </a:r>
          </a:p>
        </p:txBody>
      </p:sp>
      <p:sp>
        <p:nvSpPr>
          <p:cNvPr id="25" name="Text Box 29"/>
          <p:cNvSpPr txBox="1">
            <a:spLocks noChangeArrowheads="1"/>
          </p:cNvSpPr>
          <p:nvPr/>
        </p:nvSpPr>
        <p:spPr bwMode="auto">
          <a:xfrm>
            <a:off x="5588000" y="2782128"/>
            <a:ext cx="27432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5" b="1">
                <a:solidFill>
                  <a:srgbClr val="000066"/>
                </a:solidFill>
              </a:rPr>
              <a:t>（前提）</a:t>
            </a:r>
          </a:p>
        </p:txBody>
      </p:sp>
      <p:sp>
        <p:nvSpPr>
          <p:cNvPr id="26" name="Text Box 30"/>
          <p:cNvSpPr txBox="1">
            <a:spLocks noChangeArrowheads="1"/>
          </p:cNvSpPr>
          <p:nvPr/>
        </p:nvSpPr>
        <p:spPr bwMode="auto">
          <a:xfrm>
            <a:off x="5588001" y="4414077"/>
            <a:ext cx="254846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5" b="1">
                <a:solidFill>
                  <a:srgbClr val="000066"/>
                </a:solidFill>
              </a:rPr>
              <a:t>（核心）</a:t>
            </a:r>
          </a:p>
        </p:txBody>
      </p:sp>
      <p:sp>
        <p:nvSpPr>
          <p:cNvPr id="27" name="Text Box 31"/>
          <p:cNvSpPr txBox="1">
            <a:spLocks noChangeArrowheads="1"/>
          </p:cNvSpPr>
          <p:nvPr/>
        </p:nvSpPr>
        <p:spPr bwMode="auto">
          <a:xfrm>
            <a:off x="5689600" y="6170997"/>
            <a:ext cx="26416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5" b="1" dirty="0">
                <a:solidFill>
                  <a:srgbClr val="000066"/>
                </a:solidFill>
                <a:latin typeface="宋体" panose="02010600030101010101" pitchFamily="2" charset="-122"/>
              </a:rPr>
              <a:t>（保障）</a:t>
            </a:r>
          </a:p>
        </p:txBody>
      </p:sp>
      <p:sp>
        <p:nvSpPr>
          <p:cNvPr id="28" name="Text Box 32"/>
          <p:cNvSpPr txBox="1">
            <a:spLocks noChangeArrowheads="1"/>
          </p:cNvSpPr>
          <p:nvPr/>
        </p:nvSpPr>
        <p:spPr bwMode="auto">
          <a:xfrm>
            <a:off x="406403" y="-361123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/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7620000" y="3916191"/>
            <a:ext cx="4368800" cy="589380"/>
          </a:xfrm>
          <a:prstGeom prst="rect">
            <a:avLst/>
          </a:prstGeom>
          <a:solidFill>
            <a:schemeClr val="bg1"/>
          </a:solidFill>
          <a:ln w="19050">
            <a:solidFill>
              <a:srgbClr val="008000"/>
            </a:solidFill>
            <a:miter lim="800000"/>
          </a:ln>
        </p:spPr>
        <p:txBody>
          <a:bodyPr lIns="48000" tIns="48000" rIns="48000" bIns="48000"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>
                <a:latin typeface="宋体" panose="02010600030101010101" pitchFamily="2" charset="-122"/>
              </a:rPr>
              <a:t>伟大决策：改革开放</a:t>
            </a:r>
          </a:p>
        </p:txBody>
      </p:sp>
      <p:sp>
        <p:nvSpPr>
          <p:cNvPr id="30" name="Line 34"/>
          <p:cNvSpPr>
            <a:spLocks noChangeShapeType="1"/>
          </p:cNvSpPr>
          <p:nvPr/>
        </p:nvSpPr>
        <p:spPr bwMode="auto">
          <a:xfrm>
            <a:off x="8839200" y="4420428"/>
            <a:ext cx="812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 advClick="0">
        <p14:gallery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3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3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3" grpId="1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7" grpId="1" bldLvl="0" animBg="1"/>
      <p:bldP spid="18" grpId="0"/>
      <p:bldP spid="18" grpId="1"/>
      <p:bldP spid="24" grpId="0" bldLvl="0" animBg="1"/>
      <p:bldP spid="25" grpId="0"/>
      <p:bldP spid="26" grpId="0"/>
      <p:bldP spid="27" grpId="0"/>
      <p:bldP spid="28" grpId="0"/>
      <p:bldP spid="2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1"/>
          <p:cNvSpPr/>
          <p:nvPr/>
        </p:nvSpPr>
        <p:spPr>
          <a:xfrm>
            <a:off x="1524000" y="836617"/>
            <a:ext cx="9144000" cy="563231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719455" eaLnBrk="0" hangingPunct="0"/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这次会议重新确定了马克思主义的思想路线、政治路线和组织路线。作为随后而来的</a:t>
            </a:r>
            <a:r>
              <a:rPr lang="en-US" altLang="zh-CN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30 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年的起点，它的历史意义，在会议进行的时候</a:t>
            </a:r>
            <a:r>
              <a:rPr lang="en-US" altLang="zh-CN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就已经昭然若揭。这次会议后来被党史专家胡绳与“遵义会议”并列，意指它们通过改变共产党的命运，进而改变了中国的命运。会议只进行了短短的</a:t>
            </a:r>
            <a:r>
              <a:rPr lang="en-US" altLang="zh-CN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5 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天</a:t>
            </a:r>
            <a:r>
              <a:rPr lang="en-US" altLang="zh-CN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却在随后的</a:t>
            </a:r>
            <a:r>
              <a:rPr lang="en-US" altLang="zh-CN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30 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年中无数次被提及。</a:t>
            </a:r>
          </a:p>
          <a:p>
            <a:pPr indent="719455" algn="r" eaLnBrk="0" hangingPunct="0"/>
            <a:r>
              <a:rPr lang="en-US" altLang="zh-CN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汪伟</a:t>
            </a:r>
            <a:r>
              <a:rPr lang="en-US" altLang="zh-CN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中国是个谜</a:t>
            </a:r>
            <a:r>
              <a:rPr lang="en-US" altLang="zh-CN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</a:p>
          <a:p>
            <a:pPr indent="719455" eaLnBrk="0" hangingPunct="0"/>
            <a:endParaRPr lang="en-US" altLang="zh-CN" sz="28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indent="719455" eaLnBrk="0" hangingPunct="0"/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它结束了粉碎“四人帮”之后两年中党的工作在徘徊中前进的局面</a:t>
            </a:r>
            <a:r>
              <a:rPr lang="en-US" altLang="zh-CN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重新确立了党的思想路线、方针以及工作重点，因此被称为是“新时代的遵义会议”。</a:t>
            </a:r>
          </a:p>
          <a:p>
            <a:pPr indent="719455" algn="r" eaLnBrk="0" hangingPunct="0"/>
            <a:r>
              <a:rPr lang="en-US" altLang="zh-CN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摘自</a:t>
            </a:r>
            <a:r>
              <a:rPr lang="en-US" altLang="zh-CN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近代中国史日志</a:t>
            </a:r>
            <a:r>
              <a:rPr lang="en-US" altLang="zh-CN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</a:p>
          <a:p>
            <a:pPr indent="719455" eaLnBrk="0" hangingPunct="0"/>
            <a:endParaRPr lang="zh-CN" altLang="en-US" sz="24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0482" name="矩形 1"/>
          <p:cNvSpPr/>
          <p:nvPr/>
        </p:nvSpPr>
        <p:spPr>
          <a:xfrm>
            <a:off x="1524003" y="41280"/>
            <a:ext cx="9450023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结合材料，思考十一届三中全会有什么意义？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4000" y="1628781"/>
            <a:ext cx="9144000" cy="304609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意义：</a:t>
            </a:r>
            <a:endParaRPr lang="en-US" altLang="zh-CN" sz="32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十一届三中全会是新中国成立以来党的历史上具有深远意义的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伟大转折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，开启了我国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改革开放历史新时期。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944033" y="1064649"/>
            <a:ext cx="9711267" cy="91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665" b="1" dirty="0">
                <a:latin typeface="楷体_GB2312" panose="02010609030101010101" charset="-122"/>
                <a:ea typeface="楷体_GB2312" panose="02010609030101010101" charset="-122"/>
              </a:rPr>
              <a:t>这次全会是中国</a:t>
            </a:r>
            <a:r>
              <a:rPr lang="zh-CN" altLang="en-US" sz="2665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走向现代化的正式开端</a:t>
            </a:r>
            <a:r>
              <a:rPr lang="zh-CN" altLang="en-US" sz="2665" b="1" dirty="0">
                <a:latin typeface="楷体_GB2312" panose="02010609030101010101" charset="-122"/>
                <a:ea typeface="楷体_GB2312" panose="02010609030101010101" charset="-122"/>
              </a:rPr>
              <a:t>。            </a:t>
            </a:r>
            <a:r>
              <a:rPr lang="en-US" altLang="zh-CN" sz="2665" b="1" dirty="0">
                <a:ea typeface="楷体_GB2312" panose="02010609030101010101" charset="-122"/>
              </a:rPr>
              <a:t>——</a:t>
            </a:r>
            <a:r>
              <a:rPr lang="en-US" altLang="zh-CN" sz="2665" b="1" dirty="0">
                <a:latin typeface="楷体_GB2312" panose="02010609030101010101" charset="-122"/>
                <a:ea typeface="楷体_GB2312" panose="02010609030101010101" charset="-122"/>
              </a:rPr>
              <a:t>《</a:t>
            </a:r>
            <a:r>
              <a:rPr lang="zh-CN" altLang="en-US" sz="2665" b="1" dirty="0">
                <a:latin typeface="楷体_GB2312" panose="02010609030101010101" charset="-122"/>
                <a:ea typeface="楷体_GB2312" panose="02010609030101010101" charset="-122"/>
              </a:rPr>
              <a:t>共同社</a:t>
            </a:r>
            <a:r>
              <a:rPr lang="en-US" altLang="zh-CN" sz="2665" b="1" dirty="0">
                <a:latin typeface="楷体_GB2312" panose="02010609030101010101" charset="-122"/>
                <a:ea typeface="楷体_GB2312" panose="02010609030101010101" charset="-122"/>
              </a:rPr>
              <a:t>》</a:t>
            </a:r>
            <a:r>
              <a:rPr lang="zh-CN" altLang="en-US" sz="2665" b="1" dirty="0">
                <a:solidFill>
                  <a:srgbClr val="0033CC"/>
                </a:solidFill>
                <a:latin typeface="楷体_GB2312" panose="02010609030101010101" charset="-122"/>
                <a:ea typeface="楷体_GB2312" panose="02010609030101010101" charset="-122"/>
              </a:rPr>
              <a:t> 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79429" y="1648569"/>
            <a:ext cx="11233151" cy="150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zh-CN" altLang="en-US" sz="2665" b="1" dirty="0">
                <a:latin typeface="楷体_GB2312" panose="02010609030101010101" charset="-122"/>
                <a:ea typeface="楷体_GB2312" panose="02010609030101010101" charset="-122"/>
              </a:rPr>
              <a:t>    这次会议作出的一系列决定，对中华人民共和国的历史产生的影响</a:t>
            </a:r>
            <a:r>
              <a:rPr lang="zh-CN" altLang="en-US" sz="2665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比</a:t>
            </a:r>
            <a:r>
              <a:rPr lang="en-US" altLang="zh-CN" sz="2665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1949</a:t>
            </a:r>
            <a:r>
              <a:rPr lang="zh-CN" altLang="en-US" sz="2665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年建国以来的任何事件的影响都要大。               </a:t>
            </a:r>
            <a:r>
              <a:rPr lang="en-US" altLang="zh-CN" sz="2665" b="1" dirty="0"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en-US" altLang="zh-CN" sz="2665" b="1" dirty="0">
                <a:ea typeface="楷体_GB2312" panose="02010609030101010101" charset="-122"/>
              </a:rPr>
              <a:t>——</a:t>
            </a:r>
            <a:r>
              <a:rPr lang="en-US" altLang="zh-CN" sz="2665" b="1" dirty="0">
                <a:latin typeface="楷体_GB2312" panose="02010609030101010101" charset="-122"/>
                <a:ea typeface="楷体_GB2312" panose="02010609030101010101" charset="-122"/>
              </a:rPr>
              <a:t>《</a:t>
            </a:r>
            <a:r>
              <a:rPr lang="zh-CN" altLang="en-US" sz="2665" b="1" dirty="0">
                <a:latin typeface="楷体_GB2312" panose="02010609030101010101" charset="-122"/>
                <a:ea typeface="楷体_GB2312" panose="02010609030101010101" charset="-122"/>
              </a:rPr>
              <a:t>美联社</a:t>
            </a:r>
            <a:r>
              <a:rPr lang="en-US" altLang="zh-CN" sz="2665" b="1" dirty="0">
                <a:latin typeface="楷体_GB2312" panose="02010609030101010101" charset="-122"/>
                <a:ea typeface="楷体_GB2312" panose="02010609030101010101" charset="-122"/>
              </a:rPr>
              <a:t>》</a:t>
            </a:r>
            <a:r>
              <a:rPr lang="zh-CN" altLang="en-US" sz="2665" b="1" dirty="0">
                <a:latin typeface="楷体_GB2312" panose="02010609030101010101" charset="-122"/>
                <a:ea typeface="楷体_GB2312" panose="02010609030101010101" charset="-122"/>
              </a:rPr>
              <a:t> 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487489" y="58208"/>
            <a:ext cx="249766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265" b="1" dirty="0">
                <a:solidFill>
                  <a:schemeClr val="bg1"/>
                </a:solidFill>
                <a:ea typeface="黑体" panose="02010609060101010101" charset="-122"/>
              </a:rPr>
              <a:t>外媒</a:t>
            </a:r>
            <a:r>
              <a:rPr lang="zh-CN" altLang="en-US" sz="4265" dirty="0">
                <a:solidFill>
                  <a:schemeClr val="bg1"/>
                </a:solidFill>
                <a:ea typeface="黑体" panose="02010609060101010101" charset="-122"/>
              </a:rPr>
              <a:t>评价</a:t>
            </a:r>
            <a:r>
              <a:rPr lang="zh-CN" altLang="en-US" sz="4265" b="1" dirty="0">
                <a:solidFill>
                  <a:schemeClr val="bg1"/>
                </a:solidFill>
                <a:ea typeface="黑体" panose="02010609060101010101" charset="-122"/>
              </a:rPr>
              <a:t>：</a:t>
            </a:r>
          </a:p>
        </p:txBody>
      </p:sp>
      <p:pic>
        <p:nvPicPr>
          <p:cNvPr id="5" name="Picture 5" descr="纪念党的十一届三中全会召开30周年大会在北京人民大会堂隆重举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339" y="3151710"/>
            <a:ext cx="4524228" cy="349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5146999" y="3181158"/>
            <a:ext cx="5575300" cy="2423009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38100">
            <a:solidFill>
              <a:srgbClr val="000080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65"/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5242245" y="3215699"/>
            <a:ext cx="5384800" cy="2553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665" b="1" dirty="0">
                <a:solidFill>
                  <a:srgbClr val="0000FF"/>
                </a:solidFill>
                <a:ea typeface="楷体_GB2312" panose="02010609030101010101" charset="-122"/>
                <a:sym typeface="+mn-ea"/>
              </a:rPr>
              <a:t>这次会议 “迎来了思想的解放、经济的发展、政治的昌明、教育的勃兴、文艺的繁荣、科学的春天。”</a:t>
            </a:r>
            <a:endParaRPr lang="en-US" altLang="zh-CN" sz="2665" b="1" dirty="0">
              <a:solidFill>
                <a:srgbClr val="0000FF"/>
              </a:solidFill>
              <a:ea typeface="楷体_GB2312" panose="02010609030101010101" charset="-122"/>
              <a:sym typeface="+mn-ea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sz="2665" dirty="0">
                <a:solidFill>
                  <a:srgbClr val="0000FF"/>
                </a:solidFill>
                <a:ea typeface="楷体_GB2312" panose="02010609030101010101" charset="-122"/>
                <a:sym typeface="+mn-ea"/>
              </a:rPr>
              <a:t>  ——2008</a:t>
            </a:r>
            <a:r>
              <a:rPr lang="zh-CN" altLang="en-US" sz="2665" dirty="0">
                <a:solidFill>
                  <a:srgbClr val="0000FF"/>
                </a:solidFill>
                <a:ea typeface="楷体_GB2312" panose="02010609030101010101" charset="-122"/>
                <a:sym typeface="+mn-ea"/>
              </a:rPr>
              <a:t>年，胡锦涛在纪念十一届三中全会三十周年上的讲话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zh-CN" altLang="en-US" sz="2665" b="1" dirty="0">
              <a:solidFill>
                <a:srgbClr val="0000FF"/>
              </a:solidFill>
              <a:ea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 advClick="0">
        <p14:gallery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18"/>
          <p:cNvSpPr/>
          <p:nvPr/>
        </p:nvSpPr>
        <p:spPr>
          <a:xfrm>
            <a:off x="6804405" y="4331537"/>
            <a:ext cx="4224867" cy="9062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是＿＿以来党的历史上深远意义的转折</a:t>
            </a:r>
            <a:endParaRPr kumimoji="0" lang="zh-CN" altLang="zh-CN" sz="2665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5157" y="5497030"/>
            <a:ext cx="11141691" cy="1158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历史学家胡绳认为：</a:t>
            </a:r>
            <a:r>
              <a:rPr lang="zh-CN" altLang="en-US" sz="3200" dirty="0">
                <a:solidFill>
                  <a:srgbClr val="C00000"/>
                </a:solidFill>
                <a:latin typeface="幼圆" panose="02010509060101010101" pitchFamily="49" charset="-122"/>
                <a:ea typeface="楷体_GB2312" panose="02010609030101010101" charset="-122"/>
              </a:rPr>
              <a:t>“</a:t>
            </a:r>
            <a:r>
              <a:rPr lang="zh-CN" altLang="en-US" sz="3200" dirty="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十一届三中全会在中共党史上的地位类似于遵义会议。</a:t>
            </a:r>
            <a:r>
              <a:rPr lang="zh-CN" altLang="en-US" sz="3200" dirty="0">
                <a:solidFill>
                  <a:srgbClr val="C00000"/>
                </a:solidFill>
                <a:latin typeface="幼圆" panose="02010509060101010101" pitchFamily="49" charset="-122"/>
                <a:ea typeface="楷体_GB2312" panose="02010609030101010101" charset="-122"/>
              </a:rPr>
              <a:t>”</a:t>
            </a:r>
            <a:endParaRPr lang="zh-CN" altLang="en-US" sz="3200" dirty="0">
              <a:solidFill>
                <a:srgbClr val="C0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2" name="圆角矩形 13"/>
          <p:cNvSpPr/>
          <p:nvPr/>
        </p:nvSpPr>
        <p:spPr>
          <a:xfrm>
            <a:off x="6865705" y="2326527"/>
            <a:ext cx="4224867" cy="10536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彻底纠正了</a:t>
            </a: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幼圆" panose="02010509060101010101" pitchFamily="49" charset="-122"/>
                <a:ea typeface="黑体" panose="02010609060101010101" charset="-122"/>
                <a:cs typeface="+mn-cs"/>
                <a:sym typeface="+mn-ea"/>
              </a:rPr>
              <a:t>“</a:t>
            </a:r>
            <a:r>
              <a:rPr kumimoji="0" lang="zh-CN" altLang="en-US" sz="2665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  </a:t>
            </a: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幼圆" panose="02010509060101010101" pitchFamily="49" charset="-122"/>
                <a:ea typeface="黑体" panose="02010609060101010101" charset="-122"/>
                <a:cs typeface="+mn-cs"/>
                <a:sym typeface="+mn-ea"/>
              </a:rPr>
              <a:t>”</a:t>
            </a: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的思想错误</a:t>
            </a:r>
          </a:p>
        </p:txBody>
      </p:sp>
      <p:sp>
        <p:nvSpPr>
          <p:cNvPr id="13" name="圆角矩形 14"/>
          <p:cNvSpPr/>
          <p:nvPr/>
        </p:nvSpPr>
        <p:spPr>
          <a:xfrm>
            <a:off x="6804405" y="3277860"/>
            <a:ext cx="4224867" cy="97030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形成了以</a:t>
            </a:r>
            <a:r>
              <a:rPr kumimoji="0" lang="zh-CN" altLang="en-US" sz="2665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     </a:t>
            </a: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为核心的领导集体</a:t>
            </a:r>
          </a:p>
        </p:txBody>
      </p:sp>
      <p:sp>
        <p:nvSpPr>
          <p:cNvPr id="14" name="圆角矩形 16"/>
          <p:cNvSpPr/>
          <p:nvPr/>
        </p:nvSpPr>
        <p:spPr>
          <a:xfrm>
            <a:off x="624716" y="2196268"/>
            <a:ext cx="4224865" cy="98449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纠正了</a:t>
            </a:r>
            <a:r>
              <a:rPr kumimoji="0" lang="zh-CN" altLang="en-US" sz="2665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    </a:t>
            </a: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等人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在军事和组织上的错误</a:t>
            </a:r>
          </a:p>
        </p:txBody>
      </p:sp>
      <p:sp>
        <p:nvSpPr>
          <p:cNvPr id="15" name="圆角矩形 17"/>
          <p:cNvSpPr/>
          <p:nvPr/>
        </p:nvSpPr>
        <p:spPr>
          <a:xfrm>
            <a:off x="624712" y="3380197"/>
            <a:ext cx="4224864" cy="86771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确立了</a:t>
            </a:r>
            <a:r>
              <a:rPr kumimoji="0" lang="zh-CN" altLang="en-US" sz="2665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     </a:t>
            </a: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的领导地位</a:t>
            </a:r>
          </a:p>
        </p:txBody>
      </p:sp>
      <p:sp>
        <p:nvSpPr>
          <p:cNvPr id="16" name="圆角矩形 18"/>
          <p:cNvSpPr/>
          <p:nvPr/>
        </p:nvSpPr>
        <p:spPr>
          <a:xfrm>
            <a:off x="580219" y="4374133"/>
            <a:ext cx="4269359" cy="86771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是党的历史上生死攸关的转折</a:t>
            </a:r>
          </a:p>
        </p:txBody>
      </p:sp>
      <p:sp>
        <p:nvSpPr>
          <p:cNvPr id="17" name="Text Box 19"/>
          <p:cNvSpPr txBox="1"/>
          <p:nvPr/>
        </p:nvSpPr>
        <p:spPr>
          <a:xfrm>
            <a:off x="1731688" y="2219107"/>
            <a:ext cx="1729317" cy="501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65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博古</a:t>
            </a:r>
          </a:p>
        </p:txBody>
      </p:sp>
      <p:sp>
        <p:nvSpPr>
          <p:cNvPr id="18" name="Text Box 20"/>
          <p:cNvSpPr txBox="1"/>
          <p:nvPr/>
        </p:nvSpPr>
        <p:spPr>
          <a:xfrm>
            <a:off x="1731687" y="3463575"/>
            <a:ext cx="1729316" cy="501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65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毛泽东</a:t>
            </a:r>
          </a:p>
        </p:txBody>
      </p:sp>
      <p:sp>
        <p:nvSpPr>
          <p:cNvPr id="19" name="Text Box 21"/>
          <p:cNvSpPr txBox="1"/>
          <p:nvPr/>
        </p:nvSpPr>
        <p:spPr>
          <a:xfrm>
            <a:off x="9084267" y="2385916"/>
            <a:ext cx="1729316" cy="501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65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左</a:t>
            </a:r>
          </a:p>
        </p:txBody>
      </p:sp>
      <p:sp>
        <p:nvSpPr>
          <p:cNvPr id="20" name="Text Box 22"/>
          <p:cNvSpPr txBox="1"/>
          <p:nvPr/>
        </p:nvSpPr>
        <p:spPr>
          <a:xfrm>
            <a:off x="8219607" y="3216711"/>
            <a:ext cx="1729316" cy="501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65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邓小平</a:t>
            </a:r>
          </a:p>
        </p:txBody>
      </p:sp>
      <p:sp>
        <p:nvSpPr>
          <p:cNvPr id="22" name="Text Box 19"/>
          <p:cNvSpPr txBox="1"/>
          <p:nvPr/>
        </p:nvSpPr>
        <p:spPr>
          <a:xfrm>
            <a:off x="7162606" y="4270383"/>
            <a:ext cx="1729316" cy="501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65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建国</a:t>
            </a:r>
          </a:p>
        </p:txBody>
      </p:sp>
      <p:pic>
        <p:nvPicPr>
          <p:cNvPr id="23" name="Picture 24" descr="http://i2.ce.cn/intl/zhuanti/kf/dsj/200908/18/W020090818586391423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89" y="3917"/>
            <a:ext cx="4415961" cy="169689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4" name="Picture 26" descr="http://pic.baike.soso.com/p/20090103/20090103120000-10472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30" t="12570" r="-1" b="4347"/>
          <a:stretch>
            <a:fillRect/>
          </a:stretch>
        </p:blipFill>
        <p:spPr bwMode="auto">
          <a:xfrm>
            <a:off x="431371" y="1"/>
            <a:ext cx="4329948" cy="1727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5" name="Text Box 16"/>
          <p:cNvSpPr txBox="1"/>
          <p:nvPr/>
        </p:nvSpPr>
        <p:spPr>
          <a:xfrm>
            <a:off x="1392005" y="1762194"/>
            <a:ext cx="355388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遵义会议</a:t>
            </a:r>
          </a:p>
        </p:txBody>
      </p:sp>
      <p:sp>
        <p:nvSpPr>
          <p:cNvPr id="26" name="Text Box 17"/>
          <p:cNvSpPr txBox="1"/>
          <p:nvPr/>
        </p:nvSpPr>
        <p:spPr>
          <a:xfrm>
            <a:off x="7153575" y="1700811"/>
            <a:ext cx="4176183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十一届三中全会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 advClick="0">
        <p14:gallery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1" grpId="0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/>
      <p:bldP spid="18" grpId="0"/>
      <p:bldP spid="19" grpId="0"/>
      <p:bldP spid="20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5"/>
          <p:cNvSpPr txBox="1">
            <a:spLocks noChangeArrowheads="1"/>
          </p:cNvSpPr>
          <p:nvPr/>
        </p:nvSpPr>
        <p:spPr bwMode="auto">
          <a:xfrm>
            <a:off x="1108020" y="359975"/>
            <a:ext cx="1753201" cy="689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92" tIns="60945" rIns="121892" bIns="60945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700" b="1" i="0" dirty="0">
                <a:solidFill>
                  <a:schemeClr val="tx1"/>
                </a:solidFill>
                <a:uFillTx/>
                <a:latin typeface="方正毡笔黑简体" charset="0"/>
                <a:ea typeface="方正毡笔黑简体" panose="03000509000000000000" pitchFamily="65" charset="-122"/>
              </a:rPr>
              <a:t>导言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54672" y="1421549"/>
            <a:ext cx="182614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400" dirty="0">
                <a:ln w="6350">
                  <a:noFill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atin typeface="微软雅黑" panose="020B0503020204020204" charset="-122"/>
                <a:ea typeface="微软雅黑" panose="020B0503020204020204" charset="-122"/>
              </a:rPr>
              <a:t>猜猜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1108315" y="1818879"/>
            <a:ext cx="9613900" cy="3691892"/>
          </a:xfrm>
          <a:custGeom>
            <a:avLst/>
            <a:gdLst>
              <a:gd name="connsiteX0" fmla="*/ 2076450 w 7210425"/>
              <a:gd name="connsiteY0" fmla="*/ 0 h 3076575"/>
              <a:gd name="connsiteX1" fmla="*/ 7210425 w 7210425"/>
              <a:gd name="connsiteY1" fmla="*/ 0 h 3076575"/>
              <a:gd name="connsiteX2" fmla="*/ 7210425 w 7210425"/>
              <a:gd name="connsiteY2" fmla="*/ 3076575 h 3076575"/>
              <a:gd name="connsiteX3" fmla="*/ 0 w 7210425"/>
              <a:gd name="connsiteY3" fmla="*/ 3076575 h 3076575"/>
              <a:gd name="connsiteX4" fmla="*/ 0 w 7210425"/>
              <a:gd name="connsiteY4" fmla="*/ 228600 h 3076575"/>
              <a:gd name="connsiteX5" fmla="*/ 333375 w 7210425"/>
              <a:gd name="connsiteY5" fmla="*/ 228600 h 307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10425" h="3076575">
                <a:moveTo>
                  <a:pt x="2076450" y="0"/>
                </a:moveTo>
                <a:lnTo>
                  <a:pt x="7210425" y="0"/>
                </a:lnTo>
                <a:lnTo>
                  <a:pt x="7210425" y="3076575"/>
                </a:lnTo>
                <a:lnTo>
                  <a:pt x="0" y="3076575"/>
                </a:lnTo>
                <a:lnTo>
                  <a:pt x="0" y="228600"/>
                </a:lnTo>
                <a:lnTo>
                  <a:pt x="333375" y="228600"/>
                </a:lnTo>
              </a:path>
            </a:pathLst>
          </a:cu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TextBox 12"/>
          <p:cNvSpPr txBox="1"/>
          <p:nvPr/>
        </p:nvSpPr>
        <p:spPr>
          <a:xfrm>
            <a:off x="3796034" y="1951554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ln w="12700">
                  <a:noFill/>
                </a:ln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一位既熟悉又陌生的伟人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5416" y="2438496"/>
            <a:ext cx="9121013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四川人</a:t>
            </a:r>
            <a:endParaRPr lang="en-US" altLang="zh-CN" sz="2400" b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被</a:t>
            </a:r>
            <a:r>
              <a:rPr lang="en-US" altLang="zh-CN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时代</a:t>
            </a:r>
            <a:r>
              <a:rPr lang="en-US" altLang="zh-CN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周刊誉为：“中国新时代的形象”</a:t>
            </a:r>
            <a:endParaRPr lang="en-US" altLang="zh-CN" sz="2400" b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“三起三落”</a:t>
            </a:r>
            <a:endParaRPr lang="en-US" altLang="zh-CN" sz="2400" b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“中国改革之父”</a:t>
            </a:r>
            <a:endParaRPr lang="en-US" altLang="zh-CN" sz="2400" b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“中国人民的儿子”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35264">
            <a:off x="5704013" y="4352853"/>
            <a:ext cx="2897147" cy="18107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199115">
            <a:off x="8718441" y="3812011"/>
            <a:ext cx="1971227" cy="23957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3" descr="1024_20728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04405">
            <a:off x="9550093" y="763023"/>
            <a:ext cx="1887697" cy="25993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  <p:bldP spid="9" grpId="1"/>
      <p:bldP spid="10" grpId="0" bldLvl="0" animBg="1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36779" y="1998667"/>
            <a:ext cx="7764463" cy="397031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just"/>
            <a:r>
              <a:rPr lang="zh-CN" altLang="en-US" sz="3600" b="1" dirty="0">
                <a:solidFill>
                  <a:srgbClr val="000000"/>
                </a:solidFill>
                <a:latin typeface="Century Gothic" panose="020B0502020202020204"/>
                <a:ea typeface="宋体" panose="02010600030101010101" pitchFamily="2" charset="-122"/>
              </a:rPr>
              <a:t>十一届三中全会是建国以来党的历史上具有深远意义的伟大转折。它完成了党的思想路线、政治路线的拨乱反正，是改革开放的开端，从此，中国历史进入社会主义现代化建设新时期。新时期党的基本路线的思想也是在这次会上开始形成的。</a:t>
            </a:r>
          </a:p>
        </p:txBody>
      </p:sp>
      <p:sp>
        <p:nvSpPr>
          <p:cNvPr id="23554" name="矩形 2"/>
          <p:cNvSpPr/>
          <p:nvPr/>
        </p:nvSpPr>
        <p:spPr>
          <a:xfrm>
            <a:off x="1614696" y="1028701"/>
            <a:ext cx="1729961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rPr>
              <a:t>想一想：</a:t>
            </a:r>
          </a:p>
        </p:txBody>
      </p:sp>
      <p:sp>
        <p:nvSpPr>
          <p:cNvPr id="23555" name="矩形 3"/>
          <p:cNvSpPr/>
          <p:nvPr/>
        </p:nvSpPr>
        <p:spPr>
          <a:xfrm>
            <a:off x="2401891" y="741368"/>
            <a:ext cx="7571303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dirty="0">
                <a:latin typeface="Comic Sans MS" panose="030F0702030302020204" pitchFamily="66" charset="0"/>
                <a:ea typeface="华文新魏" panose="02010800040101010101" pitchFamily="2" charset="-122"/>
              </a:rPr>
              <a:t>为什么十一届三中全会是伟大转折？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6152"/>
          <p:cNvSpPr txBox="1"/>
          <p:nvPr/>
        </p:nvSpPr>
        <p:spPr>
          <a:xfrm>
            <a:off x="2082803" y="417513"/>
            <a:ext cx="554039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rPr>
              <a:t>一</a:t>
            </a:r>
          </a:p>
        </p:txBody>
      </p:sp>
      <p:sp>
        <p:nvSpPr>
          <p:cNvPr id="28674" name="文本框 6152"/>
          <p:cNvSpPr txBox="1"/>
          <p:nvPr/>
        </p:nvSpPr>
        <p:spPr>
          <a:xfrm>
            <a:off x="2209803" y="544513"/>
            <a:ext cx="554039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rPr>
              <a:t>一</a:t>
            </a:r>
          </a:p>
        </p:txBody>
      </p:sp>
      <p:grpSp>
        <p:nvGrpSpPr>
          <p:cNvPr id="28675" name="组合 6147"/>
          <p:cNvGrpSpPr/>
          <p:nvPr/>
        </p:nvGrpSpPr>
        <p:grpSpPr>
          <a:xfrm>
            <a:off x="2139954" y="190506"/>
            <a:ext cx="2232025" cy="809625"/>
            <a:chOff x="0" y="0"/>
            <a:chExt cx="3516" cy="1274"/>
          </a:xfrm>
        </p:grpSpPr>
        <p:sp>
          <p:nvSpPr>
            <p:cNvPr id="28676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872208"/>
                </a:cxn>
                <a:cxn ang="0">
                  <a:pos x="2520280" y="1872208"/>
                </a:cxn>
                <a:cxn ang="0">
                  <a:pos x="0" y="1872208"/>
                </a:cxn>
                <a:cxn ang="0">
                  <a:pos x="0" y="0"/>
                </a:cxn>
                <a:cxn ang="0">
                  <a:pos x="916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77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9827" y="0"/>
                </a:cxn>
                <a:cxn ang="0">
                  <a:pos x="459827" y="236483"/>
                </a:cxn>
                <a:cxn ang="0">
                  <a:pos x="696310" y="236483"/>
                </a:cxn>
                <a:cxn ang="0">
                  <a:pos x="696310" y="696310"/>
                </a:cxn>
                <a:cxn ang="0">
                  <a:pos x="0" y="696310"/>
                </a:cxn>
                <a:cxn ang="0">
                  <a:pos x="0" y="0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78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/>
            <a:lstStyle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28679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黑体" panose="02010609060101010101" charset="-122"/>
                </a:rPr>
                <a:t>三</a:t>
              </a:r>
            </a:p>
          </p:txBody>
        </p:sp>
      </p:grpSp>
      <p:sp>
        <p:nvSpPr>
          <p:cNvPr id="28680" name="文本框 6151"/>
          <p:cNvSpPr txBox="1"/>
          <p:nvPr/>
        </p:nvSpPr>
        <p:spPr>
          <a:xfrm>
            <a:off x="2622549" y="465138"/>
            <a:ext cx="8119530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6666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探究点：拨乱反正，加强社会主义民主和法制建设</a:t>
            </a:r>
          </a:p>
        </p:txBody>
      </p:sp>
      <p:sp>
        <p:nvSpPr>
          <p:cNvPr id="15362" name="文本框 38916"/>
          <p:cNvSpPr txBox="1"/>
          <p:nvPr/>
        </p:nvSpPr>
        <p:spPr>
          <a:xfrm>
            <a:off x="1706567" y="1031878"/>
            <a:ext cx="3265487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平反冤假错案</a:t>
            </a:r>
          </a:p>
        </p:txBody>
      </p:sp>
      <p:sp>
        <p:nvSpPr>
          <p:cNvPr id="3" name="矩形 2"/>
          <p:cNvSpPr/>
          <p:nvPr/>
        </p:nvSpPr>
        <p:spPr>
          <a:xfrm>
            <a:off x="1501779" y="1724353"/>
            <a:ext cx="2710999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）主要工作 </a:t>
            </a:r>
          </a:p>
        </p:txBody>
      </p:sp>
      <p:sp>
        <p:nvSpPr>
          <p:cNvPr id="4" name="矩形 3"/>
          <p:cNvSpPr/>
          <p:nvPr/>
        </p:nvSpPr>
        <p:spPr>
          <a:xfrm>
            <a:off x="1725617" y="2295522"/>
            <a:ext cx="8912225" cy="95410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为受到迫害的各级党、政、军机关干部平反，恢复受到打击、诬陷或迫害的民主人士和知识分子的名誉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482725" y="4197356"/>
            <a:ext cx="9134475" cy="13849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1981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年，中共十一届六中全会召开，通过了《中国共产党中央委员会关于建国以来党的若干历史问题的决议》，标志着中国共产党在指导思想上拨乱反正胜利完成</a:t>
            </a:r>
          </a:p>
        </p:txBody>
      </p:sp>
      <p:sp>
        <p:nvSpPr>
          <p:cNvPr id="9" name="矩形 8"/>
          <p:cNvSpPr/>
          <p:nvPr/>
        </p:nvSpPr>
        <p:spPr>
          <a:xfrm>
            <a:off x="1343029" y="3717459"/>
            <a:ext cx="1989647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）成果 </a:t>
            </a:r>
          </a:p>
        </p:txBody>
      </p:sp>
      <p:sp>
        <p:nvSpPr>
          <p:cNvPr id="11" name="折角形 10"/>
          <p:cNvSpPr/>
          <p:nvPr/>
        </p:nvSpPr>
        <p:spPr>
          <a:xfrm>
            <a:off x="5537203" y="1152525"/>
            <a:ext cx="4654551" cy="3068638"/>
          </a:xfrm>
          <a:prstGeom prst="foldedCorner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37217" y="1162056"/>
            <a:ext cx="4554537" cy="308392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5000"/>
              </a:lnSpc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据不完全统计：从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1979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1982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年，经中共中央批准，平反重大的冤假错案有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多件。全国共平反纠正了约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万名干部的冤假错案，数以千万计受到株连的干部和群众得到解脱。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charRg st="4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2" grpId="1"/>
      <p:bldP spid="4" grpId="0"/>
      <p:bldP spid="8" grpId="0"/>
      <p:bldP spid="11" grpId="0" bldLvl="0" animBg="1"/>
      <p:bldP spid="12" grpId="0"/>
      <p:bldP spid="1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400248" y="4420852"/>
            <a:ext cx="469575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rgbClr val="000066"/>
                </a:solidFill>
                <a:latin typeface="宋体" panose="02010600030101010101" pitchFamily="2" charset="-122"/>
              </a:rPr>
              <a:t>1980</a:t>
            </a:r>
            <a:r>
              <a:rPr lang="zh-CN" altLang="en-US" sz="3200" dirty="0">
                <a:solidFill>
                  <a:srgbClr val="000066"/>
                </a:solidFill>
                <a:latin typeface="宋体" panose="02010600030101010101" pitchFamily="2" charset="-122"/>
              </a:rPr>
              <a:t>年</a:t>
            </a:r>
            <a:r>
              <a:rPr lang="en-US" altLang="zh-CN" sz="3200" dirty="0">
                <a:solidFill>
                  <a:srgbClr val="000066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3200" dirty="0">
                <a:solidFill>
                  <a:srgbClr val="000066"/>
                </a:solidFill>
                <a:latin typeface="宋体" panose="02010600030101010101" pitchFamily="2" charset="-122"/>
              </a:rPr>
              <a:t>月</a:t>
            </a:r>
            <a:r>
              <a:rPr lang="en-US" altLang="zh-CN" sz="3200" dirty="0">
                <a:solidFill>
                  <a:srgbClr val="000066"/>
                </a:solidFill>
                <a:latin typeface="宋体" panose="02010600030101010101" pitchFamily="2" charset="-122"/>
              </a:rPr>
              <a:t>17</a:t>
            </a:r>
            <a:r>
              <a:rPr lang="zh-CN" altLang="en-US" sz="3200" dirty="0">
                <a:solidFill>
                  <a:srgbClr val="000066"/>
                </a:solidFill>
                <a:latin typeface="宋体" panose="02010600030101010101" pitchFamily="2" charset="-122"/>
              </a:rPr>
              <a:t>日，在北京人民大会堂举行刘少奇同志追悼会</a:t>
            </a: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8727" y="1609918"/>
            <a:ext cx="4584700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5725" y="1609918"/>
            <a:ext cx="4492625" cy="266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903979" y="4441374"/>
            <a:ext cx="4896544" cy="1240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265" dirty="0">
                <a:solidFill>
                  <a:srgbClr val="CC0000"/>
                </a:solidFill>
              </a:rPr>
              <a:t> </a:t>
            </a:r>
            <a:r>
              <a:rPr lang="zh-CN" altLang="en-US" sz="3200" dirty="0">
                <a:solidFill>
                  <a:srgbClr val="000066"/>
                </a:solidFill>
                <a:latin typeface="宋体" panose="02010600030101010101" pitchFamily="2" charset="-122"/>
              </a:rPr>
              <a:t>邓小平在刘少奇同志追悼会上致悼词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419600" y="748924"/>
            <a:ext cx="3352800" cy="707886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solidFill>
                  <a:srgbClr val="000066"/>
                </a:solidFill>
              </a:rPr>
              <a:t>平反冤假错案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 advClick="0">
        <p14:gallery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20489" descr="刘少奇追悼大会会场"/>
          <p:cNvPicPr>
            <a:picLocks noChangeAspect="1"/>
          </p:cNvPicPr>
          <p:nvPr/>
        </p:nvPicPr>
        <p:blipFill>
          <a:blip r:embed="rId3"/>
          <a:srcRect b="7851"/>
          <a:stretch>
            <a:fillRect/>
          </a:stretch>
        </p:blipFill>
        <p:spPr>
          <a:xfrm>
            <a:off x="1758954" y="742950"/>
            <a:ext cx="5083175" cy="304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830391" y="4633913"/>
            <a:ext cx="8567737" cy="181588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1980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年，中共中央决定撤销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文化大革命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中强加给刘少奇的种种罪名，恢复他伟大的马克思主义者和无产阶级革命家、党和国家主要领导人之一的名誉，使中华人民共和国成立以来最大的冤案得到平反</a:t>
            </a:r>
          </a:p>
        </p:txBody>
      </p:sp>
      <p:pic>
        <p:nvPicPr>
          <p:cNvPr id="29699" name="图片 204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1342" y="1054100"/>
            <a:ext cx="3741737" cy="241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文本框 20487"/>
          <p:cNvSpPr txBox="1"/>
          <p:nvPr/>
        </p:nvSpPr>
        <p:spPr>
          <a:xfrm>
            <a:off x="7175500" y="3654431"/>
            <a:ext cx="3351213" cy="95410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邓小平在刘少奇同志追悼会上致悼词</a:t>
            </a:r>
          </a:p>
        </p:txBody>
      </p:sp>
      <p:sp>
        <p:nvSpPr>
          <p:cNvPr id="29701" name="文本框 20487"/>
          <p:cNvSpPr txBox="1"/>
          <p:nvPr/>
        </p:nvSpPr>
        <p:spPr>
          <a:xfrm>
            <a:off x="2851154" y="3852863"/>
            <a:ext cx="43211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刘少奇的追悼会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392" y="4895595"/>
            <a:ext cx="1084920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据不完全统计：从</a:t>
            </a:r>
            <a:r>
              <a:rPr lang="en-US" altLang="zh-CN" sz="24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1979</a:t>
            </a:r>
            <a:r>
              <a:rPr lang="zh-CN" altLang="en-US" sz="24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年到</a:t>
            </a:r>
            <a:r>
              <a:rPr lang="en-US" altLang="zh-CN" sz="24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1982</a:t>
            </a:r>
            <a:r>
              <a:rPr lang="zh-CN" altLang="en-US" sz="24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年，经中共中央批准，平反重大的冤假错案有</a:t>
            </a:r>
            <a:r>
              <a:rPr lang="en-US" altLang="zh-CN" sz="2400" dirty="0">
                <a:solidFill>
                  <a:srgbClr val="DE0000"/>
                </a:solidFill>
                <a:latin typeface="楷体_GB2312" panose="02010609030101010101" charset="-122"/>
                <a:ea typeface="楷体_GB2312" panose="02010609030101010101" charset="-122"/>
              </a:rPr>
              <a:t>30</a:t>
            </a:r>
            <a:r>
              <a:rPr lang="zh-CN" altLang="en-US" sz="2400" dirty="0">
                <a:solidFill>
                  <a:srgbClr val="DE0000"/>
                </a:solidFill>
                <a:latin typeface="楷体_GB2312" panose="02010609030101010101" charset="-122"/>
                <a:ea typeface="楷体_GB2312" panose="02010609030101010101" charset="-122"/>
              </a:rPr>
              <a:t>多件</a:t>
            </a:r>
            <a:r>
              <a:rPr lang="zh-CN" altLang="en-US" sz="24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。全国共平反纠正了约</a:t>
            </a:r>
            <a:r>
              <a:rPr lang="en-US" altLang="zh-CN" sz="2400" dirty="0">
                <a:solidFill>
                  <a:srgbClr val="DE0000"/>
                </a:solidFill>
                <a:latin typeface="楷体_GB2312" panose="02010609030101010101" charset="-122"/>
                <a:ea typeface="楷体_GB2312" panose="02010609030101010101" charset="-122"/>
              </a:rPr>
              <a:t>300</a:t>
            </a:r>
            <a:r>
              <a:rPr lang="zh-CN" altLang="en-US" sz="2400" dirty="0">
                <a:solidFill>
                  <a:srgbClr val="DE0000"/>
                </a:solidFill>
                <a:latin typeface="楷体_GB2312" panose="02010609030101010101" charset="-122"/>
                <a:ea typeface="楷体_GB2312" panose="02010609030101010101" charset="-122"/>
              </a:rPr>
              <a:t>万</a:t>
            </a:r>
            <a:r>
              <a:rPr lang="zh-CN" altLang="en-US" sz="24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名干部的冤假错案，</a:t>
            </a:r>
            <a:r>
              <a:rPr lang="zh-CN" altLang="en-US" sz="2400" dirty="0">
                <a:solidFill>
                  <a:srgbClr val="DE0000"/>
                </a:solidFill>
                <a:latin typeface="楷体_GB2312" panose="02010609030101010101" charset="-122"/>
                <a:ea typeface="楷体_GB2312" panose="02010609030101010101" charset="-122"/>
              </a:rPr>
              <a:t>数以千万计</a:t>
            </a:r>
            <a:r>
              <a:rPr lang="zh-CN" altLang="en-US" sz="24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受到株连的干部和群众得到解脱。 </a:t>
            </a:r>
            <a:endParaRPr lang="zh-CN" altLang="en-US" sz="2400" dirty="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096000" y="2169635"/>
            <a:ext cx="595266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1978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月，北京市委为天安门事件平反，肯定了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1976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四五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运动的性质。</a:t>
            </a:r>
          </a:p>
        </p:txBody>
      </p:sp>
      <p:pic>
        <p:nvPicPr>
          <p:cNvPr id="6" name="图片 174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384" y="1604803"/>
            <a:ext cx="5290821" cy="2976331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 descr="恢复高考后第一次考试的考场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4203" y="2017713"/>
            <a:ext cx="3652839" cy="3382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文本框 15362"/>
          <p:cNvSpPr txBox="1"/>
          <p:nvPr/>
        </p:nvSpPr>
        <p:spPr>
          <a:xfrm>
            <a:off x="3079751" y="890588"/>
            <a:ext cx="1217000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b="1" dirty="0">
                <a:solidFill>
                  <a:srgbClr val="FF6600"/>
                </a:solidFill>
                <a:latin typeface="字体管家乖小兔" charset="-128"/>
                <a:ea typeface="字体管家乖小兔" charset="-128"/>
              </a:rPr>
              <a:t>相关链接</a:t>
            </a:r>
          </a:p>
        </p:txBody>
      </p:sp>
      <p:pic>
        <p:nvPicPr>
          <p:cNvPr id="30723" name="图片 2" descr="8586f5b2152a2bd4f6f1695b5b3f8ca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7077" y="484194"/>
            <a:ext cx="1082675" cy="108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文本框 4"/>
          <p:cNvSpPr txBox="1"/>
          <p:nvPr/>
        </p:nvSpPr>
        <p:spPr>
          <a:xfrm>
            <a:off x="4533903" y="865194"/>
            <a:ext cx="3856039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恢复高考制度</a:t>
            </a:r>
          </a:p>
        </p:txBody>
      </p:sp>
      <p:sp>
        <p:nvSpPr>
          <p:cNvPr id="6" name="折角形 5"/>
          <p:cNvSpPr/>
          <p:nvPr/>
        </p:nvSpPr>
        <p:spPr>
          <a:xfrm>
            <a:off x="5735641" y="1519238"/>
            <a:ext cx="4462463" cy="4862512"/>
          </a:xfrm>
          <a:prstGeom prst="foldedCorner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文化大革命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结束后，在邓小平的支持下，高考制度逐步得到恢复，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1977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年冬天进行了高考制度恢复后的第一次考试。</a:t>
            </a: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高考制度的恢复，是教育工作的重大拨乱反正，为大批知识青年敞开了大学之门，也为国家现代化建设培养了大批人才。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907189" y="1374219"/>
          <a:ext cx="11074400" cy="4026535"/>
        </p:xfrm>
        <a:graphic>
          <a:graphicData uri="http://schemas.openxmlformats.org/drawingml/2006/table">
            <a:tbl>
              <a:tblPr/>
              <a:tblGrid>
                <a:gridCol w="3302635"/>
                <a:gridCol w="3789045"/>
                <a:gridCol w="3982720"/>
              </a:tblGrid>
              <a:tr h="1294130"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endParaRPr lang="zh-CN" alt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  <a:lumOff val="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r>
                        <a:rPr lang="en-US" altLang="x-none" sz="2400" dirty="0">
                          <a:solidFill>
                            <a:schemeClr val="bg1"/>
                          </a:solidFill>
                        </a:rPr>
                        <a:t>      </a:t>
                      </a:r>
                    </a:p>
                    <a:p>
                      <a:pPr marL="0" lvl="0" indent="0" eaLnBrk="1" hangingPunct="1">
                        <a:buNone/>
                      </a:pPr>
                      <a:r>
                        <a:rPr lang="en-US" altLang="x-none" sz="2400" dirty="0">
                          <a:solidFill>
                            <a:schemeClr val="bg1"/>
                          </a:solidFill>
                        </a:rPr>
                        <a:t>            </a:t>
                      </a:r>
                      <a:r>
                        <a:rPr lang="en-US" altLang="x-none" sz="4265" dirty="0">
                          <a:solidFill>
                            <a:schemeClr val="bg1"/>
                          </a:solidFill>
                        </a:rPr>
                        <a:t> 1978</a:t>
                      </a:r>
                      <a:r>
                        <a:rPr lang="zh-CN" altLang="en-US" sz="4265" dirty="0">
                          <a:solidFill>
                            <a:schemeClr val="bg1"/>
                          </a:solidFill>
                        </a:rPr>
                        <a:t>年</a:t>
                      </a:r>
                      <a:endParaRPr lang="zh-CN" altLang="en-US" sz="4265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1920" marR="121920" marT="60960" marB="6096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  <a:lumOff val="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r>
                        <a:rPr lang="en-US" altLang="x-none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     </a:t>
                      </a:r>
                    </a:p>
                    <a:p>
                      <a:pPr marL="0" lvl="0" indent="0" eaLnBrk="1" hangingPunct="1">
                        <a:buNone/>
                      </a:pPr>
                      <a:r>
                        <a:rPr lang="en-US" altLang="x-none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    </a:t>
                      </a:r>
                      <a:r>
                        <a:rPr lang="en-US" altLang="x-none" sz="4265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 2012</a:t>
                      </a:r>
                      <a:r>
                        <a:rPr lang="zh-CN" altLang="en-US" sz="4265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年</a:t>
                      </a:r>
                    </a:p>
                  </a:txBody>
                  <a:tcPr marL="121920" marR="121920" marT="60960" marB="6096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  <a:lumOff val="5000"/>
                        <a:alpha val="50000"/>
                      </a:schemeClr>
                    </a:solidFill>
                  </a:tcPr>
                </a:tc>
              </a:tr>
              <a:tr h="1584960"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endParaRPr lang="en-US" altLang="x-none" sz="3200" dirty="0">
                        <a:solidFill>
                          <a:schemeClr val="bg1"/>
                        </a:solidFill>
                        <a:latin typeface="宋体" panose="02010600030101010101" pitchFamily="2" charset="-122"/>
                      </a:endParaRPr>
                    </a:p>
                    <a:p>
                      <a:pPr marL="0" lvl="0" indent="0" eaLnBrk="1" hangingPunct="1">
                        <a:buNone/>
                      </a:pPr>
                      <a:r>
                        <a:rPr lang="en-US" altLang="x-none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  </a:t>
                      </a:r>
                      <a:r>
                        <a:rPr lang="zh-CN" altLang="en-US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国内生产总值        </a:t>
                      </a:r>
                    </a:p>
                  </a:txBody>
                  <a:tcPr marL="121920" marR="121920" marT="60960" marB="6096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  <a:lumOff val="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r>
                        <a:rPr lang="en-US" altLang="x-none" sz="2400" dirty="0">
                          <a:solidFill>
                            <a:schemeClr val="bg1"/>
                          </a:solidFill>
                        </a:rPr>
                        <a:t>         </a:t>
                      </a:r>
                      <a:r>
                        <a:rPr lang="en-US" altLang="x-none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3645.2</a:t>
                      </a:r>
                      <a:r>
                        <a:rPr lang="zh-CN" altLang="en-US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亿</a:t>
                      </a:r>
                    </a:p>
                    <a:p>
                      <a:pPr marL="0" lvl="0" indent="0" eaLnBrk="1" hangingPunct="1">
                        <a:buNone/>
                      </a:pPr>
                      <a:r>
                        <a:rPr lang="zh-CN" altLang="en-US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（占世界总量的</a:t>
                      </a:r>
                      <a:r>
                        <a:rPr lang="en-US" altLang="x-none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2.5%</a:t>
                      </a:r>
                      <a:r>
                        <a:rPr lang="zh-CN" altLang="en-US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，排名第</a:t>
                      </a:r>
                      <a:r>
                        <a:rPr lang="en-US" altLang="x-none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15</a:t>
                      </a:r>
                      <a:r>
                        <a:rPr lang="zh-CN" altLang="en-US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</a:p>
                  </a:txBody>
                  <a:tcPr marL="121920" marR="121920" marT="60960" marB="6096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  <a:lumOff val="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r>
                        <a:rPr lang="en-US" altLang="x-none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   519322</a:t>
                      </a:r>
                      <a:r>
                        <a:rPr lang="zh-CN" altLang="en-US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亿</a:t>
                      </a:r>
                    </a:p>
                    <a:p>
                      <a:pPr marL="0" lvl="0" indent="0" eaLnBrk="1" hangingPunct="1">
                        <a:buNone/>
                      </a:pPr>
                      <a:r>
                        <a:rPr lang="zh-CN" altLang="en-US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（占世界总量的</a:t>
                      </a:r>
                      <a:r>
                        <a:rPr lang="en-US" altLang="x-none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11.5%</a:t>
                      </a:r>
                      <a:r>
                        <a:rPr lang="zh-CN" altLang="en-US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，排名第</a:t>
                      </a:r>
                      <a:r>
                        <a:rPr lang="en-US" altLang="x-none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zh-CN" altLang="en-US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</a:p>
                  </a:txBody>
                  <a:tcPr marL="121920" marR="121920" marT="60960" marB="6096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  <a:lumOff val="5000"/>
                        <a:alpha val="50000"/>
                      </a:schemeClr>
                    </a:solidFill>
                  </a:tcPr>
                </a:tc>
              </a:tr>
              <a:tr h="1147445"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endParaRPr lang="en-US" altLang="x-none" sz="3200" b="1" dirty="0">
                        <a:solidFill>
                          <a:schemeClr val="bg1"/>
                        </a:solidFill>
                      </a:endParaRPr>
                    </a:p>
                    <a:p>
                      <a:pPr marL="0" lvl="0" indent="0" eaLnBrk="1" hangingPunct="1">
                        <a:buNone/>
                      </a:pPr>
                      <a:r>
                        <a:rPr lang="en-US" altLang="x-none" sz="3200" b="1" dirty="0">
                          <a:solidFill>
                            <a:schemeClr val="bg1"/>
                          </a:solidFill>
                        </a:rPr>
                        <a:t>   </a:t>
                      </a:r>
                      <a:r>
                        <a:rPr lang="zh-CN" altLang="en-US" sz="3200" b="1" dirty="0">
                          <a:solidFill>
                            <a:schemeClr val="bg1"/>
                          </a:solidFill>
                        </a:rPr>
                        <a:t>贸易出口额</a:t>
                      </a:r>
                    </a:p>
                  </a:txBody>
                  <a:tcPr marL="121920" marR="121920" marT="60960" marB="6096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  <a:lumOff val="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r>
                        <a:rPr lang="en-US" altLang="x-none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      97.5</a:t>
                      </a:r>
                      <a:r>
                        <a:rPr lang="zh-CN" altLang="en-US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亿</a:t>
                      </a:r>
                    </a:p>
                    <a:p>
                      <a:pPr marL="0" lvl="0" indent="0" eaLnBrk="1" hangingPunct="1">
                        <a:buNone/>
                      </a:pPr>
                      <a:r>
                        <a:rPr lang="zh-CN" altLang="en-US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（占世界总量</a:t>
                      </a:r>
                      <a:r>
                        <a:rPr lang="en-US" altLang="x-none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0.7%</a:t>
                      </a:r>
                      <a:r>
                        <a:rPr lang="zh-CN" altLang="en-US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</a:p>
                  </a:txBody>
                  <a:tcPr marL="121920" marR="121920" marT="60960" marB="6096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  <a:lumOff val="5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r>
                        <a:rPr lang="en-US" altLang="x-none" sz="2400" dirty="0">
                          <a:solidFill>
                            <a:schemeClr val="bg1"/>
                          </a:solidFill>
                        </a:rPr>
                        <a:t>       </a:t>
                      </a:r>
                      <a:r>
                        <a:rPr lang="en-US" altLang="x-none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38957</a:t>
                      </a:r>
                      <a:r>
                        <a:rPr lang="zh-CN" altLang="en-US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亿</a:t>
                      </a:r>
                    </a:p>
                    <a:p>
                      <a:pPr marL="0" lvl="0" indent="0" eaLnBrk="1" hangingPunct="1">
                        <a:buNone/>
                      </a:pPr>
                      <a:r>
                        <a:rPr lang="zh-CN" altLang="en-US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（占世界总量</a:t>
                      </a:r>
                      <a:r>
                        <a:rPr lang="en-US" altLang="x-none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11.1%</a:t>
                      </a:r>
                      <a:r>
                        <a:rPr lang="zh-CN" altLang="en-US" sz="3200" b="1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</a:p>
                  </a:txBody>
                  <a:tcPr marL="121920" marR="121920" marT="60960" marB="6096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  <a:lumOff val="5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Line 182"/>
          <p:cNvSpPr>
            <a:spLocks noChangeShapeType="1"/>
          </p:cNvSpPr>
          <p:nvPr/>
        </p:nvSpPr>
        <p:spPr bwMode="auto">
          <a:xfrm>
            <a:off x="5424917" y="4197085"/>
            <a:ext cx="1727200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4" name="Line 183"/>
          <p:cNvSpPr>
            <a:spLocks noChangeShapeType="1"/>
          </p:cNvSpPr>
          <p:nvPr/>
        </p:nvSpPr>
        <p:spPr bwMode="auto">
          <a:xfrm>
            <a:off x="9468544" y="4197085"/>
            <a:ext cx="1524000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" name="Line 184"/>
          <p:cNvSpPr>
            <a:spLocks noChangeShapeType="1"/>
          </p:cNvSpPr>
          <p:nvPr/>
        </p:nvSpPr>
        <p:spPr bwMode="auto">
          <a:xfrm>
            <a:off x="6384032" y="5279927"/>
            <a:ext cx="914400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" name="Line 185"/>
          <p:cNvSpPr>
            <a:spLocks noChangeShapeType="1"/>
          </p:cNvSpPr>
          <p:nvPr/>
        </p:nvSpPr>
        <p:spPr bwMode="auto">
          <a:xfrm>
            <a:off x="10416480" y="5239751"/>
            <a:ext cx="914400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7" name="Rectangle 190"/>
          <p:cNvSpPr>
            <a:spLocks noChangeArrowheads="1"/>
          </p:cNvSpPr>
          <p:nvPr/>
        </p:nvSpPr>
        <p:spPr bwMode="auto">
          <a:xfrm>
            <a:off x="2126389" y="5323880"/>
            <a:ext cx="11074400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en-US" altLang="zh-CN" sz="3200" b="1" dirty="0">
                <a:solidFill>
                  <a:srgbClr val="99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000066"/>
                </a:solidFill>
                <a:latin typeface="宋体" panose="02010600030101010101" pitchFamily="2" charset="-122"/>
              </a:rPr>
              <a:t>中国只用一代人的时间，就取得了其他国家用了</a:t>
            </a:r>
          </a:p>
          <a:p>
            <a:pPr>
              <a:lnSpc>
                <a:spcPct val="135000"/>
              </a:lnSpc>
            </a:pPr>
            <a:r>
              <a:rPr lang="zh-CN" altLang="en-US" sz="3200" b="1" dirty="0">
                <a:solidFill>
                  <a:srgbClr val="000066"/>
                </a:solidFill>
                <a:latin typeface="宋体" panose="02010600030101010101" pitchFamily="2" charset="-122"/>
              </a:rPr>
              <a:t>几代人才取得的成就。              </a:t>
            </a:r>
            <a:r>
              <a:rPr lang="en-US" altLang="zh-CN" sz="3200" b="1" dirty="0">
                <a:solidFill>
                  <a:srgbClr val="000066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000066"/>
                </a:solidFill>
                <a:latin typeface="宋体" panose="02010600030101010101" pitchFamily="2" charset="-122"/>
              </a:rPr>
              <a:t>世界银行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 advClick="0">
        <p14:gallery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31804" y="1115486"/>
            <a:ext cx="10850033" cy="4565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4800" b="1" dirty="0">
                <a:solidFill>
                  <a:srgbClr val="FF00FF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回眸历史：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      </a:t>
            </a:r>
            <a:r>
              <a:rPr kumimoji="1"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r>
              <a:rPr kumimoji="1" lang="zh-CN" altLang="en-US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实现中华民族伟大复兴，是中华民族近代以来最伟大的梦想，</a:t>
            </a:r>
            <a:r>
              <a:rPr kumimoji="1" lang="en-US" altLang="zh-CN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20</a:t>
            </a:r>
            <a:r>
              <a:rPr kumimoji="1" lang="zh-CN" altLang="en-US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世纪中国复兴之路历经艰辛与坎坷，三位世纪伟人先后为了实现“救国之梦”“建国之梦”“强国之梦”进行了不懈的探索，改变了中国前进的方向</a:t>
            </a:r>
            <a:r>
              <a:rPr kumimoji="1"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kumimoji="1" lang="en-US" altLang="zh-CN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kumimoji="1" lang="en-US" altLang="zh-CN" sz="1335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据此请回答：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kumimoji="1" lang="zh-CN" altLang="en-US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三位</a:t>
            </a:r>
            <a:r>
              <a:rPr kumimoji="1" lang="zh-CN" altLang="en-US" sz="3735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世纪伟人</a:t>
            </a:r>
            <a:r>
              <a:rPr kumimoji="1" lang="zh-CN" altLang="en-US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分别是谁？“救 国之梦” “建国之梦”“强国之梦”分别是指什么事件？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 advClick="0">
        <p14:gallery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3"/>
          <p:cNvSpPr>
            <a:spLocks noTextEdit="1"/>
          </p:cNvSpPr>
          <p:nvPr/>
        </p:nvSpPr>
        <p:spPr>
          <a:xfrm>
            <a:off x="5087934" y="605118"/>
            <a:ext cx="6342066" cy="152689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l" eaLnBrk="0" fontAlgn="base" hangingPunct="0"/>
            <a:r>
              <a:rPr lang="zh-CN" altLang="en-US" sz="3600" strike="noStrike" noProof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4000" strike="noStrike" noProof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第一次是</a:t>
            </a:r>
            <a:r>
              <a:rPr lang="zh-CN" altLang="en-US" sz="4000" strike="noStrike" noProof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辛亥革命</a:t>
            </a:r>
            <a:r>
              <a:rPr lang="zh-CN" altLang="en-US" sz="4000" strike="noStrike" noProof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，推翻了清朝的封建统治，</a:t>
            </a:r>
          </a:p>
          <a:p>
            <a:pPr algn="l" eaLnBrk="0" fontAlgn="base" hangingPunct="0"/>
            <a:r>
              <a:rPr lang="zh-CN" altLang="en-US" sz="4000" strike="noStrike" noProof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结束了两千多年的封建帝制，建立了资产阶级共和国</a:t>
            </a:r>
          </a:p>
        </p:txBody>
      </p:sp>
      <p:sp>
        <p:nvSpPr>
          <p:cNvPr id="21507" name="WordArt 4"/>
          <p:cNvSpPr>
            <a:spLocks noTextEdit="1"/>
          </p:cNvSpPr>
          <p:nvPr/>
        </p:nvSpPr>
        <p:spPr>
          <a:xfrm>
            <a:off x="5664202" y="2708282"/>
            <a:ext cx="6088527" cy="16082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l" eaLnBrk="0" fontAlgn="base" hangingPunct="0"/>
            <a:r>
              <a:rPr lang="zh-CN" altLang="en-US" sz="3600" noProof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   第二次是</a:t>
            </a:r>
            <a:r>
              <a:rPr lang="zh-CN" altLang="en-US" sz="3600" noProof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中华人民共和国的成立</a:t>
            </a:r>
            <a:r>
              <a:rPr lang="zh-CN" altLang="en-US" sz="3600" noProof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，建立社会</a:t>
            </a:r>
          </a:p>
          <a:p>
            <a:pPr algn="l" eaLnBrk="0" fontAlgn="base" hangingPunct="0"/>
            <a:r>
              <a:rPr lang="zh-CN" altLang="en-US" sz="3600" noProof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主义制度，结束了我国半殖民地半封建的历史。</a:t>
            </a:r>
          </a:p>
        </p:txBody>
      </p:sp>
      <p:sp>
        <p:nvSpPr>
          <p:cNvPr id="21508" name="WordArt 5"/>
          <p:cNvSpPr>
            <a:spLocks noTextEdit="1"/>
          </p:cNvSpPr>
          <p:nvPr/>
        </p:nvSpPr>
        <p:spPr>
          <a:xfrm>
            <a:off x="5951532" y="5013325"/>
            <a:ext cx="6056691" cy="14547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fontAlgn="base" hangingPunct="0"/>
            <a:r>
              <a:rPr lang="zh-CN" altLang="en-US" sz="3600" b="1" strike="noStrike" noProof="1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</a:t>
            </a:r>
            <a:r>
              <a:rPr lang="zh-CN" altLang="en-US" sz="4000" noProof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第三次是</a:t>
            </a:r>
            <a:r>
              <a:rPr lang="zh-CN" altLang="en-US" sz="4000" noProof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十一届三中全会的召开</a:t>
            </a:r>
            <a:r>
              <a:rPr lang="zh-CN" altLang="en-US" sz="4000" noProof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，实行改革开放，</a:t>
            </a:r>
          </a:p>
          <a:p>
            <a:pPr algn="ctr" eaLnBrk="0" fontAlgn="base" hangingPunct="0"/>
            <a:r>
              <a:rPr lang="zh-CN" altLang="en-US" sz="4000" noProof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我国开始进入社会主义现代化建设的新时期</a:t>
            </a:r>
          </a:p>
        </p:txBody>
      </p:sp>
      <p:pic>
        <p:nvPicPr>
          <p:cNvPr id="33798" name="Picture 6" descr="孙中山彩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2317" y="404819"/>
            <a:ext cx="1343025" cy="1754187"/>
          </a:xfrm>
          <a:prstGeom prst="rect">
            <a:avLst/>
          </a:prstGeom>
          <a:noFill/>
          <a:ln w="76200" cap="flat" cmpd="tri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3799" name="Text Box 7"/>
          <p:cNvSpPr txBox="1"/>
          <p:nvPr/>
        </p:nvSpPr>
        <p:spPr>
          <a:xfrm>
            <a:off x="3642483" y="836619"/>
            <a:ext cx="677108" cy="1487487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r>
              <a:rPr lang="zh-CN" altLang="en-US" sz="3200" b="1" dirty="0">
                <a:solidFill>
                  <a:srgbClr val="80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孙中山</a:t>
            </a:r>
          </a:p>
        </p:txBody>
      </p:sp>
      <p:sp>
        <p:nvSpPr>
          <p:cNvPr id="33800" name="Text Box 8"/>
          <p:cNvSpPr txBox="1"/>
          <p:nvPr/>
        </p:nvSpPr>
        <p:spPr>
          <a:xfrm>
            <a:off x="4204456" y="2911481"/>
            <a:ext cx="677108" cy="158591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r>
              <a:rPr lang="zh-CN" altLang="en-US" sz="3200" b="1" dirty="0">
                <a:solidFill>
                  <a:srgbClr val="80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毛泽东</a:t>
            </a:r>
          </a:p>
        </p:txBody>
      </p:sp>
      <p:pic>
        <p:nvPicPr>
          <p:cNvPr id="33801" name="Picture 9" descr="imgCA70QCP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6991" y="2492375"/>
            <a:ext cx="1573212" cy="230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2" name="Picture 10" descr="untitled"/>
          <p:cNvPicPr>
            <a:picLocks noChangeAspect="1"/>
          </p:cNvPicPr>
          <p:nvPr/>
        </p:nvPicPr>
        <p:blipFill>
          <a:blip r:embed="rId5"/>
          <a:srcRect l="5292" t="17134" r="6047" b="17134"/>
          <a:stretch>
            <a:fillRect/>
          </a:stretch>
        </p:blipFill>
        <p:spPr>
          <a:xfrm>
            <a:off x="2279654" y="5084763"/>
            <a:ext cx="2601913" cy="1484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3" name="Text Box 11"/>
          <p:cNvSpPr txBox="1"/>
          <p:nvPr/>
        </p:nvSpPr>
        <p:spPr>
          <a:xfrm>
            <a:off x="5153782" y="5370519"/>
            <a:ext cx="677108" cy="1487487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邓小平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  <p:bldP spid="33800" grpId="0"/>
      <p:bldP spid="3380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19"/>
          <p:cNvSpPr>
            <a:spLocks noChangeShapeType="1"/>
          </p:cNvSpPr>
          <p:nvPr/>
        </p:nvSpPr>
        <p:spPr bwMode="auto">
          <a:xfrm flipV="1">
            <a:off x="1390653" y="5178434"/>
            <a:ext cx="10143067" cy="22225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75" name="Line 20"/>
          <p:cNvSpPr>
            <a:spLocks noChangeShapeType="1"/>
          </p:cNvSpPr>
          <p:nvPr/>
        </p:nvSpPr>
        <p:spPr bwMode="auto">
          <a:xfrm flipV="1">
            <a:off x="3655484" y="5056188"/>
            <a:ext cx="0" cy="127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76" name="Line 21"/>
          <p:cNvSpPr>
            <a:spLocks noChangeShapeType="1"/>
          </p:cNvSpPr>
          <p:nvPr/>
        </p:nvSpPr>
        <p:spPr bwMode="auto">
          <a:xfrm flipV="1">
            <a:off x="9577917" y="5056188"/>
            <a:ext cx="0" cy="127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77" name="Line 22"/>
          <p:cNvSpPr>
            <a:spLocks noChangeShapeType="1"/>
          </p:cNvSpPr>
          <p:nvPr/>
        </p:nvSpPr>
        <p:spPr bwMode="auto">
          <a:xfrm flipV="1">
            <a:off x="1843617" y="5056188"/>
            <a:ext cx="0" cy="127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78" name="Rectangle 23"/>
          <p:cNvSpPr>
            <a:spLocks noChangeArrowheads="1"/>
          </p:cNvSpPr>
          <p:nvPr/>
        </p:nvSpPr>
        <p:spPr bwMode="auto">
          <a:xfrm>
            <a:off x="1582903" y="5276858"/>
            <a:ext cx="5129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663300"/>
                </a:solidFill>
                <a:latin typeface="华文细黑" pitchFamily="2" charset="-122"/>
                <a:ea typeface="华文细黑" pitchFamily="2" charset="-122"/>
              </a:rPr>
              <a:t>1949</a:t>
            </a:r>
          </a:p>
        </p:txBody>
      </p:sp>
      <p:sp>
        <p:nvSpPr>
          <p:cNvPr id="3079" name="Rectangle 24"/>
          <p:cNvSpPr>
            <a:spLocks noChangeArrowheads="1"/>
          </p:cNvSpPr>
          <p:nvPr/>
        </p:nvSpPr>
        <p:spPr bwMode="auto">
          <a:xfrm>
            <a:off x="3287824" y="5276858"/>
            <a:ext cx="7437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663300"/>
                </a:solidFill>
                <a:latin typeface="华文细黑" pitchFamily="2" charset="-122"/>
                <a:ea typeface="华文细黑" pitchFamily="2" charset="-122"/>
              </a:rPr>
              <a:t>1956</a:t>
            </a:r>
            <a:r>
              <a:rPr kumimoji="1" lang="zh-CN" altLang="en-US" smtClean="0">
                <a:solidFill>
                  <a:srgbClr val="663300"/>
                </a:solidFill>
                <a:latin typeface="华文细黑" pitchFamily="2" charset="-122"/>
                <a:ea typeface="华文细黑" pitchFamily="2" charset="-122"/>
              </a:rPr>
              <a:t>底</a:t>
            </a:r>
          </a:p>
        </p:txBody>
      </p:sp>
      <p:sp>
        <p:nvSpPr>
          <p:cNvPr id="3080" name="Rectangle 25"/>
          <p:cNvSpPr>
            <a:spLocks noChangeArrowheads="1"/>
          </p:cNvSpPr>
          <p:nvPr/>
        </p:nvSpPr>
        <p:spPr bwMode="auto">
          <a:xfrm>
            <a:off x="9197556" y="5276858"/>
            <a:ext cx="7437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663300"/>
                </a:solidFill>
                <a:latin typeface="华文细黑" pitchFamily="2" charset="-122"/>
                <a:ea typeface="华文细黑" pitchFamily="2" charset="-122"/>
              </a:rPr>
              <a:t>1978</a:t>
            </a:r>
            <a:r>
              <a:rPr kumimoji="1" lang="zh-CN" altLang="en-US" smtClean="0">
                <a:solidFill>
                  <a:srgbClr val="663300"/>
                </a:solidFill>
                <a:latin typeface="华文细黑" pitchFamily="2" charset="-122"/>
                <a:ea typeface="华文细黑" pitchFamily="2" charset="-122"/>
              </a:rPr>
              <a:t>底</a:t>
            </a:r>
          </a:p>
        </p:txBody>
      </p:sp>
      <p:sp>
        <p:nvSpPr>
          <p:cNvPr id="3081" name="AutoShape 26"/>
          <p:cNvSpPr>
            <a:spLocks/>
          </p:cNvSpPr>
          <p:nvPr/>
        </p:nvSpPr>
        <p:spPr bwMode="auto">
          <a:xfrm rot="5400000">
            <a:off x="2680758" y="4019550"/>
            <a:ext cx="107950" cy="1727200"/>
          </a:xfrm>
          <a:prstGeom prst="leftBrace">
            <a:avLst>
              <a:gd name="adj1" fmla="val 100000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82" name="Rectangle 27"/>
          <p:cNvSpPr>
            <a:spLocks noChangeArrowheads="1"/>
          </p:cNvSpPr>
          <p:nvPr/>
        </p:nvSpPr>
        <p:spPr bwMode="auto">
          <a:xfrm>
            <a:off x="1360811" y="4218948"/>
            <a:ext cx="251351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dirty="0" smtClean="0">
                <a:solidFill>
                  <a:srgbClr val="FF0000"/>
                </a:solidFill>
                <a:latin typeface="Times New Roman" pitchFamily="18" charset="0"/>
                <a:ea typeface="华文细黑" pitchFamily="2" charset="-122"/>
              </a:rPr>
              <a:t>新民主主义社会</a:t>
            </a:r>
          </a:p>
        </p:txBody>
      </p:sp>
      <p:sp>
        <p:nvSpPr>
          <p:cNvPr id="3083" name="AutoShape 28"/>
          <p:cNvSpPr>
            <a:spLocks/>
          </p:cNvSpPr>
          <p:nvPr/>
        </p:nvSpPr>
        <p:spPr bwMode="auto">
          <a:xfrm rot="5400000">
            <a:off x="7409393" y="1092204"/>
            <a:ext cx="107950" cy="7581900"/>
          </a:xfrm>
          <a:prstGeom prst="leftBrace">
            <a:avLst>
              <a:gd name="adj1" fmla="val 438971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84" name="AutoShape 29"/>
          <p:cNvSpPr>
            <a:spLocks/>
          </p:cNvSpPr>
          <p:nvPr/>
        </p:nvSpPr>
        <p:spPr bwMode="auto">
          <a:xfrm rot="-5400000">
            <a:off x="2615142" y="4819650"/>
            <a:ext cx="107950" cy="1727200"/>
          </a:xfrm>
          <a:prstGeom prst="leftBrace">
            <a:avLst>
              <a:gd name="adj1" fmla="val 100000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85" name="Rectangle 30"/>
          <p:cNvSpPr>
            <a:spLocks noChangeArrowheads="1"/>
          </p:cNvSpPr>
          <p:nvPr/>
        </p:nvSpPr>
        <p:spPr bwMode="auto">
          <a:xfrm>
            <a:off x="441355" y="4489723"/>
            <a:ext cx="369332" cy="1586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smtClean="0">
                <a:solidFill>
                  <a:srgbClr val="FF0000"/>
                </a:solidFill>
                <a:latin typeface="Times New Roman" pitchFamily="18" charset="0"/>
                <a:ea typeface="华文琥珀" pitchFamily="2" charset="-122"/>
              </a:rPr>
              <a:t>中国现代史</a:t>
            </a:r>
          </a:p>
        </p:txBody>
      </p:sp>
      <p:sp>
        <p:nvSpPr>
          <p:cNvPr id="3086" name="Rectangle 31"/>
          <p:cNvSpPr>
            <a:spLocks noChangeArrowheads="1"/>
          </p:cNvSpPr>
          <p:nvPr/>
        </p:nvSpPr>
        <p:spPr bwMode="auto">
          <a:xfrm>
            <a:off x="5151404" y="4097028"/>
            <a:ext cx="439222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社会主义社会</a:t>
            </a:r>
            <a:r>
              <a:rPr kumimoji="1" lang="en-US" altLang="zh-CN" sz="3200" dirty="0" smtClean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[</a:t>
            </a:r>
            <a:r>
              <a:rPr kumimoji="1" lang="zh-CN" altLang="en-US" sz="3200" dirty="0" smtClean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初级阶段</a:t>
            </a:r>
            <a:r>
              <a:rPr kumimoji="1" lang="en-US" altLang="zh-CN" sz="3200" dirty="0" smtClean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]</a:t>
            </a:r>
          </a:p>
        </p:txBody>
      </p:sp>
      <p:sp>
        <p:nvSpPr>
          <p:cNvPr id="3087" name="Rectangle 32"/>
          <p:cNvSpPr>
            <a:spLocks noChangeArrowheads="1"/>
          </p:cNvSpPr>
          <p:nvPr/>
        </p:nvSpPr>
        <p:spPr bwMode="auto">
          <a:xfrm>
            <a:off x="1351497" y="5903893"/>
            <a:ext cx="256480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dirty="0" smtClean="0">
                <a:solidFill>
                  <a:srgbClr val="0000FF"/>
                </a:solidFill>
                <a:latin typeface="+mn-ea"/>
                <a:ea typeface="+mn-ea"/>
              </a:rPr>
              <a:t>过渡时期</a:t>
            </a:r>
          </a:p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000" dirty="0" smtClean="0">
                <a:solidFill>
                  <a:srgbClr val="FF0000"/>
                </a:solidFill>
                <a:latin typeface="+mn-ea"/>
                <a:ea typeface="+mn-ea"/>
              </a:rPr>
              <a:t>新民主主义→社会主义</a:t>
            </a:r>
          </a:p>
        </p:txBody>
      </p:sp>
      <p:sp>
        <p:nvSpPr>
          <p:cNvPr id="3088" name="AutoShape 33"/>
          <p:cNvSpPr>
            <a:spLocks/>
          </p:cNvSpPr>
          <p:nvPr/>
        </p:nvSpPr>
        <p:spPr bwMode="auto">
          <a:xfrm rot="-5400000">
            <a:off x="4766734" y="4575184"/>
            <a:ext cx="107950" cy="2254249"/>
          </a:xfrm>
          <a:prstGeom prst="leftBrace">
            <a:avLst>
              <a:gd name="adj1" fmla="val 130515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89" name="Line 34"/>
          <p:cNvSpPr>
            <a:spLocks noChangeShapeType="1"/>
          </p:cNvSpPr>
          <p:nvPr/>
        </p:nvSpPr>
        <p:spPr bwMode="auto">
          <a:xfrm flipV="1">
            <a:off x="6013451" y="5056188"/>
            <a:ext cx="0" cy="127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90" name="Rectangle 35"/>
          <p:cNvSpPr>
            <a:spLocks noChangeArrowheads="1"/>
          </p:cNvSpPr>
          <p:nvPr/>
        </p:nvSpPr>
        <p:spPr bwMode="auto">
          <a:xfrm>
            <a:off x="5639440" y="5276858"/>
            <a:ext cx="7437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663300"/>
                </a:solidFill>
                <a:latin typeface="华文细黑" pitchFamily="2" charset="-122"/>
                <a:ea typeface="华文细黑" pitchFamily="2" charset="-122"/>
              </a:rPr>
              <a:t>1966</a:t>
            </a:r>
            <a:r>
              <a:rPr kumimoji="1" lang="zh-CN" altLang="en-US" smtClean="0">
                <a:solidFill>
                  <a:srgbClr val="663300"/>
                </a:solidFill>
                <a:latin typeface="华文细黑" pitchFamily="2" charset="-122"/>
                <a:ea typeface="华文细黑" pitchFamily="2" charset="-122"/>
              </a:rPr>
              <a:t>夏</a:t>
            </a:r>
          </a:p>
        </p:txBody>
      </p:sp>
      <p:sp>
        <p:nvSpPr>
          <p:cNvPr id="3091" name="Rectangle 36"/>
          <p:cNvSpPr>
            <a:spLocks noChangeArrowheads="1"/>
          </p:cNvSpPr>
          <p:nvPr/>
        </p:nvSpPr>
        <p:spPr bwMode="auto">
          <a:xfrm>
            <a:off x="3920569" y="5752386"/>
            <a:ext cx="2154436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dirty="0" smtClean="0">
                <a:solidFill>
                  <a:srgbClr val="0000FF"/>
                </a:solidFill>
                <a:latin typeface="+mn-ea"/>
                <a:ea typeface="+mn-ea"/>
              </a:rPr>
              <a:t>全面建设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dirty="0" smtClean="0">
                <a:solidFill>
                  <a:srgbClr val="0000FF"/>
                </a:solidFill>
                <a:latin typeface="+mn-ea"/>
                <a:ea typeface="+mn-ea"/>
              </a:rPr>
              <a:t>社会主义时期</a:t>
            </a:r>
          </a:p>
        </p:txBody>
      </p:sp>
      <p:sp>
        <p:nvSpPr>
          <p:cNvPr id="3092" name="Line 37"/>
          <p:cNvSpPr>
            <a:spLocks noChangeShapeType="1"/>
          </p:cNvSpPr>
          <p:nvPr/>
        </p:nvSpPr>
        <p:spPr bwMode="auto">
          <a:xfrm flipV="1">
            <a:off x="8392584" y="5056188"/>
            <a:ext cx="0" cy="127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93" name="Rectangle 38"/>
          <p:cNvSpPr>
            <a:spLocks noChangeArrowheads="1"/>
          </p:cNvSpPr>
          <p:nvPr/>
        </p:nvSpPr>
        <p:spPr bwMode="auto">
          <a:xfrm>
            <a:off x="7980041" y="5276858"/>
            <a:ext cx="8335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663300"/>
                </a:solidFill>
                <a:latin typeface="华文细黑" pitchFamily="2" charset="-122"/>
                <a:ea typeface="华文细黑" pitchFamily="2" charset="-122"/>
              </a:rPr>
              <a:t>1976.10</a:t>
            </a:r>
          </a:p>
        </p:txBody>
      </p:sp>
      <p:sp>
        <p:nvSpPr>
          <p:cNvPr id="3094" name="AutoShape 39"/>
          <p:cNvSpPr>
            <a:spLocks/>
          </p:cNvSpPr>
          <p:nvPr/>
        </p:nvSpPr>
        <p:spPr bwMode="auto">
          <a:xfrm rot="-5400000">
            <a:off x="7124701" y="4595287"/>
            <a:ext cx="107950" cy="2207684"/>
          </a:xfrm>
          <a:prstGeom prst="leftBrace">
            <a:avLst>
              <a:gd name="adj1" fmla="val 127819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95" name="Rectangle 40"/>
          <p:cNvSpPr>
            <a:spLocks noChangeArrowheads="1"/>
          </p:cNvSpPr>
          <p:nvPr/>
        </p:nvSpPr>
        <p:spPr bwMode="auto">
          <a:xfrm>
            <a:off x="6079726" y="5786756"/>
            <a:ext cx="251351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dirty="0" smtClean="0">
                <a:solidFill>
                  <a:srgbClr val="0000FF"/>
                </a:solidFill>
                <a:latin typeface="+mn-ea"/>
                <a:ea typeface="+mn-ea"/>
              </a:rPr>
              <a:t>“文化大革命”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dirty="0" smtClean="0">
                <a:solidFill>
                  <a:srgbClr val="0000FF"/>
                </a:solidFill>
                <a:latin typeface="+mn-ea"/>
                <a:ea typeface="+mn-ea"/>
              </a:rPr>
              <a:t>时期</a:t>
            </a:r>
          </a:p>
        </p:txBody>
      </p:sp>
      <p:sp>
        <p:nvSpPr>
          <p:cNvPr id="3096" name="AutoShape 41"/>
          <p:cNvSpPr>
            <a:spLocks/>
          </p:cNvSpPr>
          <p:nvPr/>
        </p:nvSpPr>
        <p:spPr bwMode="auto">
          <a:xfrm rot="-5400000">
            <a:off x="8919634" y="5175788"/>
            <a:ext cx="107950" cy="1056217"/>
          </a:xfrm>
          <a:prstGeom prst="leftBrace">
            <a:avLst>
              <a:gd name="adj1" fmla="val 61152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97" name="Rectangle 42"/>
          <p:cNvSpPr>
            <a:spLocks noChangeArrowheads="1"/>
          </p:cNvSpPr>
          <p:nvPr/>
        </p:nvSpPr>
        <p:spPr bwMode="auto">
          <a:xfrm>
            <a:off x="8502419" y="5832476"/>
            <a:ext cx="123110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dirty="0" smtClean="0">
                <a:solidFill>
                  <a:srgbClr val="0000FF"/>
                </a:solidFill>
                <a:latin typeface="+mn-ea"/>
                <a:ea typeface="+mn-ea"/>
              </a:rPr>
              <a:t>两年徘徊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dirty="0" smtClean="0">
                <a:solidFill>
                  <a:srgbClr val="0000FF"/>
                </a:solidFill>
                <a:latin typeface="+mn-ea"/>
                <a:ea typeface="+mn-ea"/>
              </a:rPr>
              <a:t>时期</a:t>
            </a:r>
          </a:p>
        </p:txBody>
      </p:sp>
      <p:sp>
        <p:nvSpPr>
          <p:cNvPr id="3098" name="AutoShape 43"/>
          <p:cNvSpPr>
            <a:spLocks/>
          </p:cNvSpPr>
          <p:nvPr/>
        </p:nvSpPr>
        <p:spPr bwMode="auto">
          <a:xfrm rot="-5400000">
            <a:off x="10372725" y="4909084"/>
            <a:ext cx="107950" cy="1583267"/>
          </a:xfrm>
          <a:prstGeom prst="leftBrace">
            <a:avLst>
              <a:gd name="adj1" fmla="val 91667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99" name="Rectangle 44"/>
          <p:cNvSpPr>
            <a:spLocks noChangeArrowheads="1"/>
          </p:cNvSpPr>
          <p:nvPr/>
        </p:nvSpPr>
        <p:spPr bwMode="auto">
          <a:xfrm>
            <a:off x="10822405" y="5276858"/>
            <a:ext cx="4616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mtClean="0">
                <a:solidFill>
                  <a:srgbClr val="663300"/>
                </a:solidFill>
                <a:latin typeface="华文细黑" pitchFamily="2" charset="-122"/>
                <a:ea typeface="华文细黑" pitchFamily="2" charset="-122"/>
              </a:rPr>
              <a:t>现在</a:t>
            </a:r>
          </a:p>
        </p:txBody>
      </p:sp>
      <p:sp>
        <p:nvSpPr>
          <p:cNvPr id="3100" name="Rectangle 45"/>
          <p:cNvSpPr>
            <a:spLocks noChangeArrowheads="1"/>
          </p:cNvSpPr>
          <p:nvPr/>
        </p:nvSpPr>
        <p:spPr bwMode="auto">
          <a:xfrm>
            <a:off x="9725588" y="5750004"/>
            <a:ext cx="200921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dirty="0" smtClean="0">
                <a:solidFill>
                  <a:srgbClr val="0000FF"/>
                </a:solidFill>
                <a:latin typeface="+mn-ea"/>
                <a:ea typeface="+mn-ea"/>
              </a:rPr>
              <a:t>社会主义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dirty="0" smtClean="0">
                <a:solidFill>
                  <a:srgbClr val="0000FF"/>
                </a:solidFill>
                <a:latin typeface="+mn-ea"/>
                <a:ea typeface="+mn-ea"/>
              </a:rPr>
              <a:t>现代化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dirty="0" smtClean="0">
                <a:solidFill>
                  <a:srgbClr val="0000FF"/>
                </a:solidFill>
                <a:latin typeface="+mn-ea"/>
                <a:ea typeface="+mn-ea"/>
              </a:rPr>
              <a:t>建设新时期</a:t>
            </a:r>
          </a:p>
        </p:txBody>
      </p:sp>
      <p:sp>
        <p:nvSpPr>
          <p:cNvPr id="46" name="Text Box 3"/>
          <p:cNvSpPr txBox="1">
            <a:spLocks noChangeArrowheads="1"/>
          </p:cNvSpPr>
          <p:nvPr/>
        </p:nvSpPr>
        <p:spPr bwMode="auto">
          <a:xfrm>
            <a:off x="624420" y="1052522"/>
            <a:ext cx="1106593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kumimoji="1" lang="en-US" altLang="zh-CN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1949-1956  </a:t>
            </a:r>
            <a:r>
              <a:rPr kumimoji="1" lang="zh-CN" altLang="en-US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向社会主义过渡的时期</a:t>
            </a:r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624419" y="1773247"/>
            <a:ext cx="10873316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kumimoji="1" lang="en-US" altLang="zh-CN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1956-1966  </a:t>
            </a:r>
            <a:r>
              <a:rPr kumimoji="1" lang="zh-CN" altLang="en-US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探索建设社会主义时期</a:t>
            </a:r>
          </a:p>
        </p:txBody>
      </p:sp>
      <p:sp>
        <p:nvSpPr>
          <p:cNvPr id="48" name="Text Box 5"/>
          <p:cNvSpPr txBox="1">
            <a:spLocks noChangeArrowheads="1"/>
          </p:cNvSpPr>
          <p:nvPr/>
        </p:nvSpPr>
        <p:spPr bwMode="auto">
          <a:xfrm>
            <a:off x="624420" y="2492384"/>
            <a:ext cx="8642349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kumimoji="1" lang="en-US" altLang="zh-CN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1966-1976  </a:t>
            </a:r>
            <a:r>
              <a:rPr kumimoji="1" lang="en-US" altLang="zh-CN" sz="4000" b="1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kumimoji="1" lang="zh-CN" altLang="en-US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文革</a:t>
            </a:r>
            <a:r>
              <a:rPr kumimoji="1" lang="zh-CN" altLang="en-US" sz="4000" b="1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kumimoji="1" lang="zh-CN" altLang="en-US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时期</a:t>
            </a:r>
          </a:p>
        </p:txBody>
      </p:sp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239184" y="3141663"/>
            <a:ext cx="11952816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kumimoji="1" lang="en-US" altLang="zh-CN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1978</a:t>
            </a:r>
            <a:r>
              <a:rPr kumimoji="1" lang="zh-CN" altLang="en-US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年至今社会主义现代化建设新时期  </a:t>
            </a:r>
          </a:p>
        </p:txBody>
      </p:sp>
      <p:sp>
        <p:nvSpPr>
          <p:cNvPr id="3105" name="Text Box 7"/>
          <p:cNvSpPr txBox="1">
            <a:spLocks noChangeArrowheads="1"/>
          </p:cNvSpPr>
          <p:nvPr/>
        </p:nvSpPr>
        <p:spPr bwMode="auto">
          <a:xfrm>
            <a:off x="1488020" y="1"/>
            <a:ext cx="8703733" cy="1006475"/>
          </a:xfrm>
          <a:prstGeom prst="rect">
            <a:avLst/>
          </a:prstGeom>
          <a:solidFill>
            <a:srgbClr val="80008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5400" smtClean="0">
                <a:solidFill>
                  <a:srgbClr val="FFFF00"/>
                </a:solidFill>
              </a:rPr>
              <a:t>     </a:t>
            </a:r>
            <a:r>
              <a:rPr lang="zh-CN" altLang="en-US" sz="60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现 代 史 分 期</a:t>
            </a:r>
          </a:p>
        </p:txBody>
      </p:sp>
    </p:spTree>
    <p:extLst>
      <p:ext uri="{BB962C8B-B14F-4D97-AF65-F5344CB8AC3E}">
        <p14:creationId xmlns:p14="http://schemas.microsoft.com/office/powerpoint/2010/main" xmlns="" val="3932687883"/>
      </p:ext>
    </p:extLst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13" y="-31911"/>
            <a:ext cx="12357401" cy="6866641"/>
          </a:xfrm>
          <a:prstGeom prst="rect">
            <a:avLst/>
          </a:prstGeom>
        </p:spPr>
      </p:pic>
      <p:sp>
        <p:nvSpPr>
          <p:cNvPr id="3" name="平行四边形 2"/>
          <p:cNvSpPr/>
          <p:nvPr/>
        </p:nvSpPr>
        <p:spPr bwMode="auto">
          <a:xfrm flipH="1">
            <a:off x="1103445" y="-31909"/>
            <a:ext cx="13248251" cy="6875760"/>
          </a:xfrm>
          <a:prstGeom prst="parallelogram">
            <a:avLst>
              <a:gd name="adj" fmla="val 30926"/>
            </a:avLst>
          </a:prstGeom>
          <a:solidFill>
            <a:schemeClr val="tx1">
              <a:lumMod val="85000"/>
              <a:lumOff val="15000"/>
              <a:alpha val="7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/>
          <a:lstStyle/>
          <a:p>
            <a:pPr defTabSz="913765"/>
            <a:endParaRPr lang="zh-CN" altLang="en-US" sz="2400" dirty="0"/>
          </a:p>
        </p:txBody>
      </p:sp>
      <p:grpSp>
        <p:nvGrpSpPr>
          <p:cNvPr id="5" name="组合 4"/>
          <p:cNvGrpSpPr/>
          <p:nvPr/>
        </p:nvGrpSpPr>
        <p:grpSpPr>
          <a:xfrm>
            <a:off x="3440084" y="198306"/>
            <a:ext cx="3464410" cy="888245"/>
            <a:chOff x="1393468" y="1740753"/>
            <a:chExt cx="2598307" cy="1078461"/>
          </a:xfrm>
        </p:grpSpPr>
        <p:sp>
          <p:nvSpPr>
            <p:cNvPr id="19" name="TextBox 18"/>
            <p:cNvSpPr txBox="1"/>
            <p:nvPr/>
          </p:nvSpPr>
          <p:spPr>
            <a:xfrm>
              <a:off x="1393468" y="1740753"/>
              <a:ext cx="2598307" cy="908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265" b="0" dirty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文革后的中国</a:t>
              </a:r>
            </a:p>
          </p:txBody>
        </p:sp>
        <p:sp>
          <p:nvSpPr>
            <p:cNvPr id="23" name="WordArt 280"/>
            <p:cNvSpPr>
              <a:spLocks noChangeArrowheads="1" noChangeShapeType="1" noTextEdit="1"/>
            </p:cNvSpPr>
            <p:nvPr/>
          </p:nvSpPr>
          <p:spPr bwMode="auto">
            <a:xfrm>
              <a:off x="2133253" y="2609850"/>
              <a:ext cx="1431032" cy="20936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endParaRPr lang="zh-CN" altLang="en-US" sz="4800" b="0" kern="1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000000">
                      <a:alpha val="80000"/>
                    </a:srgbClr>
                  </a:outerShdw>
                </a:effectLst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25" name="平行四边形 24"/>
          <p:cNvSpPr/>
          <p:nvPr/>
        </p:nvSpPr>
        <p:spPr bwMode="auto">
          <a:xfrm flipH="1">
            <a:off x="3119677" y="6341941"/>
            <a:ext cx="9274943" cy="543451"/>
          </a:xfrm>
          <a:prstGeom prst="parallelogram">
            <a:avLst>
              <a:gd name="adj" fmla="val 30926"/>
            </a:avLst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/>
          <a:lstStyle/>
          <a:p>
            <a:pPr defTabSz="913765"/>
            <a:r>
              <a:rPr lang="zh-CN" altLang="en-US" sz="2400" dirty="0"/>
              <a:t>数据来自</a:t>
            </a:r>
            <a:r>
              <a:rPr lang="en-US" altLang="zh-CN" sz="2400" dirty="0"/>
              <a:t>《</a:t>
            </a:r>
            <a:r>
              <a:rPr lang="zh-CN" altLang="en-US" sz="2400" dirty="0"/>
              <a:t>世纪伟人邓小平</a:t>
            </a:r>
            <a:r>
              <a:rPr lang="en-US" altLang="zh-CN" sz="2400" dirty="0"/>
              <a:t>》</a:t>
            </a:r>
            <a:r>
              <a:rPr lang="zh-CN" altLang="en-US" sz="2400" dirty="0"/>
              <a:t>，主编：侯树栋  许志功</a:t>
            </a:r>
          </a:p>
        </p:txBody>
      </p:sp>
      <p:sp>
        <p:nvSpPr>
          <p:cNvPr id="26" name="WordArt 20"/>
          <p:cNvSpPr>
            <a:spLocks noChangeArrowheads="1" noChangeShapeType="1" noTextEdit="1"/>
          </p:cNvSpPr>
          <p:nvPr/>
        </p:nvSpPr>
        <p:spPr bwMode="auto">
          <a:xfrm>
            <a:off x="2316465" y="1316765"/>
            <a:ext cx="304800" cy="609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3175">
                <a:solidFill>
                  <a:srgbClr val="0875F8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4800" kern="1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1</a:t>
            </a:r>
            <a:endParaRPr lang="zh-CN" altLang="en-US" sz="4800" kern="10" dirty="0">
              <a:solidFill>
                <a:srgbClr val="FF0000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27" name="Rectangle 22"/>
          <p:cNvSpPr>
            <a:spLocks noChangeArrowheads="1"/>
          </p:cNvSpPr>
          <p:nvPr/>
        </p:nvSpPr>
        <p:spPr bwMode="auto">
          <a:xfrm>
            <a:off x="2628803" y="1028733"/>
            <a:ext cx="9419860" cy="127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1957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年至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1976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年，受政治迫害人数上亿，占全国人口九分之一</a:t>
            </a:r>
          </a:p>
        </p:txBody>
      </p:sp>
      <p:sp>
        <p:nvSpPr>
          <p:cNvPr id="28" name="WordArt 20"/>
          <p:cNvSpPr>
            <a:spLocks noChangeArrowheads="1" noChangeShapeType="1" noTextEdit="1"/>
          </p:cNvSpPr>
          <p:nvPr/>
        </p:nvSpPr>
        <p:spPr bwMode="auto">
          <a:xfrm>
            <a:off x="2604497" y="2723389"/>
            <a:ext cx="406400" cy="609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3175">
                <a:solidFill>
                  <a:srgbClr val="0875F8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4800" kern="1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2</a:t>
            </a:r>
            <a:endParaRPr lang="zh-CN" altLang="en-US" sz="4800" kern="10" dirty="0">
              <a:solidFill>
                <a:srgbClr val="FF0000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29" name="Rectangle 22"/>
          <p:cNvSpPr>
            <a:spLocks noChangeArrowheads="1"/>
          </p:cNvSpPr>
          <p:nvPr/>
        </p:nvSpPr>
        <p:spPr bwMode="auto">
          <a:xfrm>
            <a:off x="3278048" y="2276875"/>
            <a:ext cx="8913952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SzTx/>
            </a:pP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大跃进文革期间，国民收入损失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6200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亿元（超过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1949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1979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年基本建设投资六千亿元）</a:t>
            </a:r>
            <a:endParaRPr lang="zh-CN" altLang="en-US" sz="2665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WordArt 20"/>
          <p:cNvSpPr>
            <a:spLocks noChangeArrowheads="1" noChangeShapeType="1" noTextEdit="1"/>
          </p:cNvSpPr>
          <p:nvPr/>
        </p:nvSpPr>
        <p:spPr bwMode="auto">
          <a:xfrm>
            <a:off x="3254215" y="4265537"/>
            <a:ext cx="406400" cy="609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3175">
                <a:solidFill>
                  <a:srgbClr val="0875F8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4800" kern="1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3</a:t>
            </a:r>
            <a:endParaRPr lang="zh-CN" altLang="en-US" sz="4800" kern="10" dirty="0">
              <a:solidFill>
                <a:srgbClr val="FF0000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31" name="Rectangle 22"/>
          <p:cNvSpPr>
            <a:spLocks noChangeArrowheads="1"/>
          </p:cNvSpPr>
          <p:nvPr/>
        </p:nvSpPr>
        <p:spPr bwMode="auto">
          <a:xfrm>
            <a:off x="3711483" y="4005067"/>
            <a:ext cx="8337180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SzTx/>
            </a:pP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人均国民生产总值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1980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290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美元（新加坡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4430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美元，香港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4240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美元，韩国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1520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美元，世界排名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117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位之后，属贫穷国家）</a:t>
            </a:r>
            <a:endParaRPr lang="zh-CN" altLang="en-US" sz="2665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1743138" y="-15875"/>
            <a:ext cx="5546143" cy="7067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0" cap="none" spc="0" normalizeH="0" baseline="0" noProof="0" dirty="0">
                <a:ln w="9525">
                  <a:solidFill>
                    <a:srgbClr val="FF0000"/>
                  </a:solidFill>
                  <a:rou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chemeClr val="bg1"/>
                    </a:gs>
                  </a:gsLst>
                  <a:lin ang="27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知识总结</a:t>
            </a:r>
          </a:p>
        </p:txBody>
      </p:sp>
      <p:sp>
        <p:nvSpPr>
          <p:cNvPr id="32770" name="Text Box 2"/>
          <p:cNvSpPr txBox="1"/>
          <p:nvPr/>
        </p:nvSpPr>
        <p:spPr>
          <a:xfrm>
            <a:off x="1847851" y="1557341"/>
            <a:ext cx="2590800" cy="584775"/>
          </a:xfrm>
          <a:prstGeom prst="rect">
            <a:avLst/>
          </a:prstGeom>
          <a:solidFill>
            <a:srgbClr val="800080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历史的徘徊</a:t>
            </a:r>
          </a:p>
        </p:txBody>
      </p:sp>
      <p:sp>
        <p:nvSpPr>
          <p:cNvPr id="32771" name="Text Box 3"/>
          <p:cNvSpPr txBox="1"/>
          <p:nvPr/>
        </p:nvSpPr>
        <p:spPr>
          <a:xfrm>
            <a:off x="1992313" y="3500439"/>
            <a:ext cx="2519363" cy="584775"/>
          </a:xfrm>
          <a:prstGeom prst="rect">
            <a:avLst/>
          </a:prstGeom>
          <a:solidFill>
            <a:srgbClr val="800080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历史的转折</a:t>
            </a:r>
          </a:p>
        </p:txBody>
      </p:sp>
      <p:sp>
        <p:nvSpPr>
          <p:cNvPr id="32772" name="Text Box 4">
            <a:hlinkClick r:id="rId2" action="ppaction://hlinkfile"/>
          </p:cNvPr>
          <p:cNvSpPr txBox="1"/>
          <p:nvPr/>
        </p:nvSpPr>
        <p:spPr>
          <a:xfrm>
            <a:off x="1992317" y="5157791"/>
            <a:ext cx="2663825" cy="584775"/>
          </a:xfrm>
          <a:prstGeom prst="rect">
            <a:avLst/>
          </a:prstGeom>
          <a:solidFill>
            <a:srgbClr val="800080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历史的进步</a:t>
            </a:r>
          </a:p>
        </p:txBody>
      </p:sp>
      <p:sp>
        <p:nvSpPr>
          <p:cNvPr id="32773" name="AutoShape 13"/>
          <p:cNvSpPr/>
          <p:nvPr/>
        </p:nvSpPr>
        <p:spPr>
          <a:xfrm>
            <a:off x="4656139" y="1700215"/>
            <a:ext cx="431800" cy="288925"/>
          </a:xfrm>
          <a:prstGeom prst="rightArrow">
            <a:avLst>
              <a:gd name="adj1" fmla="val 50000"/>
              <a:gd name="adj2" fmla="val 37334"/>
            </a:avLst>
          </a:prstGeom>
          <a:solidFill>
            <a:srgbClr val="80008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46444" name="Text Box 12"/>
          <p:cNvSpPr txBox="1"/>
          <p:nvPr/>
        </p:nvSpPr>
        <p:spPr>
          <a:xfrm>
            <a:off x="5232400" y="1196975"/>
            <a:ext cx="4535488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楷体_GB2312" panose="02010609030101010101" charset="-122"/>
              </a:rPr>
              <a:t>十一届三中全会召开的背景</a:t>
            </a:r>
          </a:p>
        </p:txBody>
      </p:sp>
      <p:sp>
        <p:nvSpPr>
          <p:cNvPr id="32775" name="AutoShape 13"/>
          <p:cNvSpPr/>
          <p:nvPr/>
        </p:nvSpPr>
        <p:spPr>
          <a:xfrm>
            <a:off x="4727575" y="3716344"/>
            <a:ext cx="431800" cy="288925"/>
          </a:xfrm>
          <a:prstGeom prst="rightArrow">
            <a:avLst>
              <a:gd name="adj1" fmla="val 50000"/>
              <a:gd name="adj2" fmla="val 37334"/>
            </a:avLst>
          </a:prstGeom>
          <a:solidFill>
            <a:srgbClr val="80008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en-US" altLang="zh-CN" dirty="0">
              <a:latin typeface="Arial" panose="020B0604020202020204" pitchFamily="34" charset="0"/>
              <a:ea typeface="黑体" panose="02010609060101010101" charset="-122"/>
            </a:endParaRPr>
          </a:p>
          <a:p>
            <a:endParaRPr lang="en-US" altLang="zh-CN" dirty="0">
              <a:latin typeface="Arial" panose="020B0604020202020204" pitchFamily="34" charset="0"/>
              <a:ea typeface="黑体" panose="02010609060101010101" charset="-122"/>
            </a:endParaRPr>
          </a:p>
          <a:p>
            <a:endParaRPr lang="en-US" altLang="zh-CN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46446" name="Text Box 14"/>
          <p:cNvSpPr txBox="1"/>
          <p:nvPr/>
        </p:nvSpPr>
        <p:spPr>
          <a:xfrm>
            <a:off x="5303839" y="3141665"/>
            <a:ext cx="4824412" cy="147732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楷体_GB2312" panose="02010609030101010101" charset="-122"/>
              </a:rPr>
              <a:t>十一届三中全会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楷体_GB2312" panose="02010609030101010101" charset="-122"/>
              </a:rPr>
              <a:t>（时间、内容、意义）</a:t>
            </a:r>
          </a:p>
        </p:txBody>
      </p:sp>
      <p:sp>
        <p:nvSpPr>
          <p:cNvPr id="146447" name="Text Box 15"/>
          <p:cNvSpPr txBox="1"/>
          <p:nvPr/>
        </p:nvSpPr>
        <p:spPr>
          <a:xfrm>
            <a:off x="5375278" y="5084768"/>
            <a:ext cx="4897439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楷体_GB2312" panose="02010609030101010101" charset="-122"/>
              </a:rPr>
              <a:t>民主与法制建设的加强</a:t>
            </a:r>
          </a:p>
        </p:txBody>
      </p:sp>
      <p:sp>
        <p:nvSpPr>
          <p:cNvPr id="32778" name="AutoShape 13"/>
          <p:cNvSpPr/>
          <p:nvPr/>
        </p:nvSpPr>
        <p:spPr>
          <a:xfrm>
            <a:off x="4800600" y="5373694"/>
            <a:ext cx="431800" cy="288925"/>
          </a:xfrm>
          <a:prstGeom prst="rightArrow">
            <a:avLst>
              <a:gd name="adj1" fmla="val 50000"/>
              <a:gd name="adj2" fmla="val 37334"/>
            </a:avLst>
          </a:prstGeom>
          <a:solidFill>
            <a:srgbClr val="80008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2779" name="Rectangle 17"/>
          <p:cNvSpPr/>
          <p:nvPr/>
        </p:nvSpPr>
        <p:spPr>
          <a:xfrm flipV="1">
            <a:off x="1524000" y="6248400"/>
            <a:ext cx="9144000" cy="39688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0" name="Rectangle 18"/>
          <p:cNvSpPr/>
          <p:nvPr/>
        </p:nvSpPr>
        <p:spPr>
          <a:xfrm flipV="1">
            <a:off x="1524000" y="692150"/>
            <a:ext cx="9144000" cy="39688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1" name="WordArt 19"/>
          <p:cNvSpPr>
            <a:spLocks noTextEdit="1"/>
          </p:cNvSpPr>
          <p:nvPr/>
        </p:nvSpPr>
        <p:spPr>
          <a:xfrm>
            <a:off x="5159375" y="196856"/>
            <a:ext cx="2133600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5000" lnSpcReduction="20000"/>
          </a:bodyPr>
          <a:lstStyle/>
          <a:p>
            <a:pPr algn="ctr"/>
            <a:r>
              <a:rPr lang="zh-CN" altLang="en-US" sz="24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伟大的历史转折</a:t>
            </a:r>
          </a:p>
        </p:txBody>
      </p:sp>
    </p:spTree>
  </p:cSld>
  <p:clrMapOvr>
    <a:masterClrMapping/>
  </p:clrMapOvr>
  <p:transition spd="slow"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6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6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6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6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44" grpId="0"/>
      <p:bldP spid="146446" grpId="0"/>
      <p:bldP spid="14644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4103"/>
          <p:cNvSpPr txBox="1"/>
          <p:nvPr/>
        </p:nvSpPr>
        <p:spPr>
          <a:xfrm>
            <a:off x="1524000" y="3"/>
            <a:ext cx="1295400" cy="402674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>
            <a:spAutoFit/>
          </a:bodyPr>
          <a:lstStyle/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课堂小结</a:t>
            </a:r>
          </a:p>
        </p:txBody>
      </p:sp>
      <p:sp>
        <p:nvSpPr>
          <p:cNvPr id="22531" name="矩形 22530"/>
          <p:cNvSpPr/>
          <p:nvPr/>
        </p:nvSpPr>
        <p:spPr>
          <a:xfrm>
            <a:off x="6743700" y="1628775"/>
            <a:ext cx="1981200" cy="685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两年徘徊</a:t>
            </a:r>
          </a:p>
        </p:txBody>
      </p:sp>
      <p:sp>
        <p:nvSpPr>
          <p:cNvPr id="22532" name="椭圆 22531"/>
          <p:cNvSpPr/>
          <p:nvPr/>
        </p:nvSpPr>
        <p:spPr>
          <a:xfrm>
            <a:off x="2022478" y="5073656"/>
            <a:ext cx="2078039" cy="146367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中共十一届</a:t>
            </a: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三中全会</a:t>
            </a:r>
          </a:p>
        </p:txBody>
      </p:sp>
      <p:sp>
        <p:nvSpPr>
          <p:cNvPr id="22533" name="矩形 22532"/>
          <p:cNvSpPr/>
          <p:nvPr/>
        </p:nvSpPr>
        <p:spPr>
          <a:xfrm>
            <a:off x="2138364" y="2514600"/>
            <a:ext cx="2281237" cy="762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思想解放运动</a:t>
            </a:r>
          </a:p>
        </p:txBody>
      </p:sp>
      <p:sp>
        <p:nvSpPr>
          <p:cNvPr id="22534" name="矩形 22533"/>
          <p:cNvSpPr/>
          <p:nvPr/>
        </p:nvSpPr>
        <p:spPr>
          <a:xfrm>
            <a:off x="2566991" y="1555750"/>
            <a:ext cx="1852612" cy="685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两个凡是”</a:t>
            </a:r>
          </a:p>
        </p:txBody>
      </p:sp>
      <p:sp>
        <p:nvSpPr>
          <p:cNvPr id="22535" name="右箭头 22534"/>
          <p:cNvSpPr/>
          <p:nvPr/>
        </p:nvSpPr>
        <p:spPr>
          <a:xfrm>
            <a:off x="5016504" y="1412875"/>
            <a:ext cx="976313" cy="10668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6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</a:rPr>
              <a:t>导致</a:t>
            </a:r>
          </a:p>
        </p:txBody>
      </p:sp>
      <p:sp>
        <p:nvSpPr>
          <p:cNvPr id="22536" name="右弧形箭头 22535"/>
          <p:cNvSpPr/>
          <p:nvPr/>
        </p:nvSpPr>
        <p:spPr>
          <a:xfrm>
            <a:off x="9336092" y="1773244"/>
            <a:ext cx="733425" cy="1214437"/>
          </a:xfrm>
          <a:prstGeom prst="curvedLeftArrow">
            <a:avLst>
              <a:gd name="adj1" fmla="val 33116"/>
              <a:gd name="adj2" fmla="val 66233"/>
              <a:gd name="adj3" fmla="val 33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促使</a:t>
            </a:r>
          </a:p>
        </p:txBody>
      </p:sp>
      <p:sp>
        <p:nvSpPr>
          <p:cNvPr id="22537" name="矩形 22536"/>
          <p:cNvSpPr/>
          <p:nvPr/>
        </p:nvSpPr>
        <p:spPr>
          <a:xfrm>
            <a:off x="6172200" y="2514600"/>
            <a:ext cx="2660651" cy="914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真理标准问题</a:t>
            </a: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的大讨论</a:t>
            </a:r>
          </a:p>
        </p:txBody>
      </p:sp>
      <p:sp>
        <p:nvSpPr>
          <p:cNvPr id="22538" name="左箭头 22537"/>
          <p:cNvSpPr/>
          <p:nvPr/>
        </p:nvSpPr>
        <p:spPr>
          <a:xfrm>
            <a:off x="4800604" y="2505075"/>
            <a:ext cx="976313" cy="990600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6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</a:rPr>
              <a:t>掀起</a:t>
            </a:r>
          </a:p>
        </p:txBody>
      </p:sp>
      <p:sp>
        <p:nvSpPr>
          <p:cNvPr id="22539" name="下箭头 22538"/>
          <p:cNvSpPr/>
          <p:nvPr/>
        </p:nvSpPr>
        <p:spPr>
          <a:xfrm>
            <a:off x="2743200" y="3365506"/>
            <a:ext cx="990600" cy="1660525"/>
          </a:xfrm>
          <a:prstGeom prst="downArrow">
            <a:avLst>
              <a:gd name="adj1" fmla="val 50000"/>
              <a:gd name="adj2" fmla="val 3066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奠定基础</a:t>
            </a:r>
          </a:p>
        </p:txBody>
      </p:sp>
      <p:sp>
        <p:nvSpPr>
          <p:cNvPr id="22540" name="椭圆 22539"/>
          <p:cNvSpPr/>
          <p:nvPr/>
        </p:nvSpPr>
        <p:spPr>
          <a:xfrm>
            <a:off x="5024440" y="4935544"/>
            <a:ext cx="1609725" cy="151923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改革开放</a:t>
            </a:r>
          </a:p>
        </p:txBody>
      </p:sp>
      <p:sp>
        <p:nvSpPr>
          <p:cNvPr id="22541" name="椭圆 22540"/>
          <p:cNvSpPr/>
          <p:nvPr/>
        </p:nvSpPr>
        <p:spPr>
          <a:xfrm>
            <a:off x="7777163" y="4935538"/>
            <a:ext cx="1600200" cy="16002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拨乱反正</a:t>
            </a:r>
          </a:p>
        </p:txBody>
      </p:sp>
      <p:sp>
        <p:nvSpPr>
          <p:cNvPr id="22542" name="左箭头 22541"/>
          <p:cNvSpPr/>
          <p:nvPr/>
        </p:nvSpPr>
        <p:spPr>
          <a:xfrm>
            <a:off x="6723068" y="5240338"/>
            <a:ext cx="885825" cy="990600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6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</a:rPr>
              <a:t>保障</a:t>
            </a:r>
          </a:p>
        </p:txBody>
      </p:sp>
      <p:sp>
        <p:nvSpPr>
          <p:cNvPr id="22543" name="右箭头 22542"/>
          <p:cNvSpPr/>
          <p:nvPr/>
        </p:nvSpPr>
        <p:spPr>
          <a:xfrm>
            <a:off x="4186239" y="5387975"/>
            <a:ext cx="762000" cy="838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6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+mn-ea"/>
                <a:cs typeface="+mn-cs"/>
              </a:rPr>
              <a:t>作出</a:t>
            </a:r>
          </a:p>
        </p:txBody>
      </p:sp>
      <p:sp>
        <p:nvSpPr>
          <p:cNvPr id="2" name="椭圆 1"/>
          <p:cNvSpPr/>
          <p:nvPr/>
        </p:nvSpPr>
        <p:spPr>
          <a:xfrm>
            <a:off x="3848104" y="400050"/>
            <a:ext cx="4557713" cy="94297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伟大的历史转折</a:t>
            </a:r>
          </a:p>
        </p:txBody>
      </p:sp>
    </p:spTree>
    <p:custDataLst>
      <p:tags r:id="rId1"/>
    </p:custDataLst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20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/>
      <p:bldP spid="22532" grpId="0" bldLvl="0" animBg="1"/>
      <p:bldP spid="22533" grpId="0" bldLvl="0" animBg="1"/>
      <p:bldP spid="22534" grpId="0" bldLvl="0" animBg="1"/>
      <p:bldP spid="22535" grpId="0" bldLvl="0" animBg="1"/>
      <p:bldP spid="22536" grpId="0" bldLvl="0" animBg="1"/>
      <p:bldP spid="22537" grpId="0" bldLvl="0" animBg="1"/>
      <p:bldP spid="22538" grpId="0" bldLvl="0" animBg="1"/>
      <p:bldP spid="22539" grpId="0" bldLvl="0" animBg="1"/>
      <p:bldP spid="22540" grpId="0" bldLvl="0" animBg="1"/>
      <p:bldP spid="22541" grpId="0" bldLvl="0" animBg="1"/>
      <p:bldP spid="22542" grpId="0" bldLvl="0" animBg="1"/>
      <p:bldP spid="22543" grpId="0" bldLvl="0" animBg="1"/>
      <p:bldP spid="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4103"/>
          <p:cNvSpPr txBox="1"/>
          <p:nvPr/>
        </p:nvSpPr>
        <p:spPr>
          <a:xfrm>
            <a:off x="1524000" y="3"/>
            <a:ext cx="1295400" cy="402674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>
            <a:spAutoFit/>
          </a:bodyPr>
          <a:lstStyle/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随堂训练</a:t>
            </a:r>
          </a:p>
        </p:txBody>
      </p:sp>
      <p:pic>
        <p:nvPicPr>
          <p:cNvPr id="35842" name="Picture 4" descr="C:\Users\ADMINI~1\AppData\Local\Temp\ksohtml\wps5F02.tmp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1" y="-152400"/>
            <a:ext cx="19051" cy="1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文本框 1"/>
          <p:cNvSpPr txBox="1"/>
          <p:nvPr/>
        </p:nvSpPr>
        <p:spPr>
          <a:xfrm>
            <a:off x="1743075" y="1385889"/>
            <a:ext cx="8661400" cy="38841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中共十一届三中全会即将召开，假如请你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为邓小平同志拟一份发言提纲，下列所提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不恰当的一项是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      ）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                                    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  A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．否定“两个凡是”的方针          </a:t>
            </a: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  B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．阶级斗争要常抓不懈</a:t>
            </a: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  C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．将全党的工作重点转移到现代化建设上来          </a:t>
            </a: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  D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．实行改革开放</a:t>
            </a:r>
          </a:p>
        </p:txBody>
      </p:sp>
      <p:sp>
        <p:nvSpPr>
          <p:cNvPr id="6" name="Rectangle 13"/>
          <p:cNvSpPr/>
          <p:nvPr/>
        </p:nvSpPr>
        <p:spPr>
          <a:xfrm>
            <a:off x="5794871" y="2204284"/>
            <a:ext cx="554639" cy="1107996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zh-CN" sz="72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1"/>
          <p:cNvSpPr txBox="1"/>
          <p:nvPr/>
        </p:nvSpPr>
        <p:spPr>
          <a:xfrm>
            <a:off x="2063749" y="1403351"/>
            <a:ext cx="8466139" cy="38841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2.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中国共产党自诞生以来，一直为实现民族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独立和国家富强而不懈地奋斗。中共八大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与中共十一届三中全会的共同点是（     ）                </a:t>
            </a: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A.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实现国家工业化 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B.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重新确立实事求是的思想路线 </a:t>
            </a: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C.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实行改革开放   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D.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确定经济建设为党的中心工作</a:t>
            </a:r>
          </a:p>
        </p:txBody>
      </p:sp>
      <p:sp>
        <p:nvSpPr>
          <p:cNvPr id="4" name="Rectangle 13"/>
          <p:cNvSpPr/>
          <p:nvPr/>
        </p:nvSpPr>
        <p:spPr>
          <a:xfrm>
            <a:off x="9277406" y="2260640"/>
            <a:ext cx="646010" cy="1107996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zh-CN" sz="72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1"/>
          <p:cNvSpPr txBox="1"/>
          <p:nvPr/>
        </p:nvSpPr>
        <p:spPr>
          <a:xfrm>
            <a:off x="1778001" y="1152530"/>
            <a:ext cx="8524875" cy="442582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以下关于新中国成立与中共十一届三中全会  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的评述中，正确的是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      ）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①前者结束了旧时代，后者结束了错误方针  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②前者开启了新纪元，后者开创了新时期  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③前者开创的事业为后者提供了宝贵经验   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④后者是对前者开创事业的继承与发展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A．①②③           B．③④ 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C．②③④           D．①②③④</a:t>
            </a:r>
          </a:p>
        </p:txBody>
      </p:sp>
      <p:sp>
        <p:nvSpPr>
          <p:cNvPr id="4" name="Rectangle 13"/>
          <p:cNvSpPr/>
          <p:nvPr/>
        </p:nvSpPr>
        <p:spPr>
          <a:xfrm>
            <a:off x="6550082" y="1470859"/>
            <a:ext cx="646010" cy="1107996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zh-CN" sz="72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2"/>
          <p:cNvSpPr txBox="1"/>
          <p:nvPr/>
        </p:nvSpPr>
        <p:spPr>
          <a:xfrm>
            <a:off x="1981200" y="609605"/>
            <a:ext cx="8686800" cy="510909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中共一大       党的历史上生死攸关的转折点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遵义会议  </a:t>
            </a: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中共七大   </a:t>
            </a: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十一届三中全会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14" name="Text Box 3"/>
          <p:cNvSpPr txBox="1"/>
          <p:nvPr/>
        </p:nvSpPr>
        <p:spPr>
          <a:xfrm>
            <a:off x="1752600" y="3124203"/>
            <a:ext cx="83820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8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8915" name="Text Box 4"/>
          <p:cNvSpPr txBox="1"/>
          <p:nvPr/>
        </p:nvSpPr>
        <p:spPr>
          <a:xfrm>
            <a:off x="5486405" y="2286001"/>
            <a:ext cx="4767263" cy="107721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为争取抗战胜利和实现中国的光明前途准备了条件</a:t>
            </a:r>
            <a:r>
              <a:rPr lang="zh-CN" altLang="en-US" sz="32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 </a:t>
            </a:r>
          </a:p>
        </p:txBody>
      </p:sp>
      <p:sp>
        <p:nvSpPr>
          <p:cNvPr id="38916" name="Text Box 5"/>
          <p:cNvSpPr txBox="1"/>
          <p:nvPr/>
        </p:nvSpPr>
        <p:spPr>
          <a:xfrm>
            <a:off x="5943600" y="3581401"/>
            <a:ext cx="4343400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建国以来党的历史上的伟大转折 </a:t>
            </a:r>
          </a:p>
        </p:txBody>
      </p:sp>
      <p:sp>
        <p:nvSpPr>
          <p:cNvPr id="38917" name="Text Box 6"/>
          <p:cNvSpPr txBox="1"/>
          <p:nvPr/>
        </p:nvSpPr>
        <p:spPr>
          <a:xfrm>
            <a:off x="6019800" y="4876804"/>
            <a:ext cx="4038600" cy="707886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宣告中国共产党成立</a:t>
            </a:r>
            <a:r>
              <a:rPr lang="zh-CN" altLang="en-US" sz="40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 </a:t>
            </a:r>
          </a:p>
        </p:txBody>
      </p:sp>
      <p:sp>
        <p:nvSpPr>
          <p:cNvPr id="135175" name="Line 7"/>
          <p:cNvSpPr/>
          <p:nvPr/>
        </p:nvSpPr>
        <p:spPr>
          <a:xfrm>
            <a:off x="3657600" y="1752600"/>
            <a:ext cx="2362200" cy="3748088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5176" name="Line 8"/>
          <p:cNvSpPr/>
          <p:nvPr/>
        </p:nvSpPr>
        <p:spPr>
          <a:xfrm flipV="1">
            <a:off x="3733800" y="1989138"/>
            <a:ext cx="1498600" cy="1211262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5177" name="Line 9"/>
          <p:cNvSpPr/>
          <p:nvPr/>
        </p:nvSpPr>
        <p:spPr>
          <a:xfrm flipV="1">
            <a:off x="3719517" y="3141663"/>
            <a:ext cx="1800225" cy="1439862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5178" name="Line 10"/>
          <p:cNvSpPr/>
          <p:nvPr/>
        </p:nvSpPr>
        <p:spPr>
          <a:xfrm flipV="1">
            <a:off x="4953000" y="4572000"/>
            <a:ext cx="990600" cy="990600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8922" name="WordArt 11"/>
          <p:cNvSpPr>
            <a:spLocks noTextEdit="1"/>
          </p:cNvSpPr>
          <p:nvPr/>
        </p:nvSpPr>
        <p:spPr>
          <a:xfrm>
            <a:off x="1524000" y="228606"/>
            <a:ext cx="4495800" cy="8604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altLang="zh-CN" sz="44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44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黑体" panose="02010609060101010101" charset="-122"/>
                <a:ea typeface="黑体" panose="02010609060101010101" charset="-122"/>
              </a:rPr>
              <a:t>、牵线搭桥：</a:t>
            </a:r>
          </a:p>
        </p:txBody>
      </p:sp>
      <p:pic>
        <p:nvPicPr>
          <p:cNvPr id="38923" name="Picture 12" descr="u=2091420433,2218704589&amp;fm=21&amp;gp=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949" y="5500688"/>
            <a:ext cx="1543051" cy="135731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5664" y="2900363"/>
            <a:ext cx="8047037" cy="270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8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8063" y="5676906"/>
            <a:ext cx="7885112" cy="1019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9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5449" y="80963"/>
            <a:ext cx="8477251" cy="27622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6016" y="1023938"/>
            <a:ext cx="7589837" cy="561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4125" y="6307144"/>
            <a:ext cx="7786688" cy="40798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453" y="812806"/>
            <a:ext cx="7229475" cy="96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6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7105" y="2117414"/>
            <a:ext cx="7942263" cy="221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7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3454" y="4675194"/>
            <a:ext cx="7866063" cy="216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52693" y="1357319"/>
            <a:ext cx="7786687" cy="407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52693" y="3929069"/>
            <a:ext cx="7786687" cy="407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95567" y="5807075"/>
            <a:ext cx="7786687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74925" y="6429375"/>
            <a:ext cx="7786688" cy="40798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1145" y="85216"/>
            <a:ext cx="12192000" cy="6789172"/>
          </a:xfrm>
          <a:prstGeom prst="rect">
            <a:avLst/>
          </a:prstGeom>
        </p:spPr>
      </p:pic>
      <p:sp>
        <p:nvSpPr>
          <p:cNvPr id="3" name="平行四边形 2"/>
          <p:cNvSpPr/>
          <p:nvPr/>
        </p:nvSpPr>
        <p:spPr bwMode="auto">
          <a:xfrm flipH="1">
            <a:off x="4079776" y="1"/>
            <a:ext cx="10561173" cy="6875760"/>
          </a:xfrm>
          <a:prstGeom prst="parallelogram">
            <a:avLst>
              <a:gd name="adj" fmla="val 30926"/>
            </a:avLst>
          </a:prstGeom>
          <a:solidFill>
            <a:schemeClr val="bg1">
              <a:alpha val="7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/>
          <a:lstStyle/>
          <a:p>
            <a:pPr defTabSz="913765"/>
            <a:endParaRPr lang="zh-CN" altLang="en-US" sz="2400"/>
          </a:p>
        </p:txBody>
      </p:sp>
      <p:sp>
        <p:nvSpPr>
          <p:cNvPr id="25" name="平行四边形 24"/>
          <p:cNvSpPr/>
          <p:nvPr/>
        </p:nvSpPr>
        <p:spPr bwMode="auto">
          <a:xfrm flipH="1">
            <a:off x="6141212" y="6511874"/>
            <a:ext cx="10561173" cy="363893"/>
          </a:xfrm>
          <a:prstGeom prst="parallelogram">
            <a:avLst>
              <a:gd name="adj" fmla="val 30926"/>
            </a:avLst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/>
          <a:lstStyle/>
          <a:p>
            <a:pPr defTabSz="913765"/>
            <a:endParaRPr lang="zh-CN" altLang="en-US" sz="2400"/>
          </a:p>
        </p:txBody>
      </p:sp>
      <p:sp>
        <p:nvSpPr>
          <p:cNvPr id="33" name="Rectangle 22"/>
          <p:cNvSpPr>
            <a:spLocks noChangeArrowheads="1"/>
          </p:cNvSpPr>
          <p:nvPr/>
        </p:nvSpPr>
        <p:spPr bwMode="auto">
          <a:xfrm>
            <a:off x="3398521" y="548646"/>
            <a:ext cx="7305675" cy="2258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SzTx/>
            </a:pPr>
            <a:r>
              <a:rPr lang="zh-CN" altLang="en-US" sz="5865" dirty="0">
                <a:latin typeface="华文行楷" panose="02010800040101010101" pitchFamily="2" charset="-122"/>
                <a:ea typeface="华文行楷" panose="02010800040101010101" pitchFamily="2" charset="-122"/>
              </a:rPr>
              <a:t>一、历史再一次选择了邓小平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8" name="图片 1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8EBFF7"/>
              </a:clrFrom>
              <a:clrTo>
                <a:srgbClr val="8EBF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1959" y="2373934"/>
            <a:ext cx="6713940" cy="453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0" y="188915"/>
            <a:ext cx="12192000" cy="1175706"/>
          </a:xfrm>
          <a:prstGeom prst="rect">
            <a:avLst/>
          </a:prstGeom>
          <a:solidFill>
            <a:srgbClr val="008080"/>
          </a:solidFill>
          <a:ln w="9525">
            <a:solidFill>
              <a:srgbClr val="00808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、阅读课本</a:t>
            </a:r>
            <a:r>
              <a:rPr lang="en-US" altLang="zh-CN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34</a:t>
            </a: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页正文，思考粉碎四人帮以后，人们有怎样的要求？当时的中央领导人采取了怎样的政策？</a:t>
            </a:r>
          </a:p>
        </p:txBody>
      </p:sp>
      <p:sp>
        <p:nvSpPr>
          <p:cNvPr id="90118" name="Text Box 6"/>
          <p:cNvSpPr txBox="1">
            <a:spLocks noChangeArrowheads="1"/>
          </p:cNvSpPr>
          <p:nvPr/>
        </p:nvSpPr>
        <p:spPr bwMode="auto">
          <a:xfrm>
            <a:off x="0" y="1989145"/>
            <a:ext cx="12192000" cy="235743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要求平反冤假错案，纠正“文化大革命”的错误。</a:t>
            </a:r>
            <a:endParaRPr lang="en-US" altLang="zh-CN" sz="3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39189" y="4292607"/>
            <a:ext cx="11713633" cy="2341563"/>
            <a:chOff x="0" y="1706"/>
            <a:chExt cx="5534" cy="1475"/>
          </a:xfrm>
        </p:grpSpPr>
        <p:pic>
          <p:nvPicPr>
            <p:cNvPr id="3" name="Picture 9" descr="Img24010258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6" y="1752"/>
              <a:ext cx="998" cy="1406"/>
            </a:xfrm>
            <a:prstGeom prst="rect">
              <a:avLst/>
            </a:prstGeom>
            <a:noFill/>
            <a:ln w="57150" cmpd="thinThick">
              <a:solidFill>
                <a:srgbClr val="8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1043" y="1706"/>
              <a:ext cx="3402" cy="1475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US" altLang="zh-CN" sz="3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en-US" sz="3200" b="1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凡是</a:t>
              </a:r>
              <a:r>
                <a:rPr lang="zh-CN" altLang="en-US" sz="3200" b="1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毛主席作出的决策，</a:t>
              </a:r>
            </a:p>
            <a:p>
              <a:pPr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zh-CN" altLang="en-US" sz="3200" b="1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    我们都坚决维护，</a:t>
              </a:r>
            </a:p>
            <a:p>
              <a:pPr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zh-CN" altLang="en-US" sz="3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   </a:t>
              </a:r>
              <a:r>
                <a:rPr lang="zh-CN" altLang="en-US" sz="3200" b="1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凡是</a:t>
              </a:r>
              <a:r>
                <a:rPr lang="zh-CN" altLang="en-US" sz="3200" b="1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毛主席的指示，</a:t>
              </a:r>
            </a:p>
            <a:p>
              <a:pPr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zh-CN" altLang="en-US" sz="3200" b="1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   我们都始终不渝地遵循。”</a:t>
              </a:r>
            </a:p>
          </p:txBody>
        </p:sp>
        <p:pic>
          <p:nvPicPr>
            <p:cNvPr id="5128" name="Picture 11" descr="华国锋在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706"/>
              <a:ext cx="1020" cy="1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6" name="Rectangle 12"/>
          <p:cNvSpPr>
            <a:spLocks noChangeArrowheads="1"/>
          </p:cNvSpPr>
          <p:nvPr/>
        </p:nvSpPr>
        <p:spPr bwMode="auto">
          <a:xfrm>
            <a:off x="1" y="2923377"/>
            <a:ext cx="1204806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坚持“</a:t>
            </a:r>
            <a:r>
              <a:rPr lang="zh-CN" altLang="zh-CN" sz="2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左</a:t>
            </a:r>
            <a:r>
              <a:rPr lang="zh-CN" altLang="en-US" sz="2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 的错误，经济上急躁冒进，造成严重的浪费和国民经济比例失调。政治上指出“</a:t>
            </a:r>
            <a:r>
              <a:rPr lang="zh-CN" altLang="zh-CN" sz="2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两个凡是</a:t>
            </a:r>
            <a:r>
              <a:rPr lang="zh-CN" altLang="en-US" sz="2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 的方针，不愿纠正文革的错误。</a:t>
            </a:r>
          </a:p>
        </p:txBody>
      </p:sp>
    </p:spTree>
    <p:extLst>
      <p:ext uri="{BB962C8B-B14F-4D97-AF65-F5344CB8AC3E}">
        <p14:creationId xmlns:p14="http://schemas.microsoft.com/office/powerpoint/2010/main" xmlns="" val="3540860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 animBg="1"/>
      <p:bldP spid="90118" grpId="0" animBg="1"/>
      <p:bldP spid="51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45917" y="5025738"/>
            <a:ext cx="11998569" cy="189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65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 1977</a:t>
            </a:r>
            <a:r>
              <a:rPr lang="zh-CN" altLang="en-US" sz="2665" dirty="0">
                <a:latin typeface="华文新魏" panose="02010800040101010101" pitchFamily="2" charset="-122"/>
                <a:ea typeface="华文新魏" panose="02010800040101010101" pitchFamily="2" charset="-122"/>
              </a:rPr>
              <a:t>年</a:t>
            </a:r>
            <a:r>
              <a:rPr lang="en-US" altLang="zh-CN" sz="2665" dirty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665" dirty="0">
                <a:latin typeface="华文新魏" panose="02010800040101010101" pitchFamily="2" charset="-122"/>
                <a:ea typeface="华文新魏" panose="02010800040101010101" pitchFamily="2" charset="-122"/>
              </a:rPr>
              <a:t>月</a:t>
            </a:r>
            <a:r>
              <a:rPr lang="en-US" altLang="zh-CN" sz="2665" dirty="0">
                <a:latin typeface="华文新魏" panose="02010800040101010101" pitchFamily="2" charset="-122"/>
                <a:ea typeface="华文新魏" panose="02010800040101010101" pitchFamily="2" charset="-122"/>
              </a:rPr>
              <a:t>7</a:t>
            </a:r>
            <a:r>
              <a:rPr lang="zh-CN" altLang="en-US" sz="2665" dirty="0">
                <a:latin typeface="华文新魏" panose="02010800040101010101" pitchFamily="2" charset="-122"/>
                <a:ea typeface="华文新魏" panose="02010800040101010101" pitchFamily="2" charset="-122"/>
              </a:rPr>
              <a:t>日，</a:t>
            </a:r>
            <a:r>
              <a:rPr lang="en-US" altLang="zh-CN" sz="2665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665" dirty="0">
                <a:latin typeface="华文新魏" panose="02010800040101010101" pitchFamily="2" charset="-122"/>
                <a:ea typeface="华文新魏" panose="02010800040101010101" pitchFamily="2" charset="-122"/>
              </a:rPr>
              <a:t>人民日报</a:t>
            </a:r>
            <a:r>
              <a:rPr lang="en-US" altLang="zh-CN" sz="2665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665" dirty="0"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en-US" altLang="zh-CN" sz="2665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665" dirty="0">
                <a:latin typeface="华文新魏" panose="02010800040101010101" pitchFamily="2" charset="-122"/>
                <a:ea typeface="华文新魏" panose="02010800040101010101" pitchFamily="2" charset="-122"/>
              </a:rPr>
              <a:t>红旗</a:t>
            </a:r>
            <a:r>
              <a:rPr lang="en-US" altLang="zh-CN" sz="2665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665" dirty="0">
                <a:latin typeface="华文新魏" panose="02010800040101010101" pitchFamily="2" charset="-122"/>
                <a:ea typeface="华文新魏" panose="02010800040101010101" pitchFamily="2" charset="-122"/>
              </a:rPr>
              <a:t>杂志、</a:t>
            </a:r>
            <a:r>
              <a:rPr lang="en-US" altLang="zh-CN" sz="2665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665" dirty="0">
                <a:latin typeface="华文新魏" panose="02010800040101010101" pitchFamily="2" charset="-122"/>
                <a:ea typeface="华文新魏" panose="02010800040101010101" pitchFamily="2" charset="-122"/>
              </a:rPr>
              <a:t>解放军报</a:t>
            </a:r>
            <a:r>
              <a:rPr lang="en-US" altLang="zh-CN" sz="2665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665" dirty="0">
                <a:latin typeface="华文新魏" panose="02010800040101010101" pitchFamily="2" charset="-122"/>
                <a:ea typeface="华文新魏" panose="02010800040101010101" pitchFamily="2" charset="-122"/>
              </a:rPr>
              <a:t>发表社论，公开提出“两个凡是”方针，即</a:t>
            </a:r>
            <a:r>
              <a:rPr lang="zh-CN" altLang="en-US" sz="3200" b="0" dirty="0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32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凡是毛主席做出的决策，我们都坚决维护；凡是毛主席的指示，我们都始终不渝地遵循</a:t>
            </a:r>
            <a:r>
              <a:rPr lang="zh-CN" altLang="en-US" sz="3200" b="0" dirty="0">
                <a:latin typeface="华文新魏" panose="02010800040101010101" pitchFamily="2" charset="-122"/>
                <a:ea typeface="华文新魏" panose="02010800040101010101" pitchFamily="2" charset="-122"/>
              </a:rPr>
              <a:t>。”</a:t>
            </a:r>
          </a:p>
          <a:p>
            <a:endParaRPr lang="zh-CN" altLang="en-US" sz="2665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" name="图片 4" descr="20120207_dce2b614b00fdf8a5d4asFgHgDTwhRn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584" y="164643"/>
            <a:ext cx="4762533" cy="4750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Img24010258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40233" y="206336"/>
            <a:ext cx="3735979" cy="4708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Group 16"/>
          <p:cNvGrpSpPr/>
          <p:nvPr/>
        </p:nvGrpSpPr>
        <p:grpSpPr>
          <a:xfrm>
            <a:off x="2064285" y="109643"/>
            <a:ext cx="3556000" cy="2118947"/>
            <a:chOff x="3060" y="716"/>
            <a:chExt cx="1872" cy="964"/>
          </a:xfrm>
        </p:grpSpPr>
        <p:sp>
          <p:nvSpPr>
            <p:cNvPr id="8" name="AutoShape 17"/>
            <p:cNvSpPr/>
            <p:nvPr/>
          </p:nvSpPr>
          <p:spPr>
            <a:xfrm rot="10800000">
              <a:off x="3936" y="1296"/>
              <a:ext cx="576" cy="384"/>
            </a:xfrm>
            <a:prstGeom prst="borderCallout1">
              <a:avLst>
                <a:gd name="adj1" fmla="val 81245"/>
                <a:gd name="adj2" fmla="val -8333"/>
                <a:gd name="adj3" fmla="val 246611"/>
                <a:gd name="adj4" fmla="val -66843"/>
              </a:avLst>
            </a:prstGeom>
            <a:noFill/>
            <a:ln w="381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en-US" sz="2400" dirty="0"/>
            </a:p>
          </p:txBody>
        </p:sp>
        <p:sp>
          <p:nvSpPr>
            <p:cNvPr id="9" name="Text Box 18"/>
            <p:cNvSpPr txBox="1"/>
            <p:nvPr/>
          </p:nvSpPr>
          <p:spPr>
            <a:xfrm>
              <a:off x="3060" y="716"/>
              <a:ext cx="1872" cy="336"/>
            </a:xfrm>
            <a:prstGeom prst="roundRect">
              <a:avLst/>
            </a:prstGeom>
            <a:solidFill>
              <a:schemeClr val="bg2"/>
            </a:solidFill>
            <a:ln w="381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50000"/>
                </a:spcBef>
                <a:buNone/>
              </a:pPr>
              <a:r>
                <a:rPr lang="zh-CN" altLang="en-US" sz="3735" b="1" dirty="0">
                  <a:solidFill>
                    <a:srgbClr val="FF0000"/>
                  </a:solidFill>
                  <a:ea typeface="楷体_GB2312" panose="02010609030101010101" charset="-122"/>
                </a:rPr>
                <a:t>阶级斗争为纲</a:t>
              </a:r>
            </a:p>
          </p:txBody>
        </p:sp>
      </p:grpSp>
      <p:sp>
        <p:nvSpPr>
          <p:cNvPr id="10" name="AutoShape 13"/>
          <p:cNvSpPr/>
          <p:nvPr/>
        </p:nvSpPr>
        <p:spPr>
          <a:xfrm>
            <a:off x="2621101" y="3236977"/>
            <a:ext cx="4663787" cy="1391940"/>
          </a:xfrm>
          <a:prstGeom prst="wedgeRoundRectCallout">
            <a:avLst>
              <a:gd name="adj1" fmla="val -47440"/>
              <a:gd name="adj2" fmla="val 118775"/>
              <a:gd name="adj3" fmla="val 16667"/>
            </a:avLst>
          </a:prstGeom>
          <a:solidFill>
            <a:schemeClr val="bg2">
              <a:lumMod val="50000"/>
            </a:schemeClr>
          </a:solidFill>
          <a:ln w="25400" cap="flat" cmpd="sng">
            <a:solidFill>
              <a:srgbClr val="996600"/>
            </a:solidFill>
            <a:prstDash val="solid"/>
            <a:miter/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3735" b="1" dirty="0">
                <a:ea typeface="华文新魏" panose="02010800040101010101" pitchFamily="2" charset="-122"/>
              </a:rPr>
              <a:t>“两个凡是”实质：</a:t>
            </a:r>
          </a:p>
          <a:p>
            <a:pPr marL="0" lvl="0" indent="0" algn="ctr">
              <a:spcBef>
                <a:spcPct val="0"/>
              </a:spcBef>
              <a:buNone/>
            </a:pPr>
            <a:r>
              <a:rPr lang="zh-CN" altLang="en-US" sz="3735" b="1" dirty="0">
                <a:ea typeface="华文新魏" panose="02010800040101010101" pitchFamily="2" charset="-122"/>
              </a:rPr>
              <a:t>“左”倾错误的继续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 advClick="0">
        <p14:gallery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bldLvl="0" animBg="1"/>
      <p:bldP spid="10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Img2242659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5729" y="317500"/>
            <a:ext cx="2952751" cy="403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3"/>
          <p:cNvSpPr txBox="1"/>
          <p:nvPr/>
        </p:nvSpPr>
        <p:spPr>
          <a:xfrm>
            <a:off x="1741488" y="814392"/>
            <a:ext cx="5802312" cy="30469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CC0000"/>
                </a:solidFill>
                <a:latin typeface="宋体" panose="02010600030101010101" pitchFamily="2" charset="-122"/>
                <a:ea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CC0000"/>
                </a:solidFill>
                <a:latin typeface="宋体" panose="02010600030101010101" pitchFamily="2" charset="-122"/>
                <a:ea typeface="黑体" panose="02010609060101010101" charset="-122"/>
              </a:rPr>
              <a:t>凡是</a:t>
            </a:r>
            <a:r>
              <a:rPr lang="zh-CN" altLang="en-US" sz="3200" b="1" u="sng" dirty="0">
                <a:latin typeface="宋体" panose="02010600030101010101" pitchFamily="2" charset="-122"/>
                <a:ea typeface="黑体" panose="02010609060101010101" charset="-122"/>
              </a:rPr>
              <a:t>毛主席</a:t>
            </a:r>
            <a:r>
              <a:rPr lang="zh-CN" altLang="en-US" sz="3200" b="1" dirty="0">
                <a:latin typeface="宋体" panose="02010600030101010101" pitchFamily="2" charset="-122"/>
                <a:ea typeface="黑体" panose="02010609060101010101" charset="-122"/>
              </a:rPr>
              <a:t>作出的决策，我们都坚决维护；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CC0000"/>
                </a:solidFill>
                <a:latin typeface="宋体" panose="02010600030101010101" pitchFamily="2" charset="-122"/>
                <a:ea typeface="黑体" panose="02010609060101010101" charset="-122"/>
              </a:rPr>
              <a:t>凡是</a:t>
            </a:r>
            <a:r>
              <a:rPr lang="zh-CN" altLang="en-US" sz="3200" b="1" u="sng" dirty="0">
                <a:latin typeface="宋体" panose="02010600030101010101" pitchFamily="2" charset="-122"/>
                <a:ea typeface="黑体" panose="02010609060101010101" charset="-122"/>
              </a:rPr>
              <a:t>毛主席</a:t>
            </a:r>
            <a:r>
              <a:rPr lang="zh-CN" altLang="en-US" sz="3200" b="1" dirty="0">
                <a:latin typeface="宋体" panose="02010600030101010101" pitchFamily="2" charset="-122"/>
                <a:ea typeface="黑体" panose="02010609060101010101" charset="-122"/>
              </a:rPr>
              <a:t>作出的指示，我们都始终不渝地遵循。</a:t>
            </a:r>
          </a:p>
          <a:p>
            <a:pPr algn="r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黑体" panose="02010609060101010101" charset="-122"/>
              </a:rPr>
              <a:t>                </a:t>
            </a:r>
            <a:r>
              <a:rPr lang="en-US" altLang="zh-CN" sz="3200" b="1" dirty="0">
                <a:latin typeface="宋体" panose="02010600030101010101" pitchFamily="2" charset="-122"/>
                <a:ea typeface="黑体" panose="02010609060101010101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黑体" panose="02010609060101010101" charset="-122"/>
              </a:rPr>
              <a:t>华国锋</a:t>
            </a:r>
          </a:p>
        </p:txBody>
      </p:sp>
      <p:sp>
        <p:nvSpPr>
          <p:cNvPr id="9220" name="Text Box 4"/>
          <p:cNvSpPr txBox="1"/>
          <p:nvPr/>
        </p:nvSpPr>
        <p:spPr>
          <a:xfrm>
            <a:off x="1514475" y="4324350"/>
            <a:ext cx="91440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charset="-122"/>
              </a:rPr>
              <a:t>你认为“两个凡是”对吗？</a:t>
            </a:r>
            <a:endParaRPr lang="en-US" altLang="zh-CN" sz="3200" b="1" dirty="0">
              <a:solidFill>
                <a:srgbClr val="000066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charset="-122"/>
              </a:rPr>
              <a:t>坚持“两个凡是”会有什么影响？</a:t>
            </a:r>
          </a:p>
          <a:p>
            <a:r>
              <a:rPr lang="zh-CN" altLang="en-US" sz="3200" b="1" dirty="0">
                <a:solidFill>
                  <a:schemeClr val="accent2"/>
                </a:solidFill>
                <a:latin typeface="Garamond" panose="02020404030301010803" pitchFamily="18" charset="0"/>
                <a:ea typeface="黑体" panose="02010609060101010101" charset="-122"/>
              </a:rPr>
              <a:t>   </a:t>
            </a:r>
          </a:p>
        </p:txBody>
      </p:sp>
      <p:sp>
        <p:nvSpPr>
          <p:cNvPr id="9224" name="Rectangle 13"/>
          <p:cNvSpPr/>
          <p:nvPr/>
        </p:nvSpPr>
        <p:spPr>
          <a:xfrm>
            <a:off x="1533525" y="5384806"/>
            <a:ext cx="9144000" cy="1076325"/>
          </a:xfrm>
          <a:prstGeom prst="rect">
            <a:avLst/>
          </a:prstGeom>
          <a:solidFill>
            <a:srgbClr val="33CCFF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实质：“左”倾错误思想的继续；</a:t>
            </a:r>
            <a:endParaRPr lang="en-US" altLang="zh-CN" sz="32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影响：束缚人们思想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ki-20130530151546-494019672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7" y="1633461"/>
            <a:ext cx="5501283" cy="2972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0" y="4982206"/>
            <a:ext cx="118566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65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 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1977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年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月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10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日，邓小平给中共中央写信，针对“两个凡是”的错误观点提出批评，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月份，被中共中央转发，由此也就肯定了邓小平的意见，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7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月邓小平终于恢复了职务</a:t>
            </a:r>
          </a:p>
        </p:txBody>
      </p:sp>
      <p:pic>
        <p:nvPicPr>
          <p:cNvPr id="4" name="图片 3" descr="t01e28f007f821cdd9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573749"/>
            <a:ext cx="5760640" cy="3031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 advClick="0">
        <p14:gallery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1524000" y="190503"/>
            <a:ext cx="9144000" cy="98488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sng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3200" b="1" i="0" u="sng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光明日报</a:t>
            </a:r>
            <a:r>
              <a:rPr kumimoji="0" lang="en-US" altLang="zh-CN" sz="3200" b="1" i="0" u="sng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3200" b="1" i="0" u="sng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刊登的</a:t>
            </a:r>
            <a:endParaRPr kumimoji="0" lang="en-US" altLang="zh-CN" sz="3200" b="1" i="0" u="sng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sng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3200" b="1" i="0" u="sng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实践是检验真理的唯一标准</a:t>
            </a:r>
            <a:r>
              <a:rPr kumimoji="0" lang="en-US" altLang="zh-CN" sz="3200" b="1" i="0" u="sng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3200" b="1" i="0" u="sng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的文章</a:t>
            </a:r>
          </a:p>
        </p:txBody>
      </p:sp>
      <p:pic>
        <p:nvPicPr>
          <p:cNvPr id="15362" name="Picture 4" descr="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1341438"/>
            <a:ext cx="8193088" cy="509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13"/>
          <p:cNvSpPr txBox="1"/>
          <p:nvPr/>
        </p:nvSpPr>
        <p:spPr>
          <a:xfrm>
            <a:off x="1555753" y="3136901"/>
            <a:ext cx="9148763" cy="1754326"/>
          </a:xfrm>
          <a:prstGeom prst="rect">
            <a:avLst/>
          </a:prstGeom>
          <a:solidFill>
            <a:srgbClr val="33CCFF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楷体_GB2312" panose="02010609030101010101" charset="-122"/>
                <a:cs typeface="+mn-cs"/>
              </a:rPr>
              <a:t>“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楷体_GB2312" panose="02010609030101010101" charset="-122"/>
                <a:cs typeface="+mn-cs"/>
              </a:rPr>
              <a:t>四人帮</a:t>
            </a: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楷体_GB2312" panose="02010609030101010101" charset="-122"/>
                <a:cs typeface="+mn-cs"/>
              </a:rPr>
              <a:t>”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楷体_GB2312" panose="02010609030101010101" charset="-122"/>
                <a:cs typeface="+mn-cs"/>
              </a:rPr>
              <a:t>加在人们身上的精神枷锁还远没有完全解脱。对</a:t>
            </a: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楷体_GB2312" panose="02010609030101010101" charset="-122"/>
                <a:cs typeface="+mn-cs"/>
              </a:rPr>
              <a:t>“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楷体_GB2312" panose="02010609030101010101" charset="-122"/>
                <a:cs typeface="+mn-cs"/>
              </a:rPr>
              <a:t>四人帮</a:t>
            </a: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楷体_GB2312" panose="02010609030101010101" charset="-122"/>
                <a:cs typeface="+mn-cs"/>
              </a:rPr>
              <a:t>”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楷体_GB2312" panose="02010609030101010101" charset="-122"/>
                <a:cs typeface="+mn-cs"/>
              </a:rPr>
              <a:t>设置的禁区，要敢于去触碰，敢于去弄清是非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楷体_GB2312" panose="02010609030101010101" charset="-122"/>
                <a:cs typeface="+mn-cs"/>
              </a:rPr>
              <a:t>。</a:t>
            </a:r>
            <a:endParaRPr kumimoji="0" lang="en-US" altLang="zh-CN" sz="3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楷体_GB2312" panose="02010609030101010101" charset="-122"/>
              <a:cs typeface="+mn-cs"/>
            </a:endParaRPr>
          </a:p>
        </p:txBody>
      </p:sp>
      <p:sp>
        <p:nvSpPr>
          <p:cNvPr id="12292" name="Rectangle 8"/>
          <p:cNvSpPr/>
          <p:nvPr/>
        </p:nvSpPr>
        <p:spPr>
          <a:xfrm>
            <a:off x="1555753" y="3138488"/>
            <a:ext cx="9199563" cy="181546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lIns="0" tIns="0" rIns="0" bIns="0" anchor="t">
            <a:spAutoFit/>
          </a:bodyPr>
          <a:lstStyle/>
          <a:p>
            <a:pPr algn="ctr">
              <a:spcBef>
                <a:spcPts val="3600"/>
              </a:spcBef>
            </a:pPr>
            <a:r>
              <a:rPr lang="zh-CN" altLang="en-US" sz="44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揭开了关于真理标准问题的</a:t>
            </a:r>
            <a:endParaRPr lang="en-US" altLang="zh-CN" sz="4400" b="1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spcBef>
                <a:spcPts val="3600"/>
              </a:spcBef>
            </a:pPr>
            <a:r>
              <a:rPr lang="zh-CN" altLang="en-US" sz="44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全国性大讨论的序幕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/>
      <p:bldP spid="5" grpId="0" bldLvl="0" animBg="1"/>
      <p:bldP spid="1229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9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9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9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9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9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150995204"/>
  <p:tag name="KSO_WM_SLIDE_INDEX" val="5"/>
  <p:tag name="KSO_WM_SLIDE_ITEM_CNT" val="2"/>
  <p:tag name="KSO_WM_SLIDE_LAYOUT" val="a_l"/>
  <p:tag name="KSO_WM_SLIDE_LAYOUT_CNT" val="1_1"/>
  <p:tag name="KSO_WM_SLIDE_TYPE" val="text"/>
  <p:tag name="KSO_WM_BEAUTIFY_FLAG" val="#wm#"/>
  <p:tag name="KSO_WM_SLIDE_POSITION" val="132*185"/>
  <p:tag name="KSO_WM_SLIDE_SIZE" val="456*243"/>
  <p:tag name="KSO_WM_TEMPLATE_CATEGORY" val="custom"/>
  <p:tag name="KSO_WM_TEMPLATE_INDEX" val="192"/>
  <p:tag name="KSO_WM_DIAGRAM_GROUP_CODE" val="l1-1"/>
  <p:tag name="KSO_WM_TAG_VERSION" val="1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9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9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9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9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9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9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92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2402</Words>
  <Application>Microsoft Office PowerPoint</Application>
  <PresentationFormat>自定义</PresentationFormat>
  <Paragraphs>302</Paragraphs>
  <Slides>38</Slides>
  <Notes>6</Notes>
  <HiddenSlides>0</HiddenSlides>
  <MMClips>1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38</vt:i4>
      </vt:variant>
    </vt:vector>
  </HeadingPairs>
  <TitlesOfParts>
    <vt:vector size="41" baseType="lpstr">
      <vt:lpstr>默认设计模板</vt:lpstr>
      <vt:lpstr>1_默认设计模板</vt:lpstr>
      <vt:lpstr>2_默认设计模板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lsd1</dc:creator>
  <cp:lastModifiedBy>dreamsummit</cp:lastModifiedBy>
  <cp:revision>12</cp:revision>
  <dcterms:created xsi:type="dcterms:W3CDTF">2018-05-06T05:12:00Z</dcterms:created>
  <dcterms:modified xsi:type="dcterms:W3CDTF">2019-03-18T06:55:09Z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