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69" r:id="rId4"/>
    <p:sldId id="270" r:id="rId5"/>
    <p:sldId id="268" r:id="rId6"/>
    <p:sldId id="275" r:id="rId7"/>
    <p:sldId id="288" r:id="rId8"/>
    <p:sldId id="271" r:id="rId9"/>
    <p:sldId id="272" r:id="rId10"/>
    <p:sldId id="289" r:id="rId11"/>
    <p:sldId id="267" r:id="rId12"/>
    <p:sldId id="29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D8BE8B"/>
    <a:srgbClr val="F4DF33"/>
    <a:srgbClr val="F1C205"/>
    <a:srgbClr val="FF94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10" y="-108"/>
      </p:cViewPr>
      <p:guideLst>
        <p:guide orient="horz" pos="2160"/>
        <p:guide pos="37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F6AF1-5805-4341-97F8-FEC79072ED21}" type="datetimeFigureOut">
              <a:rPr lang="zh-CN" altLang="en-US" smtClean="0"/>
              <a:pPr/>
              <a:t>2019/4/1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963B0-79ED-4D3B-84E6-ADDE7A4912B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0740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963B0-79ED-4D3B-84E6-ADDE7A4912B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0037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963B0-79ED-4D3B-84E6-ADDE7A4912B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91868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963B0-79ED-4D3B-84E6-ADDE7A4912BF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17753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963B0-79ED-4D3B-84E6-ADDE7A4912BF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6631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963B0-79ED-4D3B-84E6-ADDE7A4912BF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3556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963B0-79ED-4D3B-84E6-ADDE7A4912B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02812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963B0-79ED-4D3B-84E6-ADDE7A4912BF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0196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963B0-79ED-4D3B-84E6-ADDE7A4912B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4924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963B0-79ED-4D3B-84E6-ADDE7A4912BF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30778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963B0-79ED-4D3B-84E6-ADDE7A4912B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0662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963B0-79ED-4D3B-84E6-ADDE7A4912B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06693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963B0-79ED-4D3B-84E6-ADDE7A4912B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3379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6EAFBE7-9FD1-4D8E-A881-767975D02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5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microsoft.com/office/2007/relationships/hdphoto" Target="../media/hdphoto2.wdp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notesSlide" Target="../notesSlides/notesSlide12.xml"/><Relationship Id="rId7" Type="http://schemas.microsoft.com/office/2007/relationships/media" Target="../media/media1.mp3"/><Relationship Id="rId12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28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2.jpeg"/><Relationship Id="rId10" Type="http://schemas.microsoft.com/office/2007/relationships/hdphoto" Target="../media/hdphoto3.wdp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25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hb.aicdn.com/245b369a7d923ec76d99009388c952f3233d434e7259-7j36Pe_fw580">
            <a:extLst>
              <a:ext uri="{FF2B5EF4-FFF2-40B4-BE49-F238E27FC236}">
                <a16:creationId xmlns="" xmlns:a16="http://schemas.microsoft.com/office/drawing/2014/main" id="{82FFC987-9CFC-422A-A6CF-6C96F2FF1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678" b="100000" l="0" r="96897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35907">
            <a:off x="3519773" y="-100971"/>
            <a:ext cx="5524500" cy="5619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Cloud music">
            <a:hlinkClick r:id="" action="ppaction://media"/>
            <a:extLst>
              <a:ext uri="{FF2B5EF4-FFF2-40B4-BE49-F238E27FC236}">
                <a16:creationId xmlns="" xmlns:a16="http://schemas.microsoft.com/office/drawing/2014/main" id="{67467728-8C1E-468C-A7BC-23D48355AB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8">
                  <p14:trim st="4576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91472" y="-1019779"/>
            <a:ext cx="609600" cy="6096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814ACAAF-94CD-44E5-AA4F-61625F15591C}"/>
              </a:ext>
            </a:extLst>
          </p:cNvPr>
          <p:cNvGrpSpPr/>
          <p:nvPr/>
        </p:nvGrpSpPr>
        <p:grpSpPr>
          <a:xfrm>
            <a:off x="499853" y="4770564"/>
            <a:ext cx="1895912" cy="2223377"/>
            <a:chOff x="2107187" y="704042"/>
            <a:chExt cx="2465261" cy="3393049"/>
          </a:xfrm>
        </p:grpSpPr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AFB03B73-2517-4340-A49D-81FFBBE0C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87" y="1112438"/>
              <a:ext cx="2136159" cy="298465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F3E8636B-7E67-47A8-982C-46A174711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87" y="704042"/>
              <a:ext cx="2465261" cy="2465261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BF78289-3E5C-42BF-AEAC-A197868A52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958" t="7852" r="8822" b="23801"/>
          <a:stretch/>
        </p:blipFill>
        <p:spPr>
          <a:xfrm flipH="1">
            <a:off x="-176538" y="779143"/>
            <a:ext cx="5051765" cy="4666345"/>
          </a:xfrm>
          <a:prstGeom prst="rect">
            <a:avLst/>
          </a:prstGeom>
          <a:noFill/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841A243E-8A76-4EE1-9D75-1FB1951DCD9A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9900449" y="4227378"/>
            <a:ext cx="2296454" cy="285045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38721CEB-507E-4333-B244-5F93FAAA3FD8}"/>
              </a:ext>
            </a:extLst>
          </p:cNvPr>
          <p:cNvSpPr txBox="1"/>
          <p:nvPr/>
        </p:nvSpPr>
        <p:spPr>
          <a:xfrm>
            <a:off x="6586681" y="217715"/>
            <a:ext cx="923330" cy="56040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常州建筑的独有风情</a:t>
            </a:r>
            <a:endParaRPr lang="zh-CN" altLang="en-US" sz="4800" b="1" dirty="0">
              <a:solidFill>
                <a:schemeClr val="tx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3C57DF12-1A2B-4F50-9993-11AE0946331A}"/>
              </a:ext>
            </a:extLst>
          </p:cNvPr>
          <p:cNvSpPr txBox="1"/>
          <p:nvPr/>
        </p:nvSpPr>
        <p:spPr>
          <a:xfrm>
            <a:off x="4990561" y="2850392"/>
            <a:ext cx="923330" cy="27085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九（二）班辅导员</a:t>
            </a:r>
            <a:endParaRPr lang="en-US" altLang="zh-CN" sz="2400" b="1" dirty="0" smtClean="0">
              <a:solidFill>
                <a:schemeClr val="tx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400" b="1" dirty="0" smtClean="0">
                <a:solidFill>
                  <a:schemeClr val="tx2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张冤帝</a:t>
            </a:r>
            <a:endParaRPr lang="zh-CN" altLang="en-US" sz="2400" b="1" dirty="0">
              <a:solidFill>
                <a:schemeClr val="tx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0702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2000">
        <p14:conveyor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210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2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144D376-9B3A-4659-86F1-E289782EB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83" y="825503"/>
            <a:ext cx="9303445" cy="489578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073C75FF-C86B-4B89-987E-27274152CD3D}"/>
              </a:ext>
            </a:extLst>
          </p:cNvPr>
          <p:cNvSpPr txBox="1"/>
          <p:nvPr/>
        </p:nvSpPr>
        <p:spPr>
          <a:xfrm>
            <a:off x="5391710" y="1613574"/>
            <a:ext cx="1031052" cy="11079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叁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77EE9F5E-1D5E-4AED-9D6A-52F6CBD83A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25" r="13689"/>
          <a:stretch/>
        </p:blipFill>
        <p:spPr>
          <a:xfrm>
            <a:off x="2912327" y="1436333"/>
            <a:ext cx="1344776" cy="14624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8B6F679-421B-469E-9C84-1B4EED0563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25" r="13689"/>
          <a:stretch/>
        </p:blipFill>
        <p:spPr>
          <a:xfrm>
            <a:off x="7550303" y="1436332"/>
            <a:ext cx="1344777" cy="14624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FEA6AA75-3C1C-4525-BBB6-17BA48296576}"/>
              </a:ext>
            </a:extLst>
          </p:cNvPr>
          <p:cNvSpPr txBox="1"/>
          <p:nvPr/>
        </p:nvSpPr>
        <p:spPr>
          <a:xfrm>
            <a:off x="3332777" y="3120768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传统与时尚并存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570671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7D0E52C-B542-41E0-A004-CCFCAE07CA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268" t="-333" r="2703" b="71520"/>
          <a:stretch/>
        </p:blipFill>
        <p:spPr>
          <a:xfrm rot="10800000">
            <a:off x="7891926" y="4920321"/>
            <a:ext cx="1844040" cy="19761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73E6C05-D039-411D-8CB8-AF9C598E7C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268" t="-333" r="2703" b="71520"/>
          <a:stretch/>
        </p:blipFill>
        <p:spPr>
          <a:xfrm>
            <a:off x="7891926" y="0"/>
            <a:ext cx="1844040" cy="207653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664E08A8-248D-442E-A99F-48E101C73C22}"/>
              </a:ext>
            </a:extLst>
          </p:cNvPr>
          <p:cNvSpPr txBox="1"/>
          <p:nvPr/>
        </p:nvSpPr>
        <p:spPr>
          <a:xfrm>
            <a:off x="1573563" y="2027594"/>
            <a:ext cx="5570756" cy="52322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传统建筑的保护与现代建筑的建设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8AC0615-B3D6-42F6-A632-75B327D88502}"/>
              </a:ext>
            </a:extLst>
          </p:cNvPr>
          <p:cNvSpPr txBox="1"/>
          <p:nvPr/>
        </p:nvSpPr>
        <p:spPr>
          <a:xfrm>
            <a:off x="861932" y="2715547"/>
            <a:ext cx="3940134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传统建筑有着深厚的文化底蕴，我们当代初中生应该肩负起保护传统文化的重担，让传统建筑留存久远。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FCED539C-4869-413B-BEFD-1BA0863E34F8}"/>
              </a:ext>
            </a:extLst>
          </p:cNvPr>
          <p:cNvSpPr txBox="1"/>
          <p:nvPr/>
        </p:nvSpPr>
        <p:spPr>
          <a:xfrm>
            <a:off x="861932" y="3828067"/>
            <a:ext cx="3940134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现代建筑更新换代比较快，目前我们初中生能做的就是好好学习文化知识，为以后建设现代化常州贡献自己的力量。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9BFC7CF0-4DB0-4AE5-83BB-12C496E41AAD}"/>
              </a:ext>
            </a:extLst>
          </p:cNvPr>
          <p:cNvGrpSpPr/>
          <p:nvPr/>
        </p:nvGrpSpPr>
        <p:grpSpPr>
          <a:xfrm>
            <a:off x="6839070" y="1528323"/>
            <a:ext cx="3949752" cy="3949752"/>
            <a:chOff x="6839070" y="1528323"/>
            <a:chExt cx="3949752" cy="3949752"/>
          </a:xfrm>
        </p:grpSpPr>
        <p:sp>
          <p:nvSpPr>
            <p:cNvPr id="8" name="椭圆 7">
              <a:extLst>
                <a:ext uri="{FF2B5EF4-FFF2-40B4-BE49-F238E27FC236}">
                  <a16:creationId xmlns="" xmlns:a16="http://schemas.microsoft.com/office/drawing/2014/main" id="{9432521B-88AF-456D-9F7F-466DEA440479}"/>
                </a:ext>
              </a:extLst>
            </p:cNvPr>
            <p:cNvSpPr/>
            <p:nvPr/>
          </p:nvSpPr>
          <p:spPr>
            <a:xfrm>
              <a:off x="6839070" y="1528323"/>
              <a:ext cx="3949752" cy="3949752"/>
            </a:xfrm>
            <a:prstGeom prst="ellipse">
              <a:avLst/>
            </a:prstGeom>
            <a:blipFill>
              <a:blip r:embed="rId4" cstate="print"/>
              <a:srcRect/>
              <a:stretch>
                <a:fillRect l="-25000" r="-25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D9F805A0-19F0-41EB-9834-FCD61159BF3E}"/>
                </a:ext>
              </a:extLst>
            </p:cNvPr>
            <p:cNvSpPr/>
            <p:nvPr/>
          </p:nvSpPr>
          <p:spPr>
            <a:xfrm>
              <a:off x="7003548" y="1692801"/>
              <a:ext cx="3667515" cy="3667515"/>
            </a:xfrm>
            <a:prstGeom prst="ellipse">
              <a:avLst/>
            </a:prstGeom>
            <a:noFill/>
            <a:ln w="19050">
              <a:solidFill>
                <a:srgbClr val="F4D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AAEDED8B-A0CD-40A8-B2AC-B5EF511751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50" t="6444" r="67070" b="83112"/>
          <a:stretch/>
        </p:blipFill>
        <p:spPr>
          <a:xfrm>
            <a:off x="7964818" y="374856"/>
            <a:ext cx="624840" cy="7162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F61B9DE7-9781-4973-9981-8D99411526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50" t="6444" r="67070" b="83112"/>
          <a:stretch/>
        </p:blipFill>
        <p:spPr>
          <a:xfrm>
            <a:off x="8589658" y="729804"/>
            <a:ext cx="624840" cy="7162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3AA8439D-434F-4AD1-B043-942A6B8FEE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50" t="6444" r="67070" b="83112"/>
          <a:stretch/>
        </p:blipFill>
        <p:spPr>
          <a:xfrm>
            <a:off x="9184018" y="375992"/>
            <a:ext cx="624840" cy="7162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BE8C3C41-52CF-4676-8E74-8509E3B58F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50" t="6444" r="67070" b="83112"/>
          <a:stretch/>
        </p:blipFill>
        <p:spPr>
          <a:xfrm>
            <a:off x="7861446" y="5642553"/>
            <a:ext cx="624840" cy="7162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4CE6412-4C2B-49D8-887E-426C3C5DA7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50" t="6444" r="67070" b="83112"/>
          <a:stretch/>
        </p:blipFill>
        <p:spPr>
          <a:xfrm>
            <a:off x="8486286" y="5963890"/>
            <a:ext cx="624840" cy="71628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5E1A704D-85C4-4EF3-8E21-F2EDCCE1AF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50" t="6444" r="67070" b="83112"/>
          <a:stretch/>
        </p:blipFill>
        <p:spPr>
          <a:xfrm>
            <a:off x="9087237" y="5642553"/>
            <a:ext cx="624840" cy="716280"/>
          </a:xfrm>
          <a:prstGeom prst="rect">
            <a:avLst/>
          </a:prstGeom>
        </p:spPr>
      </p:pic>
      <p:pic>
        <p:nvPicPr>
          <p:cNvPr id="19" name="Picture 4" descr="http://bpic.ooopic.com/16/88/18/16881815-000c71840b3fbe181c7ace155703b6c5-1.jpg">
            <a:extLst>
              <a:ext uri="{FF2B5EF4-FFF2-40B4-BE49-F238E27FC236}">
                <a16:creationId xmlns="" xmlns:a16="http://schemas.microsoft.com/office/drawing/2014/main" id="{C51CAC2F-630C-4AC0-8DAA-00E778604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6250" b="64974" l="0" r="42676">
                        <a14:foregroundMark x1="7129" y1="49349" x2="7910" y2="51172"/>
                        <a14:foregroundMark x1="14453" y1="46094" x2="15820" y2="46094"/>
                        <a14:foregroundMark x1="15234" y1="52734" x2="15234" y2="52734"/>
                        <a14:foregroundMark x1="16309" y1="51953" x2="16309" y2="51953"/>
                        <a14:foregroundMark x1="17773" y1="51693" x2="17773" y2="51693"/>
                        <a14:foregroundMark x1="20801" y1="54036" x2="21582" y2="54036"/>
                        <a14:foregroundMark x1="31836" y1="52214" x2="31836" y2="52214"/>
                        <a14:foregroundMark x1="30566" y1="34635" x2="30566" y2="34635"/>
                        <a14:foregroundMark x1="24316" y1="33594" x2="24316" y2="33594"/>
                        <a14:foregroundMark x1="21875" y1="38672" x2="21875" y2="38672"/>
                        <a14:foregroundMark x1="23340" y1="39193" x2="23340" y2="39193"/>
                        <a14:foregroundMark x1="24902" y1="39453" x2="24902" y2="39453"/>
                        <a14:foregroundMark x1="7129" y1="28776" x2="7129" y2="28776"/>
                        <a14:foregroundMark x1="3418" y1="28776" x2="3418" y2="28776"/>
                        <a14:foregroundMark x1="3027" y1="27083" x2="3027" y2="27083"/>
                        <a14:foregroundMark x1="2832" y1="25651" x2="2832" y2="25651"/>
                        <a14:foregroundMark x1="13770" y1="13542" x2="13770" y2="13542"/>
                        <a14:foregroundMark x1="12988" y1="17839" x2="12988" y2="17839"/>
                        <a14:foregroundMark x1="12988" y1="20573" x2="12988" y2="20573"/>
                        <a14:foregroundMark x1="21777" y1="11328" x2="21777" y2="11328"/>
                        <a14:foregroundMark x1="26563" y1="14453" x2="26563" y2="14453"/>
                        <a14:foregroundMark x1="26660" y1="16927" x2="26660" y2="16927"/>
                        <a14:foregroundMark x1="26563" y1="22005" x2="26563" y2="22005"/>
                        <a14:foregroundMark x1="31445" y1="19531" x2="31445" y2="19531"/>
                        <a14:foregroundMark x1="33008" y1="16536" x2="33008" y2="16536"/>
                        <a14:foregroundMark x1="31934" y1="14714" x2="31934" y2="14714"/>
                        <a14:foregroundMark x1="32520" y1="18490" x2="32520" y2="18490"/>
                        <a14:foregroundMark x1="32422" y1="24219" x2="32422" y2="24219"/>
                        <a14:foregroundMark x1="35059" y1="25000" x2="35059" y2="25000"/>
                        <a14:foregroundMark x1="38477" y1="32161" x2="38477" y2="32161"/>
                        <a14:foregroundMark x1="39160" y1="33073" x2="39160" y2="33073"/>
                        <a14:foregroundMark x1="40234" y1="34896" x2="40234" y2="34896"/>
                        <a14:backgroundMark x1="14844" y1="39974" x2="14844" y2="39974"/>
                        <a14:backgroundMark x1="24023" y1="29427" x2="24023" y2="29427"/>
                        <a14:backgroundMark x1="22461" y1="28776" x2="22461" y2="28776"/>
                        <a14:backgroundMark x1="24707" y1="12891" x2="24707" y2="12891"/>
                        <a14:backgroundMark x1="23926" y1="12891" x2="23926" y2="12891"/>
                        <a14:backgroundMark x1="22754" y1="11458" x2="22754" y2="11458"/>
                        <a14:backgroundMark x1="23438" y1="12630" x2="23438" y2="12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75" r="58571" b="37955"/>
          <a:stretch/>
        </p:blipFill>
        <p:spPr bwMode="auto">
          <a:xfrm>
            <a:off x="1029521" y="2082403"/>
            <a:ext cx="461803" cy="455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4603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.hb.aicdn.com/245b369a7d923ec76d99009388c952f3233d434e7259-7j36Pe_fw580">
            <a:extLst>
              <a:ext uri="{FF2B5EF4-FFF2-40B4-BE49-F238E27FC236}">
                <a16:creationId xmlns="" xmlns:a16="http://schemas.microsoft.com/office/drawing/2014/main" id="{82FFC987-9CFC-422A-A6CF-6C96F2FF1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35907">
            <a:off x="3519773" y="-100971"/>
            <a:ext cx="5524500" cy="561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Cloud music">
            <a:hlinkClick r:id="" action="ppaction://media"/>
            <a:extLst>
              <a:ext uri="{FF2B5EF4-FFF2-40B4-BE49-F238E27FC236}">
                <a16:creationId xmlns="" xmlns:a16="http://schemas.microsoft.com/office/drawing/2014/main" id="{67467728-8C1E-468C-A7BC-23D48355AB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>
                  <p14:trim st="4576"/>
                </p14:media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91472" y="-1019779"/>
            <a:ext cx="609600" cy="6096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814ACAAF-94CD-44E5-AA4F-61625F15591C}"/>
              </a:ext>
            </a:extLst>
          </p:cNvPr>
          <p:cNvGrpSpPr/>
          <p:nvPr/>
        </p:nvGrpSpPr>
        <p:grpSpPr>
          <a:xfrm>
            <a:off x="499853" y="4770564"/>
            <a:ext cx="1895912" cy="2223377"/>
            <a:chOff x="2107187" y="704042"/>
            <a:chExt cx="2465261" cy="3393049"/>
          </a:xfrm>
        </p:grpSpPr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AFB03B73-2517-4340-A49D-81FFBBE0C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87" y="1112438"/>
              <a:ext cx="2136159" cy="2984653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F3E8636B-7E67-47A8-982C-46A174711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87" y="704042"/>
              <a:ext cx="2465261" cy="2465261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BF78289-3E5C-42BF-AEAC-A197868A52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958" t="7852" r="8822" b="23801"/>
          <a:stretch/>
        </p:blipFill>
        <p:spPr>
          <a:xfrm flipH="1">
            <a:off x="-176538" y="779143"/>
            <a:ext cx="5051765" cy="4666345"/>
          </a:xfrm>
          <a:prstGeom prst="rect">
            <a:avLst/>
          </a:prstGeom>
          <a:noFill/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841A243E-8A76-4EE1-9D75-1FB1951DCD9A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9900449" y="4227378"/>
            <a:ext cx="2296454" cy="285045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618672" y="2967335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谢谢观看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0648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2000">
        <p14:conveyor dir="l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144D376-9B3A-4659-86F1-E289782EB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97" y="825503"/>
            <a:ext cx="9303445" cy="489578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073C75FF-C86B-4B89-987E-27274152CD3D}"/>
              </a:ext>
            </a:extLst>
          </p:cNvPr>
          <p:cNvSpPr txBox="1"/>
          <p:nvPr/>
        </p:nvSpPr>
        <p:spPr>
          <a:xfrm>
            <a:off x="5391711" y="1613574"/>
            <a:ext cx="1031051" cy="11079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壹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77EE9F5E-1D5E-4AED-9D6A-52F6CBD83A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25" r="13689"/>
          <a:stretch/>
        </p:blipFill>
        <p:spPr>
          <a:xfrm>
            <a:off x="2912327" y="1436333"/>
            <a:ext cx="1344776" cy="14624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8B6F679-421B-469E-9C84-1B4EED0563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25" r="13689"/>
          <a:stretch/>
        </p:blipFill>
        <p:spPr>
          <a:xfrm>
            <a:off x="7550303" y="1436332"/>
            <a:ext cx="1344777" cy="14624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FEA6AA75-3C1C-4525-BBB6-17BA48296576}"/>
              </a:ext>
            </a:extLst>
          </p:cNvPr>
          <p:cNvSpPr txBox="1"/>
          <p:nvPr/>
        </p:nvSpPr>
        <p:spPr>
          <a:xfrm>
            <a:off x="4204337" y="3048196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常州古建筑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6460358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501784BC-8461-414C-8748-A5F8F6FF293E}"/>
              </a:ext>
            </a:extLst>
          </p:cNvPr>
          <p:cNvSpPr txBox="1"/>
          <p:nvPr/>
        </p:nvSpPr>
        <p:spPr>
          <a:xfrm>
            <a:off x="1701780" y="927667"/>
            <a:ext cx="3877985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青果巷历史文化街区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2052" name="Picture 4" descr="http://bpic.ooopic.com/16/88/18/16881815-000c71840b3fbe181c7ace155703b6c5-1.jpg">
            <a:extLst>
              <a:ext uri="{FF2B5EF4-FFF2-40B4-BE49-F238E27FC236}">
                <a16:creationId xmlns="" xmlns:a16="http://schemas.microsoft.com/office/drawing/2014/main" id="{774CFF05-CBE3-48E0-8A0F-65095D805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6250" b="64974" l="0" r="42676">
                        <a14:foregroundMark x1="7129" y1="49349" x2="7910" y2="51172"/>
                        <a14:foregroundMark x1="14453" y1="46094" x2="15820" y2="46094"/>
                        <a14:foregroundMark x1="15234" y1="52734" x2="15234" y2="52734"/>
                        <a14:foregroundMark x1="16309" y1="51953" x2="16309" y2="51953"/>
                        <a14:foregroundMark x1="17773" y1="51693" x2="17773" y2="51693"/>
                        <a14:foregroundMark x1="20801" y1="54036" x2="21582" y2="54036"/>
                        <a14:foregroundMark x1="31836" y1="52214" x2="31836" y2="52214"/>
                        <a14:foregroundMark x1="30566" y1="34635" x2="30566" y2="34635"/>
                        <a14:foregroundMark x1="24316" y1="33594" x2="24316" y2="33594"/>
                        <a14:foregroundMark x1="21875" y1="38672" x2="21875" y2="38672"/>
                        <a14:foregroundMark x1="23340" y1="39193" x2="23340" y2="39193"/>
                        <a14:foregroundMark x1="24902" y1="39453" x2="24902" y2="39453"/>
                        <a14:foregroundMark x1="7129" y1="28776" x2="7129" y2="28776"/>
                        <a14:foregroundMark x1="3418" y1="28776" x2="3418" y2="28776"/>
                        <a14:foregroundMark x1="3027" y1="27083" x2="3027" y2="27083"/>
                        <a14:foregroundMark x1="2832" y1="25651" x2="2832" y2="25651"/>
                        <a14:foregroundMark x1="13770" y1="13542" x2="13770" y2="13542"/>
                        <a14:foregroundMark x1="12988" y1="17839" x2="12988" y2="17839"/>
                        <a14:foregroundMark x1="12988" y1="20573" x2="12988" y2="20573"/>
                        <a14:foregroundMark x1="21777" y1="11328" x2="21777" y2="11328"/>
                        <a14:foregroundMark x1="26563" y1="14453" x2="26563" y2="14453"/>
                        <a14:foregroundMark x1="26660" y1="16927" x2="26660" y2="16927"/>
                        <a14:foregroundMark x1="26563" y1="22005" x2="26563" y2="22005"/>
                        <a14:foregroundMark x1="31445" y1="19531" x2="31445" y2="19531"/>
                        <a14:foregroundMark x1="33008" y1="16536" x2="33008" y2="16536"/>
                        <a14:foregroundMark x1="31934" y1="14714" x2="31934" y2="14714"/>
                        <a14:foregroundMark x1="32520" y1="18490" x2="32520" y2="18490"/>
                        <a14:foregroundMark x1="32422" y1="24219" x2="32422" y2="24219"/>
                        <a14:foregroundMark x1="35059" y1="25000" x2="35059" y2="25000"/>
                        <a14:foregroundMark x1="38477" y1="32161" x2="38477" y2="32161"/>
                        <a14:foregroundMark x1="39160" y1="33073" x2="39160" y2="33073"/>
                        <a14:foregroundMark x1="40234" y1="34896" x2="40234" y2="34896"/>
                        <a14:backgroundMark x1="14844" y1="39974" x2="14844" y2="39974"/>
                        <a14:backgroundMark x1="24023" y1="29427" x2="24023" y2="29427"/>
                        <a14:backgroundMark x1="22461" y1="28776" x2="22461" y2="28776"/>
                        <a14:backgroundMark x1="24707" y1="12891" x2="24707" y2="12891"/>
                        <a14:backgroundMark x1="23926" y1="12891" x2="23926" y2="12891"/>
                        <a14:backgroundMark x1="22754" y1="11458" x2="22754" y2="11458"/>
                        <a14:backgroundMark x1="23438" y1="12630" x2="23438" y2="12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75" r="58571" b="37955"/>
          <a:stretch/>
        </p:blipFill>
        <p:spPr bwMode="auto">
          <a:xfrm>
            <a:off x="406654" y="774120"/>
            <a:ext cx="1043476" cy="1028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ic2.ooopic.com/13/60/58/95b1OOOPIC4d.jpg">
            <a:extLst>
              <a:ext uri="{FF2B5EF4-FFF2-40B4-BE49-F238E27FC236}">
                <a16:creationId xmlns="" xmlns:a16="http://schemas.microsoft.com/office/drawing/2014/main" id="{76C03933-F064-4884-A22E-53C2D655E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60" t="84198" r="3792" b="5799"/>
          <a:stretch/>
        </p:blipFill>
        <p:spPr bwMode="auto">
          <a:xfrm>
            <a:off x="0" y="6224154"/>
            <a:ext cx="12192000" cy="709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13B67D86-2969-43E6-9D16-958D315938FC}"/>
              </a:ext>
            </a:extLst>
          </p:cNvPr>
          <p:cNvGrpSpPr/>
          <p:nvPr/>
        </p:nvGrpSpPr>
        <p:grpSpPr>
          <a:xfrm>
            <a:off x="9103056" y="4060882"/>
            <a:ext cx="1895912" cy="2223377"/>
            <a:chOff x="2107187" y="704042"/>
            <a:chExt cx="2465261" cy="3393049"/>
          </a:xfrm>
        </p:grpSpPr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B6B2728B-4BC9-477F-89AB-4ACDBC2E4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87" y="1112438"/>
              <a:ext cx="2136159" cy="2984653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96696434-DC42-49E6-8FEA-B5995AB61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87" y="704042"/>
              <a:ext cx="2465261" cy="2465261"/>
            </a:xfrm>
            <a:prstGeom prst="rect">
              <a:avLst/>
            </a:prstGeom>
          </p:spPr>
        </p:pic>
      </p:grpSp>
      <p:pic>
        <p:nvPicPr>
          <p:cNvPr id="11" name="图片 10" descr="9f510fb30f2442a79151561bd343ad4bd113023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85990" y="1759682"/>
            <a:ext cx="6624995" cy="45321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5305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702ABBAB-F9CD-4B4A-A8B7-9C722AD6BCCB}"/>
              </a:ext>
            </a:extLst>
          </p:cNvPr>
          <p:cNvSpPr txBox="1"/>
          <p:nvPr/>
        </p:nvSpPr>
        <p:spPr>
          <a:xfrm>
            <a:off x="8309522" y="2194565"/>
            <a:ext cx="861774" cy="4315417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常州焦溪古村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5BE7BB7C-3366-4D87-BCCF-E19B46331A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715" y="846161"/>
            <a:ext cx="7629100" cy="5704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919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CF77FA0E-DAE4-4986-906A-A2D349352201}"/>
              </a:ext>
            </a:extLst>
          </p:cNvPr>
          <p:cNvGrpSpPr/>
          <p:nvPr/>
        </p:nvGrpSpPr>
        <p:grpSpPr>
          <a:xfrm>
            <a:off x="7656267" y="-13648"/>
            <a:ext cx="2838203" cy="3133783"/>
            <a:chOff x="7891926" y="0"/>
            <a:chExt cx="1880674" cy="2076534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D64C953F-0676-4E12-A3AA-E3A649850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4268" t="-333" r="2703" b="71520"/>
            <a:stretch/>
          </p:blipFill>
          <p:spPr>
            <a:xfrm>
              <a:off x="7891926" y="0"/>
              <a:ext cx="1844040" cy="207653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09BF0FBB-AB9D-481E-93AE-12B173E4F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350" t="6444" r="67070" b="83112"/>
            <a:stretch/>
          </p:blipFill>
          <p:spPr>
            <a:xfrm>
              <a:off x="8020213" y="375991"/>
              <a:ext cx="496551" cy="56921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01DF40BF-38AE-41A9-AF9E-C73A276781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350" t="6444" r="67070" b="83112"/>
            <a:stretch/>
          </p:blipFill>
          <p:spPr>
            <a:xfrm>
              <a:off x="8648131" y="729547"/>
              <a:ext cx="496551" cy="569216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02CD2EFA-0A62-4328-AE4D-E8142ED02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350" t="6444" r="67070" b="83112"/>
            <a:stretch/>
          </p:blipFill>
          <p:spPr>
            <a:xfrm>
              <a:off x="9276049" y="375992"/>
              <a:ext cx="496551" cy="569216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2F807CE1-9716-49A9-82BE-12A0BA9F29F8}"/>
              </a:ext>
            </a:extLst>
          </p:cNvPr>
          <p:cNvGrpSpPr/>
          <p:nvPr/>
        </p:nvGrpSpPr>
        <p:grpSpPr>
          <a:xfrm>
            <a:off x="1364649" y="-1784390"/>
            <a:ext cx="2838203" cy="3133783"/>
            <a:chOff x="7891926" y="0"/>
            <a:chExt cx="1880674" cy="2076534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69F9796D-AB2A-4028-8CAE-AF8A35E16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4268" t="-333" r="2703" b="71520"/>
            <a:stretch/>
          </p:blipFill>
          <p:spPr>
            <a:xfrm>
              <a:off x="7891926" y="0"/>
              <a:ext cx="1844040" cy="2076534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9C310806-B03E-4484-967F-104E29563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350" t="6444" r="67070" b="83112"/>
            <a:stretch/>
          </p:blipFill>
          <p:spPr>
            <a:xfrm>
              <a:off x="8020213" y="1099464"/>
              <a:ext cx="496551" cy="569216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112240CB-F977-4A16-BF74-17AAA46787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350" t="6444" r="67070" b="83112"/>
            <a:stretch/>
          </p:blipFill>
          <p:spPr>
            <a:xfrm>
              <a:off x="8648131" y="1453017"/>
              <a:ext cx="496551" cy="569216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F31891DE-45B0-4B83-9320-6CDFE1FE2F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350" t="6444" r="67070" b="83112"/>
            <a:stretch/>
          </p:blipFill>
          <p:spPr>
            <a:xfrm>
              <a:off x="9276049" y="1099464"/>
              <a:ext cx="496551" cy="569216"/>
            </a:xfrm>
            <a:prstGeom prst="rect">
              <a:avLst/>
            </a:prstGeom>
          </p:spPr>
        </p:pic>
      </p:grp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D518A350-2EDA-4C47-B26D-7B85BC0248BA}"/>
              </a:ext>
            </a:extLst>
          </p:cNvPr>
          <p:cNvSpPr txBox="1"/>
          <p:nvPr/>
        </p:nvSpPr>
        <p:spPr>
          <a:xfrm>
            <a:off x="5364238" y="1758701"/>
            <a:ext cx="553998" cy="11073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瞿秋白</a:t>
            </a:r>
            <a:endParaRPr lang="zh-CN" altLang="en-US" sz="2400" dirty="0">
              <a:solidFill>
                <a:schemeClr val="accent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74DE298A-556D-4442-8786-7B1876E40019}"/>
              </a:ext>
            </a:extLst>
          </p:cNvPr>
          <p:cNvSpPr txBox="1"/>
          <p:nvPr/>
        </p:nvSpPr>
        <p:spPr>
          <a:xfrm>
            <a:off x="6885196" y="1265123"/>
            <a:ext cx="553998" cy="17222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accent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瞿秋白故居</a:t>
            </a:r>
            <a:endParaRPr lang="zh-CN" altLang="en-US" sz="2400" dirty="0">
              <a:solidFill>
                <a:schemeClr val="accent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DAF4E9F9-BEC4-4B28-BA6A-7F927872A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96" b="34502"/>
          <a:stretch/>
        </p:blipFill>
        <p:spPr>
          <a:xfrm>
            <a:off x="20724" y="4632960"/>
            <a:ext cx="3075056" cy="1393059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963F8885-90DD-4302-8005-F29CFE2B5C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96" b="61558"/>
          <a:stretch/>
        </p:blipFill>
        <p:spPr>
          <a:xfrm>
            <a:off x="2845841" y="5464942"/>
            <a:ext cx="3075056" cy="561078"/>
          </a:xfrm>
          <a:prstGeom prst="rect">
            <a:avLst/>
          </a:prstGeom>
        </p:spPr>
      </p:pic>
      <p:pic>
        <p:nvPicPr>
          <p:cNvPr id="24" name="图片 23" descr="timg8ASUUWD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9600" y="2879678"/>
            <a:ext cx="5283199" cy="3780429"/>
          </a:xfrm>
          <a:prstGeom prst="rect">
            <a:avLst/>
          </a:prstGeom>
        </p:spPr>
      </p:pic>
      <p:pic>
        <p:nvPicPr>
          <p:cNvPr id="25" name="图片 24" descr="timg4M2C1KN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068" y="1023582"/>
            <a:ext cx="4954137" cy="4276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6136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BACED90-6D20-456D-95E6-578DD26E96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96" b="34502"/>
          <a:stretch/>
        </p:blipFill>
        <p:spPr>
          <a:xfrm>
            <a:off x="9177904" y="4359481"/>
            <a:ext cx="3075056" cy="139305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F7AE196-0CD8-4EB3-A514-4FB4C14C66AB}"/>
              </a:ext>
            </a:extLst>
          </p:cNvPr>
          <p:cNvSpPr txBox="1"/>
          <p:nvPr/>
        </p:nvSpPr>
        <p:spPr>
          <a:xfrm>
            <a:off x="6846370" y="1861892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建筑元素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6BC3A19-F179-458A-840F-85440F51C9E2}"/>
              </a:ext>
            </a:extLst>
          </p:cNvPr>
          <p:cNvSpPr/>
          <p:nvPr/>
        </p:nvSpPr>
        <p:spPr>
          <a:xfrm>
            <a:off x="1130611" y="1347404"/>
            <a:ext cx="3561747" cy="4333281"/>
          </a:xfrm>
          <a:prstGeom prst="rect">
            <a:avLst/>
          </a:prstGeom>
          <a:noFill/>
          <a:ln w="6350">
            <a:solidFill>
              <a:srgbClr val="F4D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4" descr="http://bpic.ooopic.com/16/88/18/16881815-000c71840b3fbe181c7ace155703b6c5-1.jpg">
            <a:extLst>
              <a:ext uri="{FF2B5EF4-FFF2-40B4-BE49-F238E27FC236}">
                <a16:creationId xmlns="" xmlns:a16="http://schemas.microsoft.com/office/drawing/2014/main" id="{27118AB6-14EA-49DA-871D-DCD8B91F3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6250" b="64974" l="0" r="42676">
                        <a14:foregroundMark x1="7129" y1="49349" x2="7910" y2="51172"/>
                        <a14:foregroundMark x1="14453" y1="46094" x2="15820" y2="46094"/>
                        <a14:foregroundMark x1="15234" y1="52734" x2="15234" y2="52734"/>
                        <a14:foregroundMark x1="16309" y1="51953" x2="16309" y2="51953"/>
                        <a14:foregroundMark x1="17773" y1="51693" x2="17773" y2="51693"/>
                        <a14:foregroundMark x1="20801" y1="54036" x2="21582" y2="54036"/>
                        <a14:foregroundMark x1="31836" y1="52214" x2="31836" y2="52214"/>
                        <a14:foregroundMark x1="30566" y1="34635" x2="30566" y2="34635"/>
                        <a14:foregroundMark x1="24316" y1="33594" x2="24316" y2="33594"/>
                        <a14:foregroundMark x1="21875" y1="38672" x2="21875" y2="38672"/>
                        <a14:foregroundMark x1="23340" y1="39193" x2="23340" y2="39193"/>
                        <a14:foregroundMark x1="24902" y1="39453" x2="24902" y2="39453"/>
                        <a14:foregroundMark x1="7129" y1="28776" x2="7129" y2="28776"/>
                        <a14:foregroundMark x1="3418" y1="28776" x2="3418" y2="28776"/>
                        <a14:foregroundMark x1="3027" y1="27083" x2="3027" y2="27083"/>
                        <a14:foregroundMark x1="2832" y1="25651" x2="2832" y2="25651"/>
                        <a14:foregroundMark x1="13770" y1="13542" x2="13770" y2="13542"/>
                        <a14:foregroundMark x1="12988" y1="17839" x2="12988" y2="17839"/>
                        <a14:foregroundMark x1="12988" y1="20573" x2="12988" y2="20573"/>
                        <a14:foregroundMark x1="21777" y1="11328" x2="21777" y2="11328"/>
                        <a14:foregroundMark x1="26563" y1="14453" x2="26563" y2="14453"/>
                        <a14:foregroundMark x1="26660" y1="16927" x2="26660" y2="16927"/>
                        <a14:foregroundMark x1="26563" y1="22005" x2="26563" y2="22005"/>
                        <a14:foregroundMark x1="31445" y1="19531" x2="31445" y2="19531"/>
                        <a14:foregroundMark x1="33008" y1="16536" x2="33008" y2="16536"/>
                        <a14:foregroundMark x1="31934" y1="14714" x2="31934" y2="14714"/>
                        <a14:foregroundMark x1="32520" y1="18490" x2="32520" y2="18490"/>
                        <a14:foregroundMark x1="32422" y1="24219" x2="32422" y2="24219"/>
                        <a14:foregroundMark x1="35059" y1="25000" x2="35059" y2="25000"/>
                        <a14:foregroundMark x1="38477" y1="32161" x2="38477" y2="32161"/>
                        <a14:foregroundMark x1="39160" y1="33073" x2="39160" y2="33073"/>
                        <a14:foregroundMark x1="40234" y1="34896" x2="40234" y2="34896"/>
                        <a14:backgroundMark x1="14844" y1="39974" x2="14844" y2="39974"/>
                        <a14:backgroundMark x1="24023" y1="29427" x2="24023" y2="29427"/>
                        <a14:backgroundMark x1="22461" y1="28776" x2="22461" y2="28776"/>
                        <a14:backgroundMark x1="24707" y1="12891" x2="24707" y2="12891"/>
                        <a14:backgroundMark x1="23926" y1="12891" x2="23926" y2="12891"/>
                        <a14:backgroundMark x1="22754" y1="11458" x2="22754" y2="11458"/>
                        <a14:backgroundMark x1="23438" y1="12630" x2="23438" y2="12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75" r="58571" b="37955"/>
          <a:stretch/>
        </p:blipFill>
        <p:spPr bwMode="auto">
          <a:xfrm>
            <a:off x="7780468" y="2801036"/>
            <a:ext cx="528528" cy="521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586854" y="1214650"/>
            <a:ext cx="2435198" cy="4107437"/>
            <a:chOff x="665572" y="2087620"/>
            <a:chExt cx="2028933" cy="3043399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5E9E72F0-4017-4061-95EC-4835E1203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5572" y="2087620"/>
              <a:ext cx="2028933" cy="3043399"/>
            </a:xfrm>
            <a:prstGeom prst="rect">
              <a:avLst/>
            </a:prstGeom>
            <a:effectLst>
              <a:reflection blurRad="6350" stA="35000" endPos="22000" dist="12700" dir="5400000" sy="-100000" algn="bl" rotWithShape="0"/>
            </a:effectLst>
          </p:spPr>
        </p:pic>
        <p:sp>
          <p:nvSpPr>
            <p:cNvPr id="12" name="文本框 3">
              <a:extLst>
                <a:ext uri="{FF2B5EF4-FFF2-40B4-BE49-F238E27FC236}">
                  <a16:creationId xmlns="" xmlns:a16="http://schemas.microsoft.com/office/drawing/2014/main" id="{5B9F3B4E-ABA3-4BA0-B5A5-5DFC1B026A81}"/>
                </a:ext>
              </a:extLst>
            </p:cNvPr>
            <p:cNvSpPr txBox="1"/>
            <p:nvPr/>
          </p:nvSpPr>
          <p:spPr>
            <a:xfrm>
              <a:off x="855610" y="3897150"/>
              <a:ext cx="738664" cy="8272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白墙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27057" y="1760561"/>
            <a:ext cx="3392357" cy="3343701"/>
            <a:chOff x="2885613" y="2658466"/>
            <a:chExt cx="2964488" cy="2090954"/>
          </a:xfrm>
        </p:grpSpPr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5B9F3B4E-ABA3-4BA0-B5A5-5DFC1B026A81}"/>
                </a:ext>
              </a:extLst>
            </p:cNvPr>
            <p:cNvSpPr txBox="1"/>
            <p:nvPr/>
          </p:nvSpPr>
          <p:spPr>
            <a:xfrm>
              <a:off x="5111437" y="2898588"/>
              <a:ext cx="738664" cy="85454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青砖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7042C9F9-F29F-43FB-A2C9-93AC2864A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85613" y="2658466"/>
              <a:ext cx="2028933" cy="2090954"/>
            </a:xfrm>
            <a:prstGeom prst="rect">
              <a:avLst/>
            </a:prstGeom>
            <a:effectLst>
              <a:reflection blurRad="6350" stA="35000" endPos="22000" dist="12700" dir="5400000" sy="-100000" algn="bl" rotWithShape="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3944202" y="4121624"/>
              <a:ext cx="705386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FF00"/>
                  </a:solidFill>
                </a:rPr>
                <a:t>Fe</a:t>
              </a:r>
              <a:r>
                <a:rPr lang="en-US" altLang="zh-CN" baseline="-25000" dirty="0" smtClean="0">
                  <a:solidFill>
                    <a:srgbClr val="FFFF00"/>
                  </a:solidFill>
                </a:rPr>
                <a:t>3</a:t>
              </a:r>
              <a:r>
                <a:rPr lang="en-US" altLang="zh-CN" dirty="0" smtClean="0">
                  <a:solidFill>
                    <a:srgbClr val="FFFF00"/>
                  </a:solidFill>
                </a:rPr>
                <a:t>O</a:t>
              </a:r>
              <a:r>
                <a:rPr lang="en-US" altLang="zh-CN" baseline="-25000" dirty="0" smtClean="0">
                  <a:solidFill>
                    <a:srgbClr val="FFFF00"/>
                  </a:solidFill>
                </a:rPr>
                <a:t>4</a:t>
              </a:r>
              <a:endParaRPr lang="zh-CN" altLang="en-US" baseline="-250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49188" y="4492387"/>
            <a:ext cx="7707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CaCO</a:t>
            </a:r>
            <a:r>
              <a:rPr lang="en-US" altLang="zh-CN" baseline="-25000" dirty="0" smtClean="0">
                <a:solidFill>
                  <a:srgbClr val="00B0F0"/>
                </a:solidFill>
              </a:rPr>
              <a:t>3</a:t>
            </a:r>
            <a:endParaRPr lang="zh-CN" altLang="en-US" baseline="-25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0266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144D376-9B3A-4659-86F1-E289782EBF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183" y="825503"/>
            <a:ext cx="9303445" cy="489578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073C75FF-C86B-4B89-987E-27274152CD3D}"/>
              </a:ext>
            </a:extLst>
          </p:cNvPr>
          <p:cNvSpPr txBox="1"/>
          <p:nvPr/>
        </p:nvSpPr>
        <p:spPr>
          <a:xfrm>
            <a:off x="5391711" y="1613574"/>
            <a:ext cx="1031052" cy="11079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贰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77EE9F5E-1D5E-4AED-9D6A-52F6CBD83A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25" r="13689"/>
          <a:stretch/>
        </p:blipFill>
        <p:spPr>
          <a:xfrm>
            <a:off x="2912327" y="1436333"/>
            <a:ext cx="1344776" cy="14624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78B6F679-421B-469E-9C84-1B4EED0563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25" r="13689"/>
          <a:stretch/>
        </p:blipFill>
        <p:spPr>
          <a:xfrm>
            <a:off x="7550303" y="1436332"/>
            <a:ext cx="1344777" cy="14624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FEA6AA75-3C1C-4525-BBB6-17BA48296576}"/>
              </a:ext>
            </a:extLst>
          </p:cNvPr>
          <p:cNvSpPr txBox="1"/>
          <p:nvPr/>
        </p:nvSpPr>
        <p:spPr>
          <a:xfrm>
            <a:off x="3332777" y="3120768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常州现代建筑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820496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3AD574E-415F-46C9-8010-5F9AFD706D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1373" y="259308"/>
            <a:ext cx="5882185" cy="3370998"/>
          </a:xfrm>
          <a:prstGeom prst="rect">
            <a:avLst/>
          </a:prstGeom>
          <a:effectLst>
            <a:reflection blurRad="6350" stA="35000" endPos="22000" dist="12700" dir="5400000" sy="-100000" algn="bl" rotWithShape="0"/>
          </a:effectLst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E338096C-0E18-48FF-A38C-73914CB051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0687" y="3780430"/>
            <a:ext cx="6032310" cy="2866029"/>
          </a:xfrm>
          <a:prstGeom prst="rect">
            <a:avLst/>
          </a:prstGeom>
          <a:effectLst>
            <a:reflection blurRad="6350" stA="35000" endPos="22000" dist="12700" dir="5400000" sy="-100000" algn="bl" rotWithShape="0"/>
          </a:effectLst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F3C01C36-6207-4567-87E2-B8D7A94852EB}"/>
              </a:ext>
            </a:extLst>
          </p:cNvPr>
          <p:cNvSpPr txBox="1"/>
          <p:nvPr/>
        </p:nvSpPr>
        <p:spPr>
          <a:xfrm>
            <a:off x="8256826" y="4299237"/>
            <a:ext cx="677108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常州大剧院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55ABAA0-B516-479C-AB2C-48F9F804A994}"/>
              </a:ext>
            </a:extLst>
          </p:cNvPr>
          <p:cNvSpPr txBox="1"/>
          <p:nvPr/>
        </p:nvSpPr>
        <p:spPr>
          <a:xfrm>
            <a:off x="2754252" y="799797"/>
            <a:ext cx="615553" cy="26058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常州创意产业园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4" name="Picture 4" descr="http://bpic.ooopic.com/16/88/18/16881815-000c71840b3fbe181c7ace155703b6c5-1.jpg">
            <a:extLst>
              <a:ext uri="{FF2B5EF4-FFF2-40B4-BE49-F238E27FC236}">
                <a16:creationId xmlns="" xmlns:a16="http://schemas.microsoft.com/office/drawing/2014/main" id="{D2397489-A2FF-4CA1-B1DC-6E9F96861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6250" b="64974" l="0" r="42676">
                        <a14:foregroundMark x1="7129" y1="49349" x2="7910" y2="51172"/>
                        <a14:foregroundMark x1="14453" y1="46094" x2="15820" y2="46094"/>
                        <a14:foregroundMark x1="15234" y1="52734" x2="15234" y2="52734"/>
                        <a14:foregroundMark x1="16309" y1="51953" x2="16309" y2="51953"/>
                        <a14:foregroundMark x1="17773" y1="51693" x2="17773" y2="51693"/>
                        <a14:foregroundMark x1="20801" y1="54036" x2="21582" y2="54036"/>
                        <a14:foregroundMark x1="31836" y1="52214" x2="31836" y2="52214"/>
                        <a14:foregroundMark x1="30566" y1="34635" x2="30566" y2="34635"/>
                        <a14:foregroundMark x1="24316" y1="33594" x2="24316" y2="33594"/>
                        <a14:foregroundMark x1="21875" y1="38672" x2="21875" y2="38672"/>
                        <a14:foregroundMark x1="23340" y1="39193" x2="23340" y2="39193"/>
                        <a14:foregroundMark x1="24902" y1="39453" x2="24902" y2="39453"/>
                        <a14:foregroundMark x1="7129" y1="28776" x2="7129" y2="28776"/>
                        <a14:foregroundMark x1="3418" y1="28776" x2="3418" y2="28776"/>
                        <a14:foregroundMark x1="3027" y1="27083" x2="3027" y2="27083"/>
                        <a14:foregroundMark x1="2832" y1="25651" x2="2832" y2="25651"/>
                        <a14:foregroundMark x1="13770" y1="13542" x2="13770" y2="13542"/>
                        <a14:foregroundMark x1="12988" y1="17839" x2="12988" y2="17839"/>
                        <a14:foregroundMark x1="12988" y1="20573" x2="12988" y2="20573"/>
                        <a14:foregroundMark x1="21777" y1="11328" x2="21777" y2="11328"/>
                        <a14:foregroundMark x1="26563" y1="14453" x2="26563" y2="14453"/>
                        <a14:foregroundMark x1="26660" y1="16927" x2="26660" y2="16927"/>
                        <a14:foregroundMark x1="26563" y1="22005" x2="26563" y2="22005"/>
                        <a14:foregroundMark x1="31445" y1="19531" x2="31445" y2="19531"/>
                        <a14:foregroundMark x1="33008" y1="16536" x2="33008" y2="16536"/>
                        <a14:foregroundMark x1="31934" y1="14714" x2="31934" y2="14714"/>
                        <a14:foregroundMark x1="32520" y1="18490" x2="32520" y2="18490"/>
                        <a14:foregroundMark x1="32422" y1="24219" x2="32422" y2="24219"/>
                        <a14:foregroundMark x1="35059" y1="25000" x2="35059" y2="25000"/>
                        <a14:foregroundMark x1="38477" y1="32161" x2="38477" y2="32161"/>
                        <a14:foregroundMark x1="39160" y1="33073" x2="39160" y2="33073"/>
                        <a14:foregroundMark x1="40234" y1="34896" x2="40234" y2="34896"/>
                        <a14:backgroundMark x1="14844" y1="39974" x2="14844" y2="39974"/>
                        <a14:backgroundMark x1="24023" y1="29427" x2="24023" y2="29427"/>
                        <a14:backgroundMark x1="22461" y1="28776" x2="22461" y2="28776"/>
                        <a14:backgroundMark x1="24707" y1="12891" x2="24707" y2="12891"/>
                        <a14:backgroundMark x1="23926" y1="12891" x2="23926" y2="12891"/>
                        <a14:backgroundMark x1="22754" y1="11458" x2="22754" y2="11458"/>
                        <a14:backgroundMark x1="23438" y1="12630" x2="23438" y2="12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75" r="58571" b="37955"/>
          <a:stretch/>
        </p:blipFill>
        <p:spPr bwMode="auto">
          <a:xfrm>
            <a:off x="2839899" y="254821"/>
            <a:ext cx="461803" cy="455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bpic.ooopic.com/16/88/18/16881815-000c71840b3fbe181c7ace155703b6c5-1.jpg">
            <a:extLst>
              <a:ext uri="{FF2B5EF4-FFF2-40B4-BE49-F238E27FC236}">
                <a16:creationId xmlns="" xmlns:a16="http://schemas.microsoft.com/office/drawing/2014/main" id="{094438B2-1F2C-4DBE-99C8-E298986C0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6250" b="64974" l="0" r="42676">
                        <a14:foregroundMark x1="7129" y1="49349" x2="7910" y2="51172"/>
                        <a14:foregroundMark x1="14453" y1="46094" x2="15820" y2="46094"/>
                        <a14:foregroundMark x1="15234" y1="52734" x2="15234" y2="52734"/>
                        <a14:foregroundMark x1="16309" y1="51953" x2="16309" y2="51953"/>
                        <a14:foregroundMark x1="17773" y1="51693" x2="17773" y2="51693"/>
                        <a14:foregroundMark x1="20801" y1="54036" x2="21582" y2="54036"/>
                        <a14:foregroundMark x1="31836" y1="52214" x2="31836" y2="52214"/>
                        <a14:foregroundMark x1="30566" y1="34635" x2="30566" y2="34635"/>
                        <a14:foregroundMark x1="24316" y1="33594" x2="24316" y2="33594"/>
                        <a14:foregroundMark x1="21875" y1="38672" x2="21875" y2="38672"/>
                        <a14:foregroundMark x1="23340" y1="39193" x2="23340" y2="39193"/>
                        <a14:foregroundMark x1="24902" y1="39453" x2="24902" y2="39453"/>
                        <a14:foregroundMark x1="7129" y1="28776" x2="7129" y2="28776"/>
                        <a14:foregroundMark x1="3418" y1="28776" x2="3418" y2="28776"/>
                        <a14:foregroundMark x1="3027" y1="27083" x2="3027" y2="27083"/>
                        <a14:foregroundMark x1="2832" y1="25651" x2="2832" y2="25651"/>
                        <a14:foregroundMark x1="13770" y1="13542" x2="13770" y2="13542"/>
                        <a14:foregroundMark x1="12988" y1="17839" x2="12988" y2="17839"/>
                        <a14:foregroundMark x1="12988" y1="20573" x2="12988" y2="20573"/>
                        <a14:foregroundMark x1="21777" y1="11328" x2="21777" y2="11328"/>
                        <a14:foregroundMark x1="26563" y1="14453" x2="26563" y2="14453"/>
                        <a14:foregroundMark x1="26660" y1="16927" x2="26660" y2="16927"/>
                        <a14:foregroundMark x1="26563" y1="22005" x2="26563" y2="22005"/>
                        <a14:foregroundMark x1="31445" y1="19531" x2="31445" y2="19531"/>
                        <a14:foregroundMark x1="33008" y1="16536" x2="33008" y2="16536"/>
                        <a14:foregroundMark x1="31934" y1="14714" x2="31934" y2="14714"/>
                        <a14:foregroundMark x1="32520" y1="18490" x2="32520" y2="18490"/>
                        <a14:foregroundMark x1="32422" y1="24219" x2="32422" y2="24219"/>
                        <a14:foregroundMark x1="35059" y1="25000" x2="35059" y2="25000"/>
                        <a14:foregroundMark x1="38477" y1="32161" x2="38477" y2="32161"/>
                        <a14:foregroundMark x1="39160" y1="33073" x2="39160" y2="33073"/>
                        <a14:foregroundMark x1="40234" y1="34896" x2="40234" y2="34896"/>
                        <a14:backgroundMark x1="14844" y1="39974" x2="14844" y2="39974"/>
                        <a14:backgroundMark x1="24023" y1="29427" x2="24023" y2="29427"/>
                        <a14:backgroundMark x1="22461" y1="28776" x2="22461" y2="28776"/>
                        <a14:backgroundMark x1="24707" y1="12891" x2="24707" y2="12891"/>
                        <a14:backgroundMark x1="23926" y1="12891" x2="23926" y2="12891"/>
                        <a14:backgroundMark x1="22754" y1="11458" x2="22754" y2="11458"/>
                        <a14:backgroundMark x1="23438" y1="12630" x2="23438" y2="12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75" r="58571" b="37955"/>
          <a:stretch/>
        </p:blipFill>
        <p:spPr bwMode="auto">
          <a:xfrm>
            <a:off x="8275217" y="3770194"/>
            <a:ext cx="461803" cy="455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7947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587FE00F-7CBB-478F-AE6A-CACBC4D7D5C8}"/>
              </a:ext>
            </a:extLst>
          </p:cNvPr>
          <p:cNvGrpSpPr/>
          <p:nvPr/>
        </p:nvGrpSpPr>
        <p:grpSpPr>
          <a:xfrm>
            <a:off x="7656267" y="-13648"/>
            <a:ext cx="2838203" cy="3133783"/>
            <a:chOff x="7891926" y="0"/>
            <a:chExt cx="1880674" cy="2076534"/>
          </a:xfrm>
        </p:grpSpPr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D80DCE0B-7280-4192-9701-7F09A4E3D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4268" t="-333" r="2703" b="71520"/>
            <a:stretch/>
          </p:blipFill>
          <p:spPr>
            <a:xfrm>
              <a:off x="7891926" y="0"/>
              <a:ext cx="1844040" cy="2076534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C2DD63F1-79D1-4E02-B480-FE167E063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350" t="6444" r="67070" b="83112"/>
            <a:stretch/>
          </p:blipFill>
          <p:spPr>
            <a:xfrm>
              <a:off x="8020213" y="375991"/>
              <a:ext cx="496551" cy="569216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9C34D863-3A75-4CB9-A8D9-234A7CCC4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350" t="6444" r="67070" b="83112"/>
            <a:stretch/>
          </p:blipFill>
          <p:spPr>
            <a:xfrm>
              <a:off x="8648131" y="729547"/>
              <a:ext cx="496551" cy="56921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C9BCC6AA-ACB6-43D1-BCA4-2B6CBA3B1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350" t="6444" r="67070" b="83112"/>
            <a:stretch/>
          </p:blipFill>
          <p:spPr>
            <a:xfrm>
              <a:off x="9276049" y="375992"/>
              <a:ext cx="496551" cy="569216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0EACFE0E-F2FF-4332-8FA4-88E9DD267AAF}"/>
              </a:ext>
            </a:extLst>
          </p:cNvPr>
          <p:cNvGrpSpPr/>
          <p:nvPr/>
        </p:nvGrpSpPr>
        <p:grpSpPr>
          <a:xfrm>
            <a:off x="6974007" y="2456597"/>
            <a:ext cx="4248740" cy="2811384"/>
            <a:chOff x="703339" y="1816409"/>
            <a:chExt cx="4735579" cy="3222722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21DA44BA-C1F9-4428-B33F-935D338EB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0592" y="1822855"/>
              <a:ext cx="3970245" cy="3042108"/>
            </a:xfrm>
            <a:prstGeom prst="rect">
              <a:avLst/>
            </a:prstGeom>
            <a:effectLst>
              <a:reflection blurRad="6350" stA="48000" endPos="71000" dist="12700" dir="5400000" sy="-100000" algn="bl" rotWithShape="0"/>
            </a:effectLst>
          </p:spPr>
        </p:pic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5F3F3952-53DF-4FEC-BE2B-861CD42900E7}"/>
                </a:ext>
              </a:extLst>
            </p:cNvPr>
            <p:cNvSpPr/>
            <p:nvPr/>
          </p:nvSpPr>
          <p:spPr>
            <a:xfrm>
              <a:off x="876809" y="1816409"/>
              <a:ext cx="4562109" cy="3055002"/>
            </a:xfrm>
            <a:prstGeom prst="rect">
              <a:avLst/>
            </a:prstGeom>
            <a:noFill/>
            <a:ln w="6350">
              <a:solidFill>
                <a:srgbClr val="F4D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FAC45AE2-AB67-4032-92C6-36F92E9C3F12}"/>
                </a:ext>
              </a:extLst>
            </p:cNvPr>
            <p:cNvSpPr/>
            <p:nvPr/>
          </p:nvSpPr>
          <p:spPr>
            <a:xfrm>
              <a:off x="703339" y="4676332"/>
              <a:ext cx="362799" cy="362799"/>
            </a:xfrm>
            <a:prstGeom prst="rect">
              <a:avLst/>
            </a:prstGeom>
            <a:noFill/>
            <a:ln w="6350">
              <a:solidFill>
                <a:srgbClr val="F4D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D7CEA6AD-F12F-49DE-B415-8ABB4A2A35C9}"/>
              </a:ext>
            </a:extLst>
          </p:cNvPr>
          <p:cNvSpPr txBox="1"/>
          <p:nvPr/>
        </p:nvSpPr>
        <p:spPr>
          <a:xfrm>
            <a:off x="422289" y="1195559"/>
            <a:ext cx="4718367" cy="41819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钢结构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----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合金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——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硬度大，抗压能力强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1132E303-A685-4ED2-B8E7-047405C036B5}"/>
              </a:ext>
            </a:extLst>
          </p:cNvPr>
          <p:cNvSpPr txBox="1"/>
          <p:nvPr/>
        </p:nvSpPr>
        <p:spPr>
          <a:xfrm>
            <a:off x="436729" y="1690889"/>
            <a:ext cx="481311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钢筋水泥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----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复合材料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——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集中了金属材料和无机材料的优点，性能优越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CF782BD5-CB52-4DEE-A774-90FD9F5F3832}"/>
              </a:ext>
            </a:extLst>
          </p:cNvPr>
          <p:cNvSpPr txBox="1"/>
          <p:nvPr/>
        </p:nvSpPr>
        <p:spPr>
          <a:xfrm>
            <a:off x="1818895" y="501603"/>
            <a:ext cx="1826141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建筑元素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6" name="Picture 4" descr="http://bpic.ooopic.com/16/88/18/16881815-000c71840b3fbe181c7ace155703b6c5-1.jpg">
            <a:extLst>
              <a:ext uri="{FF2B5EF4-FFF2-40B4-BE49-F238E27FC236}">
                <a16:creationId xmlns="" xmlns:a16="http://schemas.microsoft.com/office/drawing/2014/main" id="{DC2452A0-52EA-401A-91F0-5FD95E0AB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6250" b="64974" l="0" r="42676">
                        <a14:foregroundMark x1="7129" y1="49349" x2="7910" y2="51172"/>
                        <a14:foregroundMark x1="14453" y1="46094" x2="15820" y2="46094"/>
                        <a14:foregroundMark x1="15234" y1="52734" x2="15234" y2="52734"/>
                        <a14:foregroundMark x1="16309" y1="51953" x2="16309" y2="51953"/>
                        <a14:foregroundMark x1="17773" y1="51693" x2="17773" y2="51693"/>
                        <a14:foregroundMark x1="20801" y1="54036" x2="21582" y2="54036"/>
                        <a14:foregroundMark x1="31836" y1="52214" x2="31836" y2="52214"/>
                        <a14:foregroundMark x1="30566" y1="34635" x2="30566" y2="34635"/>
                        <a14:foregroundMark x1="24316" y1="33594" x2="24316" y2="33594"/>
                        <a14:foregroundMark x1="21875" y1="38672" x2="21875" y2="38672"/>
                        <a14:foregroundMark x1="23340" y1="39193" x2="23340" y2="39193"/>
                        <a14:foregroundMark x1="24902" y1="39453" x2="24902" y2="39453"/>
                        <a14:foregroundMark x1="7129" y1="28776" x2="7129" y2="28776"/>
                        <a14:foregroundMark x1="3418" y1="28776" x2="3418" y2="28776"/>
                        <a14:foregroundMark x1="3027" y1="27083" x2="3027" y2="27083"/>
                        <a14:foregroundMark x1="2832" y1="25651" x2="2832" y2="25651"/>
                        <a14:foregroundMark x1="13770" y1="13542" x2="13770" y2="13542"/>
                        <a14:foregroundMark x1="12988" y1="17839" x2="12988" y2="17839"/>
                        <a14:foregroundMark x1="12988" y1="20573" x2="12988" y2="20573"/>
                        <a14:foregroundMark x1="21777" y1="11328" x2="21777" y2="11328"/>
                        <a14:foregroundMark x1="26563" y1="14453" x2="26563" y2="14453"/>
                        <a14:foregroundMark x1="26660" y1="16927" x2="26660" y2="16927"/>
                        <a14:foregroundMark x1="26563" y1="22005" x2="26563" y2="22005"/>
                        <a14:foregroundMark x1="31445" y1="19531" x2="31445" y2="19531"/>
                        <a14:foregroundMark x1="33008" y1="16536" x2="33008" y2="16536"/>
                        <a14:foregroundMark x1="31934" y1="14714" x2="31934" y2="14714"/>
                        <a14:foregroundMark x1="32520" y1="18490" x2="32520" y2="18490"/>
                        <a14:foregroundMark x1="32422" y1="24219" x2="32422" y2="24219"/>
                        <a14:foregroundMark x1="35059" y1="25000" x2="35059" y2="25000"/>
                        <a14:foregroundMark x1="38477" y1="32161" x2="38477" y2="32161"/>
                        <a14:foregroundMark x1="39160" y1="33073" x2="39160" y2="33073"/>
                        <a14:foregroundMark x1="40234" y1="34896" x2="40234" y2="34896"/>
                        <a14:backgroundMark x1="14844" y1="39974" x2="14844" y2="39974"/>
                        <a14:backgroundMark x1="24023" y1="29427" x2="24023" y2="29427"/>
                        <a14:backgroundMark x1="22461" y1="28776" x2="22461" y2="28776"/>
                        <a14:backgroundMark x1="24707" y1="12891" x2="24707" y2="12891"/>
                        <a14:backgroundMark x1="23926" y1="12891" x2="23926" y2="12891"/>
                        <a14:backgroundMark x1="22754" y1="11458" x2="22754" y2="11458"/>
                        <a14:backgroundMark x1="23438" y1="12630" x2="23438" y2="12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75" r="58571" b="37955"/>
          <a:stretch/>
        </p:blipFill>
        <p:spPr bwMode="auto">
          <a:xfrm>
            <a:off x="1224061" y="498065"/>
            <a:ext cx="461803" cy="455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C286B946-103E-48FD-B8A8-0F05602DCEB7}"/>
              </a:ext>
            </a:extLst>
          </p:cNvPr>
          <p:cNvGrpSpPr/>
          <p:nvPr/>
        </p:nvGrpSpPr>
        <p:grpSpPr>
          <a:xfrm>
            <a:off x="499853" y="4770564"/>
            <a:ext cx="1895912" cy="2223377"/>
            <a:chOff x="2107187" y="704042"/>
            <a:chExt cx="2465261" cy="3393049"/>
          </a:xfrm>
        </p:grpSpPr>
        <p:pic>
          <p:nvPicPr>
            <p:cNvPr id="18" name="图片 17">
              <a:extLst>
                <a:ext uri="{FF2B5EF4-FFF2-40B4-BE49-F238E27FC236}">
                  <a16:creationId xmlns="" xmlns:a16="http://schemas.microsoft.com/office/drawing/2014/main" id="{E2EAC40C-47FA-41D5-83B7-53B9B48F0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87" y="1112438"/>
              <a:ext cx="2136159" cy="2984653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C045B573-BAF2-4009-B7E0-693C92C98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187" y="704042"/>
              <a:ext cx="2465261" cy="2465261"/>
            </a:xfrm>
            <a:prstGeom prst="rect">
              <a:avLst/>
            </a:prstGeom>
          </p:spPr>
        </p:pic>
      </p:grpSp>
      <p:pic>
        <p:nvPicPr>
          <p:cNvPr id="21" name="图片 20" descr="100017808568_1458972614462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83560" y="2975212"/>
            <a:ext cx="2309434" cy="2880000"/>
          </a:xfrm>
          <a:prstGeom prst="rect">
            <a:avLst/>
          </a:prstGeom>
        </p:spPr>
      </p:pic>
      <p:sp>
        <p:nvSpPr>
          <p:cNvPr id="22" name="文本框 12">
            <a:extLst>
              <a:ext uri="{FF2B5EF4-FFF2-40B4-BE49-F238E27FC236}">
                <a16:creationId xmlns="" xmlns:a16="http://schemas.microsoft.com/office/drawing/2014/main" id="{1132E303-A685-4ED2-B8E7-047405C036B5}"/>
              </a:ext>
            </a:extLst>
          </p:cNvPr>
          <p:cNvSpPr txBox="1"/>
          <p:nvPr/>
        </p:nvSpPr>
        <p:spPr>
          <a:xfrm>
            <a:off x="479154" y="2935110"/>
            <a:ext cx="3587879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玻璃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----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无机材料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——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耐高温，透光性好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568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古风梅花PPT模版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280</Words>
  <Application>Microsoft Office PowerPoint</Application>
  <PresentationFormat>自定义</PresentationFormat>
  <Paragraphs>40</Paragraphs>
  <Slides>12</Slides>
  <Notes>12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中国风古风梅花PPT模版</dc:title>
  <dc:creator>wwwwwwww</dc:creator>
  <cp:lastModifiedBy>Administrator</cp:lastModifiedBy>
  <cp:revision>60</cp:revision>
  <dcterms:created xsi:type="dcterms:W3CDTF">2017-08-18T03:02:00Z</dcterms:created>
  <dcterms:modified xsi:type="dcterms:W3CDTF">2019-04-01T02:08:23Z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