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41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20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55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203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6920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34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564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51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27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33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6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89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33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5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28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778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3813-4575-4A04-BE43-A243BD5E9281}" type="datetimeFigureOut">
              <a:rPr lang="zh-CN" altLang="en-US" smtClean="0"/>
              <a:t>2019/4/1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8E784E2-A32B-49BD-8191-8CC71335B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869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17917"/>
          </a:xfrm>
        </p:spPr>
        <p:txBody>
          <a:bodyPr>
            <a:normAutofit fontScale="90000"/>
          </a:bodyPr>
          <a:lstStyle/>
          <a:p>
            <a:r>
              <a:rPr lang="zh-CN" altLang="en-US" sz="3600" dirty="0" smtClean="0"/>
              <a:t>直观学定向，寻宝有趣味，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分层稳推进，考核有差异。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pPr algn="r"/>
            <a:r>
              <a:rPr lang="zh-CN" altLang="en-US" dirty="0" smtClean="0"/>
              <a:t>水平三（五年级）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校园百米定向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说</a:t>
            </a:r>
            <a:r>
              <a:rPr lang="zh-CN" altLang="en-US" dirty="0" smtClean="0"/>
              <a:t>课</a:t>
            </a:r>
            <a:endParaRPr lang="en-US" altLang="zh-CN" dirty="0" smtClean="0"/>
          </a:p>
          <a:p>
            <a:pPr algn="r"/>
            <a:r>
              <a:rPr lang="zh-CN" altLang="en-US" dirty="0"/>
              <a:t>说</a:t>
            </a:r>
            <a:r>
              <a:rPr lang="zh-CN" altLang="en-US" dirty="0" smtClean="0"/>
              <a:t>课人：汤志刚</a:t>
            </a:r>
            <a:endParaRPr lang="en-US" altLang="zh-CN" dirty="0" smtClean="0"/>
          </a:p>
          <a:p>
            <a:pPr algn="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675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谢谢聆听，谢谢指导！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789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健康第一，寓教于乐（指导思想）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以学生为中心，重视学生的主体地位：游戏化的设计、激励性的语言、互动评价</a:t>
            </a:r>
            <a:endParaRPr lang="en-US" altLang="zh-CN" dirty="0" smtClean="0"/>
          </a:p>
          <a:p>
            <a:r>
              <a:rPr lang="zh-CN" altLang="en-US" dirty="0" smtClean="0"/>
              <a:t>育人健体：规则的认同、责任感的渗透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633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深挖教材内涵、凸显耐久素质（教材分析）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/>
              <a:t>定向运动：通过</a:t>
            </a:r>
            <a:r>
              <a:rPr lang="zh-CN" altLang="en-US" sz="2000" dirty="0"/>
              <a:t>找点游戏的方式，分散运动者的神经疲劳，在愉快的心情中达到锻炼目的，同时培养运动者的独立判断和分析能力</a:t>
            </a:r>
            <a:r>
              <a:rPr lang="zh-CN" altLang="en-US" sz="2000" dirty="0" smtClean="0"/>
              <a:t>。定向</a:t>
            </a:r>
            <a:r>
              <a:rPr lang="zh-CN" altLang="en-US" sz="2000" dirty="0"/>
              <a:t>运动也是学校开展国防教育非常好的实践项目。同时，定向运动还是非常特别的科技体育项目，融合了测绘、地图学、地理学、野外生存等知识于一身。很多中小学的地理和科技老师也在开展定向运动课，同时定向运动还是各学科融合的有利工具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zh-CN" altLang="en-US" sz="2000" dirty="0" smtClean="0"/>
              <a:t>课堂中</a:t>
            </a:r>
            <a:r>
              <a:rPr lang="zh-CN" altLang="en-US" sz="2000" dirty="0" smtClean="0"/>
              <a:t>开展百米定向</a:t>
            </a:r>
            <a:r>
              <a:rPr lang="zh-CN" altLang="en-US" sz="2000" dirty="0" smtClean="0"/>
              <a:t>跑</a:t>
            </a:r>
            <a:r>
              <a:rPr lang="zh-CN" altLang="en-US" sz="2000" dirty="0" smtClean="0"/>
              <a:t>：在相应的场地上，以人工布景的形式进行的。作为定向跑的一个新兴项目，具有观赏性强、技术性高、易参与和组织，能够锻炼反应敏捷和奔跑速度。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4847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提高合作效率、增强学习乐趣（学情分析）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学生存在两头的问题，既要让优者得到足够的运动量，也要关注差异学生的承受力。</a:t>
            </a:r>
            <a:endParaRPr lang="en-US" altLang="zh-CN" dirty="0" smtClean="0"/>
          </a:p>
          <a:p>
            <a:r>
              <a:rPr lang="zh-CN" altLang="en-US" dirty="0" smtClean="0"/>
              <a:t>多采用分层设计练习、共同承担练习量、小组整体达成度等形式，让更多的差异学生愿意参与活动。</a:t>
            </a:r>
            <a:endParaRPr lang="en-US" altLang="zh-CN" dirty="0" smtClean="0"/>
          </a:p>
          <a:p>
            <a:r>
              <a:rPr lang="zh-CN" altLang="en-US" dirty="0" smtClean="0"/>
              <a:t>用游戏串联的形式，把跑动的积极性串联起来。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081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教学</a:t>
            </a:r>
            <a:r>
              <a:rPr lang="zh-CN" altLang="en-US" dirty="0" smtClean="0"/>
              <a:t>目标：重、难点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</a:t>
            </a:r>
            <a:r>
              <a:rPr lang="zh-CN" altLang="en-US" dirty="0"/>
              <a:t>学生能够知道定向活动“人动、图不动”的基本方法，了解“提前读图”的操作方法。</a:t>
            </a:r>
            <a:endParaRPr lang="en-US" altLang="zh-CN" dirty="0"/>
          </a:p>
          <a:p>
            <a:r>
              <a:rPr lang="zh-CN" altLang="en-US" dirty="0"/>
              <a:t>学生掌握“提前读图”技术，部分学生在同伴的帮助下能够完成随队跑动的任务。</a:t>
            </a:r>
            <a:endParaRPr lang="en-US" altLang="zh-CN" dirty="0"/>
          </a:p>
          <a:p>
            <a:r>
              <a:rPr lang="zh-CN" altLang="en-US" dirty="0"/>
              <a:t>在游戏中学会合作、发扬团结竞争的意识和顽强的品质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重点：“人动、图不动”正确使用地图</a:t>
            </a:r>
            <a:endParaRPr lang="en-US" altLang="zh-CN" dirty="0" smtClean="0"/>
          </a:p>
          <a:p>
            <a:r>
              <a:rPr lang="zh-CN" altLang="en-US" dirty="0" smtClean="0"/>
              <a:t>难点：连续变化方向的路线中，提前判断和选择。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015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体验互动，激发潜能（教、学之法）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教学方法：结合图示讲解定向方法、采用寻宝情境法、把教室室内引导和多媒体运用结合起来用直观法进行教学准备。</a:t>
            </a:r>
            <a:endParaRPr lang="en-US" altLang="zh-CN" dirty="0" smtClean="0"/>
          </a:p>
          <a:p>
            <a:r>
              <a:rPr lang="zh-CN" altLang="en-US" dirty="0" smtClean="0"/>
              <a:t>学习方法：观察聆听、情境参与，讨论、探讨结合生生、师生间的评价互动，激发学生在学习中建立自主意识。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37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分层推进、由易到难（教学主流程）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准备部分：兔子舞进行身心热身准备。</a:t>
            </a:r>
            <a:endParaRPr lang="en-US" altLang="zh-CN" dirty="0" smtClean="0"/>
          </a:p>
          <a:p>
            <a:r>
              <a:rPr lang="zh-CN" altLang="en-US" dirty="0" smtClean="0"/>
              <a:t>主教学：</a:t>
            </a:r>
            <a:endParaRPr lang="en-US" altLang="zh-CN" dirty="0" smtClean="0"/>
          </a:p>
          <a:p>
            <a:r>
              <a:rPr lang="zh-CN" altLang="en-US" dirty="0" smtClean="0"/>
              <a:t>第一层次：简单的路线，</a:t>
            </a:r>
            <a:r>
              <a:rPr lang="en-US" altLang="zh-CN" dirty="0" smtClean="0"/>
              <a:t>4-5</a:t>
            </a:r>
            <a:r>
              <a:rPr lang="zh-CN" altLang="en-US" dirty="0" smtClean="0"/>
              <a:t>个点的图，依次</a:t>
            </a:r>
            <a:r>
              <a:rPr lang="zh-CN" altLang="en-US" dirty="0"/>
              <a:t>找</a:t>
            </a:r>
            <a:r>
              <a:rPr lang="zh-CN" altLang="en-US" dirty="0" smtClean="0"/>
              <a:t>点</a:t>
            </a:r>
            <a:endParaRPr lang="en-US" altLang="zh-CN" dirty="0" smtClean="0"/>
          </a:p>
          <a:p>
            <a:r>
              <a:rPr lang="zh-CN" altLang="en-US" dirty="0" smtClean="0"/>
              <a:t>第二层次：多点的路线，连续标定地图、提前读图，提升速度耐力</a:t>
            </a:r>
            <a:endParaRPr lang="en-US" altLang="zh-CN" dirty="0" smtClean="0"/>
          </a:p>
          <a:p>
            <a:r>
              <a:rPr lang="zh-CN" altLang="en-US" dirty="0" smtClean="0"/>
              <a:t>第三层次：迷宫定向，复杂的连续变化方向的路线、提高心理素质和学习兴趣，进一步提升体能。</a:t>
            </a:r>
            <a:endParaRPr lang="en-US" altLang="zh-CN" dirty="0" smtClean="0"/>
          </a:p>
          <a:p>
            <a:r>
              <a:rPr lang="zh-CN" altLang="en-US" dirty="0" smtClean="0"/>
              <a:t>教学考评：以整组完成质量为主要评价内容。</a:t>
            </a:r>
            <a:endParaRPr lang="en-US" altLang="zh-CN" dirty="0" smtClean="0"/>
          </a:p>
          <a:p>
            <a:r>
              <a:rPr lang="zh-CN" altLang="en-US" dirty="0" smtClean="0"/>
              <a:t>结束部分：鉴宝放松，互评能力，回收器材，再见。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305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场地器材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定向地图一组一张</a:t>
            </a:r>
            <a:endParaRPr lang="en-US" altLang="zh-CN" dirty="0" smtClean="0"/>
          </a:p>
          <a:p>
            <a:r>
              <a:rPr lang="zh-CN" altLang="en-US" dirty="0"/>
              <a:t>标志</a:t>
            </a:r>
            <a:r>
              <a:rPr lang="zh-CN" altLang="en-US" dirty="0" smtClean="0"/>
              <a:t>物、标志桶若干</a:t>
            </a:r>
            <a:endParaRPr lang="en-US" altLang="zh-CN" dirty="0" smtClean="0"/>
          </a:p>
          <a:p>
            <a:r>
              <a:rPr lang="zh-CN" altLang="en-US" dirty="0" smtClean="0"/>
              <a:t>空白小本若干，作打卡使用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81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预计效果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学生能够在教师的指导下认真的参与各个练习，对百米定向的学习内容有比较浓厚的兴趣。</a:t>
            </a:r>
            <a:endParaRPr lang="en-US" altLang="zh-CN" dirty="0" smtClean="0"/>
          </a:p>
          <a:p>
            <a:r>
              <a:rPr lang="zh-CN" altLang="en-US" dirty="0"/>
              <a:t>本</a:t>
            </a:r>
            <a:r>
              <a:rPr lang="zh-CN" altLang="en-US" dirty="0" smtClean="0"/>
              <a:t>课的练习密度在</a:t>
            </a:r>
            <a:r>
              <a:rPr lang="en-US" altLang="zh-CN" dirty="0" smtClean="0"/>
              <a:t>40%</a:t>
            </a:r>
            <a:r>
              <a:rPr lang="zh-CN" altLang="en-US" dirty="0" smtClean="0"/>
              <a:t>左右，最高心率</a:t>
            </a:r>
            <a:r>
              <a:rPr lang="en-US" altLang="zh-CN" dirty="0" smtClean="0"/>
              <a:t>155-165</a:t>
            </a:r>
            <a:r>
              <a:rPr lang="zh-CN" altLang="en-US" dirty="0" smtClean="0"/>
              <a:t>次</a:t>
            </a:r>
            <a:r>
              <a:rPr lang="en-US" altLang="zh-CN" dirty="0" smtClean="0"/>
              <a:t>/</a:t>
            </a:r>
            <a:r>
              <a:rPr lang="zh-CN" altLang="en-US" dirty="0" smtClean="0"/>
              <a:t>分，平均</a:t>
            </a:r>
            <a:r>
              <a:rPr lang="en-US" altLang="zh-CN" dirty="0" smtClean="0"/>
              <a:t>135</a:t>
            </a:r>
          </a:p>
          <a:p>
            <a:r>
              <a:rPr lang="zh-CN" altLang="en-US" dirty="0" smtClean="0"/>
              <a:t>可能出现拿反地图的情况，及时发现问题，当场解决。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98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356</TotalTime>
  <Words>680</Words>
  <Application>Microsoft Office PowerPoint</Application>
  <PresentationFormat>宽屏</PresentationFormat>
  <Paragraphs>39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幼圆</vt:lpstr>
      <vt:lpstr>Arial</vt:lpstr>
      <vt:lpstr>Century Gothic</vt:lpstr>
      <vt:lpstr>Wingdings 3</vt:lpstr>
      <vt:lpstr>丝状</vt:lpstr>
      <vt:lpstr>直观学定向，寻宝有趣味， 分层稳推进，考核有差异。</vt:lpstr>
      <vt:lpstr>健康第一，寓教于乐（指导思想）</vt:lpstr>
      <vt:lpstr>深挖教材内涵、凸显耐久素质（教材分析）</vt:lpstr>
      <vt:lpstr>提高合作效率、增强学习乐趣（学情分析）</vt:lpstr>
      <vt:lpstr>教学目标：重、难点</vt:lpstr>
      <vt:lpstr>体验互动，激发潜能（教、学之法）</vt:lpstr>
      <vt:lpstr>分层推进、由易到难（教学主流程）</vt:lpstr>
      <vt:lpstr>场地器材</vt:lpstr>
      <vt:lpstr>预计效果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asus</cp:lastModifiedBy>
  <cp:revision>13</cp:revision>
  <dcterms:created xsi:type="dcterms:W3CDTF">2019-03-18T07:21:31Z</dcterms:created>
  <dcterms:modified xsi:type="dcterms:W3CDTF">2019-04-01T02:39:09Z</dcterms:modified>
</cp:coreProperties>
</file>