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17"/>
  </p:notesMasterIdLst>
  <p:sldIdLst>
    <p:sldId id="449" r:id="rId6"/>
    <p:sldId id="519" r:id="rId7"/>
    <p:sldId id="520" r:id="rId8"/>
    <p:sldId id="386" r:id="rId9"/>
    <p:sldId id="419" r:id="rId10"/>
    <p:sldId id="451" r:id="rId11"/>
    <p:sldId id="496" r:id="rId12"/>
    <p:sldId id="335" r:id="rId13"/>
    <p:sldId id="337" r:id="rId14"/>
    <p:sldId id="497" r:id="rId15"/>
    <p:sldId id="498" r:id="rId16"/>
    <p:sldId id="456" r:id="rId18"/>
    <p:sldId id="341" r:id="rId19"/>
    <p:sldId id="366" r:id="rId20"/>
    <p:sldId id="522" r:id="rId21"/>
    <p:sldId id="548" r:id="rId22"/>
    <p:sldId id="521" r:id="rId23"/>
    <p:sldId id="524" r:id="rId24"/>
    <p:sldId id="483" r:id="rId25"/>
    <p:sldId id="462" r:id="rId26"/>
    <p:sldId id="482" r:id="rId27"/>
    <p:sldId id="481" r:id="rId28"/>
    <p:sldId id="484" r:id="rId29"/>
    <p:sldId id="348" r:id="rId30"/>
    <p:sldId id="358" r:id="rId31"/>
    <p:sldId id="463" r:id="rId32"/>
    <p:sldId id="485" r:id="rId33"/>
    <p:sldId id="363" r:id="rId34"/>
    <p:sldId id="362" r:id="rId35"/>
    <p:sldId id="364"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FF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9026" autoAdjust="0"/>
  </p:normalViewPr>
  <p:slideViewPr>
    <p:cSldViewPr>
      <p:cViewPr varScale="1">
        <p:scale>
          <a:sx n="76" d="100"/>
          <a:sy n="76" d="100"/>
        </p:scale>
        <p:origin x="-1206" y="-84"/>
      </p:cViewPr>
      <p:guideLst>
        <p:guide orient="horz" pos="2211"/>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notesMaster" Target="notesMasters/notesMaster1.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2D7FA2-5A67-4DBC-9497-587BEFE40707}"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zh-CN" altLang="en-US"/>
        </a:p>
      </dgm:t>
    </dgm:pt>
    <dgm:pt modelId="{304300A2-313D-4A07-A56E-73D4C8AF20BF}">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如何加强宪法监督</a:t>
          </a:r>
          <a:endParaRPr lang="zh-CN" altLang="en-US" sz="2800" dirty="0">
            <a:latin typeface="微软雅黑" panose="020B0503020204020204" pitchFamily="34" charset="-122"/>
            <a:ea typeface="微软雅黑" panose="020B0503020204020204" pitchFamily="34" charset="-122"/>
          </a:endParaRPr>
        </a:p>
      </dgm:t>
    </dgm:pt>
    <dgm:pt modelId="{D76913A6-9841-4323-9615-B28A73AC85B1}" cxnId="{0FC2CBED-6474-4A66-8304-C7D07A41CC65}"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E9404765-8EEB-45D4-82A8-56CF5E98C5D0}" cxnId="{0FC2CBED-6474-4A66-8304-C7D07A41CC65}"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34562819-67F7-4657-A670-7CD36F9D9F92}">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监督权力行使</a:t>
          </a:r>
          <a:endParaRPr lang="zh-CN" altLang="en-US" sz="2400" dirty="0">
            <a:latin typeface="微软雅黑" panose="020B0503020204020204" pitchFamily="34" charset="-122"/>
            <a:ea typeface="微软雅黑" panose="020B0503020204020204" pitchFamily="34" charset="-122"/>
          </a:endParaRPr>
        </a:p>
      </dgm:t>
    </dgm:pt>
    <dgm:pt modelId="{855CD959-D203-4A83-A87B-D914E82487C4}" cxnId="{0A3C6997-AF3A-478C-AB43-4A0A98153D44}"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95422042-1876-44D3-B187-D0A04437EC7E}" cxnId="{0A3C6997-AF3A-478C-AB43-4A0A98153D44}"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DAF382C4-9FBD-4F5F-BEA0-321B4AC7C70F}">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增强宪法意识</a:t>
          </a:r>
          <a:endParaRPr lang="zh-CN" altLang="en-US" sz="2400" dirty="0">
            <a:latin typeface="微软雅黑" panose="020B0503020204020204" pitchFamily="34" charset="-122"/>
            <a:ea typeface="微软雅黑" panose="020B0503020204020204" pitchFamily="34" charset="-122"/>
          </a:endParaRPr>
        </a:p>
      </dgm:t>
    </dgm:pt>
    <dgm:pt modelId="{D0909D17-9C4A-4A0D-B32C-1D4B30696A56}" cxnId="{D6C795D5-A712-4D3D-880D-86F834B9AE51}"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CC66A15E-4B21-4AAD-93CE-588C7642A76F}" cxnId="{D6C795D5-A712-4D3D-880D-86F834B9AE51}"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B2439FA0-97B3-4496-B2C0-EBB087FDA771}" type="pres">
      <dgm:prSet presAssocID="{B12D7FA2-5A67-4DBC-9497-587BEFE40707}" presName="hierChild1" presStyleCnt="0">
        <dgm:presLayoutVars>
          <dgm:chPref val="1"/>
          <dgm:dir/>
          <dgm:animOne val="branch"/>
          <dgm:animLvl val="lvl"/>
          <dgm:resizeHandles/>
        </dgm:presLayoutVars>
      </dgm:prSet>
      <dgm:spPr/>
      <dgm:t>
        <a:bodyPr/>
        <a:lstStyle/>
        <a:p>
          <a:endParaRPr lang="zh-CN" altLang="en-US"/>
        </a:p>
      </dgm:t>
    </dgm:pt>
    <dgm:pt modelId="{512BA7AE-0AFF-4207-AFD6-A666D8993894}" type="pres">
      <dgm:prSet presAssocID="{304300A2-313D-4A07-A56E-73D4C8AF20BF}" presName="hierRoot1" presStyleCnt="0"/>
      <dgm:spPr/>
    </dgm:pt>
    <dgm:pt modelId="{0A475253-951E-4C67-AA10-41F38F6DB6DA}" type="pres">
      <dgm:prSet presAssocID="{304300A2-313D-4A07-A56E-73D4C8AF20BF}" presName="composite" presStyleCnt="0"/>
      <dgm:spPr/>
    </dgm:pt>
    <dgm:pt modelId="{9684A687-8020-463E-85EC-191333D4A0F2}" type="pres">
      <dgm:prSet presAssocID="{304300A2-313D-4A07-A56E-73D4C8AF20BF}" presName="background" presStyleLbl="node0" presStyleIdx="0" presStyleCnt="1"/>
      <dgm:spPr/>
    </dgm:pt>
    <dgm:pt modelId="{B05F2FCA-7B3F-4FDD-9C8F-8BD49925036C}" type="pres">
      <dgm:prSet presAssocID="{304300A2-313D-4A07-A56E-73D4C8AF20BF}" presName="text" presStyleLbl="fgAcc0" presStyleIdx="0" presStyleCnt="1">
        <dgm:presLayoutVars>
          <dgm:chPref val="3"/>
        </dgm:presLayoutVars>
      </dgm:prSet>
      <dgm:spPr/>
      <dgm:t>
        <a:bodyPr/>
        <a:lstStyle/>
        <a:p>
          <a:endParaRPr lang="zh-CN" altLang="en-US"/>
        </a:p>
      </dgm:t>
    </dgm:pt>
    <dgm:pt modelId="{DA7C58E9-4450-470B-BF2A-694C1864EEFA}" type="pres">
      <dgm:prSet presAssocID="{304300A2-313D-4A07-A56E-73D4C8AF20BF}" presName="hierChild2" presStyleCnt="0"/>
      <dgm:spPr/>
    </dgm:pt>
    <dgm:pt modelId="{B7B383EF-A0BA-489F-83CF-129CED84E741}" type="pres">
      <dgm:prSet presAssocID="{855CD959-D203-4A83-A87B-D914E82487C4}" presName="Name10" presStyleLbl="parChTrans1D2" presStyleIdx="0" presStyleCnt="2"/>
      <dgm:spPr/>
      <dgm:t>
        <a:bodyPr/>
        <a:lstStyle/>
        <a:p>
          <a:endParaRPr lang="zh-CN" altLang="en-US"/>
        </a:p>
      </dgm:t>
    </dgm:pt>
    <dgm:pt modelId="{14DBB9C7-79F3-4ED9-AA90-48BF23F9C916}" type="pres">
      <dgm:prSet presAssocID="{34562819-67F7-4657-A670-7CD36F9D9F92}" presName="hierRoot2" presStyleCnt="0"/>
      <dgm:spPr/>
    </dgm:pt>
    <dgm:pt modelId="{AC1F75CE-BE74-43D4-87CA-4E020059B858}" type="pres">
      <dgm:prSet presAssocID="{34562819-67F7-4657-A670-7CD36F9D9F92}" presName="composite2" presStyleCnt="0"/>
      <dgm:spPr/>
    </dgm:pt>
    <dgm:pt modelId="{532467F4-39FF-4DD4-BA8D-EB2B4B564DAD}" type="pres">
      <dgm:prSet presAssocID="{34562819-67F7-4657-A670-7CD36F9D9F92}" presName="background2" presStyleLbl="node2" presStyleIdx="0" presStyleCnt="2"/>
      <dgm:spPr/>
    </dgm:pt>
    <dgm:pt modelId="{8963F9F3-0039-452A-B52C-1C42FBB63661}" type="pres">
      <dgm:prSet presAssocID="{34562819-67F7-4657-A670-7CD36F9D9F92}" presName="text2" presStyleLbl="fgAcc2" presStyleIdx="0" presStyleCnt="2">
        <dgm:presLayoutVars>
          <dgm:chPref val="3"/>
        </dgm:presLayoutVars>
      </dgm:prSet>
      <dgm:spPr/>
      <dgm:t>
        <a:bodyPr/>
        <a:lstStyle/>
        <a:p>
          <a:endParaRPr lang="zh-CN" altLang="en-US"/>
        </a:p>
      </dgm:t>
    </dgm:pt>
    <dgm:pt modelId="{BB8A4EA7-CE40-485F-AC5F-72F051D2EF4B}" type="pres">
      <dgm:prSet presAssocID="{34562819-67F7-4657-A670-7CD36F9D9F92}" presName="hierChild3" presStyleCnt="0"/>
      <dgm:spPr/>
    </dgm:pt>
    <dgm:pt modelId="{DD9D0218-EAAB-4007-8330-7B2B84AE7071}" type="pres">
      <dgm:prSet presAssocID="{CC66A15E-4B21-4AAD-93CE-588C7642A76F}" presName="Name10" presStyleLbl="parChTrans1D2" presStyleIdx="1" presStyleCnt="2"/>
      <dgm:spPr/>
      <dgm:t>
        <a:bodyPr/>
        <a:lstStyle/>
        <a:p>
          <a:endParaRPr lang="zh-CN" altLang="en-US"/>
        </a:p>
      </dgm:t>
    </dgm:pt>
    <dgm:pt modelId="{2E434DE4-790D-4942-A886-807D8D58D480}" type="pres">
      <dgm:prSet presAssocID="{DAF382C4-9FBD-4F5F-BEA0-321B4AC7C70F}" presName="hierRoot2" presStyleCnt="0"/>
      <dgm:spPr/>
    </dgm:pt>
    <dgm:pt modelId="{5EA328A4-6128-4253-BBBC-3922CB8F78EF}" type="pres">
      <dgm:prSet presAssocID="{DAF382C4-9FBD-4F5F-BEA0-321B4AC7C70F}" presName="composite2" presStyleCnt="0"/>
      <dgm:spPr/>
    </dgm:pt>
    <dgm:pt modelId="{80D68C21-B509-4FAE-9287-3970D7F65730}" type="pres">
      <dgm:prSet presAssocID="{DAF382C4-9FBD-4F5F-BEA0-321B4AC7C70F}" presName="background2" presStyleLbl="node2" presStyleIdx="1" presStyleCnt="2"/>
      <dgm:spPr/>
    </dgm:pt>
    <dgm:pt modelId="{F5E1F696-8B45-44D9-AE40-56D750E4D68F}" type="pres">
      <dgm:prSet presAssocID="{DAF382C4-9FBD-4F5F-BEA0-321B4AC7C70F}" presName="text2" presStyleLbl="fgAcc2" presStyleIdx="1" presStyleCnt="2">
        <dgm:presLayoutVars>
          <dgm:chPref val="3"/>
        </dgm:presLayoutVars>
      </dgm:prSet>
      <dgm:spPr/>
      <dgm:t>
        <a:bodyPr/>
        <a:lstStyle/>
        <a:p>
          <a:endParaRPr lang="zh-CN" altLang="en-US"/>
        </a:p>
      </dgm:t>
    </dgm:pt>
    <dgm:pt modelId="{643CD2F6-63CE-4001-B6CA-D6EE8BB8B426}" type="pres">
      <dgm:prSet presAssocID="{DAF382C4-9FBD-4F5F-BEA0-321B4AC7C70F}" presName="hierChild3" presStyleCnt="0"/>
      <dgm:spPr/>
    </dgm:pt>
  </dgm:ptLst>
  <dgm:cxnLst>
    <dgm:cxn modelId="{934F04D2-6878-4376-8004-202E6AA098E8}" type="presOf" srcId="{CC66A15E-4B21-4AAD-93CE-588C7642A76F}" destId="{DD9D0218-EAAB-4007-8330-7B2B84AE7071}" srcOrd="0" destOrd="0" presId="urn:microsoft.com/office/officeart/2005/8/layout/hierarchy1"/>
    <dgm:cxn modelId="{7A37B3D3-4503-4ABD-BAD4-64E0B0F02D45}" type="presOf" srcId="{304300A2-313D-4A07-A56E-73D4C8AF20BF}" destId="{B05F2FCA-7B3F-4FDD-9C8F-8BD49925036C}" srcOrd="0" destOrd="0" presId="urn:microsoft.com/office/officeart/2005/8/layout/hierarchy1"/>
    <dgm:cxn modelId="{0FC2CBED-6474-4A66-8304-C7D07A41CC65}" srcId="{B12D7FA2-5A67-4DBC-9497-587BEFE40707}" destId="{304300A2-313D-4A07-A56E-73D4C8AF20BF}" srcOrd="0" destOrd="0" parTransId="{D76913A6-9841-4323-9615-B28A73AC85B1}" sibTransId="{E9404765-8EEB-45D4-82A8-56CF5E98C5D0}"/>
    <dgm:cxn modelId="{0A3C6997-AF3A-478C-AB43-4A0A98153D44}" srcId="{304300A2-313D-4A07-A56E-73D4C8AF20BF}" destId="{34562819-67F7-4657-A670-7CD36F9D9F92}" srcOrd="0" destOrd="0" parTransId="{855CD959-D203-4A83-A87B-D914E82487C4}" sibTransId="{95422042-1876-44D3-B187-D0A04437EC7E}"/>
    <dgm:cxn modelId="{8DDD4F1D-DD75-40D4-9546-DF454A531059}" type="presOf" srcId="{34562819-67F7-4657-A670-7CD36F9D9F92}" destId="{8963F9F3-0039-452A-B52C-1C42FBB63661}" srcOrd="0" destOrd="0" presId="urn:microsoft.com/office/officeart/2005/8/layout/hierarchy1"/>
    <dgm:cxn modelId="{EAC6A48B-5655-4818-9BD7-A67B0E2294C0}" type="presOf" srcId="{B12D7FA2-5A67-4DBC-9497-587BEFE40707}" destId="{B2439FA0-97B3-4496-B2C0-EBB087FDA771}" srcOrd="0" destOrd="0" presId="urn:microsoft.com/office/officeart/2005/8/layout/hierarchy1"/>
    <dgm:cxn modelId="{D6C795D5-A712-4D3D-880D-86F834B9AE51}" srcId="{304300A2-313D-4A07-A56E-73D4C8AF20BF}" destId="{DAF382C4-9FBD-4F5F-BEA0-321B4AC7C70F}" srcOrd="1" destOrd="0" parTransId="{CC66A15E-4B21-4AAD-93CE-588C7642A76F}" sibTransId="{D0909D17-9C4A-4A0D-B32C-1D4B30696A56}"/>
    <dgm:cxn modelId="{670A154B-EFAC-4F43-9772-13CE9086C8E5}" type="presOf" srcId="{DAF382C4-9FBD-4F5F-BEA0-321B4AC7C70F}" destId="{F5E1F696-8B45-44D9-AE40-56D750E4D68F}" srcOrd="0" destOrd="0" presId="urn:microsoft.com/office/officeart/2005/8/layout/hierarchy1"/>
    <dgm:cxn modelId="{54882BF1-0A0D-4E76-9CEE-C9FB029C34CE}" type="presOf" srcId="{855CD959-D203-4A83-A87B-D914E82487C4}" destId="{B7B383EF-A0BA-489F-83CF-129CED84E741}" srcOrd="0" destOrd="0" presId="urn:microsoft.com/office/officeart/2005/8/layout/hierarchy1"/>
    <dgm:cxn modelId="{A00142D4-CDEE-48D7-BD99-67DC464CB125}" type="presParOf" srcId="{B2439FA0-97B3-4496-B2C0-EBB087FDA771}" destId="{512BA7AE-0AFF-4207-AFD6-A666D8993894}" srcOrd="0" destOrd="0" presId="urn:microsoft.com/office/officeart/2005/8/layout/hierarchy1"/>
    <dgm:cxn modelId="{AA0937FB-020A-4FF1-92FE-3DB62CE34732}" type="presParOf" srcId="{512BA7AE-0AFF-4207-AFD6-A666D8993894}" destId="{0A475253-951E-4C67-AA10-41F38F6DB6DA}" srcOrd="0" destOrd="0" presId="urn:microsoft.com/office/officeart/2005/8/layout/hierarchy1"/>
    <dgm:cxn modelId="{389C7ED8-8487-4FB3-8C37-51312AB96C28}" type="presParOf" srcId="{0A475253-951E-4C67-AA10-41F38F6DB6DA}" destId="{9684A687-8020-463E-85EC-191333D4A0F2}" srcOrd="0" destOrd="0" presId="urn:microsoft.com/office/officeart/2005/8/layout/hierarchy1"/>
    <dgm:cxn modelId="{D9C9BDF4-B4BD-4815-BC88-AC71B4D91E8E}" type="presParOf" srcId="{0A475253-951E-4C67-AA10-41F38F6DB6DA}" destId="{B05F2FCA-7B3F-4FDD-9C8F-8BD49925036C}" srcOrd="1" destOrd="0" presId="urn:microsoft.com/office/officeart/2005/8/layout/hierarchy1"/>
    <dgm:cxn modelId="{7BD24AFD-7F58-45AA-B7CF-867992EB460D}" type="presParOf" srcId="{512BA7AE-0AFF-4207-AFD6-A666D8993894}" destId="{DA7C58E9-4450-470B-BF2A-694C1864EEFA}" srcOrd="1" destOrd="0" presId="urn:microsoft.com/office/officeart/2005/8/layout/hierarchy1"/>
    <dgm:cxn modelId="{D709F20B-3355-434A-B742-BB4915CEE4A4}" type="presParOf" srcId="{DA7C58E9-4450-470B-BF2A-694C1864EEFA}" destId="{B7B383EF-A0BA-489F-83CF-129CED84E741}" srcOrd="0" destOrd="0" presId="urn:microsoft.com/office/officeart/2005/8/layout/hierarchy1"/>
    <dgm:cxn modelId="{F6D51168-3C83-4EA2-87B0-A637AA81294F}" type="presParOf" srcId="{DA7C58E9-4450-470B-BF2A-694C1864EEFA}" destId="{14DBB9C7-79F3-4ED9-AA90-48BF23F9C916}" srcOrd="1" destOrd="0" presId="urn:microsoft.com/office/officeart/2005/8/layout/hierarchy1"/>
    <dgm:cxn modelId="{25DE1EBE-9B11-43B8-9E52-CBA407BCF3FC}" type="presParOf" srcId="{14DBB9C7-79F3-4ED9-AA90-48BF23F9C916}" destId="{AC1F75CE-BE74-43D4-87CA-4E020059B858}" srcOrd="0" destOrd="0" presId="urn:microsoft.com/office/officeart/2005/8/layout/hierarchy1"/>
    <dgm:cxn modelId="{B905D4BE-2B87-4A07-A7A3-411063908561}" type="presParOf" srcId="{AC1F75CE-BE74-43D4-87CA-4E020059B858}" destId="{532467F4-39FF-4DD4-BA8D-EB2B4B564DAD}" srcOrd="0" destOrd="0" presId="urn:microsoft.com/office/officeart/2005/8/layout/hierarchy1"/>
    <dgm:cxn modelId="{A33C2AA7-7B1D-4ACB-A158-3A4644AD73D8}" type="presParOf" srcId="{AC1F75CE-BE74-43D4-87CA-4E020059B858}" destId="{8963F9F3-0039-452A-B52C-1C42FBB63661}" srcOrd="1" destOrd="0" presId="urn:microsoft.com/office/officeart/2005/8/layout/hierarchy1"/>
    <dgm:cxn modelId="{AF4254B0-D87A-4FD2-B0BF-847496A9D60B}" type="presParOf" srcId="{14DBB9C7-79F3-4ED9-AA90-48BF23F9C916}" destId="{BB8A4EA7-CE40-485F-AC5F-72F051D2EF4B}" srcOrd="1" destOrd="0" presId="urn:microsoft.com/office/officeart/2005/8/layout/hierarchy1"/>
    <dgm:cxn modelId="{0941CDA6-A9FB-4517-828E-905F85C14675}" type="presParOf" srcId="{DA7C58E9-4450-470B-BF2A-694C1864EEFA}" destId="{DD9D0218-EAAB-4007-8330-7B2B84AE7071}" srcOrd="2" destOrd="0" presId="urn:microsoft.com/office/officeart/2005/8/layout/hierarchy1"/>
    <dgm:cxn modelId="{EC74C693-DE0B-4328-9140-D7B539FD41B2}" type="presParOf" srcId="{DA7C58E9-4450-470B-BF2A-694C1864EEFA}" destId="{2E434DE4-790D-4942-A886-807D8D58D480}" srcOrd="3" destOrd="0" presId="urn:microsoft.com/office/officeart/2005/8/layout/hierarchy1"/>
    <dgm:cxn modelId="{51E083B0-0EE8-4868-8E87-B2844BC41797}" type="presParOf" srcId="{2E434DE4-790D-4942-A886-807D8D58D480}" destId="{5EA328A4-6128-4253-BBBC-3922CB8F78EF}" srcOrd="0" destOrd="0" presId="urn:microsoft.com/office/officeart/2005/8/layout/hierarchy1"/>
    <dgm:cxn modelId="{9EE17246-AA69-4967-828E-CA3490CD1DEB}" type="presParOf" srcId="{5EA328A4-6128-4253-BBBC-3922CB8F78EF}" destId="{80D68C21-B509-4FAE-9287-3970D7F65730}" srcOrd="0" destOrd="0" presId="urn:microsoft.com/office/officeart/2005/8/layout/hierarchy1"/>
    <dgm:cxn modelId="{ED7410BD-F58F-4FC0-8F73-1924F2D46F4C}" type="presParOf" srcId="{5EA328A4-6128-4253-BBBC-3922CB8F78EF}" destId="{F5E1F696-8B45-44D9-AE40-56D750E4D68F}" srcOrd="1" destOrd="0" presId="urn:microsoft.com/office/officeart/2005/8/layout/hierarchy1"/>
    <dgm:cxn modelId="{51C664D7-8D34-4897-8D1D-AFA3C9390534}" type="presParOf" srcId="{2E434DE4-790D-4942-A886-807D8D58D480}" destId="{643CD2F6-63CE-4001-B6CA-D6EE8BB8B4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9D0218-EAAB-4007-8330-7B2B84AE7071}">
      <dsp:nvSpPr>
        <dsp:cNvPr id="0" name=""/>
        <dsp:cNvSpPr/>
      </dsp:nvSpPr>
      <dsp:spPr>
        <a:xfrm>
          <a:off x="3694870" y="1262029"/>
          <a:ext cx="1214034" cy="577769"/>
        </a:xfrm>
        <a:custGeom>
          <a:avLst/>
          <a:gdLst/>
          <a:ahLst/>
          <a:cxnLst/>
          <a:rect l="0" t="0" r="0" b="0"/>
          <a:pathLst>
            <a:path>
              <a:moveTo>
                <a:pt x="0" y="0"/>
              </a:moveTo>
              <a:lnTo>
                <a:pt x="0" y="393733"/>
              </a:lnTo>
              <a:lnTo>
                <a:pt x="1214034" y="393733"/>
              </a:lnTo>
              <a:lnTo>
                <a:pt x="1214034" y="5777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B383EF-A0BA-489F-83CF-129CED84E741}">
      <dsp:nvSpPr>
        <dsp:cNvPr id="0" name=""/>
        <dsp:cNvSpPr/>
      </dsp:nvSpPr>
      <dsp:spPr>
        <a:xfrm>
          <a:off x="2480836" y="1262029"/>
          <a:ext cx="1214034" cy="577769"/>
        </a:xfrm>
        <a:custGeom>
          <a:avLst/>
          <a:gdLst/>
          <a:ahLst/>
          <a:cxnLst/>
          <a:rect l="0" t="0" r="0" b="0"/>
          <a:pathLst>
            <a:path>
              <a:moveTo>
                <a:pt x="1214034" y="0"/>
              </a:moveTo>
              <a:lnTo>
                <a:pt x="1214034" y="393733"/>
              </a:lnTo>
              <a:lnTo>
                <a:pt x="0" y="393733"/>
              </a:lnTo>
              <a:lnTo>
                <a:pt x="0" y="5777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84A687-8020-463E-85EC-191333D4A0F2}">
      <dsp:nvSpPr>
        <dsp:cNvPr id="0" name=""/>
        <dsp:cNvSpPr/>
      </dsp:nvSpPr>
      <dsp:spPr>
        <a:xfrm>
          <a:off x="2701569" y="537"/>
          <a:ext cx="1986601" cy="12614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5F2FCA-7B3F-4FDD-9C8F-8BD49925036C}">
      <dsp:nvSpPr>
        <dsp:cNvPr id="0" name=""/>
        <dsp:cNvSpPr/>
      </dsp:nvSpPr>
      <dsp:spPr>
        <a:xfrm>
          <a:off x="2922303" y="210233"/>
          <a:ext cx="1986601" cy="126149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如何加强宪法监督</a:t>
          </a:r>
          <a:endParaRPr lang="zh-CN" altLang="en-US" sz="2800" kern="1200" dirty="0">
            <a:latin typeface="微软雅黑" pitchFamily="34" charset="-122"/>
            <a:ea typeface="微软雅黑" pitchFamily="34" charset="-122"/>
          </a:endParaRPr>
        </a:p>
      </dsp:txBody>
      <dsp:txXfrm>
        <a:off x="2922303" y="210233"/>
        <a:ext cx="1986601" cy="1261491"/>
      </dsp:txXfrm>
    </dsp:sp>
    <dsp:sp modelId="{532467F4-39FF-4DD4-BA8D-EB2B4B564DAD}">
      <dsp:nvSpPr>
        <dsp:cNvPr id="0" name=""/>
        <dsp:cNvSpPr/>
      </dsp:nvSpPr>
      <dsp:spPr>
        <a:xfrm>
          <a:off x="1487535" y="1839799"/>
          <a:ext cx="1986601" cy="12614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963F9F3-0039-452A-B52C-1C42FBB63661}">
      <dsp:nvSpPr>
        <dsp:cNvPr id="0" name=""/>
        <dsp:cNvSpPr/>
      </dsp:nvSpPr>
      <dsp:spPr>
        <a:xfrm>
          <a:off x="1708269" y="2049495"/>
          <a:ext cx="1986601" cy="126149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监督权力行使</a:t>
          </a:r>
          <a:endParaRPr lang="zh-CN" altLang="en-US" sz="2400" kern="1200" dirty="0">
            <a:latin typeface="微软雅黑" pitchFamily="34" charset="-122"/>
            <a:ea typeface="微软雅黑" pitchFamily="34" charset="-122"/>
          </a:endParaRPr>
        </a:p>
      </dsp:txBody>
      <dsp:txXfrm>
        <a:off x="1708269" y="2049495"/>
        <a:ext cx="1986601" cy="1261491"/>
      </dsp:txXfrm>
    </dsp:sp>
    <dsp:sp modelId="{80D68C21-B509-4FAE-9287-3970D7F65730}">
      <dsp:nvSpPr>
        <dsp:cNvPr id="0" name=""/>
        <dsp:cNvSpPr/>
      </dsp:nvSpPr>
      <dsp:spPr>
        <a:xfrm>
          <a:off x="3915604" y="1839799"/>
          <a:ext cx="1986601" cy="12614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E1F696-8B45-44D9-AE40-56D750E4D68F}">
      <dsp:nvSpPr>
        <dsp:cNvPr id="0" name=""/>
        <dsp:cNvSpPr/>
      </dsp:nvSpPr>
      <dsp:spPr>
        <a:xfrm>
          <a:off x="4136337" y="2049495"/>
          <a:ext cx="1986601" cy="126149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增强宪法意识</a:t>
          </a:r>
          <a:endParaRPr lang="zh-CN" altLang="en-US" sz="2400" kern="1200" dirty="0">
            <a:latin typeface="微软雅黑" pitchFamily="34" charset="-122"/>
            <a:ea typeface="微软雅黑" pitchFamily="34" charset="-122"/>
          </a:endParaRPr>
        </a:p>
      </dsp:txBody>
      <dsp:txXfrm>
        <a:off x="4136337" y="2049495"/>
        <a:ext cx="1986601" cy="12614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43D86-6510-4507-9D01-223DE373140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AE849-BE77-43D6-BC99-9A92CF6976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wrap="square" lIns="91440" tIns="45720" rIns="91440" bIns="45720" anchor="ctr"/>
          <a:p>
            <a:pPr lvl="0"/>
            <a:endParaRPr lang="zh-CN" altLang="en-US"/>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b="0"/>
            </a:fld>
            <a:endParaRPr lang="zh-CN"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smtClean="0">
                <a:solidFill>
                  <a:srgbClr val="FFC000"/>
                </a:solidFill>
                <a:latin typeface="仿宋" panose="02010609060101010101" pitchFamily="49" charset="-122"/>
                <a:ea typeface="仿宋" panose="02010609060101010101" pitchFamily="49" charset="-122"/>
              </a:rPr>
              <a:t>国家通过各种途径，开展各种活动，增强人们的宪法意识</a:t>
            </a:r>
            <a:endParaRPr lang="zh-CN" altLang="en-US" dirty="0"/>
          </a:p>
        </p:txBody>
      </p:sp>
      <p:sp>
        <p:nvSpPr>
          <p:cNvPr id="4" name="灯片编号占位符 3"/>
          <p:cNvSpPr>
            <a:spLocks noGrp="1"/>
          </p:cNvSpPr>
          <p:nvPr>
            <p:ph type="sldNum" sz="quarter" idx="10"/>
          </p:nvPr>
        </p:nvSpPr>
        <p:spPr/>
        <p:txBody>
          <a:bodyPr/>
          <a:lstStyle/>
          <a:p>
            <a:fld id="{1C5AE849-BE77-43D6-BC99-9A92CF6976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FF0000"/>
                </a:solidFill>
              </a:rPr>
              <a:t>B</a:t>
            </a:r>
            <a:endParaRPr lang="en-US" altLang="zh-CN" sz="1200" dirty="0" smtClean="0">
              <a:solidFill>
                <a:srgbClr val="FF0000"/>
              </a:solidFill>
            </a:endParaRPr>
          </a:p>
          <a:p>
            <a:endParaRPr lang="zh-CN" altLang="en-US" dirty="0"/>
          </a:p>
        </p:txBody>
      </p:sp>
      <p:sp>
        <p:nvSpPr>
          <p:cNvPr id="4" name="灯片编号占位符 3"/>
          <p:cNvSpPr>
            <a:spLocks noGrp="1"/>
          </p:cNvSpPr>
          <p:nvPr>
            <p:ph type="sldNum" sz="quarter" idx="10"/>
          </p:nvPr>
        </p:nvSpPr>
        <p:spPr/>
        <p:txBody>
          <a:bodyPr/>
          <a:lstStyle/>
          <a:p>
            <a:fld id="{1C5AE849-BE77-43D6-BC99-9A92CF6976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41" name="矩形 4"/>
          <p:cNvSpPr>
            <a:spLocks noChangeArrowheads="1"/>
          </p:cNvSpPr>
          <p:nvPr/>
        </p:nvSpPr>
        <p:spPr bwMode="auto">
          <a:xfrm>
            <a:off x="0" y="0"/>
            <a:ext cx="9144000" cy="5197475"/>
          </a:xfrm>
          <a:prstGeom prst="rect">
            <a:avLst/>
          </a:prstGeom>
          <a:solidFill>
            <a:srgbClr val="DD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2" name="矩形 7"/>
          <p:cNvSpPr>
            <a:spLocks noChangeArrowheads="1"/>
          </p:cNvSpPr>
          <p:nvPr/>
        </p:nvSpPr>
        <p:spPr bwMode="auto">
          <a:xfrm>
            <a:off x="0" y="5126038"/>
            <a:ext cx="9144000" cy="142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052" name="直接连接符 9"/>
          <p:cNvSpPr/>
          <p:nvPr/>
        </p:nvSpPr>
        <p:spPr>
          <a:xfrm rot="5400000">
            <a:off x="841375" y="4729163"/>
            <a:ext cx="785813" cy="3175"/>
          </a:xfrm>
          <a:prstGeom prst="line">
            <a:avLst/>
          </a:prstGeom>
          <a:ln w="19050" cap="flat" cmpd="sng">
            <a:solidFill>
              <a:srgbClr val="7F7F7F"/>
            </a:solidFill>
            <a:prstDash val="solid"/>
            <a:round/>
            <a:headEnd type="none" w="med" len="med"/>
            <a:tailEnd type="none" w="med" len="med"/>
          </a:ln>
        </p:spPr>
      </p:sp>
      <p:grpSp>
        <p:nvGrpSpPr>
          <p:cNvPr id="2053" name="Group 10"/>
          <p:cNvGrpSpPr/>
          <p:nvPr/>
        </p:nvGrpSpPr>
        <p:grpSpPr>
          <a:xfrm rot="-759428">
            <a:off x="1150938" y="4140200"/>
            <a:ext cx="263525" cy="236538"/>
            <a:chOff x="0" y="0"/>
            <a:chExt cx="262892" cy="236198"/>
          </a:xfrm>
        </p:grpSpPr>
        <p:sp>
          <p:nvSpPr>
            <p:cNvPr id="2054" name="同心圆 10"/>
            <p:cNvSpPr/>
            <p:nvPr/>
          </p:nvSpPr>
          <p:spPr>
            <a:xfrm>
              <a:off x="0" y="56198"/>
              <a:ext cx="180000" cy="180000"/>
            </a:xfrm>
            <a:custGeom>
              <a:avLst/>
              <a:gdLst/>
              <a:ahLst/>
              <a:cxnLst>
                <a:cxn ang="0">
                  <a:pos x="6250000" y="0"/>
                </a:cxn>
                <a:cxn ang="0">
                  <a:pos x="1830417" y="1830417"/>
                </a:cxn>
                <a:cxn ang="0">
                  <a:pos x="0" y="6250000"/>
                </a:cxn>
                <a:cxn ang="0">
                  <a:pos x="1830417" y="10669583"/>
                </a:cxn>
                <a:cxn ang="0">
                  <a:pos x="6250000" y="12500000"/>
                </a:cxn>
                <a:cxn ang="0">
                  <a:pos x="10669583" y="10669583"/>
                </a:cxn>
                <a:cxn ang="0">
                  <a:pos x="12500000" y="6250000"/>
                </a:cxn>
                <a:cxn ang="0">
                  <a:pos x="10669583" y="183041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56" y="10800"/>
                  </a:moveTo>
                  <a:cubicBezTo>
                    <a:pt x="4756" y="14138"/>
                    <a:pt x="7462" y="16844"/>
                    <a:pt x="10800" y="16844"/>
                  </a:cubicBezTo>
                  <a:cubicBezTo>
                    <a:pt x="14138" y="16844"/>
                    <a:pt x="16844" y="14138"/>
                    <a:pt x="16844" y="10800"/>
                  </a:cubicBezTo>
                  <a:cubicBezTo>
                    <a:pt x="16844" y="7462"/>
                    <a:pt x="14138" y="4756"/>
                    <a:pt x="10800" y="4756"/>
                  </a:cubicBezTo>
                  <a:cubicBezTo>
                    <a:pt x="7462" y="4756"/>
                    <a:pt x="4756" y="7462"/>
                    <a:pt x="4756" y="10800"/>
                  </a:cubicBezTo>
                  <a:close/>
                </a:path>
              </a:pathLst>
            </a:custGeom>
            <a:solidFill>
              <a:srgbClr val="7F7F7F"/>
            </a:solidFill>
            <a:ln w="9525">
              <a:noFill/>
            </a:ln>
          </p:spPr>
          <p:txBody>
            <a:bodyPr/>
            <a:p>
              <a:endParaRPr lang="zh-CN" altLang="en-US" sz="1600"/>
            </a:p>
          </p:txBody>
        </p:sp>
        <p:cxnSp>
          <p:nvCxnSpPr>
            <p:cNvPr id="2055" name="直接箭头连接符 13"/>
            <p:cNvCxnSpPr/>
            <p:nvPr/>
          </p:nvCxnSpPr>
          <p:spPr>
            <a:xfrm flipV="1">
              <a:off x="120016" y="0"/>
              <a:ext cx="142876" cy="107157"/>
            </a:xfrm>
            <a:prstGeom prst="straightConnector1">
              <a:avLst/>
            </a:prstGeom>
            <a:ln w="28575" cap="flat" cmpd="sng">
              <a:solidFill>
                <a:srgbClr val="7F7F7F"/>
              </a:solidFill>
              <a:prstDash val="solid"/>
              <a:round/>
              <a:headEnd type="none" w="med" len="med"/>
              <a:tailEnd type="arrow" w="med" len="med"/>
            </a:ln>
          </p:spPr>
        </p:cxnSp>
      </p:grpSp>
      <p:sp>
        <p:nvSpPr>
          <p:cNvPr id="2056" name="直接连接符 15"/>
          <p:cNvSpPr/>
          <p:nvPr/>
        </p:nvSpPr>
        <p:spPr>
          <a:xfrm rot="5400000">
            <a:off x="1166813" y="4552950"/>
            <a:ext cx="1143000" cy="3175"/>
          </a:xfrm>
          <a:prstGeom prst="line">
            <a:avLst/>
          </a:prstGeom>
          <a:ln w="19050" cap="flat" cmpd="sng">
            <a:solidFill>
              <a:srgbClr val="7F7F7F"/>
            </a:solidFill>
            <a:prstDash val="solid"/>
            <a:round/>
            <a:headEnd type="none" w="med" len="med"/>
            <a:tailEnd type="none" w="med" len="med"/>
          </a:ln>
        </p:spPr>
      </p:sp>
      <p:sp>
        <p:nvSpPr>
          <p:cNvPr id="48" name="同心圆 18"/>
          <p:cNvSpPr>
            <a:spLocks noChangeArrowheads="1"/>
          </p:cNvSpPr>
          <p:nvPr/>
        </p:nvSpPr>
        <p:spPr bwMode="auto">
          <a:xfrm>
            <a:off x="1593850" y="3697288"/>
            <a:ext cx="288925" cy="287338"/>
          </a:xfrm>
          <a:custGeom>
            <a:avLst/>
            <a:gdLst>
              <a:gd name="T0" fmla="*/ 144463 w 21600"/>
              <a:gd name="T1" fmla="*/ 0 h 21600"/>
              <a:gd name="T2" fmla="*/ 42309 w 21600"/>
              <a:gd name="T3" fmla="*/ 42076 h 21600"/>
              <a:gd name="T4" fmla="*/ 0 w 21600"/>
              <a:gd name="T5" fmla="*/ 143669 h 21600"/>
              <a:gd name="T6" fmla="*/ 42309 w 21600"/>
              <a:gd name="T7" fmla="*/ 245261 h 21600"/>
              <a:gd name="T8" fmla="*/ 144463 w 21600"/>
              <a:gd name="T9" fmla="*/ 287337 h 21600"/>
              <a:gd name="T10" fmla="*/ 246616 w 21600"/>
              <a:gd name="T11" fmla="*/ 245261 h 21600"/>
              <a:gd name="T12" fmla="*/ 288925 w 21600"/>
              <a:gd name="T13" fmla="*/ 143669 h 21600"/>
              <a:gd name="T14" fmla="*/ 246616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4" y="10800"/>
                </a:moveTo>
                <a:cubicBezTo>
                  <a:pt x="2764" y="15238"/>
                  <a:pt x="6362" y="18836"/>
                  <a:pt x="10800" y="18836"/>
                </a:cubicBezTo>
                <a:cubicBezTo>
                  <a:pt x="15238" y="18836"/>
                  <a:pt x="18836" y="15238"/>
                  <a:pt x="18836" y="10800"/>
                </a:cubicBezTo>
                <a:cubicBezTo>
                  <a:pt x="18836" y="6362"/>
                  <a:pt x="15238" y="2764"/>
                  <a:pt x="10800" y="2764"/>
                </a:cubicBezTo>
                <a:cubicBezTo>
                  <a:pt x="6362" y="2764"/>
                  <a:pt x="2764" y="6362"/>
                  <a:pt x="2764" y="10800"/>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smtClean="0">
                <a:ln>
                  <a:noFill/>
                </a:ln>
                <a:solidFill>
                  <a:srgbClr val="7F7F7F"/>
                </a:solidFill>
                <a:effectLst/>
                <a:uLnTx/>
                <a:uFillTx/>
                <a:latin typeface="Calibri" panose="020F0502020204030204" charset="0"/>
                <a:ea typeface="宋体" panose="02010600030101010101" pitchFamily="2" charset="-122"/>
                <a:cs typeface="+mn-cs"/>
                <a:sym typeface="Calibri" panose="020F0502020204030204" charset="0"/>
              </a:rPr>
              <a:t>$</a:t>
            </a:r>
            <a:endParaRPr kumimoji="0" lang="en-US" altLang="zh-CN" sz="16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49" name="椭圆 19"/>
          <p:cNvSpPr>
            <a:spLocks noChangeArrowheads="1"/>
          </p:cNvSpPr>
          <p:nvPr/>
        </p:nvSpPr>
        <p:spPr bwMode="auto">
          <a:xfrm>
            <a:off x="1096963" y="403225"/>
            <a:ext cx="500063" cy="4286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0" name="椭圆 20"/>
          <p:cNvSpPr>
            <a:spLocks noChangeArrowheads="1"/>
          </p:cNvSpPr>
          <p:nvPr/>
        </p:nvSpPr>
        <p:spPr bwMode="auto">
          <a:xfrm>
            <a:off x="1311275" y="476250"/>
            <a:ext cx="500063" cy="5715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1" name="椭圆 21"/>
          <p:cNvSpPr>
            <a:spLocks noChangeArrowheads="1"/>
          </p:cNvSpPr>
          <p:nvPr/>
        </p:nvSpPr>
        <p:spPr bwMode="auto">
          <a:xfrm>
            <a:off x="1597025" y="619125"/>
            <a:ext cx="704850" cy="50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 name="椭圆 22"/>
          <p:cNvSpPr>
            <a:spLocks noChangeArrowheads="1"/>
          </p:cNvSpPr>
          <p:nvPr/>
        </p:nvSpPr>
        <p:spPr bwMode="auto">
          <a:xfrm>
            <a:off x="1739900" y="333375"/>
            <a:ext cx="928688" cy="714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3" name="椭圆 23"/>
          <p:cNvSpPr>
            <a:spLocks noChangeArrowheads="1"/>
          </p:cNvSpPr>
          <p:nvPr/>
        </p:nvSpPr>
        <p:spPr bwMode="auto">
          <a:xfrm>
            <a:off x="3168650" y="403225"/>
            <a:ext cx="714375" cy="5016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4" name="椭圆 24"/>
          <p:cNvSpPr>
            <a:spLocks noChangeArrowheads="1"/>
          </p:cNvSpPr>
          <p:nvPr/>
        </p:nvSpPr>
        <p:spPr bwMode="auto">
          <a:xfrm rot="759723">
            <a:off x="4664075" y="282575"/>
            <a:ext cx="928688" cy="714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5" name="椭圆 25"/>
          <p:cNvSpPr>
            <a:spLocks noChangeArrowheads="1"/>
          </p:cNvSpPr>
          <p:nvPr/>
        </p:nvSpPr>
        <p:spPr bwMode="auto">
          <a:xfrm>
            <a:off x="3597275" y="476250"/>
            <a:ext cx="928688" cy="714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6" name="椭圆 26"/>
          <p:cNvSpPr>
            <a:spLocks noChangeArrowheads="1"/>
          </p:cNvSpPr>
          <p:nvPr/>
        </p:nvSpPr>
        <p:spPr bwMode="auto">
          <a:xfrm>
            <a:off x="4240213" y="476250"/>
            <a:ext cx="714375" cy="6429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7" name="椭圆 27"/>
          <p:cNvSpPr>
            <a:spLocks noChangeArrowheads="1"/>
          </p:cNvSpPr>
          <p:nvPr/>
        </p:nvSpPr>
        <p:spPr bwMode="auto">
          <a:xfrm>
            <a:off x="6383338" y="831850"/>
            <a:ext cx="714375" cy="5016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8" name="椭圆 28"/>
          <p:cNvSpPr>
            <a:spLocks noChangeArrowheads="1"/>
          </p:cNvSpPr>
          <p:nvPr/>
        </p:nvSpPr>
        <p:spPr bwMode="auto">
          <a:xfrm rot="759723">
            <a:off x="7521575" y="496888"/>
            <a:ext cx="928688" cy="714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9" name="椭圆 29"/>
          <p:cNvSpPr>
            <a:spLocks noChangeArrowheads="1"/>
          </p:cNvSpPr>
          <p:nvPr/>
        </p:nvSpPr>
        <p:spPr bwMode="auto">
          <a:xfrm rot="20050139">
            <a:off x="6635750" y="571500"/>
            <a:ext cx="928688" cy="714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0" name="椭圆 30"/>
          <p:cNvSpPr>
            <a:spLocks noChangeArrowheads="1"/>
          </p:cNvSpPr>
          <p:nvPr/>
        </p:nvSpPr>
        <p:spPr bwMode="auto">
          <a:xfrm rot="2087486">
            <a:off x="7312025" y="403225"/>
            <a:ext cx="714375" cy="6445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1" name="椭圆 31"/>
          <p:cNvSpPr>
            <a:spLocks noChangeArrowheads="1"/>
          </p:cNvSpPr>
          <p:nvPr/>
        </p:nvSpPr>
        <p:spPr bwMode="auto">
          <a:xfrm>
            <a:off x="7169150" y="904875"/>
            <a:ext cx="714375" cy="50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2" name="椭圆 32"/>
          <p:cNvSpPr>
            <a:spLocks noChangeArrowheads="1"/>
          </p:cNvSpPr>
          <p:nvPr/>
        </p:nvSpPr>
        <p:spPr bwMode="auto">
          <a:xfrm>
            <a:off x="6026150" y="688975"/>
            <a:ext cx="714375" cy="5016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3" name="太阳形 33"/>
          <p:cNvSpPr>
            <a:spLocks noChangeArrowheads="1"/>
          </p:cNvSpPr>
          <p:nvPr/>
        </p:nvSpPr>
        <p:spPr bwMode="auto">
          <a:xfrm rot="1411899">
            <a:off x="7607300" y="3232150"/>
            <a:ext cx="673100" cy="673100"/>
          </a:xfrm>
          <a:prstGeom prst="sun">
            <a:avLst>
              <a:gd name="adj" fmla="val 25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073" name="直接连接符 38"/>
          <p:cNvSpPr/>
          <p:nvPr/>
        </p:nvSpPr>
        <p:spPr>
          <a:xfrm rot="5400000">
            <a:off x="7215188" y="4410075"/>
            <a:ext cx="1428750" cy="3175"/>
          </a:xfrm>
          <a:prstGeom prst="line">
            <a:avLst/>
          </a:prstGeom>
          <a:ln w="19050" cap="flat" cmpd="sng">
            <a:solidFill>
              <a:srgbClr val="7F7F7F"/>
            </a:solidFill>
            <a:prstDash val="solid"/>
            <a:round/>
            <a:headEnd type="none" w="med" len="med"/>
            <a:tailEnd type="none" w="med" len="med"/>
          </a:ln>
        </p:spPr>
      </p:sp>
      <p:sp>
        <p:nvSpPr>
          <p:cNvPr id="2074" name="心形 40"/>
          <p:cNvSpPr/>
          <p:nvPr/>
        </p:nvSpPr>
        <p:spPr>
          <a:xfrm>
            <a:off x="2165350" y="4054475"/>
            <a:ext cx="285750" cy="285750"/>
          </a:xfrm>
          <a:custGeom>
            <a:avLst/>
            <a:gdLst/>
            <a:ahLst/>
            <a:cxnLst>
              <a:cxn ang="17694720">
                <a:pos x="25143632" y="5063411"/>
              </a:cxn>
              <a:cxn ang="11796480">
                <a:pos x="6779048" y="25004673"/>
              </a:cxn>
              <a:cxn ang="5898240">
                <a:pos x="25143632" y="50009346"/>
              </a:cxn>
              <a:cxn ang="0">
                <a:pos x="43230311" y="25004673"/>
              </a:cxn>
            </a:cxnLst>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7F7F7F"/>
          </a:solidFill>
          <a:ln w="9525">
            <a:noFill/>
          </a:ln>
        </p:spPr>
        <p:txBody>
          <a:bodyPr/>
          <a:p>
            <a:endParaRPr lang="zh-CN" altLang="en-US" sz="1600"/>
          </a:p>
        </p:txBody>
      </p:sp>
      <p:sp>
        <p:nvSpPr>
          <p:cNvPr id="2075" name="直接连接符 41"/>
          <p:cNvSpPr/>
          <p:nvPr/>
        </p:nvSpPr>
        <p:spPr>
          <a:xfrm rot="5400000">
            <a:off x="1916113" y="4732338"/>
            <a:ext cx="785812" cy="1587"/>
          </a:xfrm>
          <a:prstGeom prst="line">
            <a:avLst/>
          </a:prstGeom>
          <a:ln w="19050" cap="flat" cmpd="sng">
            <a:solidFill>
              <a:srgbClr val="7F7F7F"/>
            </a:solidFill>
            <a:prstDash val="solid"/>
            <a:round/>
            <a:headEnd type="none" w="med" len="med"/>
            <a:tailEnd type="none" w="med" len="med"/>
          </a:ln>
        </p:spPr>
      </p:sp>
      <p:grpSp>
        <p:nvGrpSpPr>
          <p:cNvPr id="2076" name="Group 34"/>
          <p:cNvGrpSpPr/>
          <p:nvPr/>
        </p:nvGrpSpPr>
        <p:grpSpPr>
          <a:xfrm>
            <a:off x="3214688" y="4268788"/>
            <a:ext cx="287337" cy="179387"/>
            <a:chOff x="0" y="0"/>
            <a:chExt cx="500066" cy="357190"/>
          </a:xfrm>
        </p:grpSpPr>
        <p:sp>
          <p:nvSpPr>
            <p:cNvPr id="68" name="矩形 45"/>
            <p:cNvSpPr>
              <a:spLocks noChangeArrowheads="1"/>
            </p:cNvSpPr>
            <p:nvPr/>
          </p:nvSpPr>
          <p:spPr bwMode="auto">
            <a:xfrm>
              <a:off x="0" y="0"/>
              <a:ext cx="500066" cy="357190"/>
            </a:xfrm>
            <a:prstGeom prst="rect">
              <a:avLst/>
            </a:prstGeom>
            <a:noFill/>
            <a:ln w="25400">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9" name="等腰三角形 46"/>
            <p:cNvSpPr>
              <a:spLocks noChangeArrowheads="1"/>
            </p:cNvSpPr>
            <p:nvPr/>
          </p:nvSpPr>
          <p:spPr bwMode="auto">
            <a:xfrm>
              <a:off x="0" y="72702"/>
              <a:ext cx="500066" cy="284488"/>
            </a:xfrm>
            <a:prstGeom prst="triangle">
              <a:avLst>
                <a:gd name="adj" fmla="val 50000"/>
              </a:avLst>
            </a:prstGeom>
            <a:noFill/>
            <a:ln w="25400">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0" name="等腰三角形 47"/>
            <p:cNvSpPr>
              <a:spLocks noChangeArrowheads="1"/>
            </p:cNvSpPr>
            <p:nvPr/>
          </p:nvSpPr>
          <p:spPr bwMode="auto">
            <a:xfrm rot="10800000">
              <a:off x="0" y="0"/>
              <a:ext cx="500066" cy="284488"/>
            </a:xfrm>
            <a:prstGeom prst="triangle">
              <a:avLst>
                <a:gd name="adj" fmla="val 50000"/>
              </a:avLst>
            </a:prstGeom>
            <a:solidFill>
              <a:srgbClr val="DDF2FF"/>
            </a:solidFill>
            <a:ln w="25400">
              <a:solidFill>
                <a:srgbClr val="7F7F7F"/>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2080" name="直接连接符 49"/>
          <p:cNvSpPr/>
          <p:nvPr/>
        </p:nvSpPr>
        <p:spPr>
          <a:xfrm rot="5400000">
            <a:off x="2982913" y="4821238"/>
            <a:ext cx="749300" cy="0"/>
          </a:xfrm>
          <a:prstGeom prst="line">
            <a:avLst/>
          </a:prstGeom>
          <a:ln w="19050" cap="flat" cmpd="sng">
            <a:solidFill>
              <a:srgbClr val="7F7F7F"/>
            </a:solidFill>
            <a:prstDash val="solid"/>
            <a:round/>
            <a:headEnd type="none" w="med" len="med"/>
            <a:tailEnd type="none" w="med" len="med"/>
          </a:ln>
        </p:spPr>
      </p:sp>
      <p:sp>
        <p:nvSpPr>
          <p:cNvPr id="2081" name="直接连接符 52"/>
          <p:cNvSpPr/>
          <p:nvPr/>
        </p:nvSpPr>
        <p:spPr>
          <a:xfrm rot="5400000">
            <a:off x="3230563" y="4605338"/>
            <a:ext cx="1108075" cy="3175"/>
          </a:xfrm>
          <a:prstGeom prst="line">
            <a:avLst/>
          </a:prstGeom>
          <a:ln w="19050" cap="flat" cmpd="sng">
            <a:solidFill>
              <a:srgbClr val="7F7F7F"/>
            </a:solidFill>
            <a:prstDash val="solid"/>
            <a:round/>
            <a:headEnd type="none" w="med" len="med"/>
            <a:tailEnd type="none" w="med" len="med"/>
          </a:ln>
        </p:spPr>
      </p:sp>
      <p:grpSp>
        <p:nvGrpSpPr>
          <p:cNvPr id="2082" name="Group 40"/>
          <p:cNvGrpSpPr/>
          <p:nvPr/>
        </p:nvGrpSpPr>
        <p:grpSpPr>
          <a:xfrm>
            <a:off x="3714750" y="3816350"/>
            <a:ext cx="157163" cy="269875"/>
            <a:chOff x="0" y="0"/>
            <a:chExt cx="181268" cy="310689"/>
          </a:xfrm>
        </p:grpSpPr>
        <p:sp>
          <p:nvSpPr>
            <p:cNvPr id="2083" name="同心圆 55"/>
            <p:cNvSpPr/>
            <p:nvPr/>
          </p:nvSpPr>
          <p:spPr>
            <a:xfrm rot="-759428">
              <a:off x="1268" y="0"/>
              <a:ext cx="180000" cy="180000"/>
            </a:xfrm>
            <a:custGeom>
              <a:avLst/>
              <a:gdLst/>
              <a:ahLst/>
              <a:cxnLst>
                <a:cxn ang="0">
                  <a:pos x="6250000" y="0"/>
                </a:cxn>
                <a:cxn ang="0">
                  <a:pos x="1830417" y="1830417"/>
                </a:cxn>
                <a:cxn ang="0">
                  <a:pos x="0" y="6250000"/>
                </a:cxn>
                <a:cxn ang="0">
                  <a:pos x="1830417" y="10669583"/>
                </a:cxn>
                <a:cxn ang="0">
                  <a:pos x="6250000" y="12500000"/>
                </a:cxn>
                <a:cxn ang="0">
                  <a:pos x="10669583" y="10669583"/>
                </a:cxn>
                <a:cxn ang="0">
                  <a:pos x="12500000" y="6250000"/>
                </a:cxn>
                <a:cxn ang="0">
                  <a:pos x="10669583" y="183041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56" y="10800"/>
                  </a:moveTo>
                  <a:cubicBezTo>
                    <a:pt x="4756" y="14138"/>
                    <a:pt x="7462" y="16844"/>
                    <a:pt x="10800" y="16844"/>
                  </a:cubicBezTo>
                  <a:cubicBezTo>
                    <a:pt x="14138" y="16844"/>
                    <a:pt x="16844" y="14138"/>
                    <a:pt x="16844" y="10800"/>
                  </a:cubicBezTo>
                  <a:cubicBezTo>
                    <a:pt x="16844" y="7462"/>
                    <a:pt x="14138" y="4756"/>
                    <a:pt x="10800" y="4756"/>
                  </a:cubicBezTo>
                  <a:cubicBezTo>
                    <a:pt x="7462" y="4756"/>
                    <a:pt x="4756" y="7462"/>
                    <a:pt x="4756" y="10800"/>
                  </a:cubicBezTo>
                  <a:close/>
                </a:path>
              </a:pathLst>
            </a:custGeom>
            <a:solidFill>
              <a:srgbClr val="7F7F7F"/>
            </a:solidFill>
            <a:ln w="9525">
              <a:noFill/>
            </a:ln>
          </p:spPr>
          <p:txBody>
            <a:bodyPr/>
            <a:p>
              <a:endParaRPr lang="zh-CN" altLang="en-US" sz="1600"/>
            </a:p>
          </p:txBody>
        </p:sp>
        <p:sp>
          <p:nvSpPr>
            <p:cNvPr id="75" name="加号 57"/>
            <p:cNvSpPr>
              <a:spLocks noChangeArrowheads="1"/>
            </p:cNvSpPr>
            <p:nvPr/>
          </p:nvSpPr>
          <p:spPr bwMode="auto">
            <a:xfrm>
              <a:off x="0" y="131586"/>
              <a:ext cx="179436" cy="179103"/>
            </a:xfrm>
            <a:prstGeom prst="flowChartAlternateProcess">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3074" name="Rectangle 2"/>
          <p:cNvSpPr>
            <a:spLocks noGrp="1" noChangeArrowheads="1"/>
          </p:cNvSpPr>
          <p:nvPr>
            <p:ph type="ctrTitle"/>
          </p:nvPr>
        </p:nvSpPr>
        <p:spPr>
          <a:xfrm>
            <a:off x="684213" y="2493963"/>
            <a:ext cx="7772400" cy="647700"/>
          </a:xfrm>
        </p:spPr>
        <p:txBody>
          <a:bodyPr/>
          <a:lstStyle>
            <a:lvl1pPr algn="ctr">
              <a:defRPr sz="3200">
                <a:solidFill>
                  <a:srgbClr val="5F5F5F"/>
                </a:solidFill>
              </a:defRPr>
            </a:lvl1pPr>
          </a:lstStyle>
          <a:p>
            <a:pPr lvl="0" fontAlgn="base"/>
            <a:r>
              <a:rPr lang="zh-CN" altLang="en-US" strike="noStrike" noProof="0" smtClean="0"/>
              <a:t>单击此处编辑母版标题样式</a:t>
            </a:r>
            <a:endParaRPr lang="zh-CN" altLang="en-US" strike="noStrike" noProof="0" smtClean="0"/>
          </a:p>
        </p:txBody>
      </p:sp>
      <p:sp>
        <p:nvSpPr>
          <p:cNvPr id="3075" name="Rectangle 3"/>
          <p:cNvSpPr>
            <a:spLocks noGrp="1" noChangeArrowheads="1"/>
          </p:cNvSpPr>
          <p:nvPr>
            <p:ph type="subTitle" idx="1"/>
          </p:nvPr>
        </p:nvSpPr>
        <p:spPr>
          <a:xfrm>
            <a:off x="1403350" y="3213100"/>
            <a:ext cx="6400800" cy="431800"/>
          </a:xfrm>
        </p:spPr>
        <p:txBody>
          <a:bodyPr/>
          <a:lstStyle>
            <a:lvl1pPr marL="0" indent="0" algn="ctr">
              <a:buFontTx/>
              <a:buNone/>
              <a:defRPr sz="2000"/>
            </a:lvl1pPr>
          </a:lstStyle>
          <a:p>
            <a:pPr lvl="0" fontAlgn="base"/>
            <a:r>
              <a:rPr lang="zh-CN" altLang="en-US" strike="noStrike" noProof="0" smtClean="0"/>
              <a:t>单击此处编辑母版副标题样式</a:t>
            </a:r>
            <a:endParaRPr lang="zh-CN" altLang="en-US" strike="noStrike" noProof="0" smtClean="0"/>
          </a:p>
        </p:txBody>
      </p:sp>
      <p:sp>
        <p:nvSpPr>
          <p:cNvPr id="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A3CBDC4-CD7B-4EB6-B0CF-6E7CDCED1A44}"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12CF5EA-5B6B-430B-94ED-F41DD213FD20}"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400"/>
            </a:lvl1pPr>
          </a:lstStyle>
          <a:p>
            <a:pPr fontAlgn="base"/>
            <a:r>
              <a:rPr lang="zh-CN" altLang="en-US" strike="noStrike" noProof="1" smtClean="0"/>
              <a:t>单击此处编辑母版标题样式</a:t>
            </a:r>
            <a:endParaRPr lang="zh-CN" altLang="en-US" strike="noStrike" noProof="1" dirty="0"/>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5573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9313" y="15573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ts val="1800"/>
              </a:spcBef>
              <a:spcAft>
                <a:spcPct val="0"/>
              </a:spcAft>
              <a:buClrTx/>
              <a:buSzTx/>
              <a:buFontTx/>
              <a:buNone/>
              <a:defRPr/>
            </a:pPr>
            <a:r>
              <a:rPr kumimoji="0" lang="zh-CN" altLang="en-US" sz="3200" b="0" i="0" u="none" strike="noStrike" kern="1200" cap="none" spc="0" normalizeH="0" baseline="0" noProof="0" smtClean="0">
                <a:ln>
                  <a:noFill/>
                </a:ln>
                <a:solidFill>
                  <a:srgbClr val="5F5F5F"/>
                </a:solidFill>
                <a:effectLst/>
                <a:uLnTx/>
                <a:uFillTx/>
                <a:latin typeface="+mn-lt"/>
                <a:ea typeface="+mn-ea"/>
                <a:cs typeface="+mn-cs"/>
              </a:rPr>
              <a:t>单击图标添加图片</a:t>
            </a:r>
            <a:endParaRPr kumimoji="0" lang="zh-CN" altLang="en-US" sz="3200" b="0" i="0" u="none" strike="noStrike" kern="1200" cap="none" spc="0" normalizeH="0" baseline="0" noProof="0" smtClean="0">
              <a:ln>
                <a:noFill/>
              </a:ln>
              <a:solidFill>
                <a:srgbClr val="5F5F5F"/>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404813"/>
            <a:ext cx="2057400" cy="56784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404813"/>
            <a:ext cx="6019800" cy="56784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涂豆思">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420"/>
            <a:ext cx="2057400" cy="365125"/>
          </a:xfrm>
          <a:prstGeom prst="rect">
            <a:avLst/>
          </a:prstGeom>
        </p:spPr>
        <p:txBody>
          <a:bodyPr/>
          <a:lstStyle/>
          <a:p>
            <a:pPr>
              <a:defRPr/>
            </a:pPr>
            <a:fld id="{21233218-B946-4E0A-8809-FFA545FA564E}" type="datetimeFigureOut">
              <a:rPr lang="zh-CN" altLang="en-US">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3028950" y="6356420"/>
            <a:ext cx="3086100" cy="365125"/>
          </a:xfrm>
          <a:prstGeom prst="rect">
            <a:avLst/>
          </a:prstGeom>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6457950" y="6356420"/>
            <a:ext cx="2057400" cy="365125"/>
          </a:xfrm>
          <a:prstGeom prst="rect">
            <a:avLst/>
          </a:prstGeom>
        </p:spPr>
        <p:txBody>
          <a:bodyPr/>
          <a:lstStyle/>
          <a:p>
            <a:pPr>
              <a:defRPr/>
            </a:pPr>
            <a:fld id="{FEDF6085-A3B3-4085-B672-C2CCF970AF09}" type="slidenum">
              <a:rPr lang="zh-CN" altLang="en-US">
                <a:solidFill>
                  <a:prstClr val="black"/>
                </a:solidFill>
              </a:rPr>
            </a:fld>
            <a:endParaRPr lang="zh-CN" altLang="en-US">
              <a:solidFill>
                <a:prstClr val="black"/>
              </a:solidFill>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descr="图片包含 汽车, 红色, 就坐&#10;&#10;已生成极高可信度的说明"/>
          <p:cNvPicPr>
            <a:picLocks noChangeAspect="1"/>
          </p:cNvPicPr>
          <p:nvPr userDrawn="1"/>
        </p:nvPicPr>
        <p:blipFill rotWithShape="1">
          <a:blip r:embed="rId2">
            <a:extLst>
              <a:ext uri="{28A0092B-C50C-407E-A947-70E740481C1C}">
                <a14:useLocalDpi xmlns:a14="http://schemas.microsoft.com/office/drawing/2010/main" val="0"/>
              </a:ext>
            </a:extLst>
          </a:blip>
          <a:srcRect r="16667"/>
          <a:stretch>
            <a:fillRect/>
          </a:stretch>
        </p:blipFill>
        <p:spPr>
          <a:xfrm>
            <a:off x="0" y="0"/>
            <a:ext cx="9144000" cy="6858000"/>
          </a:xfrm>
          <a:prstGeom prst="rect">
            <a:avLst/>
          </a:prstGeom>
        </p:spPr>
      </p:pic>
      <p:sp>
        <p:nvSpPr>
          <p:cNvPr id="8" name="矩形 7"/>
          <p:cNvSpPr/>
          <p:nvPr userDrawn="1"/>
        </p:nvSpPr>
        <p:spPr>
          <a:xfrm>
            <a:off x="142875" y="236617"/>
            <a:ext cx="8858250" cy="6320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18" y="267324"/>
            <a:ext cx="525004" cy="700005"/>
          </a:xfrm>
          <a:prstGeom prst="rect">
            <a:avLst/>
          </a:prstGeom>
        </p:spPr>
      </p:pic>
      <p:cxnSp>
        <p:nvCxnSpPr>
          <p:cNvPr id="9" name="直接连接符 8"/>
          <p:cNvCxnSpPr/>
          <p:nvPr userDrawn="1"/>
        </p:nvCxnSpPr>
        <p:spPr>
          <a:xfrm>
            <a:off x="0" y="101668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5740" y="91785"/>
            <a:ext cx="2428874" cy="938616"/>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8450" y="243694"/>
            <a:ext cx="581026" cy="3840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53" presetClass="entr" presetSubtype="16"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6.png"/><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1357313"/>
          </a:xfrm>
          <a:prstGeom prst="rect">
            <a:avLst/>
          </a:prstGeom>
          <a:solidFill>
            <a:srgbClr val="DD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27" name="Rectangle 2"/>
          <p:cNvSpPr>
            <a:spLocks noGrp="1"/>
          </p:cNvSpPr>
          <p:nvPr>
            <p:ph type="title"/>
          </p:nvPr>
        </p:nvSpPr>
        <p:spPr>
          <a:xfrm>
            <a:off x="468313" y="404813"/>
            <a:ext cx="8229600" cy="792162"/>
          </a:xfrm>
          <a:prstGeom prst="rect">
            <a:avLst/>
          </a:prstGeom>
          <a:noFill/>
          <a:ln w="9525">
            <a:noFill/>
          </a:ln>
        </p:spPr>
        <p:txBody>
          <a:bodyPr anchor="ctr"/>
          <a:p>
            <a:pPr lvl="0"/>
            <a:r>
              <a:rPr lang="zh-CN" altLang="en-US" dirty="0"/>
              <a:t>单击此处编辑母版标题样式</a:t>
            </a:r>
            <a:endParaRPr lang="zh-CN" altLang="en-US" dirty="0"/>
          </a:p>
        </p:txBody>
      </p:sp>
      <p:sp>
        <p:nvSpPr>
          <p:cNvPr id="1028" name="Rectangle 3"/>
          <p:cNvSpPr>
            <a:spLocks noGrp="1"/>
          </p:cNvSpPr>
          <p:nvPr>
            <p:ph type="body"/>
          </p:nvPr>
        </p:nvSpPr>
        <p:spPr>
          <a:xfrm>
            <a:off x="468313" y="1557338"/>
            <a:ext cx="8229600" cy="4525962"/>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D68CE4F-8852-421E-BD86-F5B71D6D893C}" type="datetime1">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E34891-5C19-4CF7-A084-410B1B001FB4}"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椭圆 14"/>
          <p:cNvSpPr>
            <a:spLocks noChangeArrowheads="1"/>
          </p:cNvSpPr>
          <p:nvPr/>
        </p:nvSpPr>
        <p:spPr bwMode="auto">
          <a:xfrm>
            <a:off x="762000" y="-422275"/>
            <a:ext cx="501650" cy="425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3" name="椭圆 15"/>
          <p:cNvSpPr>
            <a:spLocks noChangeArrowheads="1"/>
          </p:cNvSpPr>
          <p:nvPr/>
        </p:nvSpPr>
        <p:spPr bwMode="auto">
          <a:xfrm>
            <a:off x="976313" y="-349250"/>
            <a:ext cx="500063" cy="5683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4" name="椭圆 16"/>
          <p:cNvSpPr>
            <a:spLocks noChangeArrowheads="1"/>
          </p:cNvSpPr>
          <p:nvPr/>
        </p:nvSpPr>
        <p:spPr bwMode="auto">
          <a:xfrm>
            <a:off x="1262063" y="-206375"/>
            <a:ext cx="704850" cy="496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5" name="椭圆 17"/>
          <p:cNvSpPr>
            <a:spLocks noChangeArrowheads="1"/>
          </p:cNvSpPr>
          <p:nvPr/>
        </p:nvSpPr>
        <p:spPr bwMode="auto">
          <a:xfrm>
            <a:off x="1404938" y="-492125"/>
            <a:ext cx="928688" cy="711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6" name="椭圆 18"/>
          <p:cNvSpPr>
            <a:spLocks noChangeArrowheads="1"/>
          </p:cNvSpPr>
          <p:nvPr/>
        </p:nvSpPr>
        <p:spPr bwMode="auto">
          <a:xfrm>
            <a:off x="2833688" y="-422275"/>
            <a:ext cx="714375" cy="498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7" name="椭圆 20"/>
          <p:cNvSpPr>
            <a:spLocks noChangeArrowheads="1"/>
          </p:cNvSpPr>
          <p:nvPr/>
        </p:nvSpPr>
        <p:spPr bwMode="auto">
          <a:xfrm>
            <a:off x="3262313" y="-349250"/>
            <a:ext cx="928688" cy="711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8" name="椭圆 21"/>
          <p:cNvSpPr>
            <a:spLocks noChangeArrowheads="1"/>
          </p:cNvSpPr>
          <p:nvPr/>
        </p:nvSpPr>
        <p:spPr bwMode="auto">
          <a:xfrm>
            <a:off x="3905250" y="-349250"/>
            <a:ext cx="714375" cy="6397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39" name="椭圆 22"/>
          <p:cNvSpPr>
            <a:spLocks noChangeArrowheads="1"/>
          </p:cNvSpPr>
          <p:nvPr/>
        </p:nvSpPr>
        <p:spPr bwMode="auto">
          <a:xfrm>
            <a:off x="6048375" y="3175"/>
            <a:ext cx="714375" cy="50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40" name="椭圆 23"/>
          <p:cNvSpPr>
            <a:spLocks noChangeArrowheads="1"/>
          </p:cNvSpPr>
          <p:nvPr/>
        </p:nvSpPr>
        <p:spPr bwMode="auto">
          <a:xfrm rot="759723">
            <a:off x="7188200" y="-328612"/>
            <a:ext cx="928688" cy="711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41" name="椭圆 24"/>
          <p:cNvSpPr>
            <a:spLocks noChangeArrowheads="1"/>
          </p:cNvSpPr>
          <p:nvPr/>
        </p:nvSpPr>
        <p:spPr bwMode="auto">
          <a:xfrm rot="-1549861">
            <a:off x="6300788" y="-254000"/>
            <a:ext cx="928688" cy="711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42" name="椭圆 25"/>
          <p:cNvSpPr>
            <a:spLocks noChangeArrowheads="1"/>
          </p:cNvSpPr>
          <p:nvPr/>
        </p:nvSpPr>
        <p:spPr bwMode="auto">
          <a:xfrm rot="2087486">
            <a:off x="6691313" y="-785812"/>
            <a:ext cx="714375" cy="6429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43" name="椭圆 26"/>
          <p:cNvSpPr>
            <a:spLocks noChangeArrowheads="1"/>
          </p:cNvSpPr>
          <p:nvPr/>
        </p:nvSpPr>
        <p:spPr bwMode="auto">
          <a:xfrm>
            <a:off x="6834188" y="74613"/>
            <a:ext cx="714375" cy="50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44" name="椭圆 27"/>
          <p:cNvSpPr>
            <a:spLocks noChangeArrowheads="1"/>
          </p:cNvSpPr>
          <p:nvPr/>
        </p:nvSpPr>
        <p:spPr bwMode="auto">
          <a:xfrm>
            <a:off x="5691188" y="-136525"/>
            <a:ext cx="714375" cy="498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45" name="矩形 7"/>
          <p:cNvSpPr>
            <a:spLocks noChangeArrowheads="1"/>
          </p:cNvSpPr>
          <p:nvPr/>
        </p:nvSpPr>
        <p:spPr bwMode="auto">
          <a:xfrm>
            <a:off x="0" y="1285875"/>
            <a:ext cx="9144000" cy="142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1046" name="Group 23"/>
          <p:cNvGrpSpPr/>
          <p:nvPr/>
        </p:nvGrpSpPr>
        <p:grpSpPr>
          <a:xfrm rot="-759428">
            <a:off x="6376988" y="619125"/>
            <a:ext cx="263525" cy="236538"/>
            <a:chOff x="0" y="0"/>
            <a:chExt cx="262892" cy="236198"/>
          </a:xfrm>
        </p:grpSpPr>
        <p:sp>
          <p:nvSpPr>
            <p:cNvPr id="1047" name="同心圆 10"/>
            <p:cNvSpPr/>
            <p:nvPr/>
          </p:nvSpPr>
          <p:spPr>
            <a:xfrm>
              <a:off x="0" y="56198"/>
              <a:ext cx="180000" cy="180000"/>
            </a:xfrm>
            <a:custGeom>
              <a:avLst/>
              <a:gdLst/>
              <a:ahLst/>
              <a:cxnLst>
                <a:cxn ang="0">
                  <a:pos x="6250000" y="0"/>
                </a:cxn>
                <a:cxn ang="0">
                  <a:pos x="1830417" y="1830417"/>
                </a:cxn>
                <a:cxn ang="0">
                  <a:pos x="0" y="6250000"/>
                </a:cxn>
                <a:cxn ang="0">
                  <a:pos x="1830417" y="10669583"/>
                </a:cxn>
                <a:cxn ang="0">
                  <a:pos x="6250000" y="12500000"/>
                </a:cxn>
                <a:cxn ang="0">
                  <a:pos x="10669583" y="10669583"/>
                </a:cxn>
                <a:cxn ang="0">
                  <a:pos x="12500000" y="6250000"/>
                </a:cxn>
                <a:cxn ang="0">
                  <a:pos x="10669583" y="183041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56" y="10800"/>
                  </a:moveTo>
                  <a:cubicBezTo>
                    <a:pt x="4756" y="14138"/>
                    <a:pt x="7462" y="16844"/>
                    <a:pt x="10800" y="16844"/>
                  </a:cubicBezTo>
                  <a:cubicBezTo>
                    <a:pt x="14138" y="16844"/>
                    <a:pt x="16844" y="14138"/>
                    <a:pt x="16844" y="10800"/>
                  </a:cubicBezTo>
                  <a:cubicBezTo>
                    <a:pt x="16844" y="7462"/>
                    <a:pt x="14138" y="4756"/>
                    <a:pt x="10800" y="4756"/>
                  </a:cubicBezTo>
                  <a:cubicBezTo>
                    <a:pt x="7462" y="4756"/>
                    <a:pt x="4756" y="7462"/>
                    <a:pt x="4756" y="10800"/>
                  </a:cubicBezTo>
                  <a:close/>
                </a:path>
              </a:pathLst>
            </a:custGeom>
            <a:solidFill>
              <a:srgbClr val="7F7F7F"/>
            </a:solidFill>
            <a:ln w="9525">
              <a:noFill/>
            </a:ln>
          </p:spPr>
          <p:txBody>
            <a:bodyPr/>
            <a:p>
              <a:endParaRPr lang="zh-CN" altLang="en-US" sz="1600"/>
            </a:p>
          </p:txBody>
        </p:sp>
        <p:cxnSp>
          <p:nvCxnSpPr>
            <p:cNvPr id="1048" name="直接箭头连接符 11"/>
            <p:cNvCxnSpPr/>
            <p:nvPr/>
          </p:nvCxnSpPr>
          <p:spPr>
            <a:xfrm flipV="1">
              <a:off x="120016" y="0"/>
              <a:ext cx="142876" cy="107157"/>
            </a:xfrm>
            <a:prstGeom prst="straightConnector1">
              <a:avLst/>
            </a:prstGeom>
            <a:ln w="28575" cap="flat" cmpd="sng">
              <a:solidFill>
                <a:srgbClr val="7F7F7F"/>
              </a:solidFill>
              <a:prstDash val="solid"/>
              <a:round/>
              <a:headEnd type="none" w="med" len="med"/>
              <a:tailEnd type="arrow" w="med" len="med"/>
            </a:ln>
          </p:spPr>
        </p:cxnSp>
      </p:grpSp>
      <p:sp>
        <p:nvSpPr>
          <p:cNvPr id="1049" name="直接连接符 12"/>
          <p:cNvSpPr/>
          <p:nvPr/>
        </p:nvSpPr>
        <p:spPr>
          <a:xfrm rot="5400000">
            <a:off x="6591300" y="1035050"/>
            <a:ext cx="642938" cy="1588"/>
          </a:xfrm>
          <a:prstGeom prst="line">
            <a:avLst/>
          </a:prstGeom>
          <a:ln w="19050" cap="flat" cmpd="sng">
            <a:solidFill>
              <a:srgbClr val="7F7F7F"/>
            </a:solidFill>
            <a:prstDash val="solid"/>
            <a:round/>
            <a:headEnd type="none" w="med" len="med"/>
            <a:tailEnd type="none" w="med" len="med"/>
          </a:ln>
        </p:spPr>
      </p:sp>
      <p:sp>
        <p:nvSpPr>
          <p:cNvPr id="3" name="同心圆 13"/>
          <p:cNvSpPr>
            <a:spLocks noChangeArrowheads="1"/>
          </p:cNvSpPr>
          <p:nvPr/>
        </p:nvSpPr>
        <p:spPr bwMode="auto">
          <a:xfrm>
            <a:off x="6769100" y="425450"/>
            <a:ext cx="288925" cy="288925"/>
          </a:xfrm>
          <a:custGeom>
            <a:avLst/>
            <a:gdLst>
              <a:gd name="T0" fmla="*/ 144463 w 21600"/>
              <a:gd name="T1" fmla="*/ 0 h 21600"/>
              <a:gd name="T2" fmla="*/ 42309 w 21600"/>
              <a:gd name="T3" fmla="*/ 42309 h 21600"/>
              <a:gd name="T4" fmla="*/ 0 w 21600"/>
              <a:gd name="T5" fmla="*/ 144463 h 21600"/>
              <a:gd name="T6" fmla="*/ 42309 w 21600"/>
              <a:gd name="T7" fmla="*/ 246616 h 21600"/>
              <a:gd name="T8" fmla="*/ 144463 w 21600"/>
              <a:gd name="T9" fmla="*/ 288925 h 21600"/>
              <a:gd name="T10" fmla="*/ 246616 w 21600"/>
              <a:gd name="T11" fmla="*/ 246616 h 21600"/>
              <a:gd name="T12" fmla="*/ 288925 w 21600"/>
              <a:gd name="T13" fmla="*/ 144463 h 21600"/>
              <a:gd name="T14" fmla="*/ 246616 w 21600"/>
              <a:gd name="T15" fmla="*/ 423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4" y="10800"/>
                </a:moveTo>
                <a:cubicBezTo>
                  <a:pt x="2764" y="15238"/>
                  <a:pt x="6362" y="18836"/>
                  <a:pt x="10800" y="18836"/>
                </a:cubicBezTo>
                <a:cubicBezTo>
                  <a:pt x="15238" y="18836"/>
                  <a:pt x="18836" y="15238"/>
                  <a:pt x="18836" y="10800"/>
                </a:cubicBezTo>
                <a:cubicBezTo>
                  <a:pt x="18836" y="6362"/>
                  <a:pt x="15238" y="2764"/>
                  <a:pt x="10800" y="2764"/>
                </a:cubicBezTo>
                <a:cubicBezTo>
                  <a:pt x="6362" y="2764"/>
                  <a:pt x="2764" y="6362"/>
                  <a:pt x="2764" y="10800"/>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smtClean="0">
                <a:ln>
                  <a:noFill/>
                </a:ln>
                <a:solidFill>
                  <a:srgbClr val="7F7F7F"/>
                </a:solidFill>
                <a:effectLst/>
                <a:uLnTx/>
                <a:uFillTx/>
                <a:latin typeface="Calibri" panose="020F0502020204030204" charset="0"/>
                <a:ea typeface="宋体" panose="02010600030101010101" pitchFamily="2" charset="-122"/>
                <a:cs typeface="+mn-cs"/>
                <a:sym typeface="Calibri" panose="020F0502020204030204" charset="0"/>
              </a:rPr>
              <a:t>$</a:t>
            </a:r>
            <a:endParaRPr kumimoji="0" lang="en-US" altLang="zh-CN" sz="16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4" name="椭圆 19"/>
          <p:cNvSpPr>
            <a:spLocks noChangeArrowheads="1"/>
          </p:cNvSpPr>
          <p:nvPr/>
        </p:nvSpPr>
        <p:spPr bwMode="auto">
          <a:xfrm rot="759723">
            <a:off x="5972175" y="-349250"/>
            <a:ext cx="930275" cy="711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50" name="太阳形 28"/>
          <p:cNvSpPr>
            <a:spLocks noChangeArrowheads="1"/>
          </p:cNvSpPr>
          <p:nvPr/>
        </p:nvSpPr>
        <p:spPr bwMode="auto">
          <a:xfrm>
            <a:off x="-238125" y="-247650"/>
            <a:ext cx="746125" cy="746125"/>
          </a:xfrm>
          <a:prstGeom prst="sun">
            <a:avLst>
              <a:gd name="adj" fmla="val 25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53" name="心形 30"/>
          <p:cNvSpPr/>
          <p:nvPr/>
        </p:nvSpPr>
        <p:spPr>
          <a:xfrm>
            <a:off x="7200900" y="596900"/>
            <a:ext cx="285750" cy="285750"/>
          </a:xfrm>
          <a:custGeom>
            <a:avLst/>
            <a:gdLst/>
            <a:ahLst/>
            <a:cxnLst>
              <a:cxn ang="17694720">
                <a:pos x="25143632" y="5063411"/>
              </a:cxn>
              <a:cxn ang="11796480">
                <a:pos x="6779048" y="25004673"/>
              </a:cxn>
              <a:cxn ang="5898240">
                <a:pos x="25143632" y="50009346"/>
              </a:cxn>
              <a:cxn ang="0">
                <a:pos x="43230311" y="25004673"/>
              </a:cxn>
            </a:cxnLst>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7F7F7F"/>
          </a:solidFill>
          <a:ln w="9525">
            <a:noFill/>
          </a:ln>
        </p:spPr>
        <p:txBody>
          <a:bodyPr/>
          <a:p>
            <a:endParaRPr lang="zh-CN" altLang="en-US" sz="1600"/>
          </a:p>
        </p:txBody>
      </p:sp>
      <p:sp>
        <p:nvSpPr>
          <p:cNvPr id="1054" name="直接连接符 31"/>
          <p:cNvSpPr/>
          <p:nvPr/>
        </p:nvSpPr>
        <p:spPr>
          <a:xfrm rot="-5400000" flipH="1" flipV="1">
            <a:off x="6997700" y="1011238"/>
            <a:ext cx="688975" cy="3175"/>
          </a:xfrm>
          <a:prstGeom prst="line">
            <a:avLst/>
          </a:prstGeom>
          <a:ln w="19050" cap="flat" cmpd="sng">
            <a:solidFill>
              <a:srgbClr val="7F7F7F"/>
            </a:solidFill>
            <a:prstDash val="solid"/>
            <a:round/>
            <a:headEnd type="none" w="med" len="med"/>
            <a:tailEnd type="none" w="med" len="med"/>
          </a:ln>
        </p:spPr>
      </p:sp>
      <p:sp>
        <p:nvSpPr>
          <p:cNvPr id="1055" name="直接连接符 33"/>
          <p:cNvSpPr/>
          <p:nvPr/>
        </p:nvSpPr>
        <p:spPr>
          <a:xfrm rot="5400000">
            <a:off x="6234113" y="1079500"/>
            <a:ext cx="460375" cy="0"/>
          </a:xfrm>
          <a:prstGeom prst="line">
            <a:avLst/>
          </a:prstGeom>
          <a:ln w="19050" cap="flat" cmpd="sng">
            <a:solidFill>
              <a:srgbClr val="7F7F7F"/>
            </a:solidFill>
            <a:prstDash val="solid"/>
            <a:round/>
            <a:headEnd type="none" w="med" len="med"/>
            <a:tailEnd type="none" w="med" len="med"/>
          </a:ln>
        </p:spPr>
      </p:sp>
      <p:grpSp>
        <p:nvGrpSpPr>
          <p:cNvPr id="1056" name="Group 33"/>
          <p:cNvGrpSpPr/>
          <p:nvPr/>
        </p:nvGrpSpPr>
        <p:grpSpPr>
          <a:xfrm>
            <a:off x="8129588" y="571500"/>
            <a:ext cx="288925" cy="179388"/>
            <a:chOff x="0" y="0"/>
            <a:chExt cx="500066" cy="357190"/>
          </a:xfrm>
        </p:grpSpPr>
        <p:sp>
          <p:nvSpPr>
            <p:cNvPr id="1061" name="矩形 35"/>
            <p:cNvSpPr>
              <a:spLocks noChangeArrowheads="1"/>
            </p:cNvSpPr>
            <p:nvPr/>
          </p:nvSpPr>
          <p:spPr bwMode="auto">
            <a:xfrm>
              <a:off x="0" y="0"/>
              <a:ext cx="500066" cy="357190"/>
            </a:xfrm>
            <a:prstGeom prst="rect">
              <a:avLst/>
            </a:prstGeom>
            <a:noFill/>
            <a:ln w="25400">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62" name="等腰三角形 36"/>
            <p:cNvSpPr>
              <a:spLocks noChangeArrowheads="1"/>
            </p:cNvSpPr>
            <p:nvPr/>
          </p:nvSpPr>
          <p:spPr bwMode="auto">
            <a:xfrm>
              <a:off x="0" y="72703"/>
              <a:ext cx="500066" cy="284487"/>
            </a:xfrm>
            <a:prstGeom prst="triangle">
              <a:avLst>
                <a:gd name="adj" fmla="val 50000"/>
              </a:avLst>
            </a:prstGeom>
            <a:noFill/>
            <a:ln w="25400">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等腰三角形 37"/>
            <p:cNvSpPr>
              <a:spLocks noChangeArrowheads="1"/>
            </p:cNvSpPr>
            <p:nvPr/>
          </p:nvSpPr>
          <p:spPr bwMode="auto">
            <a:xfrm rot="10800000">
              <a:off x="0" y="0"/>
              <a:ext cx="500066" cy="284487"/>
            </a:xfrm>
            <a:prstGeom prst="triangle">
              <a:avLst>
                <a:gd name="adj" fmla="val 50000"/>
              </a:avLst>
            </a:prstGeom>
            <a:solidFill>
              <a:srgbClr val="CCECFF"/>
            </a:solidFill>
            <a:ln w="25400">
              <a:solidFill>
                <a:srgbClr val="7F7F7F"/>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1060" name="直接连接符 38"/>
          <p:cNvSpPr/>
          <p:nvPr/>
        </p:nvSpPr>
        <p:spPr>
          <a:xfrm rot="5400000">
            <a:off x="7970838" y="1054100"/>
            <a:ext cx="604837" cy="1588"/>
          </a:xfrm>
          <a:prstGeom prst="line">
            <a:avLst/>
          </a:prstGeom>
          <a:ln w="19050" cap="flat" cmpd="sng">
            <a:solidFill>
              <a:srgbClr val="7F7F7F"/>
            </a:solidFill>
            <a:prstDash val="solid"/>
            <a:round/>
            <a:headEnd type="none" w="med" len="med"/>
            <a:tailEnd type="none" w="med" len="med"/>
          </a:ln>
        </p:spPr>
      </p:sp>
      <p:sp>
        <p:nvSpPr>
          <p:cNvPr id="6" name="直接连接符 39"/>
          <p:cNvSpPr/>
          <p:nvPr/>
        </p:nvSpPr>
        <p:spPr>
          <a:xfrm rot="5400000">
            <a:off x="8164513" y="963613"/>
            <a:ext cx="787400" cy="3175"/>
          </a:xfrm>
          <a:prstGeom prst="line">
            <a:avLst/>
          </a:prstGeom>
          <a:ln w="19050" cap="flat" cmpd="sng">
            <a:solidFill>
              <a:srgbClr val="7F7F7F"/>
            </a:solidFill>
            <a:prstDash val="solid"/>
            <a:round/>
            <a:headEnd type="none" w="med" len="med"/>
            <a:tailEnd type="none" w="med" len="med"/>
          </a:ln>
        </p:spPr>
      </p:sp>
      <p:grpSp>
        <p:nvGrpSpPr>
          <p:cNvPr id="7" name="Group 39"/>
          <p:cNvGrpSpPr/>
          <p:nvPr/>
        </p:nvGrpSpPr>
        <p:grpSpPr>
          <a:xfrm>
            <a:off x="8486775" y="373063"/>
            <a:ext cx="157163" cy="269875"/>
            <a:chOff x="0" y="0"/>
            <a:chExt cx="181268" cy="310689"/>
          </a:xfrm>
        </p:grpSpPr>
        <p:sp>
          <p:nvSpPr>
            <p:cNvPr id="1063" name="同心圆 41"/>
            <p:cNvSpPr/>
            <p:nvPr/>
          </p:nvSpPr>
          <p:spPr>
            <a:xfrm rot="-759428">
              <a:off x="1268" y="0"/>
              <a:ext cx="180000" cy="180000"/>
            </a:xfrm>
            <a:custGeom>
              <a:avLst/>
              <a:gdLst/>
              <a:ahLst/>
              <a:cxnLst>
                <a:cxn ang="0">
                  <a:pos x="6250000" y="0"/>
                </a:cxn>
                <a:cxn ang="0">
                  <a:pos x="1830417" y="1830417"/>
                </a:cxn>
                <a:cxn ang="0">
                  <a:pos x="0" y="6250000"/>
                </a:cxn>
                <a:cxn ang="0">
                  <a:pos x="1830417" y="10669583"/>
                </a:cxn>
                <a:cxn ang="0">
                  <a:pos x="6250000" y="12500000"/>
                </a:cxn>
                <a:cxn ang="0">
                  <a:pos x="10669583" y="10669583"/>
                </a:cxn>
                <a:cxn ang="0">
                  <a:pos x="12500000" y="6250000"/>
                </a:cxn>
                <a:cxn ang="0">
                  <a:pos x="10669583" y="183041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56" y="10800"/>
                  </a:moveTo>
                  <a:cubicBezTo>
                    <a:pt x="4756" y="14138"/>
                    <a:pt x="7462" y="16844"/>
                    <a:pt x="10800" y="16844"/>
                  </a:cubicBezTo>
                  <a:cubicBezTo>
                    <a:pt x="14138" y="16844"/>
                    <a:pt x="16844" y="14138"/>
                    <a:pt x="16844" y="10800"/>
                  </a:cubicBezTo>
                  <a:cubicBezTo>
                    <a:pt x="16844" y="7462"/>
                    <a:pt x="14138" y="4756"/>
                    <a:pt x="10800" y="4756"/>
                  </a:cubicBezTo>
                  <a:cubicBezTo>
                    <a:pt x="7462" y="4756"/>
                    <a:pt x="4756" y="7462"/>
                    <a:pt x="4756" y="10800"/>
                  </a:cubicBezTo>
                  <a:close/>
                </a:path>
              </a:pathLst>
            </a:custGeom>
            <a:solidFill>
              <a:srgbClr val="7F7F7F"/>
            </a:solidFill>
            <a:ln w="9525">
              <a:noFill/>
            </a:ln>
          </p:spPr>
          <p:txBody>
            <a:bodyPr/>
            <a:p>
              <a:endParaRPr lang="zh-CN" altLang="en-US" sz="1600"/>
            </a:p>
          </p:txBody>
        </p:sp>
        <p:sp>
          <p:nvSpPr>
            <p:cNvPr id="8" name="加号 42"/>
            <p:cNvSpPr>
              <a:spLocks noChangeArrowheads="1"/>
            </p:cNvSpPr>
            <p:nvPr/>
          </p:nvSpPr>
          <p:spPr bwMode="auto">
            <a:xfrm>
              <a:off x="0" y="131586"/>
              <a:ext cx="179436" cy="179103"/>
            </a:xfrm>
            <a:prstGeom prst="flowChartAlternateProcess">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6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Broadway" pitchFamily="82"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2800" b="1">
          <a:solidFill>
            <a:schemeClr val="tx1"/>
          </a:solidFill>
          <a:latin typeface="Broadway" pitchFamily="82"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2800" b="1">
          <a:solidFill>
            <a:schemeClr val="tx1"/>
          </a:solidFill>
          <a:latin typeface="Broadway" pitchFamily="82"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2800" b="1">
          <a:solidFill>
            <a:schemeClr val="tx1"/>
          </a:solidFill>
          <a:latin typeface="Broadway" pitchFamily="82" charset="0"/>
          <a:ea typeface="微软雅黑" panose="020B0503020204020204" pitchFamily="34" charset="-122"/>
          <a:cs typeface="宋体" panose="02010600030101010101" pitchFamily="2" charset="-122"/>
        </a:defRPr>
      </a:lvl5pPr>
      <a:lvl6pPr marL="457200" algn="l" rtl="0" eaLnBrk="1" fontAlgn="base" hangingPunct="1">
        <a:spcBef>
          <a:spcPct val="0"/>
        </a:spcBef>
        <a:spcAft>
          <a:spcPct val="0"/>
        </a:spcAft>
        <a:defRPr sz="2800" b="1">
          <a:solidFill>
            <a:schemeClr val="bg2"/>
          </a:solidFill>
          <a:latin typeface="Arial" panose="020B0604020202020204" pitchFamily="34" charset="0"/>
          <a:ea typeface="微软雅黑" panose="020B0503020204020204" pitchFamily="34" charset="-122"/>
          <a:cs typeface="宋体" panose="02010600030101010101" pitchFamily="2" charset="-122"/>
        </a:defRPr>
      </a:lvl6pPr>
      <a:lvl7pPr marL="914400" algn="l" rtl="0" eaLnBrk="1" fontAlgn="base" hangingPunct="1">
        <a:spcBef>
          <a:spcPct val="0"/>
        </a:spcBef>
        <a:spcAft>
          <a:spcPct val="0"/>
        </a:spcAft>
        <a:defRPr sz="2800" b="1">
          <a:solidFill>
            <a:schemeClr val="bg2"/>
          </a:solidFill>
          <a:latin typeface="Arial" panose="020B0604020202020204" pitchFamily="34" charset="0"/>
          <a:ea typeface="微软雅黑" panose="020B0503020204020204" pitchFamily="34" charset="-122"/>
          <a:cs typeface="宋体" panose="02010600030101010101" pitchFamily="2" charset="-122"/>
        </a:defRPr>
      </a:lvl7pPr>
      <a:lvl8pPr marL="1371600" algn="l" rtl="0" eaLnBrk="1" fontAlgn="base" hangingPunct="1">
        <a:spcBef>
          <a:spcPct val="0"/>
        </a:spcBef>
        <a:spcAft>
          <a:spcPct val="0"/>
        </a:spcAft>
        <a:defRPr sz="2800" b="1">
          <a:solidFill>
            <a:schemeClr val="bg2"/>
          </a:solidFill>
          <a:latin typeface="Arial" panose="020B0604020202020204" pitchFamily="34" charset="0"/>
          <a:ea typeface="微软雅黑" panose="020B0503020204020204" pitchFamily="34" charset="-122"/>
          <a:cs typeface="宋体" panose="02010600030101010101" pitchFamily="2" charset="-122"/>
        </a:defRPr>
      </a:lvl8pPr>
      <a:lvl9pPr marL="1828800" algn="l" rtl="0" eaLnBrk="1" fontAlgn="base" hangingPunct="1">
        <a:spcBef>
          <a:spcPct val="0"/>
        </a:spcBef>
        <a:spcAft>
          <a:spcPct val="0"/>
        </a:spcAft>
        <a:defRPr sz="2800" b="1">
          <a:solidFill>
            <a:schemeClr val="bg2"/>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342900" indent="-342900" algn="l" rtl="0" eaLnBrk="1" fontAlgn="base" hangingPunct="1">
        <a:spcBef>
          <a:spcPts val="1800"/>
        </a:spcBef>
        <a:spcAft>
          <a:spcPct val="0"/>
        </a:spcAft>
        <a:buChar char="•"/>
        <a:defRPr sz="2000" kern="1200">
          <a:solidFill>
            <a:srgbClr val="5F5F5F"/>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5F5F5F"/>
          </a:solidFill>
          <a:latin typeface="+mn-lt"/>
          <a:ea typeface="+mn-ea"/>
          <a:cs typeface="+mn-cs"/>
        </a:defRPr>
      </a:lvl2pPr>
      <a:lvl3pPr marL="1143000" indent="-228600" algn="l" rtl="0" eaLnBrk="1" fontAlgn="base" hangingPunct="1">
        <a:spcBef>
          <a:spcPct val="20000"/>
        </a:spcBef>
        <a:spcAft>
          <a:spcPct val="0"/>
        </a:spcAft>
        <a:buChar char="•"/>
        <a:defRPr kern="1200">
          <a:solidFill>
            <a:srgbClr val="5F5F5F"/>
          </a:solidFill>
          <a:latin typeface="+mn-lt"/>
          <a:ea typeface="+mn-ea"/>
          <a:cs typeface="+mn-cs"/>
        </a:defRPr>
      </a:lvl3pPr>
      <a:lvl4pPr marL="1600200" indent="-228600" algn="l" rtl="0" eaLnBrk="1" fontAlgn="base" hangingPunct="1">
        <a:spcBef>
          <a:spcPct val="20000"/>
        </a:spcBef>
        <a:spcAft>
          <a:spcPct val="0"/>
        </a:spcAft>
        <a:buChar char="–"/>
        <a:defRPr sz="1600" kern="1200">
          <a:solidFill>
            <a:srgbClr val="5F5F5F"/>
          </a:solidFill>
          <a:latin typeface="+mn-lt"/>
          <a:ea typeface="+mn-ea"/>
          <a:cs typeface="+mn-cs"/>
        </a:defRPr>
      </a:lvl4pPr>
      <a:lvl5pPr marL="2057400" indent="-228600" algn="l" rtl="0" eaLnBrk="1" fontAlgn="base" hangingPunct="1">
        <a:spcBef>
          <a:spcPct val="20000"/>
        </a:spcBef>
        <a:spcAft>
          <a:spcPct val="0"/>
        </a:spcAft>
        <a:buChar char="»"/>
        <a:defRPr sz="16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userDrawn="1"/>
        </p:nvSpPr>
        <p:spPr>
          <a:xfrm>
            <a:off x="3238500" y="2971838"/>
            <a:ext cx="2667000" cy="276999"/>
          </a:xfrm>
          <a:prstGeom prst="rect">
            <a:avLst/>
          </a:prstGeom>
          <a:noFill/>
        </p:spPr>
        <p:txBody>
          <a:bodyPr wrap="square" rtlCol="0">
            <a:spAutoFit/>
          </a:bodyPr>
          <a:lstStyle/>
          <a:p>
            <a:r>
              <a:rPr lang="zh-CN" altLang="en-US" sz="300" dirty="0">
                <a:solidFill>
                  <a:prstClr val="white"/>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solidFill>
                <a:latin typeface="微软雅黑" panose="020B0503020204020204" pitchFamily="34" charset="-122"/>
                <a:ea typeface="微软雅黑" panose="020B0503020204020204" pitchFamily="34" charset="-122"/>
                <a:sym typeface="+mn-ea"/>
              </a:rPr>
              <a:t>PPT</a:t>
            </a:r>
            <a:r>
              <a:rPr lang="zh-CN" altLang="en-US" sz="300" dirty="0">
                <a:solidFill>
                  <a:prstClr val="white"/>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prstClr val="white"/>
              </a:solidFill>
              <a:latin typeface="微软雅黑" panose="020B0503020204020204" pitchFamily="34" charset="-122"/>
              <a:ea typeface="微软雅黑" panose="020B0503020204020204" pitchFamily="34" charset="-122"/>
              <a:sym typeface="+mn-ea"/>
            </a:endParaRPr>
          </a:p>
          <a:p>
            <a:r>
              <a:rPr lang="en-US" altLang="zh-CN" sz="600" dirty="0">
                <a:solidFill>
                  <a:prstClr val="white"/>
                </a:solidFill>
                <a:latin typeface="微软雅黑" panose="020B0503020204020204" pitchFamily="34" charset="-122"/>
                <a:ea typeface="微软雅黑" panose="020B0503020204020204" pitchFamily="34" charset="-122"/>
                <a:sym typeface="+mn-ea"/>
              </a:rPr>
              <a:t>ibaotu.com</a:t>
            </a:r>
            <a:endParaRPr lang="en-US" altLang="zh-CN" sz="600" dirty="0">
              <a:solidFill>
                <a:prstClr val="white"/>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hyperlink" Target="&#20064;&#36817;&#24179;&#36827;&#34892;&#23466;&#27861;&#23459;&#35475;_&#26631;&#28165;.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26.jpe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image" Target="../media/image25.jpeg"/><Relationship Id="rId3" Type="http://schemas.openxmlformats.org/officeDocument/2006/relationships/tags" Target="../tags/tag4.xml"/><Relationship Id="rId2" Type="http://schemas.openxmlformats.org/officeDocument/2006/relationships/image" Target="../media/image24.png"/><Relationship Id="rId14" Type="http://schemas.openxmlformats.org/officeDocument/2006/relationships/notesSlide" Target="../notesSlides/notesSlide2.xml"/><Relationship Id="rId13" Type="http://schemas.openxmlformats.org/officeDocument/2006/relationships/slideLayout" Target="../slideLayouts/slideLayout2.xml"/><Relationship Id="rId12" Type="http://schemas.openxmlformats.org/officeDocument/2006/relationships/tags" Target="../tags/tag10.xml"/><Relationship Id="rId11" Type="http://schemas.openxmlformats.org/officeDocument/2006/relationships/image" Target="../media/image27.jpeg"/><Relationship Id="rId10" Type="http://schemas.openxmlformats.org/officeDocument/2006/relationships/tags" Target="../tags/tag9.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29.png"/><Relationship Id="rId3" Type="http://schemas.openxmlformats.org/officeDocument/2006/relationships/image" Target="../media/image28.png"/><Relationship Id="rId2" Type="http://schemas.microsoft.com/office/2007/relationships/media" Target="file:///D:\&#20843;&#24180;&#32423;&#19979;&#20154;&#25945;&#29256;\&#31532;&#19968;&#21333;&#20803;%20&#22362;&#25345;&#23466;&#27861;&#33267;&#19978;\&#31532;&#20108;&#35838;%20&#20445;&#38556;&#23466;&#27861;&#23454;&#26045;\L2&#65288;&#20108;&#65289;&#21152;&#24378;&#23466;&#27861;&#30417;&#30563;XLX\&#23466;&#27861;&#19982;&#25105;&#20204;&#30340;&#19968;&#29983;.mp4" TargetMode="External"/><Relationship Id="rId1" Type="http://schemas.openxmlformats.org/officeDocument/2006/relationships/video" Target="file:///D:\&#20843;&#24180;&#32423;&#19979;&#20154;&#25945;&#29256;\&#31532;&#19968;&#21333;&#20803;%20&#22362;&#25345;&#23466;&#27861;&#33267;&#19978;\&#31532;&#20108;&#35838;%20&#20445;&#38556;&#23466;&#27861;&#23454;&#26045;\L2&#65288;&#20108;&#65289;&#21152;&#24378;&#23466;&#27861;&#30417;&#30563;XLX\&#23466;&#27861;&#19982;&#25105;&#20204;&#30340;&#19968;&#29983;.mp4"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矩形 66564"/>
          <p:cNvSpPr>
            <a:spLocks noTextEdit="1"/>
          </p:cNvSpPr>
          <p:nvPr/>
        </p:nvSpPr>
        <p:spPr>
          <a:xfrm>
            <a:off x="541338" y="636588"/>
            <a:ext cx="8001000" cy="762000"/>
          </a:xfrm>
          <a:prstGeom prst="rect">
            <a:avLst/>
          </a:prstGeom>
        </p:spPr>
        <p:txBody>
          <a:bodyPr wrap="none" fromWordArt="1">
            <a:prstTxWarp prst="textPlain">
              <a:avLst>
                <a:gd name="adj" fmla="val 50000"/>
              </a:avLst>
            </a:prstTxWarp>
            <a:normAutofit/>
          </a:bodyPr>
          <a:p>
            <a:pPr algn="ctr"/>
            <a:r>
              <a:rPr lang="zh-CN" altLang="en-US" sz="6000" b="1">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第一单元 坚持宪法至上</a:t>
            </a:r>
            <a:endParaRPr lang="zh-CN" altLang="en-US" sz="6000" b="1">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8194" name="矩形 66566"/>
          <p:cNvSpPr>
            <a:spLocks noTextEdit="1"/>
          </p:cNvSpPr>
          <p:nvPr/>
        </p:nvSpPr>
        <p:spPr>
          <a:xfrm>
            <a:off x="1114425" y="1673225"/>
            <a:ext cx="6913563" cy="1081088"/>
          </a:xfrm>
          <a:prstGeom prst="rect">
            <a:avLst/>
          </a:prstGeom>
        </p:spPr>
        <p:txBody>
          <a:bodyPr wrap="none" fromWordArt="1">
            <a:prstTxWarp prst="textPlain">
              <a:avLst>
                <a:gd name="adj" fmla="val 50000"/>
              </a:avLst>
            </a:prstTxWarp>
            <a:normAutofit/>
          </a:bodyPr>
          <a:p>
            <a:pPr algn="ctr"/>
            <a:r>
              <a:rPr lang="zh-CN" altLang="en-US" sz="4000" b="1">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rPr>
              <a:t>第二课 保障宪法实施</a:t>
            </a:r>
            <a:endParaRPr lang="zh-CN" altLang="en-US" sz="4000" b="1">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8195" name="标题 68616"/>
          <p:cNvSpPr>
            <a:spLocks noGrp="1"/>
          </p:cNvSpPr>
          <p:nvPr>
            <p:ph type="ctrTitle"/>
          </p:nvPr>
        </p:nvSpPr>
        <p:spPr>
          <a:xfrm>
            <a:off x="827088" y="2886075"/>
            <a:ext cx="7715250" cy="1084263"/>
          </a:xfrm>
          <a:gradFill rotWithShape="1">
            <a:gsLst>
              <a:gs pos="0">
                <a:srgbClr val="FECF40"/>
              </a:gs>
              <a:gs pos="100000">
                <a:srgbClr val="846C21"/>
              </a:gs>
            </a:gsLst>
            <a:lin ang="5400000"/>
            <a:tileRect/>
          </a:gradFill>
        </p:spPr>
        <p:txBody>
          <a:bodyPr wrap="square" lIns="91440" tIns="45720" rIns="91440" bIns="45720" anchor="ctr"/>
          <a:p>
            <a:r>
              <a:rPr lang="zh-CN" altLang="en-US" sz="4800" kern="1200" dirty="0">
                <a:solidFill>
                  <a:srgbClr val="FF0000"/>
                </a:solidFill>
                <a:latin typeface="+mj-lt"/>
                <a:ea typeface="+mj-ea"/>
                <a:cs typeface="+mj-cs"/>
              </a:rPr>
              <a:t>第</a:t>
            </a:r>
            <a:r>
              <a:rPr lang="zh-CN" sz="4800" kern="1200" dirty="0">
                <a:solidFill>
                  <a:srgbClr val="FF0000"/>
                </a:solidFill>
                <a:latin typeface="+mj-lt"/>
                <a:ea typeface="+mj-ea"/>
                <a:cs typeface="+mj-cs"/>
              </a:rPr>
              <a:t>二框</a:t>
            </a:r>
            <a:r>
              <a:rPr lang="zh-CN" altLang="en-US" sz="4800" kern="1200" dirty="0">
                <a:solidFill>
                  <a:srgbClr val="FF0000"/>
                </a:solidFill>
                <a:latin typeface="+mj-lt"/>
                <a:ea typeface="+mj-ea"/>
                <a:cs typeface="+mj-cs"/>
              </a:rPr>
              <a:t>    加强宪法监督</a:t>
            </a:r>
            <a:endParaRPr lang="zh-CN" altLang="en-US" sz="4800" kern="1200" dirty="0">
              <a:solidFill>
                <a:srgbClr val="FF0000"/>
              </a:solidFill>
              <a:latin typeface="+mj-lt"/>
              <a:ea typeface="+mj-ea"/>
              <a:cs typeface="+mj-cs"/>
            </a:endParaRPr>
          </a:p>
        </p:txBody>
      </p:sp>
      <p:pic>
        <p:nvPicPr>
          <p:cNvPr id="8196" name="图片 4" descr="50b495badbf843958bfad39f2ab2e159"/>
          <p:cNvPicPr>
            <a:picLocks noChangeAspect="1"/>
          </p:cNvPicPr>
          <p:nvPr/>
        </p:nvPicPr>
        <p:blipFill>
          <a:blip r:embed="rId1"/>
          <a:srcRect l="6743" t="4080" r="2007" b="8492"/>
          <a:stretch>
            <a:fillRect/>
          </a:stretch>
        </p:blipFill>
        <p:spPr>
          <a:xfrm>
            <a:off x="161925" y="3971925"/>
            <a:ext cx="2806700" cy="2771775"/>
          </a:xfrm>
          <a:prstGeom prst="rect">
            <a:avLst/>
          </a:prstGeom>
          <a:noFill/>
          <a:ln w="9525">
            <a:noFill/>
          </a:ln>
        </p:spPr>
      </p:pic>
      <p:pic>
        <p:nvPicPr>
          <p:cNvPr id="8197" name="图片 3" descr="QQ截图20180121103923"/>
          <p:cNvPicPr>
            <a:picLocks noChangeAspect="1"/>
          </p:cNvPicPr>
          <p:nvPr/>
        </p:nvPicPr>
        <p:blipFill>
          <a:blip r:embed="rId2"/>
          <a:stretch>
            <a:fillRect/>
          </a:stretch>
        </p:blipFill>
        <p:spPr>
          <a:xfrm>
            <a:off x="5724525" y="3997325"/>
            <a:ext cx="3281363" cy="2746375"/>
          </a:xfrm>
          <a:prstGeom prst="rect">
            <a:avLst/>
          </a:prstGeom>
          <a:noFill/>
          <a:ln w="9525">
            <a:noFill/>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2"/>
          <p:cNvSpPr txBox="1"/>
          <p:nvPr/>
        </p:nvSpPr>
        <p:spPr>
          <a:xfrm>
            <a:off x="718820" y="380683"/>
            <a:ext cx="2692400" cy="644525"/>
          </a:xfrm>
          <a:prstGeom prst="rect">
            <a:avLst/>
          </a:prstGeom>
          <a:gradFill rotWithShape="1">
            <a:gsLst>
              <a:gs pos="0">
                <a:srgbClr val="FBFB11"/>
              </a:gs>
              <a:gs pos="100000">
                <a:srgbClr val="838309"/>
              </a:gs>
            </a:gsLst>
            <a:lin ang="5400000"/>
            <a:tileRect/>
          </a:gradFill>
          <a:ln w="9525">
            <a:noFill/>
          </a:ln>
        </p:spPr>
        <p:txBody>
          <a:bodyPr anchor="t">
            <a:spAutoFit/>
          </a:bodyPr>
          <a:p>
            <a:r>
              <a:rPr lang="zh-CN" altLang="en-US" sz="3600" dirty="0">
                <a:solidFill>
                  <a:srgbClr val="FF0000"/>
                </a:solidFill>
                <a:latin typeface="Arial" panose="020B0604020202020204" pitchFamily="34" charset="0"/>
                <a:ea typeface="宋体" panose="02010600030101010101" pitchFamily="2" charset="-122"/>
              </a:rPr>
              <a:t>探究与分享</a:t>
            </a:r>
            <a:endParaRPr lang="zh-CN" altLang="en-US" sz="3600" dirty="0">
              <a:solidFill>
                <a:srgbClr val="FF0000"/>
              </a:solidFill>
              <a:latin typeface="Arial" panose="020B0604020202020204" pitchFamily="34" charset="0"/>
              <a:ea typeface="宋体" panose="02010600030101010101" pitchFamily="2" charset="-122"/>
            </a:endParaRPr>
          </a:p>
        </p:txBody>
      </p:sp>
      <p:pic>
        <p:nvPicPr>
          <p:cNvPr id="15363" name="图片 9" descr=" "/>
          <p:cNvPicPr>
            <a:picLocks noChangeAspect="1"/>
          </p:cNvPicPr>
          <p:nvPr/>
        </p:nvPicPr>
        <p:blipFill>
          <a:blip r:embed="rId1">
            <a:clrChange>
              <a:clrFrom>
                <a:srgbClr val="FFFFFF"/>
              </a:clrFrom>
              <a:clrTo>
                <a:srgbClr val="FFFFFF">
                  <a:alpha val="0"/>
                </a:srgbClr>
              </a:clrTo>
            </a:clrChange>
            <a:lum bright="-20001"/>
          </a:blip>
          <a:stretch>
            <a:fillRect/>
          </a:stretch>
        </p:blipFill>
        <p:spPr>
          <a:xfrm>
            <a:off x="476885" y="1447165"/>
            <a:ext cx="8496300" cy="453707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1"/>
          <p:cNvSpPr txBox="1"/>
          <p:nvPr>
            <p:custDataLst>
              <p:tags r:id="rId1"/>
            </p:custDataLst>
          </p:nvPr>
        </p:nvSpPr>
        <p:spPr>
          <a:xfrm>
            <a:off x="383858" y="-88900"/>
            <a:ext cx="5494337" cy="965200"/>
          </a:xfrm>
          <a:prstGeom prst="rect">
            <a:avLst/>
          </a:prstGeom>
          <a:noFill/>
          <a:ln w="9525">
            <a:noFill/>
          </a:ln>
        </p:spPr>
        <p:txBody>
          <a:bodyPr anchor="ctr"/>
          <a:p>
            <a:r>
              <a:rPr lang="zh-CN" altLang="zh-CN" sz="2400" dirty="0">
                <a:latin typeface="Broadway" pitchFamily="82" charset="0"/>
                <a:ea typeface="宋体" panose="02010600030101010101" pitchFamily="2" charset="-122"/>
              </a:rPr>
              <a:t>【材料再解读】</a:t>
            </a:r>
            <a:endParaRPr lang="zh-CN" altLang="zh-CN" sz="2400" dirty="0">
              <a:latin typeface="Broadway" pitchFamily="82" charset="0"/>
              <a:ea typeface="宋体" panose="02010600030101010101" pitchFamily="2" charset="-122"/>
            </a:endParaRPr>
          </a:p>
        </p:txBody>
      </p:sp>
      <p:sp>
        <p:nvSpPr>
          <p:cNvPr id="3" name="文本框 2"/>
          <p:cNvSpPr txBox="1"/>
          <p:nvPr/>
        </p:nvSpPr>
        <p:spPr>
          <a:xfrm>
            <a:off x="264160" y="615950"/>
            <a:ext cx="8615363" cy="1383665"/>
          </a:xfrm>
          <a:prstGeom prst="rect">
            <a:avLst/>
          </a:prstGeom>
          <a:noFill/>
          <a:ln w="9525">
            <a:noFill/>
          </a:ln>
        </p:spPr>
        <p:txBody>
          <a:bodyPr wrap="square" anchor="t">
            <a:spAutoFit/>
          </a:bodyPr>
          <a:p>
            <a:r>
              <a:rPr lang="en-US" altLang="zh-CN" sz="2800">
                <a:solidFill>
                  <a:srgbClr val="0000FF"/>
                </a:solidFill>
                <a:latin typeface="黑体" panose="02010609060101010101" pitchFamily="49" charset="-122"/>
                <a:ea typeface="黑体" panose="02010609060101010101" pitchFamily="49" charset="-122"/>
              </a:rPr>
              <a:t>1</a:t>
            </a:r>
            <a:r>
              <a:rPr lang="zh-CN" altLang="en-US" sz="2800">
                <a:solidFill>
                  <a:srgbClr val="0000FF"/>
                </a:solidFill>
                <a:latin typeface="黑体" panose="02010609060101010101" pitchFamily="49" charset="-122"/>
                <a:ea typeface="黑体" panose="02010609060101010101" pitchFamily="49" charset="-122"/>
              </a:rPr>
              <a:t>、一位公民的一封信能惊动全国人大常委会，导致对一部地方性法规的修改和对杭州市地方性法规的全面审查，这说明了什么？</a:t>
            </a:r>
            <a:endParaRPr lang="zh-CN" altLang="en-US" sz="2800">
              <a:solidFill>
                <a:srgbClr val="0000FF"/>
              </a:solidFill>
              <a:latin typeface="黑体" panose="02010609060101010101" pitchFamily="49" charset="-122"/>
              <a:ea typeface="黑体" panose="02010609060101010101" pitchFamily="49" charset="-122"/>
            </a:endParaRPr>
          </a:p>
        </p:txBody>
      </p:sp>
      <p:sp>
        <p:nvSpPr>
          <p:cNvPr id="4" name="文本框 3"/>
          <p:cNvSpPr txBox="1"/>
          <p:nvPr/>
        </p:nvSpPr>
        <p:spPr>
          <a:xfrm>
            <a:off x="264160" y="1999615"/>
            <a:ext cx="8615045" cy="1814830"/>
          </a:xfrm>
          <a:prstGeom prst="rect">
            <a:avLst/>
          </a:prstGeom>
          <a:noFill/>
          <a:ln w="9525">
            <a:noFill/>
          </a:ln>
        </p:spPr>
        <p:txBody>
          <a:bodyPr wrap="square" anchor="t">
            <a:spAutoFit/>
          </a:bodyPr>
          <a:p>
            <a:r>
              <a:rPr lang="zh-CN" altLang="en-US" sz="2800">
                <a:latin typeface="Arial" panose="020B0604020202020204" pitchFamily="34" charset="0"/>
                <a:ea typeface="宋体" panose="02010600030101010101" pitchFamily="2" charset="-122"/>
              </a:rPr>
              <a:t>体现了我国的规范性文件备案审查制度，备案审查是全国人大及其常委会监督宪法法律实施的重要方式，对于维护国家法制统一和尊严、保障人权，有着十分重要的意义。</a:t>
            </a:r>
            <a:endParaRPr lang="zh-CN" altLang="en-US" sz="2800">
              <a:latin typeface="Arial" panose="020B0604020202020204" pitchFamily="34" charset="0"/>
              <a:ea typeface="宋体" panose="02010600030101010101" pitchFamily="2" charset="-122"/>
            </a:endParaRPr>
          </a:p>
        </p:txBody>
      </p:sp>
      <p:sp>
        <p:nvSpPr>
          <p:cNvPr id="5" name="文本框 4"/>
          <p:cNvSpPr txBox="1"/>
          <p:nvPr/>
        </p:nvSpPr>
        <p:spPr>
          <a:xfrm>
            <a:off x="383540" y="3814128"/>
            <a:ext cx="8077200" cy="521970"/>
          </a:xfrm>
          <a:prstGeom prst="rect">
            <a:avLst/>
          </a:prstGeom>
          <a:noFill/>
          <a:ln w="9525">
            <a:noFill/>
          </a:ln>
        </p:spPr>
        <p:txBody>
          <a:bodyPr wrap="square" anchor="t">
            <a:spAutoFit/>
          </a:bodyPr>
          <a:p>
            <a:r>
              <a:rPr lang="en-US" altLang="zh-CN" sz="2800" b="1">
                <a:solidFill>
                  <a:srgbClr val="0000FF"/>
                </a:solidFill>
                <a:latin typeface="Arial" panose="020B0604020202020204" pitchFamily="34" charset="0"/>
                <a:ea typeface="宋体" panose="02010600030101010101" pitchFamily="2" charset="-122"/>
              </a:rPr>
              <a:t>2</a:t>
            </a:r>
            <a:r>
              <a:rPr lang="zh-CN" altLang="en-US" sz="2800" b="1">
                <a:solidFill>
                  <a:srgbClr val="0000FF"/>
                </a:solidFill>
                <a:latin typeface="Arial" panose="020B0604020202020204" pitchFamily="34" charset="0"/>
                <a:ea typeface="宋体" panose="02010600030101010101" pitchFamily="2" charset="-122"/>
              </a:rPr>
              <a:t>、潘某跟一部法规</a:t>
            </a: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较真</a:t>
            </a:r>
            <a:r>
              <a:rPr lang="en-US" altLang="zh-CN" sz="2800" b="1">
                <a:solidFill>
                  <a:srgbClr val="0000FF"/>
                </a:solidFill>
                <a:latin typeface="Arial" panose="020B0604020202020204" pitchFamily="34" charset="0"/>
                <a:ea typeface="宋体" panose="02010600030101010101" pitchFamily="2" charset="-122"/>
              </a:rPr>
              <a:t>”</a:t>
            </a:r>
            <a:r>
              <a:rPr lang="zh-CN" altLang="en-US" sz="2800" b="1">
                <a:solidFill>
                  <a:srgbClr val="0000FF"/>
                </a:solidFill>
                <a:latin typeface="Arial" panose="020B0604020202020204" pitchFamily="34" charset="0"/>
                <a:ea typeface="宋体" panose="02010600030101010101" pitchFamily="2" charset="-122"/>
              </a:rPr>
              <a:t>的行为给我们什么启示？</a:t>
            </a:r>
            <a:endParaRPr lang="zh-CN" altLang="en-US" sz="2800" b="1">
              <a:solidFill>
                <a:srgbClr val="0000FF"/>
              </a:solidFill>
              <a:latin typeface="Arial" panose="020B0604020202020204" pitchFamily="34" charset="0"/>
              <a:ea typeface="宋体" panose="02010600030101010101" pitchFamily="2" charset="-122"/>
            </a:endParaRPr>
          </a:p>
        </p:txBody>
      </p:sp>
      <p:sp>
        <p:nvSpPr>
          <p:cNvPr id="6" name="文本框 5"/>
          <p:cNvSpPr txBox="1"/>
          <p:nvPr/>
        </p:nvSpPr>
        <p:spPr>
          <a:xfrm>
            <a:off x="383540" y="4336415"/>
            <a:ext cx="8390255" cy="1814830"/>
          </a:xfrm>
          <a:prstGeom prst="rect">
            <a:avLst/>
          </a:prstGeom>
          <a:noFill/>
          <a:ln w="9525">
            <a:noFill/>
          </a:ln>
        </p:spPr>
        <p:txBody>
          <a:bodyPr wrap="square" anchor="t">
            <a:spAutoFit/>
          </a:bodyPr>
          <a:p>
            <a:r>
              <a:rPr lang="zh-CN" altLang="en-US" sz="2800">
                <a:latin typeface="Arial" panose="020B0604020202020204" pitchFamily="34" charset="0"/>
                <a:ea typeface="宋体" panose="02010600030101010101" pitchFamily="2" charset="-122"/>
              </a:rPr>
              <a:t>每个公民都可以是启动备案审查的引擎。</a:t>
            </a:r>
            <a:endParaRPr lang="zh-CN" altLang="en-US" sz="2800">
              <a:latin typeface="Arial" panose="020B0604020202020204" pitchFamily="34" charset="0"/>
              <a:ea typeface="宋体" panose="02010600030101010101" pitchFamily="2" charset="-122"/>
            </a:endParaRPr>
          </a:p>
          <a:p>
            <a:r>
              <a:rPr lang="zh-CN" altLang="en-US" sz="2800">
                <a:latin typeface="Arial" panose="020B0604020202020204" pitchFamily="34" charset="0"/>
                <a:ea typeface="宋体" panose="02010600030101010101" pitchFamily="2" charset="-122"/>
              </a:rPr>
              <a:t>我们要向</a:t>
            </a:r>
            <a:r>
              <a:rPr lang="en-US" altLang="zh-CN" sz="2800">
                <a:latin typeface="Arial" panose="020B0604020202020204" pitchFamily="34" charset="0"/>
                <a:ea typeface="宋体" panose="02010600030101010101" pitchFamily="2" charset="-122"/>
              </a:rPr>
              <a:t>“</a:t>
            </a:r>
            <a:r>
              <a:rPr lang="zh-CN" altLang="en-US" sz="2800">
                <a:latin typeface="Arial" panose="020B0604020202020204" pitchFamily="34" charset="0"/>
                <a:ea typeface="宋体" panose="02010600030101010101" pitchFamily="2" charset="-122"/>
              </a:rPr>
              <a:t>较真</a:t>
            </a:r>
            <a:r>
              <a:rPr lang="en-US" altLang="zh-CN" sz="2800">
                <a:latin typeface="Arial" panose="020B0604020202020204" pitchFamily="34" charset="0"/>
                <a:ea typeface="宋体" panose="02010600030101010101" pitchFamily="2" charset="-122"/>
              </a:rPr>
              <a:t>”</a:t>
            </a:r>
            <a:r>
              <a:rPr lang="zh-CN" altLang="en-US" sz="2800">
                <a:latin typeface="Arial" panose="020B0604020202020204" pitchFamily="34" charset="0"/>
                <a:ea typeface="宋体" panose="02010600030101010101" pitchFamily="2" charset="-122"/>
              </a:rPr>
              <a:t>的潘某学习，增强国家主人翁责任感，以实际行动来监督宪法和法律的实施；珍惜当家作主的权利，依法行使权利；增强维权意识，依法维权。</a:t>
            </a:r>
            <a:endParaRPr lang="zh-CN" altLang="en-US" sz="2800">
              <a:latin typeface="Arial" panose="020B0604020202020204" pitchFamily="34" charset="0"/>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charRg st="0" end="76"/>
                                            </p:txEl>
                                          </p:spTgt>
                                        </p:tgtEl>
                                        <p:attrNameLst>
                                          <p:attrName>style.visibility</p:attrName>
                                        </p:attrNameLst>
                                      </p:cBhvr>
                                      <p:to>
                                        <p:strVal val="visible"/>
                                      </p:to>
                                    </p:set>
                                    <p:anim calcmode="lin" valueType="num">
                                      <p:cBhvr additive="base">
                                        <p:cTn id="13" dur="500" fill="hold"/>
                                        <p:tgtEl>
                                          <p:spTgt spid="4">
                                            <p:txEl>
                                              <p:charRg st="0" end="7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charRg st="0" end="7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charRg st="0" end="25"/>
                                            </p:txEl>
                                          </p:spTgt>
                                        </p:tgtEl>
                                        <p:attrNameLst>
                                          <p:attrName>style.visibility</p:attrName>
                                        </p:attrNameLst>
                                      </p:cBhvr>
                                      <p:to>
                                        <p:strVal val="visible"/>
                                      </p:to>
                                    </p:set>
                                    <p:anim calcmode="lin" valueType="num">
                                      <p:cBhvr additive="base">
                                        <p:cTn id="19" dur="500" fill="hold"/>
                                        <p:tgtEl>
                                          <p:spTgt spid="5">
                                            <p:txEl>
                                              <p:charRg st="0" end="2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charRg st="0" end="2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charRg st="0" end="61"/>
                                            </p:txEl>
                                          </p:spTgt>
                                        </p:tgtEl>
                                        <p:attrNameLst>
                                          <p:attrName>style.visibility</p:attrName>
                                        </p:attrNameLst>
                                      </p:cBhvr>
                                      <p:to>
                                        <p:strVal val="visible"/>
                                      </p:to>
                                    </p:set>
                                    <p:anim calcmode="lin" valueType="num">
                                      <p:cBhvr additive="base">
                                        <p:cTn id="25" dur="500" fill="hold"/>
                                        <p:tgtEl>
                                          <p:spTgt spid="6">
                                            <p:txEl>
                                              <p:charRg st="0" end="6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charRg st="0" end="6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charRg st="1" end="1"/>
                                            </p:txEl>
                                          </p:spTgt>
                                        </p:tgtEl>
                                        <p:attrNameLst>
                                          <p:attrName>style.visibility</p:attrName>
                                        </p:attrNameLst>
                                      </p:cBhvr>
                                      <p:to>
                                        <p:strVal val="visible"/>
                                      </p:to>
                                    </p:set>
                                    <p:anim calcmode="lin" valueType="num">
                                      <p:cBhvr additive="base">
                                        <p:cTn id="31" dur="500" fill="hold"/>
                                        <p:tgtEl>
                                          <p:spTgt spid="6">
                                            <p:txEl>
                                              <p:char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char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1"/>
          <p:cNvSpPr txBox="1"/>
          <p:nvPr/>
        </p:nvSpPr>
        <p:spPr>
          <a:xfrm>
            <a:off x="415290" y="1877695"/>
            <a:ext cx="8401050" cy="3830638"/>
          </a:xfrm>
          <a:prstGeom prst="rect">
            <a:avLst/>
          </a:prstGeom>
          <a:noFill/>
          <a:ln w="9525">
            <a:noFill/>
          </a:ln>
        </p:spPr>
        <p:txBody>
          <a:bodyPr wrap="square" anchor="t">
            <a:spAutoFit/>
          </a:bodyPr>
          <a:p>
            <a:r>
              <a:rPr lang="zh-CN" altLang="en-US" sz="2700">
                <a:latin typeface="黑体" panose="02010609060101010101" pitchFamily="49" charset="-122"/>
                <a:ea typeface="黑体" panose="02010609060101010101" pitchFamily="49" charset="-122"/>
              </a:rPr>
              <a:t>　  </a:t>
            </a:r>
            <a:r>
              <a:rPr lang="zh-CN" altLang="en-US" sz="2700">
                <a:solidFill>
                  <a:srgbClr val="0000FF"/>
                </a:solidFill>
                <a:latin typeface="黑体" panose="02010609060101010101" pitchFamily="49" charset="-122"/>
                <a:ea typeface="黑体" panose="02010609060101010101" pitchFamily="49" charset="-122"/>
              </a:rPr>
              <a:t>合宪性审查</a:t>
            </a:r>
            <a:r>
              <a:rPr lang="zh-CN" altLang="en-US" sz="2700">
                <a:latin typeface="黑体" panose="02010609060101010101" pitchFamily="49" charset="-122"/>
                <a:ea typeface="黑体" panose="02010609060101010101" pitchFamily="49" charset="-122"/>
              </a:rPr>
              <a:t>的全面落实意味着，将来所有地方的红头文件、部门规章，都要放在宪法的尺子下量一量、看一看：文件有没有越权，有没有损害宪法所赋予公民的合法权利？宪法赋予公民的财产权、平等权等权利，有没有在现实中被形形色色的土政策架空？</a:t>
            </a:r>
            <a:endParaRPr lang="zh-CN" altLang="en-US" sz="2700">
              <a:latin typeface="黑体" panose="02010609060101010101" pitchFamily="49" charset="-122"/>
              <a:ea typeface="黑体" panose="02010609060101010101" pitchFamily="49" charset="-122"/>
            </a:endParaRPr>
          </a:p>
          <a:p>
            <a:r>
              <a:rPr lang="zh-CN" altLang="en-US" sz="2700">
                <a:latin typeface="黑体" panose="02010609060101010101" pitchFamily="49" charset="-122"/>
                <a:ea typeface="黑体" panose="02010609060101010101" pitchFamily="49" charset="-122"/>
              </a:rPr>
              <a:t>   “良法是善治的前提”，要确保法律、法规是“良法”，就得防止“恶法出笼”，关键还是落实对法律、法规、红头文件的合宪审查机制。</a:t>
            </a:r>
            <a:endParaRPr lang="zh-CN" altLang="en-US" sz="2700">
              <a:latin typeface="黑体" panose="02010609060101010101" pitchFamily="49" charset="-122"/>
              <a:ea typeface="黑体" panose="02010609060101010101" pitchFamily="49" charset="-122"/>
            </a:endParaRPr>
          </a:p>
          <a:p>
            <a:r>
              <a:rPr lang="zh-CN" altLang="en-US" sz="2700">
                <a:latin typeface="黑体" panose="02010609060101010101" pitchFamily="49" charset="-122"/>
                <a:ea typeface="黑体" panose="02010609060101010101" pitchFamily="49" charset="-122"/>
              </a:rPr>
              <a:t>     </a:t>
            </a:r>
            <a:endParaRPr lang="zh-CN" altLang="en-US" sz="2700">
              <a:solidFill>
                <a:srgbClr val="FF0000"/>
              </a:solidFill>
              <a:latin typeface="黑体" panose="02010609060101010101" pitchFamily="49" charset="-122"/>
              <a:ea typeface="黑体" panose="02010609060101010101" pitchFamily="49" charset="-122"/>
            </a:endParaRPr>
          </a:p>
        </p:txBody>
      </p:sp>
      <p:sp>
        <p:nvSpPr>
          <p:cNvPr id="15362" name="文本框 1"/>
          <p:cNvSpPr txBox="1"/>
          <p:nvPr/>
        </p:nvSpPr>
        <p:spPr>
          <a:xfrm>
            <a:off x="415290" y="985203"/>
            <a:ext cx="5513388" cy="552450"/>
          </a:xfrm>
          <a:prstGeom prst="rect">
            <a:avLst/>
          </a:prstGeom>
          <a:noFill/>
          <a:ln w="9525">
            <a:noFill/>
          </a:ln>
        </p:spPr>
        <p:txBody>
          <a:bodyPr wrap="square" anchor="t">
            <a:spAutoFit/>
          </a:bodyPr>
          <a:p>
            <a:r>
              <a:rPr lang="zh-CN" altLang="en-US" sz="3000">
                <a:solidFill>
                  <a:srgbClr val="FF0000"/>
                </a:solidFill>
                <a:latin typeface="黑体" panose="02010609060101010101" pitchFamily="49" charset="-122"/>
                <a:ea typeface="黑体" panose="02010609060101010101" pitchFamily="49" charset="-122"/>
              </a:rPr>
              <a:t>宪法是国家法制统一的基础</a:t>
            </a:r>
            <a:endParaRPr lang="zh-CN" altLang="en-US" sz="3000">
              <a:solidFill>
                <a:srgbClr val="FF0000"/>
              </a:solidFill>
              <a:latin typeface="黑体" panose="02010609060101010101" pitchFamily="49" charset="-122"/>
              <a:ea typeface="黑体" panose="02010609060101010101" pitchFamily="49" charset="-122"/>
            </a:endParaRPr>
          </a:p>
        </p:txBody>
      </p:sp>
      <p:sp>
        <p:nvSpPr>
          <p:cNvPr id="11265" name="文本框 2"/>
          <p:cNvSpPr txBox="1"/>
          <p:nvPr/>
        </p:nvSpPr>
        <p:spPr>
          <a:xfrm>
            <a:off x="63500" y="36830"/>
            <a:ext cx="5053330" cy="645160"/>
          </a:xfrm>
          <a:prstGeom prst="rect">
            <a:avLst/>
          </a:prstGeom>
        </p:spPr>
        <p:style>
          <a:lnRef idx="1">
            <a:schemeClr val="accent2"/>
          </a:lnRef>
          <a:fillRef idx="3">
            <a:schemeClr val="accent2"/>
          </a:fillRef>
          <a:effectRef idx="2">
            <a:schemeClr val="accent2"/>
          </a:effectRef>
          <a:fontRef idx="minor">
            <a:schemeClr val="lt1"/>
          </a:fontRef>
        </p:style>
        <p:txBody>
          <a:bodyPr wrap="square" anchor="t">
            <a:spAutoFit/>
          </a:bodyPr>
          <a:p>
            <a:r>
              <a:rPr lang="zh-CN" altLang="en-US" sz="3600" b="1" dirty="0">
                <a:solidFill>
                  <a:schemeClr val="bg1"/>
                </a:solidFill>
                <a:latin typeface="Arial" panose="020B0604020202020204" pitchFamily="34" charset="0"/>
                <a:ea typeface="宋体" panose="02010600030101010101" pitchFamily="2" charset="-122"/>
              </a:rPr>
              <a:t>我国的宪法监督制度</a:t>
            </a:r>
            <a:endParaRPr lang="zh-CN" altLang="en-US" sz="3600" b="1" dirty="0">
              <a:solidFill>
                <a:schemeClr val="bg1"/>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3205" y="825500"/>
            <a:ext cx="8817610" cy="4030980"/>
          </a:xfrm>
          <a:prstGeom prst="rect">
            <a:avLst/>
          </a:prstGeom>
          <a:noFill/>
        </p:spPr>
        <p:txBody>
          <a:bodyPr wrap="square" rtlCol="0" anchor="t">
            <a:spAutoFit/>
          </a:bodyPr>
          <a:lstStyle/>
          <a:p>
            <a:pPr fontAlgn="auto">
              <a:lnSpc>
                <a:spcPct val="100000"/>
              </a:lnSpc>
            </a:pPr>
            <a:r>
              <a:rPr lang="en-US" altLang="zh-CN" sz="3200" b="1" dirty="0">
                <a:solidFill>
                  <a:srgbClr val="FF0000"/>
                </a:solidFill>
                <a:latin typeface="黑体" panose="02010609060101010101" pitchFamily="49" charset="-122"/>
                <a:ea typeface="黑体" panose="02010609060101010101" pitchFamily="49" charset="-122"/>
                <a:sym typeface="+mn-ea"/>
              </a:rPr>
              <a:t>3</a:t>
            </a:r>
            <a:r>
              <a:rPr lang="zh-CN" altLang="en-US" sz="3200" b="1" dirty="0">
                <a:solidFill>
                  <a:srgbClr val="FF0000"/>
                </a:solidFill>
                <a:latin typeface="黑体" panose="02010609060101010101" pitchFamily="49" charset="-122"/>
                <a:ea typeface="黑体" panose="02010609060101010101" pitchFamily="49" charset="-122"/>
                <a:sym typeface="+mn-ea"/>
              </a:rPr>
              <a:t>、宪法监督的要求</a:t>
            </a:r>
            <a:endParaRPr lang="zh-CN" altLang="en-US" sz="3200" b="1" dirty="0">
              <a:solidFill>
                <a:srgbClr val="FF0000"/>
              </a:solidFill>
              <a:latin typeface="黑体" panose="02010609060101010101" pitchFamily="49" charset="-122"/>
              <a:ea typeface="黑体" panose="02010609060101010101" pitchFamily="49" charset="-122"/>
              <a:sym typeface="+mn-ea"/>
            </a:endParaRPr>
          </a:p>
          <a:p>
            <a:pPr fontAlgn="auto">
              <a:lnSpc>
                <a:spcPct val="100000"/>
              </a:lnSpc>
            </a:pPr>
            <a:r>
              <a:rPr lang="zh-CN" altLang="en-US" sz="2800" b="1" dirty="0">
                <a:latin typeface="黑体" panose="02010609060101010101" pitchFamily="49" charset="-122"/>
                <a:ea typeface="黑体" panose="02010609060101010101" pitchFamily="49" charset="-122"/>
                <a:sym typeface="+mn-ea"/>
              </a:rPr>
              <a:t>全面依法治国需要我们健全宪法实施和监督制度，不断加强宪法监督工作</a:t>
            </a:r>
            <a:r>
              <a:rPr lang="zh-CN" altLang="en-US" sz="2800" b="1" dirty="0" smtClean="0">
                <a:latin typeface="黑体" panose="02010609060101010101" pitchFamily="49" charset="-122"/>
                <a:ea typeface="黑体" panose="02010609060101010101" pitchFamily="49" charset="-122"/>
                <a:sym typeface="+mn-ea"/>
              </a:rPr>
              <a:t>。</a:t>
            </a:r>
            <a:endParaRPr lang="en-US" altLang="zh-CN" sz="2800" b="1" dirty="0" smtClean="0">
              <a:latin typeface="黑体" panose="02010609060101010101" pitchFamily="49" charset="-122"/>
              <a:ea typeface="黑体" panose="02010609060101010101" pitchFamily="49" charset="-122"/>
              <a:sym typeface="+mn-ea"/>
            </a:endParaRPr>
          </a:p>
          <a:p>
            <a:pPr fontAlgn="auto">
              <a:lnSpc>
                <a:spcPct val="100000"/>
              </a:lnSpc>
            </a:pPr>
            <a:r>
              <a:rPr lang="en-US" altLang="zh-CN" sz="2800" b="1" dirty="0">
                <a:solidFill>
                  <a:srgbClr val="FF0000"/>
                </a:solidFill>
                <a:latin typeface="黑体" panose="02010609060101010101" pitchFamily="49" charset="-122"/>
                <a:ea typeface="黑体" panose="02010609060101010101" pitchFamily="49" charset="-122"/>
                <a:sym typeface="+mn-ea"/>
              </a:rPr>
              <a:t> </a:t>
            </a:r>
            <a:r>
              <a:rPr lang="en-US" altLang="zh-CN" sz="2800" b="1" dirty="0" smtClean="0">
                <a:solidFill>
                  <a:srgbClr val="FF0000"/>
                </a:solidFill>
                <a:latin typeface="黑体" panose="02010609060101010101" pitchFamily="49" charset="-122"/>
                <a:ea typeface="黑体" panose="02010609060101010101" pitchFamily="49" charset="-122"/>
                <a:sym typeface="+mn-ea"/>
              </a:rPr>
              <a:t>   </a:t>
            </a:r>
            <a:r>
              <a:rPr lang="zh-CN" altLang="en-US" sz="2800" b="1" dirty="0" smtClean="0">
                <a:solidFill>
                  <a:schemeClr val="tx1"/>
                </a:solidFill>
                <a:latin typeface="黑体" panose="02010609060101010101" pitchFamily="49" charset="-122"/>
                <a:ea typeface="黑体" panose="02010609060101010101" pitchFamily="49" charset="-122"/>
                <a:sym typeface="+mn-ea"/>
              </a:rPr>
              <a:t>要</a:t>
            </a:r>
            <a:r>
              <a:rPr lang="zh-CN" altLang="en-US" sz="2800" b="1" dirty="0" smtClean="0">
                <a:solidFill>
                  <a:srgbClr val="FF0000"/>
                </a:solidFill>
                <a:latin typeface="黑体" panose="02010609060101010101" pitchFamily="49" charset="-122"/>
                <a:ea typeface="黑体" panose="02010609060101010101" pitchFamily="49" charset="-122"/>
                <a:sym typeface="+mn-ea"/>
              </a:rPr>
              <a:t>完善</a:t>
            </a:r>
            <a:r>
              <a:rPr lang="zh-CN" altLang="en-US" sz="2800" b="1" dirty="0">
                <a:latin typeface="黑体" panose="02010609060101010101" pitchFamily="49" charset="-122"/>
                <a:ea typeface="黑体" panose="02010609060101010101" pitchFamily="49" charset="-122"/>
                <a:sym typeface="+mn-ea"/>
              </a:rPr>
              <a:t>全国人大及其常委会</a:t>
            </a:r>
            <a:r>
              <a:rPr lang="zh-CN" altLang="en-US" sz="2800" b="1" dirty="0">
                <a:solidFill>
                  <a:srgbClr val="FF0000"/>
                </a:solidFill>
                <a:latin typeface="黑体" panose="02010609060101010101" pitchFamily="49" charset="-122"/>
                <a:ea typeface="黑体" panose="02010609060101010101" pitchFamily="49" charset="-122"/>
                <a:sym typeface="+mn-ea"/>
              </a:rPr>
              <a:t>宪法监督制度</a:t>
            </a:r>
            <a:r>
              <a:rPr lang="zh-CN" altLang="en-US" sz="2800" b="1" dirty="0">
                <a:latin typeface="黑体" panose="02010609060101010101" pitchFamily="49" charset="-122"/>
                <a:ea typeface="黑体" panose="02010609060101010101" pitchFamily="49" charset="-122"/>
                <a:sym typeface="+mn-ea"/>
              </a:rPr>
              <a:t>，</a:t>
            </a:r>
            <a:r>
              <a:rPr lang="zh-CN" altLang="en-US" sz="2800" b="1" dirty="0">
                <a:solidFill>
                  <a:schemeClr val="tx1"/>
                </a:solidFill>
                <a:latin typeface="黑体" panose="02010609060101010101" pitchFamily="49" charset="-122"/>
                <a:ea typeface="黑体" panose="02010609060101010101" pitchFamily="49" charset="-122"/>
                <a:sym typeface="+mn-ea"/>
              </a:rPr>
              <a:t>健全监督机制和程序，使其更好担负起宪法监督职责。</a:t>
            </a:r>
            <a:endParaRPr lang="zh-CN" altLang="en-US" sz="2800" b="1" dirty="0">
              <a:solidFill>
                <a:schemeClr val="tx1"/>
              </a:solidFill>
              <a:latin typeface="黑体" panose="02010609060101010101" pitchFamily="49" charset="-122"/>
              <a:ea typeface="黑体" panose="02010609060101010101" pitchFamily="49" charset="-122"/>
              <a:sym typeface="+mn-ea"/>
            </a:endParaRPr>
          </a:p>
          <a:p>
            <a:pPr fontAlgn="auto">
              <a:lnSpc>
                <a:spcPct val="100000"/>
              </a:lnSpc>
            </a:pPr>
            <a:r>
              <a:rPr lang="zh-CN" altLang="en-US" sz="2800" b="1" dirty="0">
                <a:solidFill>
                  <a:schemeClr val="tx1"/>
                </a:solidFill>
                <a:latin typeface="黑体" panose="02010609060101010101" pitchFamily="49" charset="-122"/>
                <a:ea typeface="黑体" panose="02010609060101010101" pitchFamily="49" charset="-122"/>
                <a:sym typeface="+mn-ea"/>
              </a:rPr>
              <a:t>    要</a:t>
            </a:r>
            <a:r>
              <a:rPr lang="zh-CN" altLang="en-US" sz="2800" b="1" dirty="0">
                <a:solidFill>
                  <a:srgbClr val="FF0000"/>
                </a:solidFill>
                <a:latin typeface="黑体" panose="02010609060101010101" pitchFamily="49" charset="-122"/>
                <a:ea typeface="黑体" panose="02010609060101010101" pitchFamily="49" charset="-122"/>
                <a:sym typeface="+mn-ea"/>
              </a:rPr>
              <a:t>健全</a:t>
            </a:r>
            <a:r>
              <a:rPr lang="zh-CN" altLang="en-US" sz="2800" b="1" dirty="0">
                <a:latin typeface="黑体" panose="02010609060101010101" pitchFamily="49" charset="-122"/>
                <a:ea typeface="黑体" panose="02010609060101010101" pitchFamily="49" charset="-122"/>
                <a:sym typeface="+mn-ea"/>
              </a:rPr>
              <a:t>宪法解释程序机制，推进</a:t>
            </a:r>
            <a:r>
              <a:rPr lang="zh-CN" altLang="en-US" sz="2800" b="1" dirty="0">
                <a:solidFill>
                  <a:srgbClr val="FF0000"/>
                </a:solidFill>
                <a:latin typeface="黑体" panose="02010609060101010101" pitchFamily="49" charset="-122"/>
                <a:ea typeface="黑体" panose="02010609060101010101" pitchFamily="49" charset="-122"/>
                <a:sym typeface="+mn-ea"/>
              </a:rPr>
              <a:t>合宪性审查</a:t>
            </a:r>
            <a:r>
              <a:rPr lang="zh-CN" altLang="en-US" sz="2800" b="1" dirty="0">
                <a:latin typeface="黑体" panose="02010609060101010101" pitchFamily="49" charset="-122"/>
                <a:ea typeface="黑体" panose="02010609060101010101" pitchFamily="49" charset="-122"/>
                <a:sym typeface="+mn-ea"/>
              </a:rPr>
              <a:t>工作，加强</a:t>
            </a:r>
            <a:r>
              <a:rPr lang="zh-CN" altLang="en-US" sz="2800" b="1" dirty="0" smtClean="0">
                <a:solidFill>
                  <a:srgbClr val="FF0000"/>
                </a:solidFill>
                <a:latin typeface="黑体" panose="02010609060101010101" pitchFamily="49" charset="-122"/>
                <a:ea typeface="黑体" panose="02010609060101010101" pitchFamily="49" charset="-122"/>
                <a:sym typeface="+mn-ea"/>
              </a:rPr>
              <a:t>备案审查</a:t>
            </a:r>
            <a:r>
              <a:rPr lang="zh-CN" altLang="en-US" sz="2800" b="1" dirty="0">
                <a:solidFill>
                  <a:srgbClr val="FF0000"/>
                </a:solidFill>
                <a:latin typeface="黑体" panose="02010609060101010101" pitchFamily="49" charset="-122"/>
                <a:ea typeface="黑体" panose="02010609060101010101" pitchFamily="49" charset="-122"/>
                <a:sym typeface="+mn-ea"/>
              </a:rPr>
              <a:t>制度</a:t>
            </a:r>
            <a:r>
              <a:rPr lang="zh-CN" altLang="en-US" sz="2800" b="1" dirty="0">
                <a:latin typeface="黑体" panose="02010609060101010101" pitchFamily="49" charset="-122"/>
                <a:ea typeface="黑体" panose="02010609060101010101" pitchFamily="49" charset="-122"/>
                <a:sym typeface="+mn-ea"/>
              </a:rPr>
              <a:t>和能力建设，加强对</a:t>
            </a:r>
            <a:r>
              <a:rPr lang="zh-CN" altLang="en-US" sz="2800" b="1" dirty="0" smtClean="0">
                <a:latin typeface="黑体" panose="02010609060101010101" pitchFamily="49" charset="-122"/>
                <a:ea typeface="黑体" panose="02010609060101010101" pitchFamily="49" charset="-122"/>
                <a:sym typeface="+mn-ea"/>
              </a:rPr>
              <a:t>宪法</a:t>
            </a:r>
            <a:r>
              <a:rPr lang="zh-CN" altLang="en-US" sz="2800" b="1" dirty="0">
                <a:latin typeface="黑体" panose="02010609060101010101" pitchFamily="49" charset="-122"/>
                <a:ea typeface="黑体" panose="02010609060101010101" pitchFamily="49" charset="-122"/>
                <a:sym typeface="+mn-ea"/>
              </a:rPr>
              <a:t>实施情况的监督和检查，</a:t>
            </a:r>
            <a:r>
              <a:rPr lang="zh-CN" altLang="en-US" sz="2800" b="1" dirty="0" smtClean="0">
                <a:latin typeface="黑体" panose="02010609060101010101" pitchFamily="49" charset="-122"/>
                <a:ea typeface="黑体" panose="02010609060101010101" pitchFamily="49" charset="-122"/>
                <a:sym typeface="+mn-ea"/>
              </a:rPr>
              <a:t>维护宪法</a:t>
            </a:r>
            <a:r>
              <a:rPr lang="zh-CN" altLang="en-US" sz="2800" b="1" dirty="0">
                <a:latin typeface="黑体" panose="02010609060101010101" pitchFamily="49" charset="-122"/>
                <a:ea typeface="黑体" panose="02010609060101010101" pitchFamily="49" charset="-122"/>
                <a:sym typeface="+mn-ea"/>
              </a:rPr>
              <a:t>权威</a:t>
            </a:r>
            <a:r>
              <a:rPr lang="zh-CN" altLang="en-US" sz="2800" b="1" dirty="0" smtClean="0">
                <a:latin typeface="黑体" panose="02010609060101010101" pitchFamily="49" charset="-122"/>
                <a:ea typeface="黑体" panose="02010609060101010101" pitchFamily="49" charset="-122"/>
                <a:sym typeface="+mn-ea"/>
              </a:rPr>
              <a:t>。</a:t>
            </a:r>
            <a:endParaRPr lang="en-US" altLang="zh-CN" sz="2800" b="1" dirty="0" smtClean="0">
              <a:latin typeface="黑体" panose="02010609060101010101" pitchFamily="49" charset="-122"/>
              <a:ea typeface="黑体" panose="02010609060101010101" pitchFamily="49" charset="-122"/>
              <a:sym typeface="+mn-ea"/>
            </a:endParaRPr>
          </a:p>
          <a:p>
            <a:pPr fontAlgn="auto">
              <a:lnSpc>
                <a:spcPct val="100000"/>
              </a:lnSpc>
            </a:pPr>
            <a:r>
              <a:rPr lang="en-US" altLang="zh-CN" sz="2800" b="1" dirty="0">
                <a:latin typeface="黑体" panose="02010609060101010101" pitchFamily="49" charset="-122"/>
                <a:ea typeface="黑体" panose="02010609060101010101" pitchFamily="49" charset="-122"/>
                <a:sym typeface="+mn-ea"/>
              </a:rPr>
              <a:t> </a:t>
            </a:r>
            <a:r>
              <a:rPr lang="en-US" altLang="zh-CN" sz="2800" b="1" dirty="0" smtClean="0">
                <a:latin typeface="黑体" panose="02010609060101010101" pitchFamily="49" charset="-122"/>
                <a:ea typeface="黑体" panose="02010609060101010101" pitchFamily="49" charset="-122"/>
                <a:sym typeface="+mn-ea"/>
              </a:rPr>
              <a:t>  </a:t>
            </a:r>
            <a:r>
              <a:rPr lang="zh-CN" altLang="en-US" sz="2800" b="1" dirty="0" smtClean="0">
                <a:latin typeface="黑体" panose="02010609060101010101" pitchFamily="49" charset="-122"/>
                <a:ea typeface="黑体" panose="02010609060101010101" pitchFamily="49" charset="-122"/>
                <a:sym typeface="+mn-ea"/>
              </a:rPr>
              <a:t>对于</a:t>
            </a:r>
            <a:r>
              <a:rPr lang="zh-CN" altLang="en-US" sz="2800" b="1" dirty="0">
                <a:latin typeface="黑体" panose="02010609060101010101" pitchFamily="49" charset="-122"/>
                <a:ea typeface="黑体" panose="02010609060101010101" pitchFamily="49" charset="-122"/>
                <a:sym typeface="+mn-ea"/>
              </a:rPr>
              <a:t>各种</a:t>
            </a:r>
            <a:r>
              <a:rPr lang="zh-CN" altLang="en-US" sz="2800" b="1" dirty="0">
                <a:solidFill>
                  <a:srgbClr val="FF0000"/>
                </a:solidFill>
                <a:latin typeface="黑体" panose="02010609060101010101" pitchFamily="49" charset="-122"/>
                <a:ea typeface="黑体" panose="02010609060101010101" pitchFamily="49" charset="-122"/>
                <a:sym typeface="+mn-ea"/>
              </a:rPr>
              <a:t>违反宪法的行为</a:t>
            </a:r>
            <a:r>
              <a:rPr lang="zh-CN" altLang="en-US" sz="2800" b="1" dirty="0" smtClean="0">
                <a:solidFill>
                  <a:srgbClr val="FF0000"/>
                </a:solidFill>
                <a:latin typeface="黑体" panose="02010609060101010101" pitchFamily="49" charset="-122"/>
                <a:ea typeface="黑体" panose="02010609060101010101" pitchFamily="49" charset="-122"/>
                <a:sym typeface="+mn-ea"/>
              </a:rPr>
              <a:t>，</a:t>
            </a:r>
            <a:r>
              <a:rPr lang="zh-CN" altLang="en-US" sz="2800" b="1" dirty="0" smtClean="0">
                <a:latin typeface="黑体" panose="02010609060101010101" pitchFamily="49" charset="-122"/>
                <a:ea typeface="黑体" panose="02010609060101010101" pitchFamily="49" charset="-122"/>
                <a:sym typeface="+mn-ea"/>
              </a:rPr>
              <a:t>都</a:t>
            </a:r>
            <a:r>
              <a:rPr lang="zh-CN" altLang="en-US" sz="2800" b="1" dirty="0">
                <a:latin typeface="黑体" panose="02010609060101010101" pitchFamily="49" charset="-122"/>
                <a:ea typeface="黑体" panose="02010609060101010101" pitchFamily="49" charset="-122"/>
                <a:sym typeface="+mn-ea"/>
              </a:rPr>
              <a:t>必须予以</a:t>
            </a:r>
            <a:r>
              <a:rPr lang="zh-CN" altLang="en-US" sz="2800" b="1" dirty="0">
                <a:solidFill>
                  <a:srgbClr val="FF0000"/>
                </a:solidFill>
                <a:latin typeface="黑体" panose="02010609060101010101" pitchFamily="49" charset="-122"/>
                <a:ea typeface="黑体" panose="02010609060101010101" pitchFamily="49" charset="-122"/>
                <a:sym typeface="+mn-ea"/>
              </a:rPr>
              <a:t>追究和纠正</a:t>
            </a:r>
            <a:r>
              <a:rPr lang="zh-CN" altLang="en-US" sz="2800" b="1" dirty="0">
                <a:latin typeface="黑体" panose="02010609060101010101" pitchFamily="49" charset="-122"/>
                <a:ea typeface="黑体" panose="02010609060101010101" pitchFamily="49" charset="-122"/>
                <a:sym typeface="+mn-ea"/>
              </a:rPr>
              <a:t>。</a:t>
            </a:r>
            <a:endParaRPr lang="zh-CN" altLang="en-US" sz="2800" b="1" dirty="0">
              <a:latin typeface="黑体" panose="02010609060101010101" pitchFamily="49" charset="-122"/>
              <a:ea typeface="黑体" panose="02010609060101010101" pitchFamily="49" charset="-122"/>
              <a:sym typeface="+mn-ea"/>
            </a:endParaRPr>
          </a:p>
        </p:txBody>
      </p:sp>
      <p:sp>
        <p:nvSpPr>
          <p:cNvPr id="3" name="矩形 2"/>
          <p:cNvSpPr/>
          <p:nvPr/>
        </p:nvSpPr>
        <p:spPr>
          <a:xfrm>
            <a:off x="243518" y="5160114"/>
            <a:ext cx="6192688" cy="1200329"/>
          </a:xfrm>
          <a:prstGeom prst="rect">
            <a:avLst/>
          </a:prstGeom>
          <a:solidFill>
            <a:schemeClr val="bg1">
              <a:lumMod val="75000"/>
            </a:schemeClr>
          </a:solidFill>
          <a:ln w="28575">
            <a:solidFill>
              <a:srgbClr val="FF0000"/>
            </a:solidFill>
          </a:ln>
        </p:spPr>
        <p:txBody>
          <a:bodyPr wrap="square">
            <a:spAutoFit/>
          </a:bodyPr>
          <a:lstStyle/>
          <a:p>
            <a:r>
              <a:rPr lang="zh-CN" altLang="en-US" sz="2400" b="1" dirty="0" smtClean="0">
                <a:latin typeface="黑体" panose="02010609060101010101" pitchFamily="49" charset="-122"/>
                <a:ea typeface="黑体" panose="02010609060101010101" pitchFamily="49" charset="-122"/>
              </a:rPr>
              <a:t>   党的</a:t>
            </a:r>
            <a:r>
              <a:rPr lang="zh-CN" altLang="en-US" sz="2400" b="1" dirty="0">
                <a:latin typeface="黑体" panose="02010609060101010101" pitchFamily="49" charset="-122"/>
                <a:ea typeface="黑体" panose="02010609060101010101" pitchFamily="49" charset="-122"/>
              </a:rPr>
              <a:t>十九大报告明确指出：“加强宪法实施和监督，推进合宪性审查工作，维护宪法权威。”</a:t>
            </a:r>
            <a:endParaRPr lang="zh-CN" altLang="en-US" sz="2400" b="1" dirty="0">
              <a:latin typeface="黑体" panose="02010609060101010101" pitchFamily="49" charset="-122"/>
              <a:ea typeface="黑体" panose="02010609060101010101" pitchFamily="49" charset="-122"/>
            </a:endParaRPr>
          </a:p>
        </p:txBody>
      </p:sp>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0815" y="4856480"/>
            <a:ext cx="2483485" cy="194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5" name="文本框 2"/>
          <p:cNvSpPr txBox="1"/>
          <p:nvPr/>
        </p:nvSpPr>
        <p:spPr>
          <a:xfrm>
            <a:off x="63500" y="36830"/>
            <a:ext cx="5053330" cy="645160"/>
          </a:xfrm>
          <a:prstGeom prst="rect">
            <a:avLst/>
          </a:prstGeom>
        </p:spPr>
        <p:style>
          <a:lnRef idx="1">
            <a:schemeClr val="accent2"/>
          </a:lnRef>
          <a:fillRef idx="3">
            <a:schemeClr val="accent2"/>
          </a:fillRef>
          <a:effectRef idx="2">
            <a:schemeClr val="accent2"/>
          </a:effectRef>
          <a:fontRef idx="minor">
            <a:schemeClr val="lt1"/>
          </a:fontRef>
        </p:style>
        <p:txBody>
          <a:bodyPr wrap="square" anchor="t">
            <a:spAutoFit/>
          </a:bodyPr>
          <a:p>
            <a:r>
              <a:rPr lang="zh-CN" altLang="en-US" sz="3600" b="1" dirty="0">
                <a:solidFill>
                  <a:schemeClr val="bg1"/>
                </a:solidFill>
                <a:latin typeface="Arial" panose="020B0604020202020204" pitchFamily="34" charset="0"/>
                <a:ea typeface="宋体" panose="02010600030101010101" pitchFamily="2" charset="-122"/>
              </a:rPr>
              <a:t>我国的宪法监督制度</a:t>
            </a:r>
            <a:endParaRPr lang="zh-CN" altLang="en-US" sz="3600" b="1"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imgsa.baidu.com/timg?image&amp;quality=80&amp;size=b9999_10000&amp;sec=1518716856640&amp;di=1bee3c74e973fa97bf1fa2c1d6c1364a&amp;imgtype=0&amp;src=http%3A%2F%2Fimgsrc.baidu.com%2Fimage%2Fc0%253Dshijue1%252C0%252C0%252C294%252C40%2Fsign%3D9a9720003c7adab429dd1300e3bdd969%2F4bed2e738bd4b31ce58f07938dd6277f9e2ff86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34430" y="51435"/>
            <a:ext cx="2789555" cy="2636520"/>
          </a:xfrm>
          <a:prstGeom prst="rect">
            <a:avLst/>
          </a:prstGeom>
          <a:noFill/>
          <a:extLst>
            <a:ext uri="{909E8E84-426E-40DD-AFC4-6F175D3DCCD1}">
              <a14:hiddenFill xmlns:a14="http://schemas.microsoft.com/office/drawing/2010/main">
                <a:solidFill>
                  <a:srgbClr val="FFFFFF"/>
                </a:solidFill>
              </a14:hiddenFill>
            </a:ext>
          </a:extLst>
        </p:spPr>
      </p:pic>
      <p:sp>
        <p:nvSpPr>
          <p:cNvPr id="9" name="椭圆 34"/>
          <p:cNvSpPr/>
          <p:nvPr/>
        </p:nvSpPr>
        <p:spPr>
          <a:xfrm>
            <a:off x="121920" y="2748915"/>
            <a:ext cx="8766175" cy="1935480"/>
          </a:xfrm>
          <a:prstGeom prst="roundRect">
            <a:avLst/>
          </a:prstGeom>
          <a:solidFill>
            <a:schemeClr val="bg1">
              <a:lumMod val="75000"/>
            </a:schemeClr>
          </a:solidFill>
          <a:ln w="28575" cap="flat" cmpd="sng" algn="ctr">
            <a:solidFill>
              <a:srgbClr val="FF0000"/>
            </a:solidFill>
            <a:prstDash val="solid"/>
          </a:ln>
          <a:effectLst>
            <a:innerShdw blurRad="88900" dist="38100" dir="13500000">
              <a:prstClr val="black">
                <a:alpha val="40000"/>
              </a:prstClr>
            </a:innerShdw>
          </a:effectLst>
        </p:spPr>
        <p:txBody>
          <a:bodyPr rtlCol="0" anchor="ctr"/>
          <a:lstStyle/>
          <a:p>
            <a:r>
              <a:rPr lang="zh-CN" altLang="en-US" sz="2800" b="1" dirty="0" smtClean="0">
                <a:latin typeface="黑体" panose="02010609060101010101" pitchFamily="49" charset="-122"/>
                <a:ea typeface="黑体" panose="02010609060101010101" pitchFamily="49" charset="-122"/>
              </a:rPr>
              <a:t>    一切</a:t>
            </a:r>
            <a:r>
              <a:rPr lang="zh-CN" altLang="en-US" sz="2800" b="1" dirty="0">
                <a:latin typeface="黑体" panose="02010609060101010101" pitchFamily="49" charset="-122"/>
                <a:ea typeface="黑体" panose="02010609060101010101" pitchFamily="49" charset="-122"/>
              </a:rPr>
              <a:t>法律中最重要的法律，既不是刻在大理石上，也不是刻在铜表上，而是铭刻在公民的内心里。</a:t>
            </a:r>
            <a:endParaRPr lang="zh-CN" altLang="en-US" sz="2800" b="1" dirty="0">
              <a:latin typeface="黑体" panose="02010609060101010101" pitchFamily="49" charset="-122"/>
              <a:ea typeface="黑体" panose="02010609060101010101" pitchFamily="49" charset="-122"/>
            </a:endParaRPr>
          </a:p>
          <a:p>
            <a:r>
              <a:rPr lang="en-US" altLang="zh-CN" sz="2800" b="1" dirty="0" smtClean="0">
                <a:latin typeface="黑体" panose="02010609060101010101" pitchFamily="49" charset="-122"/>
                <a:ea typeface="黑体" panose="02010609060101010101" pitchFamily="49" charset="-122"/>
              </a:rPr>
              <a:t>                              —— </a:t>
            </a:r>
            <a:r>
              <a:rPr lang="zh-CN" altLang="en-US" sz="2800" b="1" dirty="0" smtClean="0">
                <a:latin typeface="黑体" panose="02010609060101010101" pitchFamily="49" charset="-122"/>
                <a:ea typeface="黑体" panose="02010609060101010101" pitchFamily="49" charset="-122"/>
              </a:rPr>
              <a:t>卢梭（法）   </a:t>
            </a:r>
            <a:endParaRPr lang="zh-CN" altLang="en-US" sz="2800" b="1" dirty="0">
              <a:latin typeface="黑体" panose="02010609060101010101" pitchFamily="49" charset="-122"/>
              <a:ea typeface="黑体" panose="02010609060101010101" pitchFamily="49" charset="-122"/>
            </a:endParaRPr>
          </a:p>
        </p:txBody>
      </p:sp>
      <p:sp>
        <p:nvSpPr>
          <p:cNvPr id="11265" name="文本框 2"/>
          <p:cNvSpPr txBox="1"/>
          <p:nvPr/>
        </p:nvSpPr>
        <p:spPr>
          <a:xfrm>
            <a:off x="121920" y="176213"/>
            <a:ext cx="5194300" cy="645160"/>
          </a:xfrm>
          <a:prstGeom prst="rect">
            <a:avLst/>
          </a:prstGeom>
          <a:gradFill rotWithShape="1">
            <a:gsLst>
              <a:gs pos="0">
                <a:srgbClr val="FBFB11"/>
              </a:gs>
              <a:gs pos="100000">
                <a:srgbClr val="838309"/>
              </a:gs>
            </a:gsLst>
            <a:lin ang="5400000"/>
            <a:tileRect/>
          </a:gradFill>
          <a:ln w="9525">
            <a:noFill/>
          </a:ln>
        </p:spPr>
        <p:txBody>
          <a:bodyPr anchor="t">
            <a:spAutoFit/>
          </a:bodyPr>
          <a:p>
            <a:r>
              <a:rPr lang="zh-CN" altLang="en-US" sz="3600" b="1" dirty="0">
                <a:solidFill>
                  <a:srgbClr val="CC0099"/>
                </a:solidFill>
                <a:latin typeface="Arial" panose="020B0604020202020204" pitchFamily="34" charset="0"/>
                <a:ea typeface="宋体" panose="02010600030101010101" pitchFamily="2" charset="-122"/>
              </a:rPr>
              <a:t>板块二、增强宪法意识</a:t>
            </a:r>
            <a:endParaRPr lang="zh-CN" altLang="en-US" sz="3600" b="1" dirty="0">
              <a:solidFill>
                <a:srgbClr val="CC0099"/>
              </a:solidFill>
              <a:latin typeface="Arial" panose="020B0604020202020204" pitchFamily="34" charset="0"/>
              <a:ea typeface="宋体" panose="02010600030101010101" pitchFamily="2" charset="-122"/>
            </a:endParaRPr>
          </a:p>
        </p:txBody>
      </p:sp>
      <p:sp>
        <p:nvSpPr>
          <p:cNvPr id="6" name="Text Box 44"/>
          <p:cNvSpPr txBox="1">
            <a:spLocks noChangeArrowheads="1"/>
          </p:cNvSpPr>
          <p:nvPr/>
        </p:nvSpPr>
        <p:spPr bwMode="auto">
          <a:xfrm>
            <a:off x="121920" y="4798695"/>
            <a:ext cx="8841105" cy="953135"/>
          </a:xfrm>
          <a:prstGeom prst="rect">
            <a:avLst/>
          </a:prstGeom>
          <a:solidFill>
            <a:schemeClr val="bg1"/>
          </a:solidFill>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457200" indent="-457200">
              <a:lnSpc>
                <a:spcPct val="100000"/>
              </a:lnSpc>
              <a:buFont typeface="Wingdings" panose="05000000000000000000" pitchFamily="2" charset="2"/>
              <a:buChar char="Ø"/>
            </a:pPr>
            <a:r>
              <a:rPr lang="zh-CN" altLang="en-US" sz="2800" b="1" dirty="0" smtClean="0">
                <a:solidFill>
                  <a:srgbClr val="0000CC"/>
                </a:solidFill>
                <a:latin typeface="黑体" panose="02010609060101010101" pitchFamily="49" charset="-122"/>
                <a:ea typeface="黑体" panose="02010609060101010101" pitchFamily="49" charset="-122"/>
                <a:sym typeface="+mn-ea"/>
              </a:rPr>
              <a:t> </a:t>
            </a:r>
            <a:r>
              <a:rPr lang="zh-CN" altLang="en-US" sz="2800" b="1" dirty="0" smtClean="0">
                <a:solidFill>
                  <a:srgbClr val="002060"/>
                </a:solidFill>
                <a:latin typeface="黑体" panose="02010609060101010101" pitchFamily="49" charset="-122"/>
                <a:ea typeface="黑体" panose="02010609060101010101" pitchFamily="49" charset="-122"/>
                <a:sym typeface="+mn-ea"/>
              </a:rPr>
              <a:t>为推进全面依法治国，加强宪法监督，除了健全宪法实施和监督制度外，还需要做什么呢？</a:t>
            </a:r>
            <a:endParaRPr lang="zh-CN" altLang="en-US" sz="2800" b="1" dirty="0" smtClean="0">
              <a:solidFill>
                <a:srgbClr val="002060"/>
              </a:solidFill>
              <a:latin typeface="黑体" panose="02010609060101010101" pitchFamily="49" charset="-122"/>
              <a:ea typeface="黑体" panose="02010609060101010101" pitchFamily="49" charset="-122"/>
              <a:sym typeface="+mn-ea"/>
            </a:endParaRPr>
          </a:p>
        </p:txBody>
      </p:sp>
      <p:sp>
        <p:nvSpPr>
          <p:cNvPr id="12" name="文本框 11"/>
          <p:cNvSpPr txBox="1"/>
          <p:nvPr/>
        </p:nvSpPr>
        <p:spPr>
          <a:xfrm>
            <a:off x="213995" y="916305"/>
            <a:ext cx="5749290" cy="1568450"/>
          </a:xfrm>
          <a:prstGeom prst="rect">
            <a:avLst/>
          </a:prstGeom>
          <a:noFill/>
          <a:ln w="9525">
            <a:noFill/>
          </a:ln>
        </p:spPr>
        <p:txBody>
          <a:bodyPr wrap="square">
            <a:spAutoFit/>
          </a:bodyPr>
          <a:p>
            <a:pPr indent="0"/>
            <a:r>
              <a:rPr lang="zh-CN" altLang="en-US" sz="3200" b="1">
                <a:latin typeface="宋体" panose="02010600030101010101" pitchFamily="2" charset="-122"/>
                <a:ea typeface="宋体" panose="02010600030101010101" pitchFamily="2" charset="-122"/>
                <a:cs typeface="宋体" panose="02010600030101010101" pitchFamily="2" charset="-122"/>
              </a:rPr>
              <a:t>加强宪法监督，既需要完备的</a:t>
            </a:r>
            <a:r>
              <a:rPr lang="zh-CN" altLang="en-US" sz="32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宋体" panose="02010600030101010101" pitchFamily="2" charset="-122"/>
                <a:ea typeface="宋体" panose="02010600030101010101" pitchFamily="2" charset="-122"/>
                <a:cs typeface="宋体" panose="02010600030101010101" pitchFamily="2" charset="-122"/>
              </a:rPr>
              <a:t>制度措施</a:t>
            </a:r>
            <a:r>
              <a:rPr lang="zh-CN" altLang="en-US" sz="3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也需要人们</a:t>
            </a:r>
            <a:r>
              <a:rPr lang="zh-CN" altLang="en-US" sz="32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宋体" panose="02010600030101010101" pitchFamily="2" charset="-122"/>
                <a:ea typeface="宋体" panose="02010600030101010101" pitchFamily="2" charset="-122"/>
                <a:cs typeface="宋体" panose="02010600030101010101" pitchFamily="2" charset="-122"/>
              </a:rPr>
              <a:t>增强宪法意识</a:t>
            </a:r>
            <a:endParaRPr lang="zh-CN" altLang="en-US" sz="32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4" name="Text Box 44"/>
          <p:cNvSpPr txBox="1">
            <a:spLocks noChangeArrowheads="1"/>
          </p:cNvSpPr>
          <p:nvPr/>
        </p:nvSpPr>
        <p:spPr bwMode="auto">
          <a:xfrm>
            <a:off x="182880" y="5874385"/>
            <a:ext cx="8841105" cy="521970"/>
          </a:xfrm>
          <a:prstGeom prst="rect">
            <a:avLst/>
          </a:prstGeom>
          <a:solidFill>
            <a:schemeClr val="bg1"/>
          </a:solidFill>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457200" indent="-457200">
              <a:lnSpc>
                <a:spcPct val="100000"/>
              </a:lnSpc>
              <a:buFont typeface="Wingdings" panose="05000000000000000000" pitchFamily="2" charset="2"/>
              <a:buChar char="Ø"/>
            </a:pPr>
            <a:r>
              <a:rPr lang="zh-CN" altLang="en-US" sz="2800" b="1" dirty="0" smtClean="0">
                <a:solidFill>
                  <a:srgbClr val="0000CC"/>
                </a:solidFill>
                <a:latin typeface="黑体" panose="02010609060101010101" pitchFamily="49" charset="-122"/>
                <a:ea typeface="黑体" panose="02010609060101010101" pitchFamily="49" charset="-122"/>
                <a:sym typeface="+mn-ea"/>
              </a:rPr>
              <a:t> </a:t>
            </a:r>
            <a:r>
              <a:rPr lang="zh-CN" altLang="en-US" sz="2800" b="1" dirty="0" smtClean="0">
                <a:solidFill>
                  <a:srgbClr val="002060"/>
                </a:solidFill>
                <a:latin typeface="黑体" panose="02010609060101010101" pitchFamily="49" charset="-122"/>
                <a:ea typeface="黑体" panose="02010609060101010101" pitchFamily="49" charset="-122"/>
                <a:sym typeface="+mn-ea"/>
              </a:rPr>
              <a:t>哪些人需要增强宪法意识呢？</a:t>
            </a:r>
            <a:endParaRPr lang="zh-CN" altLang="en-US" sz="2800" b="1" dirty="0" smtClean="0">
              <a:solidFill>
                <a:srgbClr val="002060"/>
              </a:solidFill>
              <a:latin typeface="黑体" panose="02010609060101010101" pitchFamily="49" charset="-122"/>
              <a:ea typeface="黑体" panose="02010609060101010101" pitchFamily="49"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265"/>
                                        </p:tgtEl>
                                        <p:attrNameLst>
                                          <p:attrName>style.visibility</p:attrName>
                                        </p:attrNameLst>
                                      </p:cBhvr>
                                      <p:to>
                                        <p:strVal val="visible"/>
                                      </p:to>
                                    </p:set>
                                    <p:anim calcmode="lin" valueType="num">
                                      <p:cBhvr>
                                        <p:cTn id="13" dur="500" fill="hold"/>
                                        <p:tgtEl>
                                          <p:spTgt spid="11265"/>
                                        </p:tgtEl>
                                        <p:attrNameLst>
                                          <p:attrName>ppt_w</p:attrName>
                                        </p:attrNameLst>
                                      </p:cBhvr>
                                      <p:tavLst>
                                        <p:tav tm="0">
                                          <p:val>
                                            <p:fltVal val="0"/>
                                          </p:val>
                                        </p:tav>
                                        <p:tav tm="100000">
                                          <p:val>
                                            <p:strVal val="#ppt_w"/>
                                          </p:val>
                                        </p:tav>
                                      </p:tavLst>
                                    </p:anim>
                                    <p:anim calcmode="lin" valueType="num">
                                      <p:cBhvr>
                                        <p:cTn id="14" dur="500" fill="hold"/>
                                        <p:tgtEl>
                                          <p:spTgt spid="11265"/>
                                        </p:tgtEl>
                                        <p:attrNameLst>
                                          <p:attrName>ppt_h</p:attrName>
                                        </p:attrNameLst>
                                      </p:cBhvr>
                                      <p:tavLst>
                                        <p:tav tm="0">
                                          <p:val>
                                            <p:fltVal val="0"/>
                                          </p:val>
                                        </p:tav>
                                        <p:tav tm="100000">
                                          <p:val>
                                            <p:strVal val="#ppt_h"/>
                                          </p:val>
                                        </p:tav>
                                      </p:tavLst>
                                    </p:anim>
                                    <p:animEffect transition="in" filter="fade">
                                      <p:cBhvr>
                                        <p:cTn id="15" dur="500"/>
                                        <p:tgtEl>
                                          <p:spTgt spid="11265"/>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ldLvl="0" animBg="1"/>
      <p:bldP spid="1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框 2"/>
          <p:cNvSpPr txBox="1"/>
          <p:nvPr/>
        </p:nvSpPr>
        <p:spPr>
          <a:xfrm>
            <a:off x="1277938" y="812800"/>
            <a:ext cx="6570662" cy="584200"/>
          </a:xfrm>
          <a:prstGeom prst="rect">
            <a:avLst/>
          </a:prstGeom>
          <a:gradFill rotWithShape="1">
            <a:gsLst>
              <a:gs pos="0">
                <a:srgbClr val="FECF40"/>
              </a:gs>
              <a:gs pos="100000">
                <a:srgbClr val="846C21"/>
              </a:gs>
            </a:gsLst>
            <a:lin ang="5400000"/>
            <a:tileRect/>
          </a:gradFill>
          <a:ln w="9525">
            <a:noFill/>
          </a:ln>
        </p:spPr>
        <p:txBody>
          <a:bodyPr anchor="t">
            <a:spAutoFit/>
          </a:bodyPr>
          <a:p>
            <a:r>
              <a:rPr lang="en-US" altLang="zh-CN" sz="3200" dirty="0">
                <a:solidFill>
                  <a:srgbClr val="FF0000"/>
                </a:solidFill>
                <a:latin typeface="Arial" panose="020B0604020202020204" pitchFamily="34" charset="0"/>
                <a:ea typeface="宋体" panose="02010600030101010101" pitchFamily="2" charset="-122"/>
              </a:rPr>
              <a:t>1</a:t>
            </a:r>
            <a:r>
              <a:rPr lang="zh-CN" altLang="en-US" sz="3200" dirty="0">
                <a:solidFill>
                  <a:srgbClr val="FF0000"/>
                </a:solidFill>
                <a:latin typeface="Arial" panose="020B0604020202020204" pitchFamily="34" charset="0"/>
                <a:ea typeface="宋体" panose="02010600030101010101" pitchFamily="2" charset="-122"/>
              </a:rPr>
              <a:t>、国家公职人员要增强宪法意识</a:t>
            </a:r>
            <a:endParaRPr lang="zh-CN" altLang="en-US" sz="3200" dirty="0">
              <a:solidFill>
                <a:srgbClr val="FF0000"/>
              </a:solidFill>
              <a:latin typeface="Arial" panose="020B0604020202020204" pitchFamily="34" charset="0"/>
              <a:ea typeface="宋体" panose="02010600030101010101" pitchFamily="2" charset="-122"/>
            </a:endParaRPr>
          </a:p>
        </p:txBody>
      </p:sp>
      <p:sp>
        <p:nvSpPr>
          <p:cNvPr id="19458" name="文本框 3"/>
          <p:cNvSpPr txBox="1"/>
          <p:nvPr/>
        </p:nvSpPr>
        <p:spPr>
          <a:xfrm>
            <a:off x="735013" y="1987550"/>
            <a:ext cx="7673975" cy="522288"/>
          </a:xfrm>
          <a:prstGeom prst="rect">
            <a:avLst/>
          </a:prstGeom>
          <a:gradFill rotWithShape="1">
            <a:gsLst>
              <a:gs pos="0">
                <a:srgbClr val="FECF40"/>
              </a:gs>
              <a:gs pos="100000">
                <a:srgbClr val="846C21"/>
              </a:gs>
            </a:gsLst>
            <a:lin ang="5400000"/>
            <a:tileRect/>
          </a:gradFill>
          <a:ln w="9525">
            <a:noFill/>
          </a:ln>
        </p:spPr>
        <p:txBody>
          <a:bodyPr anchor="t">
            <a:spAutoFit/>
          </a:bodyPr>
          <a:p>
            <a:r>
              <a:rPr lang="zh-CN" altLang="en-US" sz="2800" dirty="0">
                <a:solidFill>
                  <a:srgbClr val="CC0099"/>
                </a:solidFill>
                <a:latin typeface="Arial" panose="020B0604020202020204" pitchFamily="34" charset="0"/>
                <a:ea typeface="宋体" panose="02010600030101010101" pitchFamily="2" charset="-122"/>
              </a:rPr>
              <a:t>（</a:t>
            </a:r>
            <a:r>
              <a:rPr lang="en-US" altLang="zh-CN" sz="2800" dirty="0">
                <a:solidFill>
                  <a:srgbClr val="CC0099"/>
                </a:solidFill>
                <a:latin typeface="Arial" panose="020B0604020202020204" pitchFamily="34" charset="0"/>
                <a:ea typeface="宋体" panose="02010600030101010101" pitchFamily="2" charset="-122"/>
              </a:rPr>
              <a:t>1</a:t>
            </a:r>
            <a:r>
              <a:rPr lang="zh-CN" altLang="en-US" sz="2800" dirty="0">
                <a:solidFill>
                  <a:srgbClr val="CC0099"/>
                </a:solidFill>
                <a:latin typeface="Arial" panose="020B0604020202020204" pitchFamily="34" charset="0"/>
                <a:ea typeface="宋体" panose="02010600030101010101" pitchFamily="2" charset="-122"/>
              </a:rPr>
              <a:t>）、</a:t>
            </a:r>
            <a:r>
              <a:rPr lang="zh-CN" altLang="en-US" sz="2800" dirty="0">
                <a:solidFill>
                  <a:srgbClr val="FF0000"/>
                </a:solidFill>
                <a:latin typeface="Arial" panose="020B0604020202020204" pitchFamily="34" charset="0"/>
                <a:ea typeface="宋体" panose="02010600030101010101" pitchFamily="2" charset="-122"/>
              </a:rPr>
              <a:t>国家公职人员增强宪法意识</a:t>
            </a:r>
            <a:r>
              <a:rPr lang="zh-CN" altLang="en-US" sz="2800" dirty="0">
                <a:solidFill>
                  <a:srgbClr val="CC0099"/>
                </a:solidFill>
                <a:latin typeface="Arial" panose="020B0604020202020204" pitchFamily="34" charset="0"/>
                <a:ea typeface="宋体" panose="02010600030101010101" pitchFamily="2" charset="-122"/>
              </a:rPr>
              <a:t>途径（方式）</a:t>
            </a:r>
            <a:endParaRPr lang="zh-CN" altLang="en-US" sz="2800" dirty="0">
              <a:solidFill>
                <a:srgbClr val="CC0099"/>
              </a:solidFill>
              <a:latin typeface="Arial" panose="020B0604020202020204" pitchFamily="34" charset="0"/>
              <a:ea typeface="宋体" panose="02010600030101010101" pitchFamily="2" charset="-122"/>
            </a:endParaRPr>
          </a:p>
        </p:txBody>
      </p:sp>
      <p:sp>
        <p:nvSpPr>
          <p:cNvPr id="18436" name="文本框 4"/>
          <p:cNvSpPr txBox="1"/>
          <p:nvPr/>
        </p:nvSpPr>
        <p:spPr>
          <a:xfrm>
            <a:off x="1098550" y="2644775"/>
            <a:ext cx="6629400" cy="1382713"/>
          </a:xfrm>
          <a:prstGeom prst="rect">
            <a:avLst/>
          </a:prstGeom>
          <a:noFill/>
          <a:ln w="9525">
            <a:noFill/>
          </a:ln>
        </p:spPr>
        <p:txBody>
          <a:bodyPr anchor="t">
            <a:spAutoFit/>
          </a:bodyPr>
          <a:p>
            <a:r>
              <a:rPr lang="zh-CN" altLang="en-US" sz="2800" u="sng" dirty="0">
                <a:solidFill>
                  <a:srgbClr val="FF0000"/>
                </a:solidFill>
                <a:latin typeface="Arial" panose="020B0604020202020204" pitchFamily="34" charset="0"/>
                <a:ea typeface="宋体" panose="02010600030101010101" pitchFamily="2" charset="-122"/>
              </a:rPr>
              <a:t>设立国家宪法日</a:t>
            </a:r>
            <a:r>
              <a:rPr lang="zh-CN" altLang="en-US" sz="2800" u="sng" dirty="0">
                <a:solidFill>
                  <a:srgbClr val="0000FF"/>
                </a:solidFill>
                <a:latin typeface="Arial" panose="020B0604020202020204" pitchFamily="34" charset="0"/>
                <a:ea typeface="宋体" panose="02010600030101010101" pitchFamily="2" charset="-122"/>
              </a:rPr>
              <a:t>、</a:t>
            </a:r>
            <a:r>
              <a:rPr lang="zh-CN" altLang="en-US" sz="2800" u="sng" dirty="0">
                <a:solidFill>
                  <a:srgbClr val="FF0000"/>
                </a:solidFill>
                <a:latin typeface="Arial" panose="020B0604020202020204" pitchFamily="34" charset="0"/>
                <a:ea typeface="宋体" panose="02010600030101010101" pitchFamily="2" charset="-122"/>
              </a:rPr>
              <a:t>建立宪法宣誓制度</a:t>
            </a:r>
            <a:r>
              <a:rPr lang="zh-CN" altLang="en-US" sz="2800" dirty="0">
                <a:solidFill>
                  <a:srgbClr val="0000FF"/>
                </a:solidFill>
                <a:latin typeface="Arial" panose="020B0604020202020204" pitchFamily="34" charset="0"/>
                <a:ea typeface="宋体" panose="02010600030101010101" pitchFamily="2" charset="-122"/>
              </a:rPr>
              <a:t>、参观五四宪法历史资料陈列馆、建立宪法主题公园、诵读宪法、宣传宪法等</a:t>
            </a:r>
            <a:endParaRPr lang="zh-CN" altLang="en-US" sz="2800" dirty="0">
              <a:solidFill>
                <a:srgbClr val="0000FF"/>
              </a:solidFill>
              <a:latin typeface="Arial" panose="020B0604020202020204" pitchFamily="34" charset="0"/>
              <a:ea typeface="宋体" panose="02010600030101010101" pitchFamily="2" charset="-122"/>
            </a:endParaRPr>
          </a:p>
        </p:txBody>
      </p:sp>
      <p:sp>
        <p:nvSpPr>
          <p:cNvPr id="19460" name="文本框 5"/>
          <p:cNvSpPr txBox="1"/>
          <p:nvPr/>
        </p:nvSpPr>
        <p:spPr>
          <a:xfrm>
            <a:off x="735013" y="4092575"/>
            <a:ext cx="7491412" cy="584200"/>
          </a:xfrm>
          <a:prstGeom prst="rect">
            <a:avLst/>
          </a:prstGeom>
          <a:gradFill rotWithShape="1">
            <a:gsLst>
              <a:gs pos="0">
                <a:srgbClr val="FECF40"/>
              </a:gs>
              <a:gs pos="100000">
                <a:srgbClr val="846C21"/>
              </a:gs>
            </a:gsLst>
            <a:lin ang="5400000"/>
            <a:tileRect/>
          </a:gradFill>
          <a:ln w="9525">
            <a:noFill/>
          </a:ln>
        </p:spPr>
        <p:txBody>
          <a:bodyPr anchor="t">
            <a:spAutoFit/>
          </a:bodyPr>
          <a:p>
            <a:r>
              <a:rPr lang="zh-CN" altLang="en-US" sz="3200" dirty="0">
                <a:solidFill>
                  <a:srgbClr val="CC0099"/>
                </a:solidFill>
                <a:latin typeface="Arial" panose="020B0604020202020204" pitchFamily="34" charset="0"/>
                <a:ea typeface="宋体" panose="02010600030101010101" pitchFamily="2" charset="-122"/>
              </a:rPr>
              <a:t>（</a:t>
            </a:r>
            <a:r>
              <a:rPr lang="en-US" altLang="zh-CN" sz="3200" dirty="0">
                <a:solidFill>
                  <a:srgbClr val="CC0099"/>
                </a:solidFill>
                <a:latin typeface="Arial" panose="020B0604020202020204" pitchFamily="34" charset="0"/>
                <a:ea typeface="宋体" panose="02010600030101010101" pitchFamily="2" charset="-122"/>
              </a:rPr>
              <a:t>2</a:t>
            </a:r>
            <a:r>
              <a:rPr lang="zh-CN" altLang="en-US" sz="3200" dirty="0">
                <a:solidFill>
                  <a:srgbClr val="CC0099"/>
                </a:solidFill>
                <a:latin typeface="Arial" panose="020B0604020202020204" pitchFamily="34" charset="0"/>
                <a:ea typeface="宋体" panose="02010600030101010101" pitchFamily="2" charset="-122"/>
              </a:rPr>
              <a:t>）、</a:t>
            </a:r>
            <a:r>
              <a:rPr lang="zh-CN" altLang="en-US" sz="3200" dirty="0">
                <a:solidFill>
                  <a:srgbClr val="FF0000"/>
                </a:solidFill>
                <a:latin typeface="Arial" panose="020B0604020202020204" pitchFamily="34" charset="0"/>
                <a:ea typeface="宋体" panose="02010600030101010101" pitchFamily="2" charset="-122"/>
                <a:sym typeface="微软雅黑" panose="020B0503020204020204" pitchFamily="34" charset="-122"/>
              </a:rPr>
              <a:t>国家公职人员增强宪法意识</a:t>
            </a:r>
            <a:r>
              <a:rPr lang="zh-CN" altLang="en-US" sz="3200" dirty="0">
                <a:solidFill>
                  <a:srgbClr val="CC0099"/>
                </a:solidFill>
                <a:latin typeface="Arial" panose="020B0604020202020204" pitchFamily="34" charset="0"/>
                <a:ea typeface="宋体" panose="02010600030101010101" pitchFamily="2" charset="-122"/>
              </a:rPr>
              <a:t>目的</a:t>
            </a:r>
            <a:endParaRPr lang="zh-CN" altLang="en-US" sz="3200" dirty="0">
              <a:solidFill>
                <a:srgbClr val="CC0099"/>
              </a:solidFill>
              <a:latin typeface="Arial" panose="020B0604020202020204" pitchFamily="34" charset="0"/>
              <a:ea typeface="宋体" panose="02010600030101010101" pitchFamily="2" charset="-122"/>
            </a:endParaRPr>
          </a:p>
        </p:txBody>
      </p:sp>
      <p:sp>
        <p:nvSpPr>
          <p:cNvPr id="18438" name="文本框 6"/>
          <p:cNvSpPr txBox="1"/>
          <p:nvPr/>
        </p:nvSpPr>
        <p:spPr>
          <a:xfrm>
            <a:off x="1098550" y="4919663"/>
            <a:ext cx="7127875" cy="1568450"/>
          </a:xfrm>
          <a:prstGeom prst="rect">
            <a:avLst/>
          </a:prstGeom>
          <a:noFill/>
          <a:ln w="9525">
            <a:noFill/>
          </a:ln>
        </p:spPr>
        <p:txBody>
          <a:bodyPr anchor="t">
            <a:spAutoFit/>
          </a:bodyPr>
          <a:p>
            <a:r>
              <a:rPr lang="zh-CN" altLang="en-US" sz="3200" dirty="0">
                <a:solidFill>
                  <a:srgbClr val="0000FF"/>
                </a:solidFill>
                <a:latin typeface="Arial" panose="020B0604020202020204" pitchFamily="34" charset="0"/>
                <a:ea typeface="宋体" panose="02010600030101010101" pitchFamily="2" charset="-122"/>
              </a:rPr>
              <a:t>强化国家公职人员的宪法意识，让他们珍惜宪法赋予的权力，自觉规范自己的行为。</a:t>
            </a:r>
            <a:endParaRPr lang="zh-CN" altLang="en-US" sz="3200"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436">
                                            <p:txEl>
                                              <p:charRg st="0" end="51"/>
                                            </p:txEl>
                                          </p:spTgt>
                                        </p:tgtEl>
                                        <p:attrNameLst>
                                          <p:attrName>style.visibility</p:attrName>
                                        </p:attrNameLst>
                                      </p:cBhvr>
                                      <p:to>
                                        <p:strVal val="visible"/>
                                      </p:to>
                                    </p:set>
                                    <p:anim calcmode="discrete" valueType="clr">
                                      <p:cBhvr override="childStyle">
                                        <p:cTn id="7" dur="80"/>
                                        <p:tgtEl>
                                          <p:spTgt spid="18436">
                                            <p:txEl>
                                              <p:charRg st="0" end="5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6">
                                            <p:txEl>
                                              <p:charRg st="0" end="51"/>
                                            </p:txEl>
                                          </p:spTgt>
                                        </p:tgtEl>
                                        <p:attrNameLst>
                                          <p:attrName>fillcolor</p:attrName>
                                        </p:attrNameLst>
                                      </p:cBhvr>
                                      <p:tavLst>
                                        <p:tav tm="0">
                                          <p:val>
                                            <p:clrVal>
                                              <a:schemeClr val="accent2"/>
                                            </p:clrVal>
                                          </p:val>
                                        </p:tav>
                                        <p:tav tm="50000">
                                          <p:val>
                                            <p:clrVal>
                                              <a:schemeClr val="hlink"/>
                                            </p:clrVal>
                                          </p:val>
                                        </p:tav>
                                      </p:tavLst>
                                    </p:anim>
                                    <p:set>
                                      <p:cBhvr>
                                        <p:cTn id="9" dur="80"/>
                                        <p:tgtEl>
                                          <p:spTgt spid="18436">
                                            <p:txEl>
                                              <p:charRg st="0" end="5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38"/>
                                        </p:tgtEl>
                                        <p:attrNameLst>
                                          <p:attrName>style.visibility</p:attrName>
                                        </p:attrNameLst>
                                      </p:cBhvr>
                                      <p:to>
                                        <p:strVal val="visible"/>
                                      </p:to>
                                    </p:set>
                                    <p:anim calcmode="discrete" valueType="clr">
                                      <p:cBhvr override="childStyle">
                                        <p:cTn id="14" dur="80"/>
                                        <p:tgtEl>
                                          <p:spTgt spid="1843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438"/>
                                        </p:tgtEl>
                                        <p:attrNameLst>
                                          <p:attrName>fillcolor</p:attrName>
                                        </p:attrNameLst>
                                      </p:cBhvr>
                                      <p:tavLst>
                                        <p:tav tm="0">
                                          <p:val>
                                            <p:clrVal>
                                              <a:schemeClr val="accent2"/>
                                            </p:clrVal>
                                          </p:val>
                                        </p:tav>
                                        <p:tav tm="50000">
                                          <p:val>
                                            <p:clrVal>
                                              <a:schemeClr val="hlink"/>
                                            </p:clrVal>
                                          </p:val>
                                        </p:tav>
                                      </p:tavLst>
                                    </p:anim>
                                    <p:set>
                                      <p:cBhvr>
                                        <p:cTn id="16" dur="80"/>
                                        <p:tgtEl>
                                          <p:spTgt spid="184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1"/>
          <p:cNvSpPr txBox="1"/>
          <p:nvPr/>
        </p:nvSpPr>
        <p:spPr>
          <a:xfrm>
            <a:off x="142875" y="1446213"/>
            <a:ext cx="8858250" cy="4662487"/>
          </a:xfrm>
          <a:prstGeom prst="rect">
            <a:avLst/>
          </a:prstGeom>
          <a:noFill/>
          <a:ln w="9525">
            <a:noFill/>
          </a:ln>
        </p:spPr>
        <p:txBody>
          <a:bodyPr wrap="square" anchor="t">
            <a:spAutoFit/>
          </a:bodyPr>
          <a:p>
            <a:r>
              <a:rPr lang="en-US" altLang="zh-CN" sz="2700">
                <a:latin typeface="幼圆" pitchFamily="49" charset="-122"/>
                <a:ea typeface="幼圆" pitchFamily="49" charset="-122"/>
              </a:rPr>
              <a:t>    </a:t>
            </a:r>
            <a:r>
              <a:rPr lang="zh-CN" altLang="en-US" sz="2700">
                <a:latin typeface="幼圆" pitchFamily="49" charset="-122"/>
                <a:ea typeface="幼圆" pitchFamily="49" charset="-122"/>
              </a:rPr>
              <a:t>这两天，随着各国家机关领导人的陆续产生，在人民大会堂连续响起庄严的宪法宣誓声。</a:t>
            </a:r>
            <a:endParaRPr lang="zh-CN" altLang="en-US" sz="2700">
              <a:latin typeface="幼圆" pitchFamily="49" charset="-122"/>
              <a:ea typeface="幼圆" pitchFamily="49" charset="-122"/>
            </a:endParaRPr>
          </a:p>
          <a:p>
            <a:r>
              <a:rPr lang="zh-CN" altLang="en-US" sz="2700">
                <a:latin typeface="幼圆" pitchFamily="49" charset="-122"/>
                <a:ea typeface="幼圆" pitchFamily="49" charset="-122"/>
              </a:rPr>
              <a:t>    有刚当选的</a:t>
            </a:r>
            <a:r>
              <a:rPr lang="zh-CN" altLang="en-US" sz="2700">
                <a:solidFill>
                  <a:srgbClr val="FF0000"/>
                </a:solidFill>
                <a:latin typeface="幼圆" pitchFamily="49" charset="-122"/>
                <a:ea typeface="幼圆" pitchFamily="49" charset="-122"/>
              </a:rPr>
              <a:t>国家主席、中央军委主席</a:t>
            </a:r>
            <a:r>
              <a:rPr lang="zh-CN" altLang="en-US" sz="2700">
                <a:latin typeface="幼圆" pitchFamily="49" charset="-122"/>
                <a:ea typeface="幼圆" pitchFamily="49" charset="-122"/>
              </a:rPr>
              <a:t>习近平、</a:t>
            </a:r>
            <a:r>
              <a:rPr lang="zh-CN" altLang="en-US" sz="2700">
                <a:solidFill>
                  <a:srgbClr val="FF0000"/>
                </a:solidFill>
                <a:latin typeface="幼圆" pitchFamily="49" charset="-122"/>
                <a:ea typeface="幼圆" pitchFamily="49" charset="-122"/>
              </a:rPr>
              <a:t>全国人大常委会委员长</a:t>
            </a:r>
            <a:r>
              <a:rPr lang="zh-CN" altLang="en-US" sz="2700">
                <a:latin typeface="幼圆" pitchFamily="49" charset="-122"/>
                <a:ea typeface="幼圆" pitchFamily="49" charset="-122"/>
              </a:rPr>
              <a:t>栗战书、</a:t>
            </a:r>
            <a:r>
              <a:rPr lang="zh-CN" altLang="en-US" sz="2700">
                <a:solidFill>
                  <a:srgbClr val="FF0000"/>
                </a:solidFill>
                <a:latin typeface="幼圆" pitchFamily="49" charset="-122"/>
                <a:ea typeface="幼圆" pitchFamily="49" charset="-122"/>
              </a:rPr>
              <a:t>国家副主席</a:t>
            </a:r>
            <a:r>
              <a:rPr lang="zh-CN" altLang="en-US" sz="2700">
                <a:latin typeface="幼圆" pitchFamily="49" charset="-122"/>
                <a:ea typeface="幼圆" pitchFamily="49" charset="-122"/>
              </a:rPr>
              <a:t>王岐山，以及新任人大常委会副委员长、秘书长。</a:t>
            </a:r>
            <a:endParaRPr lang="zh-CN" altLang="en-US" sz="2700">
              <a:latin typeface="幼圆" pitchFamily="49" charset="-122"/>
              <a:ea typeface="幼圆" pitchFamily="49" charset="-122"/>
            </a:endParaRPr>
          </a:p>
          <a:p>
            <a:r>
              <a:rPr lang="zh-CN" altLang="en-US" sz="2700">
                <a:latin typeface="幼圆" pitchFamily="49" charset="-122"/>
                <a:ea typeface="幼圆" pitchFamily="49" charset="-122"/>
              </a:rPr>
              <a:t>    有</a:t>
            </a:r>
            <a:r>
              <a:rPr lang="zh-CN" altLang="en-US" sz="2700">
                <a:solidFill>
                  <a:srgbClr val="FF0000"/>
                </a:solidFill>
                <a:latin typeface="幼圆" pitchFamily="49" charset="-122"/>
                <a:ea typeface="幼圆" pitchFamily="49" charset="-122"/>
              </a:rPr>
              <a:t>国务院总理</a:t>
            </a:r>
            <a:r>
              <a:rPr lang="zh-CN" altLang="en-US" sz="2700">
                <a:latin typeface="幼圆" pitchFamily="49" charset="-122"/>
                <a:ea typeface="幼圆" pitchFamily="49" charset="-122"/>
              </a:rPr>
              <a:t>李克强、中央军委副主席和四名军委委员、国家监察委主任杨晓渡、最高法院长周强、最高检检察长张军等依次进行宪法宣誓。</a:t>
            </a:r>
            <a:endParaRPr lang="zh-CN" altLang="en-US" sz="2700">
              <a:latin typeface="幼圆" pitchFamily="49" charset="-122"/>
              <a:ea typeface="幼圆" pitchFamily="49" charset="-122"/>
            </a:endParaRPr>
          </a:p>
          <a:p>
            <a:r>
              <a:rPr lang="zh-CN" altLang="en-US" sz="2700">
                <a:latin typeface="幼圆" pitchFamily="49" charset="-122"/>
                <a:ea typeface="幼圆" pitchFamily="49" charset="-122"/>
              </a:rPr>
              <a:t>    这是共和国历史上首次在全国人民代表大会现场举行规模庞大的集体宪法宣誓仪式。全国人民都通过电视镜头目睹了整个过程，</a:t>
            </a:r>
            <a:r>
              <a:rPr lang="zh-CN" altLang="en-US" sz="2700">
                <a:solidFill>
                  <a:srgbClr val="0000FF"/>
                </a:solidFill>
                <a:latin typeface="幼圆" pitchFamily="49" charset="-122"/>
                <a:ea typeface="幼圆" pitchFamily="49" charset="-122"/>
              </a:rPr>
              <a:t>简洁而庄严</a:t>
            </a:r>
            <a:r>
              <a:rPr lang="zh-CN" altLang="en-US" sz="2700">
                <a:latin typeface="幼圆" pitchFamily="49" charset="-122"/>
                <a:ea typeface="幼圆" pitchFamily="49" charset="-122"/>
              </a:rPr>
              <a:t>。</a:t>
            </a:r>
            <a:endParaRPr lang="zh-CN" altLang="en-US" sz="2700">
              <a:latin typeface="幼圆" pitchFamily="49" charset="-122"/>
              <a:ea typeface="幼圆"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2"/>
          <p:cNvSpPr txBox="1"/>
          <p:nvPr/>
        </p:nvSpPr>
        <p:spPr>
          <a:xfrm>
            <a:off x="4287838" y="1941513"/>
            <a:ext cx="4695825" cy="2998787"/>
          </a:xfrm>
          <a:prstGeom prst="rect">
            <a:avLst/>
          </a:prstGeom>
          <a:noFill/>
          <a:ln w="9525">
            <a:noFill/>
          </a:ln>
        </p:spPr>
        <p:txBody>
          <a:bodyPr wrap="square" anchor="t">
            <a:spAutoFit/>
          </a:bodyPr>
          <a:p>
            <a:r>
              <a:rPr lang="zh-CN" altLang="en-US" sz="2700">
                <a:solidFill>
                  <a:srgbClr val="FF0000"/>
                </a:solidFill>
                <a:latin typeface="Arial" panose="020B0604020202020204" pitchFamily="34" charset="0"/>
                <a:ea typeface="宋体" panose="02010600030101010101" pitchFamily="2" charset="-122"/>
              </a:rPr>
              <a:t>我宣誓：</a:t>
            </a:r>
            <a:r>
              <a:rPr lang="zh-CN" altLang="en-US" sz="2700">
                <a:solidFill>
                  <a:srgbClr val="0000FF"/>
                </a:solidFill>
                <a:latin typeface="Arial" panose="020B0604020202020204" pitchFamily="34" charset="0"/>
                <a:ea typeface="宋体" panose="02010600030101010101" pitchFamily="2" charset="-122"/>
              </a:rPr>
              <a:t>忠于中华人民共和国宪法，维护宪法权威，履行法定职责，忠于祖国、忠于人民，恪尽职守、廉洁奉公，接受人民监督，为建设富强民主文明和谐美丽的社会主义现代化强国努力奋斗！”</a:t>
            </a:r>
            <a:endParaRPr lang="zh-CN" altLang="en-US" sz="2700">
              <a:solidFill>
                <a:srgbClr val="0000FF"/>
              </a:solidFill>
              <a:latin typeface="Arial" panose="020B0604020202020204" pitchFamily="34" charset="0"/>
              <a:ea typeface="宋体" panose="02010600030101010101" pitchFamily="2" charset="-122"/>
            </a:endParaRPr>
          </a:p>
        </p:txBody>
      </p:sp>
      <p:sp>
        <p:nvSpPr>
          <p:cNvPr id="20482" name="文本框 4"/>
          <p:cNvSpPr txBox="1"/>
          <p:nvPr/>
        </p:nvSpPr>
        <p:spPr>
          <a:xfrm>
            <a:off x="4405313" y="1127125"/>
            <a:ext cx="4233862" cy="506413"/>
          </a:xfrm>
          <a:prstGeom prst="rect">
            <a:avLst/>
          </a:prstGeom>
          <a:noFill/>
          <a:ln w="9525">
            <a:noFill/>
          </a:ln>
        </p:spPr>
        <p:txBody>
          <a:bodyPr wrap="square" anchor="t">
            <a:spAutoFit/>
          </a:bodyPr>
          <a:p>
            <a:r>
              <a:rPr lang="zh-CN" altLang="en-US" sz="2700">
                <a:solidFill>
                  <a:srgbClr val="FF0000"/>
                </a:solidFill>
                <a:latin typeface="黑体" panose="02010609060101010101" pitchFamily="49" charset="-122"/>
                <a:ea typeface="黑体" panose="02010609060101010101" pitchFamily="49" charset="-122"/>
              </a:rPr>
              <a:t>宪法宣誓誓词是什么？</a:t>
            </a:r>
            <a:endParaRPr lang="zh-CN" altLang="en-US" sz="2700">
              <a:solidFill>
                <a:srgbClr val="FF0000"/>
              </a:solidFill>
              <a:latin typeface="黑体" panose="02010609060101010101" pitchFamily="49" charset="-122"/>
              <a:ea typeface="黑体" panose="02010609060101010101" pitchFamily="49" charset="-122"/>
            </a:endParaRPr>
          </a:p>
        </p:txBody>
      </p:sp>
      <p:pic>
        <p:nvPicPr>
          <p:cNvPr id="20483" name="图片 2" descr="IMG509a4c0840cd47126264423">
            <a:hlinkClick r:id="rId1" action="ppaction://hlinkfile"/>
          </p:cNvPr>
          <p:cNvPicPr>
            <a:picLocks noChangeAspect="1"/>
          </p:cNvPicPr>
          <p:nvPr/>
        </p:nvPicPr>
        <p:blipFill>
          <a:blip r:embed="rId2"/>
          <a:stretch>
            <a:fillRect/>
          </a:stretch>
        </p:blipFill>
        <p:spPr>
          <a:xfrm>
            <a:off x="268288" y="1382713"/>
            <a:ext cx="3609975" cy="4421187"/>
          </a:xfrm>
          <a:prstGeom prst="rect">
            <a:avLst/>
          </a:prstGeom>
          <a:noFill/>
          <a:ln w="9525">
            <a:noFill/>
          </a:ln>
        </p:spPr>
      </p:pic>
    </p:spTree>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14876" y="2350924"/>
            <a:ext cx="7599998" cy="2999742"/>
          </a:xfrm>
          <a:prstGeom prst="rect">
            <a:avLst/>
          </a:prstGeom>
          <a:noFill/>
          <a:effectLst>
            <a:innerShdw blurRad="114300">
              <a:prstClr val="black"/>
            </a:innerShdw>
          </a:effectLst>
        </p:spPr>
        <p:txBody>
          <a:bodyPr wrap="square" rtlCol="0">
            <a:spAutoFit/>
          </a:bodyPr>
          <a:p>
            <a:r>
              <a:rPr lang="zh-CN" altLang="en-US" sz="2700" noProof="1">
                <a:solidFill>
                  <a:schemeClr val="tx2"/>
                </a:solidFill>
                <a:latin typeface="幼圆" pitchFamily="49" charset="-122"/>
                <a:ea typeface="幼圆" pitchFamily="49" charset="-122"/>
                <a:cs typeface="+mn-cs"/>
              </a:rPr>
              <a:t>（</a:t>
            </a:r>
            <a:r>
              <a:rPr lang="en-US" altLang="zh-CN" sz="2700" noProof="1">
                <a:solidFill>
                  <a:schemeClr val="tx2"/>
                </a:solidFill>
                <a:latin typeface="幼圆" pitchFamily="49" charset="-122"/>
                <a:ea typeface="幼圆" pitchFamily="49" charset="-122"/>
                <a:cs typeface="+mn-cs"/>
              </a:rPr>
              <a:t>1</a:t>
            </a:r>
            <a:r>
              <a:rPr lang="zh-CN" altLang="en-US" sz="2700" noProof="1">
                <a:solidFill>
                  <a:schemeClr val="tx2"/>
                </a:solidFill>
                <a:latin typeface="幼圆" pitchFamily="49" charset="-122"/>
                <a:ea typeface="幼圆" pitchFamily="49" charset="-122"/>
                <a:cs typeface="+mn-cs"/>
              </a:rPr>
              <a:t>）有利于</a:t>
            </a:r>
            <a:r>
              <a:rPr lang="zh-CN" altLang="en-US" sz="2700" noProof="1">
                <a:solidFill>
                  <a:schemeClr val="tx2"/>
                </a:solidFill>
                <a:latin typeface="幼圆" pitchFamily="49" charset="-122"/>
                <a:ea typeface="幼圆" pitchFamily="49" charset="-122"/>
                <a:cs typeface="+mn-cs"/>
                <a:sym typeface="+mn-ea"/>
              </a:rPr>
              <a:t>强化</a:t>
            </a:r>
            <a:r>
              <a:rPr lang="zh-CN" altLang="en-US" sz="2700" noProof="1">
                <a:solidFill>
                  <a:srgbClr val="FF0000"/>
                </a:solidFill>
                <a:latin typeface="幼圆" pitchFamily="49" charset="-122"/>
                <a:ea typeface="幼圆" pitchFamily="49" charset="-122"/>
                <a:cs typeface="+mn-cs"/>
                <a:sym typeface="+mn-ea"/>
              </a:rPr>
              <a:t>国家公职人员</a:t>
            </a:r>
            <a:r>
              <a:rPr lang="zh-CN" altLang="en-US" sz="2700" noProof="1">
                <a:solidFill>
                  <a:schemeClr val="tx2"/>
                </a:solidFill>
                <a:latin typeface="幼圆" pitchFamily="49" charset="-122"/>
                <a:ea typeface="幼圆" pitchFamily="49" charset="-122"/>
                <a:cs typeface="+mn-cs"/>
                <a:sym typeface="+mn-ea"/>
              </a:rPr>
              <a:t>的宪法意识，让他们珍惜宪法赋予的权力，自觉规范自己的行为。</a:t>
            </a:r>
            <a:endParaRPr lang="zh-CN" altLang="en-US" sz="2700" noProof="1">
              <a:solidFill>
                <a:schemeClr val="tx2"/>
              </a:solidFill>
              <a:latin typeface="幼圆" pitchFamily="49" charset="-122"/>
              <a:ea typeface="幼圆" pitchFamily="49" charset="-122"/>
              <a:cs typeface="+mn-cs"/>
            </a:endParaRPr>
          </a:p>
          <a:p>
            <a:r>
              <a:rPr lang="zh-CN" altLang="en-US" sz="2700" noProof="1">
                <a:solidFill>
                  <a:schemeClr val="tx2"/>
                </a:solidFill>
                <a:latin typeface="幼圆" pitchFamily="49" charset="-122"/>
                <a:ea typeface="幼圆" pitchFamily="49" charset="-122"/>
                <a:cs typeface="+mn-cs"/>
              </a:rPr>
              <a:t>（</a:t>
            </a:r>
            <a:r>
              <a:rPr lang="en-US" altLang="zh-CN" sz="2700" noProof="1">
                <a:solidFill>
                  <a:schemeClr val="tx2"/>
                </a:solidFill>
                <a:latin typeface="幼圆" pitchFamily="49" charset="-122"/>
                <a:ea typeface="幼圆" pitchFamily="49" charset="-122"/>
                <a:cs typeface="+mn-cs"/>
              </a:rPr>
              <a:t>2</a:t>
            </a:r>
            <a:r>
              <a:rPr lang="zh-CN" altLang="en-US" sz="2700" noProof="1">
                <a:solidFill>
                  <a:schemeClr val="tx2"/>
                </a:solidFill>
                <a:latin typeface="幼圆" pitchFamily="49" charset="-122"/>
                <a:ea typeface="幼圆" pitchFamily="49" charset="-122"/>
                <a:cs typeface="+mn-cs"/>
              </a:rPr>
              <a:t>）</a:t>
            </a:r>
            <a:r>
              <a:rPr lang="zh-CN" altLang="en-US" sz="2700" noProof="1">
                <a:solidFill>
                  <a:schemeClr val="tx2"/>
                </a:solidFill>
                <a:latin typeface="幼圆" pitchFamily="49" charset="-122"/>
                <a:ea typeface="幼圆" pitchFamily="49" charset="-122"/>
                <a:cs typeface="+mn-cs"/>
                <a:sym typeface="+mn-ea"/>
              </a:rPr>
              <a:t>也有利于在</a:t>
            </a:r>
            <a:r>
              <a:rPr lang="zh-CN" altLang="en-US" sz="2700" noProof="1">
                <a:solidFill>
                  <a:srgbClr val="FF0000"/>
                </a:solidFill>
                <a:latin typeface="幼圆" pitchFamily="49" charset="-122"/>
                <a:ea typeface="幼圆" pitchFamily="49" charset="-122"/>
                <a:cs typeface="+mn-cs"/>
                <a:sym typeface="+mn-ea"/>
              </a:rPr>
              <a:t>全社会</a:t>
            </a:r>
            <a:r>
              <a:rPr lang="zh-CN" altLang="en-US" sz="2700" noProof="1">
                <a:solidFill>
                  <a:schemeClr val="tx2"/>
                </a:solidFill>
                <a:latin typeface="幼圆" pitchFamily="49" charset="-122"/>
                <a:ea typeface="幼圆" pitchFamily="49" charset="-122"/>
                <a:cs typeface="+mn-cs"/>
                <a:sym typeface="+mn-ea"/>
              </a:rPr>
              <a:t>增强宪法意识、树立宪法权威。</a:t>
            </a:r>
            <a:endParaRPr lang="zh-CN" altLang="en-US" sz="2700" noProof="1">
              <a:solidFill>
                <a:schemeClr val="tx2"/>
              </a:solidFill>
              <a:latin typeface="幼圆" pitchFamily="49" charset="-122"/>
              <a:ea typeface="幼圆" pitchFamily="49" charset="-122"/>
              <a:cs typeface="+mn-cs"/>
            </a:endParaRPr>
          </a:p>
          <a:p>
            <a:r>
              <a:rPr lang="zh-CN" altLang="en-US" sz="2700" noProof="1">
                <a:solidFill>
                  <a:schemeClr val="tx2"/>
                </a:solidFill>
                <a:latin typeface="幼圆" pitchFamily="49" charset="-122"/>
                <a:ea typeface="幼圆" pitchFamily="49" charset="-122"/>
                <a:cs typeface="+mn-cs"/>
              </a:rPr>
              <a:t>（</a:t>
            </a:r>
            <a:r>
              <a:rPr lang="en-US" altLang="zh-CN" sz="2700" noProof="1">
                <a:solidFill>
                  <a:schemeClr val="tx2"/>
                </a:solidFill>
                <a:latin typeface="幼圆" pitchFamily="49" charset="-122"/>
                <a:ea typeface="幼圆" pitchFamily="49" charset="-122"/>
                <a:cs typeface="+mn-cs"/>
              </a:rPr>
              <a:t>3</a:t>
            </a:r>
            <a:r>
              <a:rPr lang="zh-CN" altLang="en-US" sz="2700" noProof="1">
                <a:solidFill>
                  <a:schemeClr val="tx2"/>
                </a:solidFill>
                <a:latin typeface="幼圆" pitchFamily="49" charset="-122"/>
                <a:ea typeface="幼圆" pitchFamily="49" charset="-122"/>
                <a:cs typeface="+mn-cs"/>
              </a:rPr>
              <a:t>）</a:t>
            </a:r>
            <a:r>
              <a:rPr lang="zh-CN" altLang="en-US" sz="2700" noProof="1">
                <a:solidFill>
                  <a:schemeClr val="tx2"/>
                </a:solidFill>
                <a:latin typeface="幼圆" pitchFamily="49" charset="-122"/>
                <a:ea typeface="幼圆" pitchFamily="49" charset="-122"/>
                <a:cs typeface="+mn-cs"/>
                <a:sym typeface="+mn-ea"/>
              </a:rPr>
              <a:t>有利于捍卫</a:t>
            </a:r>
            <a:r>
              <a:rPr lang="zh-CN" altLang="en-US" sz="2700" noProof="1">
                <a:solidFill>
                  <a:srgbClr val="FF0000"/>
                </a:solidFill>
                <a:latin typeface="幼圆" pitchFamily="49" charset="-122"/>
                <a:ea typeface="幼圆" pitchFamily="49" charset="-122"/>
                <a:cs typeface="+mn-cs"/>
                <a:sym typeface="+mn-ea"/>
              </a:rPr>
              <a:t>宪法</a:t>
            </a:r>
            <a:r>
              <a:rPr lang="zh-CN" altLang="en-US" sz="2700" noProof="1">
                <a:solidFill>
                  <a:schemeClr val="tx2"/>
                </a:solidFill>
                <a:latin typeface="幼圆" pitchFamily="49" charset="-122"/>
                <a:ea typeface="幼圆" pitchFamily="49" charset="-122"/>
                <a:cs typeface="+mn-cs"/>
                <a:sym typeface="+mn-ea"/>
              </a:rPr>
              <a:t>作为根本法的地位，维护宪法权威、保证宪法实施。</a:t>
            </a:r>
            <a:endParaRPr lang="zh-CN" altLang="en-US" sz="2700" noProof="1">
              <a:solidFill>
                <a:schemeClr val="tx2"/>
              </a:solidFill>
              <a:latin typeface="幼圆" pitchFamily="49" charset="-122"/>
              <a:ea typeface="幼圆" pitchFamily="49" charset="-122"/>
              <a:sym typeface="+mn-ea"/>
            </a:endParaRPr>
          </a:p>
          <a:p>
            <a:r>
              <a:rPr lang="zh-CN" altLang="en-US" sz="2700" noProof="1">
                <a:solidFill>
                  <a:schemeClr val="tx2"/>
                </a:solidFill>
                <a:latin typeface="幼圆" pitchFamily="49" charset="-122"/>
                <a:ea typeface="幼圆" pitchFamily="49" charset="-122"/>
                <a:cs typeface="+mn-cs"/>
                <a:sym typeface="+mn-ea"/>
              </a:rPr>
              <a:t>（</a:t>
            </a:r>
            <a:r>
              <a:rPr lang="en-US" altLang="zh-CN" sz="2700" noProof="1">
                <a:solidFill>
                  <a:schemeClr val="tx2"/>
                </a:solidFill>
                <a:latin typeface="幼圆" pitchFamily="49" charset="-122"/>
                <a:ea typeface="幼圆" pitchFamily="49" charset="-122"/>
                <a:cs typeface="+mn-cs"/>
                <a:sym typeface="+mn-ea"/>
              </a:rPr>
              <a:t>4</a:t>
            </a:r>
            <a:r>
              <a:rPr lang="zh-CN" altLang="en-US" sz="2700" noProof="1">
                <a:solidFill>
                  <a:schemeClr val="tx2"/>
                </a:solidFill>
                <a:latin typeface="幼圆" pitchFamily="49" charset="-122"/>
                <a:ea typeface="幼圆" pitchFamily="49" charset="-122"/>
                <a:cs typeface="+mn-cs"/>
                <a:sym typeface="+mn-ea"/>
              </a:rPr>
              <a:t>）</a:t>
            </a:r>
            <a:r>
              <a:rPr lang="zh-CN" altLang="en-US" sz="2700" noProof="1">
                <a:solidFill>
                  <a:schemeClr val="tx2"/>
                </a:solidFill>
                <a:latin typeface="幼圆" pitchFamily="49" charset="-122"/>
                <a:ea typeface="幼圆" pitchFamily="49" charset="-122"/>
                <a:cs typeface="+mn-cs"/>
              </a:rPr>
              <a:t>有利于</a:t>
            </a:r>
            <a:r>
              <a:rPr lang="zh-CN" altLang="en-US" sz="2700" noProof="1">
                <a:solidFill>
                  <a:schemeClr val="tx2"/>
                </a:solidFill>
                <a:latin typeface="幼圆" pitchFamily="49" charset="-122"/>
                <a:ea typeface="幼圆" pitchFamily="49" charset="-122"/>
                <a:cs typeface="+mn-cs"/>
                <a:sym typeface="+mn-ea"/>
              </a:rPr>
              <a:t>进一步推进</a:t>
            </a:r>
            <a:r>
              <a:rPr lang="zh-CN" altLang="en-US" sz="2700" noProof="1">
                <a:solidFill>
                  <a:srgbClr val="FF0000"/>
                </a:solidFill>
                <a:latin typeface="幼圆" pitchFamily="49" charset="-122"/>
                <a:ea typeface="幼圆" pitchFamily="49" charset="-122"/>
                <a:cs typeface="+mn-cs"/>
                <a:sym typeface="+mn-ea"/>
              </a:rPr>
              <a:t>法治中国</a:t>
            </a:r>
            <a:r>
              <a:rPr lang="zh-CN" altLang="en-US" sz="2700" noProof="1">
                <a:solidFill>
                  <a:schemeClr val="tx2"/>
                </a:solidFill>
                <a:latin typeface="幼圆" pitchFamily="49" charset="-122"/>
                <a:ea typeface="幼圆" pitchFamily="49" charset="-122"/>
                <a:cs typeface="+mn-cs"/>
                <a:sym typeface="+mn-ea"/>
              </a:rPr>
              <a:t>建设。</a:t>
            </a:r>
            <a:endParaRPr lang="zh-CN" altLang="en-US" sz="2700" noProof="1">
              <a:solidFill>
                <a:schemeClr val="tx2"/>
              </a:solidFill>
              <a:latin typeface="幼圆" pitchFamily="49" charset="-122"/>
              <a:ea typeface="幼圆" pitchFamily="49" charset="-122"/>
              <a:cs typeface="+mn-cs"/>
              <a:sym typeface="+mn-ea"/>
            </a:endParaRPr>
          </a:p>
        </p:txBody>
      </p:sp>
      <p:sp>
        <p:nvSpPr>
          <p:cNvPr id="5" name="十字星 4"/>
          <p:cNvSpPr/>
          <p:nvPr/>
        </p:nvSpPr>
        <p:spPr>
          <a:xfrm>
            <a:off x="788988" y="1347788"/>
            <a:ext cx="336550" cy="328613"/>
          </a:xfrm>
          <a:prstGeom prst="star4">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chemeClr val="tx1"/>
                </a:solidFill>
                <a:latin typeface="Arial" panose="020B0604020202020204" pitchFamily="34" charset="0"/>
                <a:ea typeface="宋体" panose="02010600030101010101" pitchFamily="2" charset="-122"/>
                <a:cs typeface="+mn-cs"/>
              </a:defRPr>
            </a:lvl5pPr>
          </a:lstStyle>
          <a:p>
            <a:pPr lvl="0" indent="0" algn="ctr"/>
            <a:endParaRPr lang="zh-CN" altLang="en-US" sz="100">
              <a:solidFill>
                <a:srgbClr val="FFFFFF"/>
              </a:solidFill>
              <a:latin typeface="Calibri" panose="020F0502020204030204" charset="0"/>
              <a:ea typeface="幼圆" charset="0"/>
            </a:endParaRPr>
          </a:p>
        </p:txBody>
      </p:sp>
      <p:sp>
        <p:nvSpPr>
          <p:cNvPr id="23555" name="文本框 2"/>
          <p:cNvSpPr txBox="1"/>
          <p:nvPr/>
        </p:nvSpPr>
        <p:spPr>
          <a:xfrm>
            <a:off x="1279525" y="1844675"/>
            <a:ext cx="6262688" cy="506413"/>
          </a:xfrm>
          <a:prstGeom prst="rect">
            <a:avLst/>
          </a:prstGeom>
          <a:noFill/>
          <a:ln w="9525">
            <a:noFill/>
          </a:ln>
        </p:spPr>
        <p:txBody>
          <a:bodyPr wrap="square" anchor="t">
            <a:spAutoFit/>
          </a:bodyPr>
          <a:p>
            <a:r>
              <a:rPr lang="zh-CN" altLang="en-US" sz="2700">
                <a:solidFill>
                  <a:srgbClr val="FF0000"/>
                </a:solidFill>
                <a:latin typeface="Arial" panose="020B0604020202020204" pitchFamily="34" charset="0"/>
                <a:ea typeface="宋体" panose="02010600030101010101" pitchFamily="2" charset="-122"/>
              </a:rPr>
              <a:t>实行宪法宣誓制度有何意义？</a:t>
            </a:r>
            <a:endParaRPr lang="zh-CN" altLang="en-US" sz="2700">
              <a:solidFill>
                <a:srgbClr val="FF0000"/>
              </a:solidFill>
              <a:latin typeface="Arial" panose="020B0604020202020204" pitchFamily="34" charset="0"/>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Picture_1"/>
          <p:cNvSpPr/>
          <p:nvPr>
            <p:custDataLst>
              <p:tags r:id="rId1"/>
            </p:custDataLst>
          </p:nvPr>
        </p:nvSpPr>
        <p:spPr>
          <a:xfrm>
            <a:off x="530816" y="388025"/>
            <a:ext cx="3705253" cy="2909898"/>
          </a:xfrm>
          <a:prstGeom prst="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zh-CN" altLang="en-US" kern="1200">
              <a:solidFill>
                <a:srgbClr val="FFFFFF"/>
              </a:solidFill>
              <a:latin typeface="Calibri" panose="020F0502020204030204"/>
              <a:ea typeface="微软雅黑" panose="020B0503020204020204" pitchFamily="34" charset="-122"/>
              <a:cs typeface="+mn-cs"/>
            </a:endParaRPr>
          </a:p>
        </p:txBody>
      </p:sp>
      <p:sp>
        <p:nvSpPr>
          <p:cNvPr id="8" name="MH_Picture_2"/>
          <p:cNvSpPr/>
          <p:nvPr>
            <p:custDataLst>
              <p:tags r:id="rId3"/>
            </p:custDataLst>
          </p:nvPr>
        </p:nvSpPr>
        <p:spPr>
          <a:xfrm>
            <a:off x="4852613" y="388025"/>
            <a:ext cx="3655028" cy="2909898"/>
          </a:xfrm>
          <a:prstGeom prst="rect">
            <a:avLst/>
          </a:prstGeom>
          <a:blipFill dpi="0" rotWithShape="1">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zh-CN" altLang="en-US" kern="1200">
              <a:solidFill>
                <a:srgbClr val="FFFFFF"/>
              </a:solidFill>
              <a:latin typeface="Calibri" panose="020F0502020204030204"/>
              <a:ea typeface="微软雅黑" panose="020B0503020204020204" pitchFamily="34" charset="-122"/>
              <a:cs typeface="+mn-cs"/>
            </a:endParaRPr>
          </a:p>
        </p:txBody>
      </p:sp>
      <p:sp>
        <p:nvSpPr>
          <p:cNvPr id="9" name="MH_Text_1"/>
          <p:cNvSpPr/>
          <p:nvPr>
            <p:custDataLst>
              <p:tags r:id="rId5"/>
            </p:custDataLst>
          </p:nvPr>
        </p:nvSpPr>
        <p:spPr>
          <a:xfrm>
            <a:off x="5131146" y="2852936"/>
            <a:ext cx="3222625"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rtl="0">
              <a:defRPr/>
            </a:pPr>
            <a:r>
              <a:rPr lang="zh-CN" altLang="en-US" sz="2800" b="1" kern="1200" dirty="0" smtClean="0">
                <a:solidFill>
                  <a:srgbClr val="0000CC"/>
                </a:solidFill>
                <a:latin typeface="黑体" panose="02010609060101010101" pitchFamily="49" charset="-122"/>
                <a:ea typeface="黑体" panose="02010609060101010101" pitchFamily="49" charset="-122"/>
              </a:rPr>
              <a:t>宪法主题公园</a:t>
            </a:r>
            <a:endParaRPr lang="zh-CN" altLang="en-US" sz="2800" b="1" kern="1200" dirty="0">
              <a:solidFill>
                <a:srgbClr val="0000CC"/>
              </a:solidFill>
              <a:latin typeface="黑体" panose="02010609060101010101" pitchFamily="49" charset="-122"/>
              <a:ea typeface="黑体" panose="02010609060101010101" pitchFamily="49" charset="-122"/>
            </a:endParaRPr>
          </a:p>
        </p:txBody>
      </p:sp>
      <p:sp>
        <p:nvSpPr>
          <p:cNvPr id="10" name="MH_Text_2"/>
          <p:cNvSpPr/>
          <p:nvPr>
            <p:custDataLst>
              <p:tags r:id="rId6"/>
            </p:custDataLst>
          </p:nvPr>
        </p:nvSpPr>
        <p:spPr>
          <a:xfrm>
            <a:off x="231775" y="3051175"/>
            <a:ext cx="4320540" cy="1316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rtl="0">
              <a:defRPr/>
            </a:pPr>
            <a:r>
              <a:rPr lang="zh-CN" altLang="en-US" sz="2800" b="1" kern="1200" dirty="0" smtClean="0">
                <a:solidFill>
                  <a:srgbClr val="0000CC"/>
                </a:solidFill>
                <a:latin typeface="黑体" panose="02010609060101010101" pitchFamily="49" charset="-122"/>
                <a:ea typeface="黑体" panose="02010609060101010101" pitchFamily="49" charset="-122"/>
              </a:rPr>
              <a:t>五四宪法历史资料陈列馆陈列馆</a:t>
            </a:r>
            <a:endParaRPr lang="zh-CN" altLang="en-US" sz="2800" b="1" kern="1200" dirty="0">
              <a:solidFill>
                <a:srgbClr val="0000CC"/>
              </a:solidFill>
              <a:latin typeface="黑体" panose="02010609060101010101" pitchFamily="49" charset="-122"/>
              <a:ea typeface="黑体" panose="02010609060101010101" pitchFamily="49" charset="-122"/>
            </a:endParaRPr>
          </a:p>
        </p:txBody>
      </p:sp>
      <p:sp>
        <p:nvSpPr>
          <p:cNvPr id="29" name="TextBox 28"/>
          <p:cNvSpPr txBox="1"/>
          <p:nvPr/>
        </p:nvSpPr>
        <p:spPr>
          <a:xfrm>
            <a:off x="-2155650" y="6327839"/>
            <a:ext cx="7992888" cy="504369"/>
          </a:xfrm>
          <a:prstGeom prst="rect">
            <a:avLst/>
          </a:prstGeom>
          <a:noFill/>
        </p:spPr>
        <p:txBody>
          <a:bodyPr wrap="square" rtlCol="0">
            <a:spAutoFit/>
          </a:bodyPr>
          <a:lstStyle/>
          <a:p>
            <a:pPr>
              <a:lnSpc>
                <a:spcPct val="130000"/>
              </a:lnSpc>
            </a:pPr>
            <a:r>
              <a:rPr lang="zh-CN" altLang="en-US" sz="2400" b="1" dirty="0" smtClean="0">
                <a:solidFill>
                  <a:srgbClr val="FFC000"/>
                </a:solidFill>
                <a:latin typeface="仿宋" panose="02010609060101010101" pitchFamily="49" charset="-122"/>
                <a:ea typeface="仿宋" panose="02010609060101010101" pitchFamily="49" charset="-122"/>
              </a:rPr>
              <a:t>。</a:t>
            </a:r>
            <a:endParaRPr lang="zh-CN" altLang="en-US" sz="2400" b="1" dirty="0" smtClean="0">
              <a:solidFill>
                <a:srgbClr val="FFC000"/>
              </a:solidFill>
              <a:latin typeface="仿宋" panose="02010609060101010101" pitchFamily="49" charset="-122"/>
              <a:ea typeface="仿宋" panose="02010609060101010101" pitchFamily="49" charset="-122"/>
            </a:endParaRPr>
          </a:p>
        </p:txBody>
      </p:sp>
      <p:sp>
        <p:nvSpPr>
          <p:cNvPr id="27" name="MH_Picture_2"/>
          <p:cNvSpPr/>
          <p:nvPr>
            <p:custDataLst>
              <p:tags r:id="rId7"/>
            </p:custDataLst>
          </p:nvPr>
        </p:nvSpPr>
        <p:spPr>
          <a:xfrm>
            <a:off x="4852614" y="3757275"/>
            <a:ext cx="3655027" cy="2822748"/>
          </a:xfrm>
          <a:prstGeom prst="rect">
            <a:avLst/>
          </a:prstGeom>
          <a:blipFill dpi="0" rotWithShape="1">
            <a:blip r:embed="rId8"/>
            <a:srcRect/>
            <a:stretch>
              <a:fillRect/>
            </a:stretch>
          </a:blipFill>
          <a:ln>
            <a:noFill/>
          </a:ln>
          <a:effectLst>
            <a:innerShdw blurRad="889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MH_Text_1"/>
          <p:cNvSpPr/>
          <p:nvPr>
            <p:custDataLst>
              <p:tags r:id="rId9"/>
            </p:custDataLst>
          </p:nvPr>
        </p:nvSpPr>
        <p:spPr>
          <a:xfrm>
            <a:off x="5509200" y="5669820"/>
            <a:ext cx="3222625"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rtl="0">
              <a:defRPr/>
            </a:pPr>
            <a:r>
              <a:rPr lang="zh-CN" altLang="en-US" sz="2800" b="1" kern="1200" dirty="0" smtClean="0">
                <a:solidFill>
                  <a:srgbClr val="0000CC"/>
                </a:solidFill>
                <a:latin typeface="黑体" panose="02010609060101010101" pitchFamily="49" charset="-122"/>
                <a:ea typeface="黑体" panose="02010609060101010101" pitchFamily="49" charset="-122"/>
              </a:rPr>
              <a:t>宪法</a:t>
            </a:r>
            <a:r>
              <a:rPr lang="zh-CN" altLang="en-US" sz="2800" b="1" dirty="0">
                <a:solidFill>
                  <a:srgbClr val="0000CC"/>
                </a:solidFill>
                <a:latin typeface="黑体" panose="02010609060101010101" pitchFamily="49" charset="-122"/>
                <a:ea typeface="黑体" panose="02010609060101010101" pitchFamily="49" charset="-122"/>
              </a:rPr>
              <a:t>宣传</a:t>
            </a:r>
            <a:endParaRPr lang="zh-CN" altLang="en-US" sz="2800" b="1" kern="1200" dirty="0">
              <a:solidFill>
                <a:srgbClr val="0000CC"/>
              </a:solidFill>
              <a:latin typeface="黑体" panose="02010609060101010101" pitchFamily="49" charset="-122"/>
              <a:ea typeface="黑体" panose="02010609060101010101" pitchFamily="49" charset="-122"/>
            </a:endParaRPr>
          </a:p>
        </p:txBody>
      </p:sp>
      <p:sp>
        <p:nvSpPr>
          <p:cNvPr id="30" name="MH_Picture_1"/>
          <p:cNvSpPr/>
          <p:nvPr>
            <p:custDataLst>
              <p:tags r:id="rId10"/>
            </p:custDataLst>
          </p:nvPr>
        </p:nvSpPr>
        <p:spPr>
          <a:xfrm>
            <a:off x="530816" y="3756179"/>
            <a:ext cx="3722413" cy="2817086"/>
          </a:xfrm>
          <a:prstGeom prst="rect">
            <a:avLst/>
          </a:prstGeom>
          <a:blipFill dpi="0" rotWithShape="1">
            <a:blip r:embed="rId11"/>
            <a:srcRect/>
            <a:stretch>
              <a:fillRect/>
            </a:stretch>
          </a:blipFill>
          <a:ln>
            <a:noFill/>
          </a:ln>
          <a:effectLst>
            <a:innerShdw blurRad="889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MH_Text_1"/>
          <p:cNvSpPr/>
          <p:nvPr>
            <p:custDataLst>
              <p:tags r:id="rId12"/>
            </p:custDataLst>
          </p:nvPr>
        </p:nvSpPr>
        <p:spPr>
          <a:xfrm>
            <a:off x="1259632" y="6327839"/>
            <a:ext cx="1817601" cy="39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rtl="0">
              <a:defRPr/>
            </a:pPr>
            <a:r>
              <a:rPr lang="zh-CN" altLang="en-US" sz="2800" b="1" kern="1200" dirty="0" smtClean="0">
                <a:solidFill>
                  <a:srgbClr val="0000CC"/>
                </a:solidFill>
                <a:latin typeface="黑体" panose="02010609060101010101" pitchFamily="49" charset="-122"/>
                <a:ea typeface="黑体" panose="02010609060101010101" pitchFamily="49" charset="-122"/>
              </a:rPr>
              <a:t>宪法诵读</a:t>
            </a:r>
            <a:endParaRPr lang="zh-CN" altLang="en-US" sz="2800" b="1" kern="1200" dirty="0" smtClean="0">
              <a:solidFill>
                <a:srgbClr val="0000CC"/>
              </a:solidFill>
              <a:latin typeface="黑体" panose="02010609060101010101" pitchFamily="49" charset="-122"/>
              <a:ea typeface="黑体" panose="02010609060101010101" pitchFamily="49" charset="-122"/>
            </a:endParaRPr>
          </a:p>
          <a:p>
            <a:pPr algn="ctr" rtl="0">
              <a:defRPr/>
            </a:pPr>
            <a:endParaRPr lang="zh-CN" altLang="en-US" sz="2800" b="1" kern="1200" dirty="0">
              <a:solidFill>
                <a:srgbClr val="0000CC"/>
              </a:solidFill>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419872" y="476671"/>
            <a:ext cx="2343785" cy="706755"/>
          </a:xfrm>
          <a:prstGeom prst="rect">
            <a:avLst/>
          </a:prstGeom>
          <a:gradFill>
            <a:gsLst>
              <a:gs pos="0">
                <a:srgbClr val="FECF40"/>
              </a:gs>
              <a:gs pos="100000">
                <a:srgbClr val="846C21"/>
              </a:gs>
            </a:gsLst>
            <a:lin ang="5400000" scaled="0"/>
          </a:gradFill>
          <a:effectLst>
            <a:reflection blurRad="6350" stA="50000" endA="300" endPos="90000" dir="5400000" sy="-100000" algn="bl" rotWithShape="0"/>
          </a:effectLst>
        </p:spPr>
        <p:txBody>
          <a:bodyPr>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rgbClr val="FF0000"/>
                </a:solidFill>
                <a:latin typeface="Arial" panose="020B0604020202020204" pitchFamily="34" charset="0"/>
                <a:ea typeface="宋体" panose="02010600030101010101" pitchFamily="2" charset="-122"/>
                <a:cs typeface="+mn-cs"/>
                <a:sym typeface="+mn-ea"/>
              </a:rPr>
              <a:t>学习目标</a:t>
            </a:r>
            <a:endParaRPr kumimoji="0" lang="zh-CN" altLang="en-US" sz="4000" kern="1200" cap="none" spc="0" normalizeH="0" baseline="0" noProof="1">
              <a:solidFill>
                <a:srgbClr val="FF0000"/>
              </a:solidFill>
              <a:latin typeface="Arial" panose="020B0604020202020204" pitchFamily="34" charset="0"/>
              <a:ea typeface="宋体" panose="02010600030101010101" pitchFamily="2" charset="-122"/>
              <a:cs typeface="+mn-cs"/>
              <a:sym typeface="+mn-ea"/>
            </a:endParaRPr>
          </a:p>
        </p:txBody>
      </p:sp>
      <p:sp>
        <p:nvSpPr>
          <p:cNvPr id="9220" name="文本框 3"/>
          <p:cNvSpPr txBox="1">
            <a:spLocks noChangeArrowheads="1"/>
          </p:cNvSpPr>
          <p:nvPr/>
        </p:nvSpPr>
        <p:spPr bwMode="auto">
          <a:xfrm>
            <a:off x="635000" y="1412875"/>
            <a:ext cx="791368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宋体" panose="02010600030101010101" pitchFamily="2" charset="-122"/>
              </a:defRPr>
            </a:lvl1pPr>
            <a:lvl2pPr>
              <a:defRPr sz="1600" b="1">
                <a:solidFill>
                  <a:schemeClr val="tx1"/>
                </a:solidFill>
                <a:latin typeface="Arial" panose="020B0604020202020204" pitchFamily="34" charset="0"/>
                <a:ea typeface="宋体" panose="02010600030101010101" pitchFamily="2" charset="-122"/>
              </a:defRPr>
            </a:lvl2pPr>
            <a:lvl3pPr>
              <a:defRPr sz="1600" b="1">
                <a:solidFill>
                  <a:schemeClr val="tx1"/>
                </a:solidFill>
                <a:latin typeface="Arial" panose="020B0604020202020204" pitchFamily="34" charset="0"/>
                <a:ea typeface="宋体" panose="02010600030101010101" pitchFamily="2" charset="-122"/>
              </a:defRPr>
            </a:lvl3pPr>
            <a:lvl4pPr>
              <a:defRPr sz="1600" b="1">
                <a:solidFill>
                  <a:schemeClr val="tx1"/>
                </a:solidFill>
                <a:latin typeface="Arial" panose="020B0604020202020204" pitchFamily="34" charset="0"/>
                <a:ea typeface="宋体" panose="02010600030101010101" pitchFamily="2" charset="-122"/>
              </a:defRPr>
            </a:lvl4pPr>
            <a:lvl5pPr>
              <a:defRPr sz="16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1">
                    <a:lumMod val="10000"/>
                  </a:schemeClr>
                </a:solidFill>
                <a:effectLst/>
                <a:uLnTx/>
                <a:uFillTx/>
                <a:latin typeface="Arial" panose="020B0604020202020204" pitchFamily="34" charset="0"/>
                <a:ea typeface="宋体" panose="02010600030101010101" pitchFamily="2" charset="-122"/>
                <a:cs typeface="+mn-cs"/>
                <a:sym typeface="微软雅黑" panose="020B0503020204020204" pitchFamily="34" charset="-122"/>
              </a:rPr>
              <a:t>1、明白权力行使需要接受监督的道理，知道监督包括立法机关的监督和公民的监督，理解监督权力行使的重要性，增强宪法意识。</a:t>
            </a:r>
            <a:endParaRPr kumimoji="0" lang="zh-CN" altLang="en-US" sz="2800" b="1" i="0" u="none" strike="noStrike" kern="1200" cap="none" spc="0" normalizeH="0" baseline="0" noProof="0" dirty="0" smtClean="0">
              <a:ln>
                <a:noFill/>
              </a:ln>
              <a:solidFill>
                <a:schemeClr val="accent1">
                  <a:lumMod val="10000"/>
                </a:schemeClr>
              </a:solidFill>
              <a:effectLst/>
              <a:uLnTx/>
              <a:uFillTx/>
              <a:latin typeface="Arial" panose="020B0604020202020204" pitchFamily="34" charset="0"/>
              <a:ea typeface="宋体" panose="02010600030101010101" pitchFamily="2" charset="-122"/>
              <a:cs typeface="+mn-cs"/>
              <a:sym typeface="微软雅黑" panose="020B0503020204020204" pitchFamily="34" charset="-122"/>
            </a:endParaRP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1">
                    <a:lumMod val="10000"/>
                  </a:schemeClr>
                </a:solidFill>
                <a:effectLst/>
                <a:uLnTx/>
                <a:uFillTx/>
                <a:latin typeface="Arial" panose="020B0604020202020204" pitchFamily="34" charset="0"/>
                <a:ea typeface="宋体" panose="02010600030101010101" pitchFamily="2" charset="-122"/>
                <a:cs typeface="+mn-cs"/>
                <a:sym typeface="微软雅黑" panose="020B0503020204020204" pitchFamily="34" charset="-122"/>
              </a:rPr>
              <a:t>2、正确认识监督的重要性，初步具有依法正确行使监督权的能力和参与政治生活的能力。</a:t>
            </a:r>
            <a:endParaRPr kumimoji="0" lang="zh-CN" altLang="en-US" sz="2800" b="1" i="0" u="none" strike="noStrike" kern="1200" cap="none" spc="0" normalizeH="0" baseline="0" noProof="0" dirty="0" smtClean="0">
              <a:ln>
                <a:noFill/>
              </a:ln>
              <a:solidFill>
                <a:schemeClr val="accent1">
                  <a:lumMod val="10000"/>
                </a:schemeClr>
              </a:solidFill>
              <a:effectLst/>
              <a:uLnTx/>
              <a:uFillTx/>
              <a:latin typeface="Arial" panose="020B0604020202020204" pitchFamily="34" charset="0"/>
              <a:ea typeface="宋体" panose="02010600030101010101" pitchFamily="2" charset="-122"/>
              <a:cs typeface="+mn-cs"/>
              <a:sym typeface="微软雅黑" panose="020B0503020204020204" pitchFamily="34" charset="-122"/>
            </a:endParaRP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1">
                    <a:lumMod val="10000"/>
                  </a:schemeClr>
                </a:solidFill>
                <a:effectLst/>
                <a:uLnTx/>
                <a:uFillTx/>
                <a:latin typeface="Arial" panose="020B0604020202020204" pitchFamily="34" charset="0"/>
                <a:ea typeface="宋体" panose="02010600030101010101" pitchFamily="2" charset="-122"/>
                <a:cs typeface="+mn-cs"/>
                <a:sym typeface="微软雅黑" panose="020B0503020204020204" pitchFamily="34" charset="-122"/>
              </a:rPr>
              <a:t>3、树立主人翁意识，关心国家大事，积极参与监督权力行使，领会宪法原则和精神，积极参与宪法宣传活动，让宪法走入群众，深入人心，为增强全社会的宪法意识贡献自己的力量。</a:t>
            </a:r>
            <a:endParaRPr kumimoji="0" lang="zh-CN" altLang="en-US" sz="2800" b="1" i="0" u="none" strike="noStrike" kern="1200" cap="none" spc="0" normalizeH="0" baseline="0" noProof="0" dirty="0" smtClean="0">
              <a:ln>
                <a:noFill/>
              </a:ln>
              <a:solidFill>
                <a:schemeClr val="accent1">
                  <a:lumMod val="10000"/>
                </a:schemeClr>
              </a:solidFill>
              <a:effectLst/>
              <a:uLnTx/>
              <a:uFillTx/>
              <a:latin typeface="Arial" panose="020B0604020202020204" pitchFamily="34" charset="0"/>
              <a:ea typeface="宋体" panose="02010600030101010101" pitchFamily="2" charset="-122"/>
              <a:cs typeface="+mn-cs"/>
              <a:sym typeface="微软雅黑" panose="020B0503020204020204" pitchFamily="34" charset="-122"/>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6040" y="518160"/>
            <a:ext cx="9291320" cy="1383665"/>
          </a:xfrm>
          <a:prstGeom prst="rect">
            <a:avLst/>
          </a:prstGeom>
          <a:noFill/>
          <a:ln w="9525">
            <a:noFill/>
          </a:ln>
        </p:spPr>
        <p:txBody>
          <a:bodyPr wrap="square">
            <a:spAutoFit/>
          </a:bodyPr>
          <a:p>
            <a:pPr indent="0"/>
            <a:r>
              <a:rPr lang="zh-CN" altLang="en-US" sz="2800" b="1">
                <a:latin typeface="宋体" panose="02010600030101010101" pitchFamily="2" charset="-122"/>
                <a:ea typeface="宋体" panose="02010600030101010101" pitchFamily="2" charset="-122"/>
                <a:cs typeface="宋体" panose="02010600030101010101" pitchFamily="2" charset="-122"/>
              </a:rPr>
              <a:t>（</a:t>
            </a:r>
            <a:r>
              <a:rPr lang="en-US"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）为什么：宪法与我们每个人</a:t>
            </a:r>
            <a:r>
              <a:rPr lang="zh-CN" altLang="en-US" sz="2800" b="1" u="sng">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息息相关</a:t>
            </a:r>
            <a:r>
              <a:rPr lang="zh-CN" altLang="en-US" sz="2800" b="1">
                <a:latin typeface="宋体" panose="02010600030101010101" pitchFamily="2" charset="-122"/>
                <a:ea typeface="宋体" panose="02010600030101010101" pitchFamily="2" charset="-122"/>
                <a:cs typeface="宋体" panose="02010600030101010101" pitchFamily="2" charset="-122"/>
              </a:rPr>
              <a:t>，我们的一生都离不开</a:t>
            </a:r>
            <a:r>
              <a:rPr lang="zh-CN" altLang="en-US" sz="2800" b="1" u="sng">
                <a:solidFill>
                  <a:srgbClr val="FF0000"/>
                </a:solidFill>
                <a:latin typeface="宋体" panose="02010600030101010101" pitchFamily="2" charset="-122"/>
                <a:ea typeface="宋体" panose="02010600030101010101" pitchFamily="2" charset="-122"/>
                <a:cs typeface="宋体" panose="02010600030101010101" pitchFamily="2" charset="-122"/>
              </a:rPr>
              <a:t>宪法</a:t>
            </a:r>
            <a:r>
              <a:rPr lang="zh-CN" altLang="en-US" sz="2800" b="1">
                <a:latin typeface="宋体" panose="02010600030101010101" pitchFamily="2" charset="-122"/>
                <a:ea typeface="宋体" panose="02010600030101010101" pitchFamily="2" charset="-122"/>
                <a:cs typeface="宋体" panose="02010600030101010101" pitchFamily="2" charset="-122"/>
              </a:rPr>
              <a:t>的保护。</a:t>
            </a:r>
            <a:r>
              <a:rPr lang="zh-CN" altLang="en-US" sz="2800" b="1" dirty="0">
                <a:latin typeface="黑体" panose="02010609060101010101" pitchFamily="49" charset="-122"/>
                <a:ea typeface="黑体" panose="02010609060101010101" pitchFamily="49" charset="-122"/>
                <a:sym typeface="+mn-ea"/>
              </a:rPr>
              <a:t>我们要增强宪法意识，热爱宪法，捍卫宪法。</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1265" name="文本框 2"/>
          <p:cNvSpPr txBox="1"/>
          <p:nvPr/>
        </p:nvSpPr>
        <p:spPr>
          <a:xfrm>
            <a:off x="42545" y="14605"/>
            <a:ext cx="8717915" cy="521970"/>
          </a:xfrm>
          <a:prstGeom prst="rect">
            <a:avLst/>
          </a:prstGeom>
          <a:gradFill rotWithShape="1">
            <a:gsLst>
              <a:gs pos="0">
                <a:srgbClr val="FBFB11"/>
              </a:gs>
              <a:gs pos="100000">
                <a:srgbClr val="838309"/>
              </a:gs>
            </a:gsLst>
            <a:lin ang="5400000"/>
            <a:tileRect/>
          </a:gradFill>
          <a:ln w="9525">
            <a:noFill/>
          </a:ln>
        </p:spPr>
        <p:txBody>
          <a:bodyPr wrap="square" anchor="t">
            <a:spAutoFit/>
          </a:bodyPr>
          <a:p>
            <a:r>
              <a:rPr lang="zh-CN" altLang="en-US" sz="2800" b="1" dirty="0">
                <a:solidFill>
                  <a:srgbClr val="CC0099"/>
                </a:solidFill>
                <a:latin typeface="Arial" panose="020B0604020202020204" pitchFamily="34" charset="0"/>
                <a:ea typeface="宋体" panose="02010600030101010101" pitchFamily="2" charset="-122"/>
              </a:rPr>
              <a:t>板块二、增强宪法意识 </a:t>
            </a:r>
            <a:r>
              <a:rPr lang="en-US" altLang="zh-CN" sz="2800" b="1" dirty="0">
                <a:solidFill>
                  <a:srgbClr val="CC0099"/>
                </a:solidFill>
                <a:latin typeface="Arial" panose="020B0604020202020204" pitchFamily="34" charset="0"/>
                <a:ea typeface="宋体" panose="02010600030101010101" pitchFamily="2" charset="-122"/>
              </a:rPr>
              <a:t>2</a:t>
            </a:r>
            <a:r>
              <a:rPr lang="zh-CN" altLang="en-US" sz="2800" b="1" dirty="0">
                <a:solidFill>
                  <a:srgbClr val="CC0099"/>
                </a:solidFill>
                <a:latin typeface="Arial" panose="020B0604020202020204" pitchFamily="34" charset="0"/>
                <a:ea typeface="宋体" panose="02010600030101010101" pitchFamily="2" charset="-122"/>
              </a:rPr>
              <a:t>、全体公民</a:t>
            </a:r>
            <a:endParaRPr lang="zh-CN" altLang="en-US" sz="2800" b="1" dirty="0">
              <a:solidFill>
                <a:srgbClr val="CC0099"/>
              </a:solidFill>
              <a:latin typeface="Arial" panose="020B0604020202020204" pitchFamily="34" charset="0"/>
              <a:ea typeface="宋体" panose="02010600030101010101" pitchFamily="2" charset="-122"/>
            </a:endParaRPr>
          </a:p>
        </p:txBody>
      </p:sp>
      <p:pic>
        <p:nvPicPr>
          <p:cNvPr id="2" name="宪法与我们的一生">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535305" y="1901825"/>
            <a:ext cx="8073390" cy="4199890"/>
          </a:xfrm>
          <a:prstGeom prst="rect">
            <a:avLst/>
          </a:prstGeom>
        </p:spPr>
      </p:pic>
      <p:sp>
        <p:nvSpPr>
          <p:cNvPr id="6" name="Text Box 44"/>
          <p:cNvSpPr txBox="1">
            <a:spLocks noChangeArrowheads="1"/>
          </p:cNvSpPr>
          <p:nvPr/>
        </p:nvSpPr>
        <p:spPr bwMode="auto">
          <a:xfrm>
            <a:off x="205105" y="6243955"/>
            <a:ext cx="8752205" cy="521970"/>
          </a:xfrm>
          <a:prstGeom prst="rect">
            <a:avLst/>
          </a:prstGeom>
          <a:solidFill>
            <a:schemeClr val="bg1"/>
          </a:solidFill>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457200" indent="-457200">
              <a:lnSpc>
                <a:spcPct val="100000"/>
              </a:lnSpc>
              <a:buFont typeface="Wingdings" panose="05000000000000000000" pitchFamily="2" charset="2"/>
              <a:buChar char="Ø"/>
            </a:pPr>
            <a:r>
              <a:rPr lang="zh-CN" altLang="en-US" sz="2800" b="1" dirty="0" smtClean="0">
                <a:solidFill>
                  <a:srgbClr val="0000CC"/>
                </a:solidFill>
                <a:latin typeface="黑体" panose="02010609060101010101" pitchFamily="49" charset="-122"/>
                <a:ea typeface="黑体" panose="02010609060101010101" pitchFamily="49" charset="-122"/>
                <a:sym typeface="+mn-ea"/>
              </a:rPr>
              <a:t> </a:t>
            </a:r>
            <a:r>
              <a:rPr lang="zh-CN" sz="2400" b="1" dirty="0" smtClean="0">
                <a:solidFill>
                  <a:srgbClr val="002060"/>
                </a:solidFill>
                <a:latin typeface="黑体" panose="02010609060101010101" pitchFamily="49" charset="-122"/>
                <a:ea typeface="黑体" panose="02010609060101010101" pitchFamily="49" charset="-122"/>
                <a:sym typeface="+mn-ea"/>
              </a:rPr>
              <a:t>想一想：你从图片中得到什么启示？</a:t>
            </a:r>
            <a:endParaRPr lang="en-US" altLang="zh-CN" sz="2400" b="1" dirty="0" smtClean="0">
              <a:solidFill>
                <a:srgbClr val="002060"/>
              </a:solidFill>
              <a:latin typeface="黑体" panose="02010609060101010101" pitchFamily="49" charset="-122"/>
              <a:ea typeface="黑体" panose="02010609060101010101" pitchFamily="49" charset="-122"/>
              <a:sym typeface="+mn-ea"/>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5" y="1901825"/>
            <a:ext cx="8225155" cy="423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0" fill="hold" display="1">
                  <p:stCondLst>
                    <p:cond delay="indefinite"/>
                  </p:stCondLst>
                  <p:endCondLst>
                    <p:cond evt="onNext">
                      <p:tgtEl>
                        <p:sldTgt/>
                      </p:tgtEl>
                    </p:cond>
                    <p:cond evt="onPrev">
                      <p:tgtEl>
                        <p:sldTgt/>
                      </p:tgtEl>
                    </p:cond>
                  </p:endCondLst>
                </p:cTn>
                <p:tgtEl>
                  <p:spTgt spid="2"/>
                </p:tgtEl>
              </p:cMediaNode>
            </p:video>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69465" y="1588135"/>
            <a:ext cx="6951345" cy="11988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①</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学习宪法：</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了解我国宪法产生和发展的历程；理解我国宪法主要内容，着重领会宪法的原则和精神；积极参与宪法宣传活动。</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265" name="文本框 2"/>
          <p:cNvSpPr txBox="1"/>
          <p:nvPr/>
        </p:nvSpPr>
        <p:spPr>
          <a:xfrm>
            <a:off x="42545" y="14605"/>
            <a:ext cx="8717915" cy="521970"/>
          </a:xfrm>
          <a:prstGeom prst="rect">
            <a:avLst/>
          </a:prstGeom>
          <a:gradFill rotWithShape="1">
            <a:gsLst>
              <a:gs pos="0">
                <a:srgbClr val="FBFB11"/>
              </a:gs>
              <a:gs pos="100000">
                <a:srgbClr val="838309"/>
              </a:gs>
            </a:gsLst>
            <a:lin ang="5400000"/>
            <a:tileRect/>
          </a:gradFill>
          <a:ln w="9525">
            <a:noFill/>
          </a:ln>
        </p:spPr>
        <p:txBody>
          <a:bodyPr wrap="square" anchor="t">
            <a:spAutoFit/>
          </a:bodyPr>
          <a:p>
            <a:r>
              <a:rPr lang="zh-CN" altLang="en-US" sz="2800" b="1" dirty="0">
                <a:solidFill>
                  <a:srgbClr val="CC0099"/>
                </a:solidFill>
                <a:latin typeface="Arial" panose="020B0604020202020204" pitchFamily="34" charset="0"/>
                <a:ea typeface="宋体" panose="02010600030101010101" pitchFamily="2" charset="-122"/>
              </a:rPr>
              <a:t>板块二、增强宪法意识 </a:t>
            </a:r>
            <a:r>
              <a:rPr lang="en-US" altLang="zh-CN" sz="2800" b="1" dirty="0">
                <a:solidFill>
                  <a:srgbClr val="CC0099"/>
                </a:solidFill>
                <a:latin typeface="Arial" panose="020B0604020202020204" pitchFamily="34" charset="0"/>
                <a:ea typeface="宋体" panose="02010600030101010101" pitchFamily="2" charset="-122"/>
              </a:rPr>
              <a:t>2</a:t>
            </a:r>
            <a:r>
              <a:rPr lang="zh-CN" altLang="en-US" sz="2800" b="1" dirty="0">
                <a:solidFill>
                  <a:srgbClr val="CC0099"/>
                </a:solidFill>
                <a:latin typeface="Arial" panose="020B0604020202020204" pitchFamily="34" charset="0"/>
                <a:ea typeface="宋体" panose="02010600030101010101" pitchFamily="2" charset="-122"/>
              </a:rPr>
              <a:t>、全体公民</a:t>
            </a:r>
            <a:endParaRPr lang="zh-CN" altLang="en-US" sz="2800" b="1" dirty="0">
              <a:solidFill>
                <a:srgbClr val="CC0099"/>
              </a:solidFill>
              <a:latin typeface="Arial" panose="020B0604020202020204" pitchFamily="34" charset="0"/>
              <a:ea typeface="宋体" panose="02010600030101010101" pitchFamily="2" charset="-122"/>
            </a:endParaRPr>
          </a:p>
        </p:txBody>
      </p:sp>
      <p:sp>
        <p:nvSpPr>
          <p:cNvPr id="6" name="Text Box 44"/>
          <p:cNvSpPr txBox="1">
            <a:spLocks noChangeArrowheads="1"/>
          </p:cNvSpPr>
          <p:nvPr/>
        </p:nvSpPr>
        <p:spPr bwMode="auto">
          <a:xfrm>
            <a:off x="134620" y="671195"/>
            <a:ext cx="8752205" cy="829945"/>
          </a:xfrm>
          <a:prstGeom prst="rect">
            <a:avLst/>
          </a:prstGeom>
          <a:solidFill>
            <a:schemeClr val="bg1"/>
          </a:solidFill>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457200" indent="-457200">
              <a:lnSpc>
                <a:spcPct val="100000"/>
              </a:lnSpc>
              <a:buFont typeface="Wingdings" panose="05000000000000000000" pitchFamily="2" charset="2"/>
              <a:buChar char="Ø"/>
            </a:pPr>
            <a:r>
              <a:rPr lang="zh-CN" altLang="en-US" sz="2400" b="1" dirty="0" smtClean="0">
                <a:solidFill>
                  <a:srgbClr val="002060"/>
                </a:solidFill>
                <a:latin typeface="黑体" panose="02010609060101010101" pitchFamily="49" charset="-122"/>
                <a:ea typeface="黑体" panose="02010609060101010101" pitchFamily="49" charset="-122"/>
                <a:sym typeface="+mn-ea"/>
              </a:rPr>
              <a:t>自主学习课本</a:t>
            </a:r>
            <a:r>
              <a:rPr lang="en-US" altLang="zh-CN" sz="2400" b="1" dirty="0" smtClean="0">
                <a:solidFill>
                  <a:srgbClr val="002060"/>
                </a:solidFill>
                <a:latin typeface="黑体" panose="02010609060101010101" pitchFamily="49" charset="-122"/>
                <a:ea typeface="黑体" panose="02010609060101010101" pitchFamily="49" charset="-122"/>
                <a:sym typeface="+mn-ea"/>
              </a:rPr>
              <a:t>P27—29</a:t>
            </a:r>
            <a:r>
              <a:rPr lang="zh-CN" altLang="en-US" sz="2400" b="1" dirty="0" smtClean="0">
                <a:solidFill>
                  <a:srgbClr val="002060"/>
                </a:solidFill>
                <a:latin typeface="黑体" panose="02010609060101010101" pitchFamily="49" charset="-122"/>
                <a:ea typeface="黑体" panose="02010609060101010101" pitchFamily="49" charset="-122"/>
                <a:sym typeface="+mn-ea"/>
              </a:rPr>
              <a:t>，说说公民增强宪法意识的具体要求有哪些？</a:t>
            </a:r>
            <a:endParaRPr lang="zh-CN" altLang="en-US" sz="2400" b="1" dirty="0" smtClean="0">
              <a:solidFill>
                <a:srgbClr val="002060"/>
              </a:solidFill>
              <a:latin typeface="黑体" panose="02010609060101010101" pitchFamily="49" charset="-122"/>
              <a:ea typeface="黑体" panose="02010609060101010101" pitchFamily="49" charset="-122"/>
              <a:sym typeface="+mn-ea"/>
            </a:endParaRPr>
          </a:p>
        </p:txBody>
      </p:sp>
      <p:sp>
        <p:nvSpPr>
          <p:cNvPr id="2" name="矩形 1"/>
          <p:cNvSpPr/>
          <p:nvPr/>
        </p:nvSpPr>
        <p:spPr>
          <a:xfrm>
            <a:off x="971550" y="1654810"/>
            <a:ext cx="1284605" cy="922020"/>
          </a:xfrm>
          <a:prstGeom prst="rect">
            <a:avLst/>
          </a:prstGeom>
          <a:noFill/>
          <a:ln>
            <a:noFill/>
          </a:ln>
        </p:spPr>
        <p:txBody>
          <a:bodyPr wrap="square" rtlCol="0" anchor="t">
            <a:spAutoFit/>
          </a:bodyPr>
          <a:p>
            <a:pPr algn="ctr"/>
            <a:r>
              <a:rPr lang="zh-CN" altLang="en-US" sz="54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rPr>
              <a:t>知</a:t>
            </a:r>
            <a:endParaRPr lang="zh-CN" altLang="en-US" sz="54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endParaRPr>
          </a:p>
        </p:txBody>
      </p:sp>
      <p:sp>
        <p:nvSpPr>
          <p:cNvPr id="3" name="矩形 2"/>
          <p:cNvSpPr/>
          <p:nvPr/>
        </p:nvSpPr>
        <p:spPr>
          <a:xfrm>
            <a:off x="1177608" y="3176905"/>
            <a:ext cx="871855" cy="922020"/>
          </a:xfrm>
          <a:prstGeom prst="rect">
            <a:avLst/>
          </a:prstGeom>
          <a:noFill/>
          <a:ln>
            <a:noFill/>
          </a:ln>
        </p:spPr>
        <p:txBody>
          <a:bodyPr wrap="none" rtlCol="0" anchor="t">
            <a:spAutoFit/>
          </a:bodyPr>
          <a:p>
            <a:pPr algn="ctr"/>
            <a:r>
              <a:rPr lang="zh-CN" altLang="en-US" sz="54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rPr>
              <a:t>情</a:t>
            </a:r>
            <a:endParaRPr lang="zh-CN" altLang="en-US" sz="54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endParaRPr>
          </a:p>
        </p:txBody>
      </p:sp>
      <p:sp>
        <p:nvSpPr>
          <p:cNvPr id="7" name="文本框 6"/>
          <p:cNvSpPr txBox="1"/>
          <p:nvPr/>
        </p:nvSpPr>
        <p:spPr>
          <a:xfrm>
            <a:off x="2070100" y="2908935"/>
            <a:ext cx="6950710" cy="15684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sz="2400" b="1">
                <a:solidFill>
                  <a:srgbClr val="C00000"/>
                </a:solidFill>
                <a:latin typeface="宋体" panose="02010600030101010101" pitchFamily="2" charset="-122"/>
                <a:ea typeface="宋体" panose="02010600030101010101" pitchFamily="2" charset="-122"/>
                <a:cs typeface="宋体" panose="02010600030101010101" pitchFamily="2" charset="-122"/>
                <a:sym typeface="Wingdings" panose="05000000000000000000" charset="0"/>
              </a:rPr>
              <a:t></a:t>
            </a:r>
            <a:r>
              <a:rPr sz="2400" b="1">
                <a:solidFill>
                  <a:srgbClr val="C00000"/>
                </a:solidFill>
                <a:latin typeface="宋体" panose="02010600030101010101" pitchFamily="2" charset="-122"/>
                <a:ea typeface="宋体" panose="02010600030101010101" pitchFamily="2" charset="-122"/>
                <a:cs typeface="宋体" panose="02010600030101010101" pitchFamily="2" charset="-122"/>
              </a:rPr>
              <a:t>认同宪法</a:t>
            </a:r>
            <a:r>
              <a:rPr 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我们要理解并认同</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宪法的价值，</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增强对宪法的信服和尊崇；自觉接受宪法的指引与要求；让宪法真正铭刻于心让宪法精神在心中生根发芽，开花结果。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矩形 7"/>
          <p:cNvSpPr/>
          <p:nvPr/>
        </p:nvSpPr>
        <p:spPr>
          <a:xfrm>
            <a:off x="1197928" y="4738370"/>
            <a:ext cx="871855" cy="922020"/>
          </a:xfrm>
          <a:prstGeom prst="rect">
            <a:avLst/>
          </a:prstGeom>
          <a:noFill/>
          <a:ln>
            <a:noFill/>
          </a:ln>
        </p:spPr>
        <p:txBody>
          <a:bodyPr wrap="none" rtlCol="0" anchor="t">
            <a:spAutoFit/>
          </a:bodyPr>
          <a:p>
            <a:pPr algn="ctr"/>
            <a:r>
              <a:rPr lang="zh-CN" altLang="en-US" sz="54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rPr>
              <a:t>行</a:t>
            </a:r>
            <a:endParaRPr lang="zh-CN" altLang="en-US" sz="54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endParaRPr>
          </a:p>
        </p:txBody>
      </p:sp>
      <p:sp>
        <p:nvSpPr>
          <p:cNvPr id="9" name="文本框 8"/>
          <p:cNvSpPr txBox="1"/>
          <p:nvPr/>
        </p:nvSpPr>
        <p:spPr>
          <a:xfrm>
            <a:off x="2069465" y="4549140"/>
            <a:ext cx="6950710" cy="19996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sz="2800" b="1">
                <a:latin typeface="微软雅黑" panose="020B0503020204020204" pitchFamily="34" charset="-122"/>
                <a:ea typeface="微软雅黑" panose="020B0503020204020204" pitchFamily="34" charset="-122"/>
                <a:cs typeface="宋体" panose="02010600030101010101" pitchFamily="2" charset="-122"/>
              </a:rPr>
              <a:t> </a:t>
            </a:r>
            <a:r>
              <a:rPr sz="2400" b="1">
                <a:solidFill>
                  <a:srgbClr val="C00000"/>
                </a:solidFill>
                <a:latin typeface="宋体" panose="02010600030101010101" pitchFamily="2" charset="-122"/>
                <a:ea typeface="宋体" panose="02010600030101010101" pitchFamily="2" charset="-122"/>
                <a:cs typeface="宋体" panose="02010600030101010101" pitchFamily="2" charset="-122"/>
              </a:rPr>
              <a:t>③践行宪法：</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将宪法原则转化为自觉的行为准则，落实在实际行动上；严格遵守宪法和法律的规定；学会用宪法精神分析和解决学习和生活中的实际问题；坚决维护宪法的权威，自觉抵制各种妨碍宪法实施、损害宪法尊严的行为。</a:t>
            </a:r>
            <a:endParaRPr sz="2800" b="1">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文本框 9"/>
          <p:cNvSpPr txBox="1"/>
          <p:nvPr/>
        </p:nvSpPr>
        <p:spPr>
          <a:xfrm>
            <a:off x="178435" y="1654810"/>
            <a:ext cx="778510" cy="4892675"/>
          </a:xfrm>
          <a:prstGeom prst="rect">
            <a:avLst/>
          </a:prstGeom>
          <a:noFill/>
        </p:spPr>
        <p:txBody>
          <a:bodyPr wrap="square" rtlCol="0">
            <a:spAutoFit/>
          </a:bodyPr>
          <a:p>
            <a:r>
              <a:rPr lang="zh-CN" altLang="en-US" sz="2400" b="1" dirty="0" smtClean="0">
                <a:solidFill>
                  <a:srgbClr val="002060"/>
                </a:solidFill>
                <a:latin typeface="黑体" panose="02010609060101010101" pitchFamily="49" charset="-122"/>
                <a:ea typeface="黑体" panose="02010609060101010101" pitchFamily="49" charset="-122"/>
                <a:sym typeface="+mn-ea"/>
              </a:rPr>
              <a:t>公民增强宪法意识的具体要求</a:t>
            </a:r>
            <a:endParaRPr lang="zh-CN" altLang="en-US" sz="2400" b="1" dirty="0" smtClean="0">
              <a:solidFill>
                <a:srgbClr val="002060"/>
              </a:solidFill>
              <a:latin typeface="黑体" panose="02010609060101010101" pitchFamily="49" charset="-122"/>
              <a:ea typeface="黑体" panose="02010609060101010101" pitchFamily="49" charset="-122"/>
              <a:sym typeface="+mn-ea"/>
            </a:endParaRPr>
          </a:p>
        </p:txBody>
      </p:sp>
      <p:sp>
        <p:nvSpPr>
          <p:cNvPr id="2050" name=" 2050"/>
          <p:cNvSpPr/>
          <p:nvPr/>
        </p:nvSpPr>
        <p:spPr bwMode="auto">
          <a:xfrm flipH="1">
            <a:off x="956945" y="1922145"/>
            <a:ext cx="352425" cy="35420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gradFill>
            <a:gsLst>
              <a:gs pos="0">
                <a:srgbClr val="FE4444"/>
              </a:gs>
              <a:gs pos="100000">
                <a:srgbClr val="832B2B"/>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ppt_x</p:attrName>
                                        </p:attrNameLst>
                                      </p:cBhvr>
                                      <p:tavLst>
                                        <p:tav tm="0">
                                          <p:val>
                                            <p:strVal val="#ppt_x-.2"/>
                                          </p:val>
                                        </p:tav>
                                        <p:tav tm="100000">
                                          <p:val>
                                            <p:strVal val="#ppt_x"/>
                                          </p:val>
                                        </p:tav>
                                      </p:tavLst>
                                    </p:anim>
                                    <p:anim calcmode="lin" valueType="num">
                                      <p:cBhvr>
                                        <p:cTn id="13"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1000" fill="hold"/>
                                        <p:tgtEl>
                                          <p:spTgt spid="100"/>
                                        </p:tgtEl>
                                        <p:attrNameLst>
                                          <p:attrName>ppt_w</p:attrName>
                                        </p:attrNameLst>
                                      </p:cBhvr>
                                      <p:tavLst>
                                        <p:tav tm="0">
                                          <p:val>
                                            <p:strVal val="#ppt_w*0.70"/>
                                          </p:val>
                                        </p:tav>
                                        <p:tav tm="100000">
                                          <p:val>
                                            <p:strVal val="#ppt_w"/>
                                          </p:val>
                                        </p:tav>
                                      </p:tavLst>
                                    </p:anim>
                                    <p:anim calcmode="lin" valueType="num">
                                      <p:cBhvr>
                                        <p:cTn id="20" dur="1000" fill="hold"/>
                                        <p:tgtEl>
                                          <p:spTgt spid="100"/>
                                        </p:tgtEl>
                                        <p:attrNameLst>
                                          <p:attrName>ppt_h</p:attrName>
                                        </p:attrNameLst>
                                      </p:cBhvr>
                                      <p:tavLst>
                                        <p:tav tm="0">
                                          <p:val>
                                            <p:strVal val="#ppt_h"/>
                                          </p:val>
                                        </p:tav>
                                        <p:tav tm="100000">
                                          <p:val>
                                            <p:strVal val="#ppt_h"/>
                                          </p:val>
                                        </p:tav>
                                      </p:tavLst>
                                    </p:anim>
                                    <p:animEffect transition="in" filter="fade">
                                      <p:cBhvr>
                                        <p:cTn id="21" dur="10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
                                        <p:tgtEl>
                                          <p:spTgt spid="2"/>
                                        </p:tgtEl>
                                      </p:cBhvr>
                                    </p:animEffect>
                                    <p:anim calcmode="lin" valueType="num">
                                      <p:cBhvr>
                                        <p:cTn id="41" dur="400" fill="hold"/>
                                        <p:tgtEl>
                                          <p:spTgt spid="2"/>
                                        </p:tgtEl>
                                        <p:attrNameLst>
                                          <p:attrName>ppt_x</p:attrName>
                                        </p:attrNameLst>
                                      </p:cBhvr>
                                      <p:tavLst>
                                        <p:tav tm="0">
                                          <p:val>
                                            <p:strVal val="#ppt_x"/>
                                          </p:val>
                                        </p:tav>
                                        <p:tav tm="100000">
                                          <p:val>
                                            <p:strVal val="#ppt_x"/>
                                          </p:val>
                                        </p:tav>
                                      </p:tavLst>
                                    </p:anim>
                                    <p:anim calcmode="lin" valueType="num">
                                      <p:cBhvr>
                                        <p:cTn id="42" dur="400" fill="hold"/>
                                        <p:tgtEl>
                                          <p:spTgt spid="2"/>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5" presetID="43"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
                                        <p:tgtEl>
                                          <p:spTgt spid="3"/>
                                        </p:tgtEl>
                                      </p:cBhvr>
                                    </p:animEffect>
                                    <p:anim calcmode="lin" valueType="num">
                                      <p:cBhvr>
                                        <p:cTn id="48" dur="400" fill="hold"/>
                                        <p:tgtEl>
                                          <p:spTgt spid="3"/>
                                        </p:tgtEl>
                                        <p:attrNameLst>
                                          <p:attrName>ppt_x</p:attrName>
                                        </p:attrNameLst>
                                      </p:cBhvr>
                                      <p:tavLst>
                                        <p:tav tm="0">
                                          <p:val>
                                            <p:strVal val="#ppt_x"/>
                                          </p:val>
                                        </p:tav>
                                        <p:tav tm="100000">
                                          <p:val>
                                            <p:strVal val="#ppt_x"/>
                                          </p:val>
                                        </p:tav>
                                      </p:tavLst>
                                    </p:anim>
                                    <p:anim calcmode="lin" valueType="num">
                                      <p:cBhvr>
                                        <p:cTn id="49" dur="400" fill="hold"/>
                                        <p:tgtEl>
                                          <p:spTgt spid="3"/>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2" presetID="43"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
                                        <p:tgtEl>
                                          <p:spTgt spid="8"/>
                                        </p:tgtEl>
                                      </p:cBhvr>
                                    </p:animEffect>
                                    <p:anim calcmode="lin" valueType="num">
                                      <p:cBhvr>
                                        <p:cTn id="55" dur="400" fill="hold"/>
                                        <p:tgtEl>
                                          <p:spTgt spid="8"/>
                                        </p:tgtEl>
                                        <p:attrNameLst>
                                          <p:attrName>ppt_x</p:attrName>
                                        </p:attrNameLst>
                                      </p:cBhvr>
                                      <p:tavLst>
                                        <p:tav tm="0">
                                          <p:val>
                                            <p:strVal val="#ppt_x"/>
                                          </p:val>
                                        </p:tav>
                                        <p:tav tm="100000">
                                          <p:val>
                                            <p:strVal val="#ppt_x"/>
                                          </p:val>
                                        </p:tav>
                                      </p:tavLst>
                                    </p:anim>
                                    <p:anim calcmode="lin" valueType="num">
                                      <p:cBhvr>
                                        <p:cTn id="56" dur="400" fill="hold"/>
                                        <p:tgtEl>
                                          <p:spTgt spid="8"/>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50" grpId="0" bldLvl="0" animBg="1"/>
      <p:bldP spid="100" grpId="0" bldLvl="0" animBg="1"/>
      <p:bldP spid="7" grpId="0" bldLvl="0" animBg="1"/>
      <p:bldP spid="9" grpId="0" bldLvl="0" animBg="1"/>
      <p:bldP spid="2" grpId="0"/>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3" name="图片 2"/>
          <p:cNvPicPr>
            <a:picLocks noChangeAspect="1"/>
          </p:cNvPicPr>
          <p:nvPr/>
        </p:nvPicPr>
        <p:blipFill>
          <a:blip r:embed="rId1"/>
          <a:stretch>
            <a:fillRect/>
          </a:stretch>
        </p:blipFill>
        <p:spPr>
          <a:xfrm>
            <a:off x="132715" y="3053715"/>
            <a:ext cx="3450590" cy="2948940"/>
          </a:xfrm>
          <a:prstGeom prst="rect">
            <a:avLst/>
          </a:prstGeom>
          <a:noFill/>
          <a:ln w="9525">
            <a:noFill/>
          </a:ln>
        </p:spPr>
      </p:pic>
      <p:pic>
        <p:nvPicPr>
          <p:cNvPr id="4" name="图片 3"/>
          <p:cNvPicPr>
            <a:picLocks noChangeAspect="1"/>
          </p:cNvPicPr>
          <p:nvPr/>
        </p:nvPicPr>
        <p:blipFill>
          <a:blip r:embed="rId2"/>
          <a:srcRect/>
          <a:stretch>
            <a:fillRect/>
          </a:stretch>
        </p:blipFill>
        <p:spPr bwMode="auto">
          <a:xfrm>
            <a:off x="3715385" y="3074670"/>
            <a:ext cx="2318385" cy="2907030"/>
          </a:xfrm>
          <a:prstGeom prst="rect">
            <a:avLst/>
          </a:prstGeom>
          <a:noFill/>
          <a:ln w="9525">
            <a:noFill/>
            <a:miter lim="800000"/>
            <a:headEnd/>
            <a:tailEnd/>
          </a:ln>
        </p:spPr>
      </p:pic>
      <p:pic>
        <p:nvPicPr>
          <p:cNvPr id="45058" name="Picture 2" descr="https://p1.ssl.qhimgs1.com/bdr/_240_/t0121e7493583abcffd.png"/>
          <p:cNvPicPr>
            <a:picLocks noChangeAspect="1" noChangeArrowheads="1"/>
          </p:cNvPicPr>
          <p:nvPr/>
        </p:nvPicPr>
        <p:blipFill>
          <a:blip r:embed="rId3"/>
          <a:srcRect/>
          <a:stretch>
            <a:fillRect/>
          </a:stretch>
        </p:blipFill>
        <p:spPr bwMode="auto">
          <a:xfrm>
            <a:off x="6165691" y="3074353"/>
            <a:ext cx="2814161" cy="2978944"/>
          </a:xfrm>
          <a:prstGeom prst="rect">
            <a:avLst/>
          </a:prstGeom>
          <a:noFill/>
        </p:spPr>
      </p:pic>
      <p:sp>
        <p:nvSpPr>
          <p:cNvPr id="100" name="文本框 99"/>
          <p:cNvSpPr txBox="1"/>
          <p:nvPr/>
        </p:nvSpPr>
        <p:spPr>
          <a:xfrm>
            <a:off x="264795" y="450215"/>
            <a:ext cx="8914130" cy="1383665"/>
          </a:xfrm>
          <a:prstGeom prst="rect">
            <a:avLst/>
          </a:prstGeom>
          <a:noFill/>
          <a:ln w="9525">
            <a:noFill/>
          </a:ln>
        </p:spPr>
        <p:txBody>
          <a:bodyPr wrap="square">
            <a:spAutoFit/>
          </a:bodyPr>
          <a:p>
            <a:pPr indent="0"/>
            <a:r>
              <a:rPr lang="en-US" altLang="zh-CN" sz="2800" b="1">
                <a:latin typeface="微软雅黑" panose="020B0503020204020204" pitchFamily="34" charset="-122"/>
                <a:ea typeface="微软雅黑" panose="020B0503020204020204" pitchFamily="34" charset="-122"/>
                <a:cs typeface="宋体" panose="02010600030101010101" pitchFamily="2" charset="-122"/>
              </a:rPr>
              <a:t>①</a:t>
            </a:r>
            <a:r>
              <a:rPr lang="zh-CN" altLang="en-US" sz="2800" b="1">
                <a:latin typeface="微软雅黑" panose="020B0503020204020204" pitchFamily="34" charset="-122"/>
                <a:ea typeface="微软雅黑" panose="020B0503020204020204" pitchFamily="34" charset="-122"/>
                <a:cs typeface="宋体" panose="02010600030101010101" pitchFamily="2" charset="-122"/>
              </a:rPr>
              <a:t>知：学习宪法</a:t>
            </a:r>
            <a:endParaRPr lang="zh-CN" altLang="en-US" sz="2800" b="1">
              <a:latin typeface="微软雅黑" panose="020B0503020204020204" pitchFamily="34" charset="-122"/>
              <a:ea typeface="微软雅黑" panose="020B0503020204020204" pitchFamily="34" charset="-122"/>
              <a:cs typeface="宋体" panose="02010600030101010101" pitchFamily="2" charset="-122"/>
            </a:endParaRPr>
          </a:p>
          <a:p>
            <a:pPr indent="0"/>
            <a:r>
              <a:rPr lang="zh-CN" altLang="en-US" sz="2800" b="1">
                <a:latin typeface="微软雅黑" panose="020B0503020204020204" pitchFamily="34" charset="-122"/>
                <a:ea typeface="微软雅黑" panose="020B0503020204020204" pitchFamily="34" charset="-122"/>
              </a:rPr>
              <a:t>请你为我校组织学生增强宪法意识，开展学习宪法活动提出几条可行性方案。</a:t>
            </a:r>
            <a:endParaRPr lang="zh-CN" altLang="en-US"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448945" y="2160270"/>
            <a:ext cx="8245475" cy="829945"/>
          </a:xfrm>
          <a:prstGeom prst="rect">
            <a:avLst/>
          </a:prstGeom>
          <a:noFill/>
        </p:spPr>
        <p:txBody>
          <a:bodyPr wrap="square" rtlCol="0">
            <a:spAutoFit/>
          </a:bodyPr>
          <a:p>
            <a:r>
              <a:rPr lang="zh-CN" altLang="en-US" sz="2400"/>
              <a:t>宪法知识竞赛、展板、手抄报评比、法制讲座、宪法诵读、观看相关宪法宣传片</a:t>
            </a:r>
            <a:r>
              <a:rPr lang="en-US" altLang="zh-CN" sz="2400"/>
              <a:t>......</a:t>
            </a: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97283"/>
                                        </p:tgtEl>
                                        <p:attrNameLst>
                                          <p:attrName>style.visibility</p:attrName>
                                        </p:attrNameLst>
                                      </p:cBhvr>
                                      <p:to>
                                        <p:strVal val="visible"/>
                                      </p:to>
                                    </p:set>
                                    <p:anim calcmode="lin" valueType="num">
                                      <p:cBhvr>
                                        <p:cTn id="20" dur="1000" fill="hold"/>
                                        <p:tgtEl>
                                          <p:spTgt spid="97283"/>
                                        </p:tgtEl>
                                        <p:attrNameLst>
                                          <p:attrName>ppt_x</p:attrName>
                                        </p:attrNameLst>
                                      </p:cBhvr>
                                      <p:tavLst>
                                        <p:tav tm="0">
                                          <p:val>
                                            <p:strVal val="#ppt_x-.2"/>
                                          </p:val>
                                        </p:tav>
                                        <p:tav tm="100000">
                                          <p:val>
                                            <p:strVal val="#ppt_x"/>
                                          </p:val>
                                        </p:tav>
                                      </p:tavLst>
                                    </p:anim>
                                    <p:anim calcmode="lin" valueType="num">
                                      <p:cBhvr>
                                        <p:cTn id="21" dur="1000" fill="hold"/>
                                        <p:tgtEl>
                                          <p:spTgt spid="9728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7283"/>
                                        </p:tgtEl>
                                      </p:cBhvr>
                                    </p:animEffect>
                                  </p:childTnLst>
                                </p:cTn>
                              </p:par>
                              <p:par>
                                <p:cTn id="23" presetID="2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2"/>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gtEl>
                                      </p:cBhvr>
                                    </p:animEffect>
                                  </p:childTnLst>
                                </p:cTn>
                              </p:par>
                              <p:par>
                                <p:cTn id="28" presetID="29" presetClass="entr" presetSubtype="0" fill="hold" nodeType="withEffect">
                                  <p:stCondLst>
                                    <p:cond delay="0"/>
                                  </p:stCondLst>
                                  <p:childTnLst>
                                    <p:set>
                                      <p:cBhvr>
                                        <p:cTn id="29" dur="1" fill="hold">
                                          <p:stCondLst>
                                            <p:cond delay="0"/>
                                          </p:stCondLst>
                                        </p:cTn>
                                        <p:tgtEl>
                                          <p:spTgt spid="45058"/>
                                        </p:tgtEl>
                                        <p:attrNameLst>
                                          <p:attrName>style.visibility</p:attrName>
                                        </p:attrNameLst>
                                      </p:cBhvr>
                                      <p:to>
                                        <p:strVal val="visible"/>
                                      </p:to>
                                    </p:set>
                                    <p:anim calcmode="lin" valueType="num">
                                      <p:cBhvr>
                                        <p:cTn id="30" dur="1000" fill="hold"/>
                                        <p:tgtEl>
                                          <p:spTgt spid="45058"/>
                                        </p:tgtEl>
                                        <p:attrNameLst>
                                          <p:attrName>ppt_x</p:attrName>
                                        </p:attrNameLst>
                                      </p:cBhvr>
                                      <p:tavLst>
                                        <p:tav tm="0">
                                          <p:val>
                                            <p:strVal val="#ppt_x-.2"/>
                                          </p:val>
                                        </p:tav>
                                        <p:tav tm="100000">
                                          <p:val>
                                            <p:strVal val="#ppt_x"/>
                                          </p:val>
                                        </p:tav>
                                      </p:tavLst>
                                    </p:anim>
                                    <p:anim calcmode="lin" valueType="num">
                                      <p:cBhvr>
                                        <p:cTn id="31" dur="1000" fill="hold"/>
                                        <p:tgtEl>
                                          <p:spTgt spid="4505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0" name="文本框 1"/>
          <p:cNvSpPr txBox="1"/>
          <p:nvPr/>
        </p:nvSpPr>
        <p:spPr>
          <a:xfrm>
            <a:off x="575945" y="3239770"/>
            <a:ext cx="7272020" cy="1938020"/>
          </a:xfrm>
          <a:prstGeom prst="rect">
            <a:avLst/>
          </a:prstGeom>
          <a:noFill/>
          <a:ln w="9525">
            <a:noFill/>
          </a:ln>
        </p:spPr>
        <p:txBody>
          <a:bodyPr wrap="square" anchor="t">
            <a:spAutoFit/>
          </a:bodyPr>
          <a:p>
            <a:r>
              <a:rPr lang="zh-CN" altLang="en-US" sz="3000">
                <a:solidFill>
                  <a:srgbClr val="0000FF"/>
                </a:solidFill>
                <a:latin typeface="黑体" panose="02010609060101010101" pitchFamily="49" charset="-122"/>
                <a:ea typeface="黑体" panose="02010609060101010101" pitchFamily="49" charset="-122"/>
              </a:rPr>
              <a:t>我国宪法</a:t>
            </a:r>
            <a:endParaRPr lang="zh-CN" altLang="en-US" sz="3000">
              <a:solidFill>
                <a:srgbClr val="0000FF"/>
              </a:solidFill>
              <a:latin typeface="黑体" panose="02010609060101010101" pitchFamily="49" charset="-122"/>
              <a:ea typeface="黑体" panose="02010609060101010101" pitchFamily="49" charset="-122"/>
            </a:endParaRPr>
          </a:p>
          <a:p>
            <a:r>
              <a:rPr lang="zh-CN" altLang="en-US" sz="3000">
                <a:latin typeface="黑体" panose="02010609060101010101" pitchFamily="49" charset="-122"/>
                <a:ea typeface="黑体" panose="02010609060101010101" pitchFamily="49" charset="-122"/>
              </a:rPr>
              <a:t>充分体现（      ）共同意志，</a:t>
            </a:r>
            <a:endParaRPr lang="zh-CN" altLang="en-US" sz="3000">
              <a:latin typeface="黑体" panose="02010609060101010101" pitchFamily="49" charset="-122"/>
              <a:ea typeface="黑体" panose="02010609060101010101" pitchFamily="49" charset="-122"/>
            </a:endParaRPr>
          </a:p>
          <a:p>
            <a:r>
              <a:rPr lang="zh-CN" altLang="en-US" sz="3000">
                <a:latin typeface="黑体" panose="02010609060101010101" pitchFamily="49" charset="-122"/>
                <a:ea typeface="黑体" panose="02010609060101010101" pitchFamily="49" charset="-122"/>
              </a:rPr>
              <a:t>充分保障（      ）民主权利，</a:t>
            </a:r>
            <a:endParaRPr lang="zh-CN" altLang="en-US" sz="3000">
              <a:latin typeface="黑体" panose="02010609060101010101" pitchFamily="49" charset="-122"/>
              <a:ea typeface="黑体" panose="02010609060101010101" pitchFamily="49" charset="-122"/>
            </a:endParaRPr>
          </a:p>
          <a:p>
            <a:r>
              <a:rPr lang="zh-CN" altLang="en-US" sz="3000">
                <a:latin typeface="黑体" panose="02010609060101010101" pitchFamily="49" charset="-122"/>
                <a:ea typeface="黑体" panose="02010609060101010101" pitchFamily="49" charset="-122"/>
              </a:rPr>
              <a:t>充分维护（      ）的根本利益。</a:t>
            </a:r>
            <a:endParaRPr lang="zh-CN" altLang="en-US" sz="3000">
              <a:latin typeface="黑体" panose="02010609060101010101" pitchFamily="49" charset="-122"/>
              <a:ea typeface="黑体" panose="02010609060101010101" pitchFamily="49" charset="-122"/>
            </a:endParaRPr>
          </a:p>
        </p:txBody>
      </p:sp>
      <p:sp>
        <p:nvSpPr>
          <p:cNvPr id="3" name="文本框 2"/>
          <p:cNvSpPr txBox="1"/>
          <p:nvPr/>
        </p:nvSpPr>
        <p:spPr>
          <a:xfrm>
            <a:off x="2505710" y="4036378"/>
            <a:ext cx="2892425" cy="598487"/>
          </a:xfrm>
          <a:prstGeom prst="rect">
            <a:avLst/>
          </a:prstGeom>
          <a:noFill/>
          <a:ln w="9525">
            <a:noFill/>
          </a:ln>
        </p:spPr>
        <p:txBody>
          <a:bodyPr wrap="square" anchor="t">
            <a:spAutoFit/>
          </a:bodyPr>
          <a:p>
            <a:r>
              <a:rPr lang="zh-CN" altLang="en-US" sz="3300">
                <a:solidFill>
                  <a:srgbClr val="FF0000"/>
                </a:solidFill>
                <a:latin typeface="黑体" panose="02010609060101010101" pitchFamily="49" charset="-122"/>
                <a:ea typeface="黑体" panose="02010609060101010101" pitchFamily="49" charset="-122"/>
              </a:rPr>
              <a:t>人民</a:t>
            </a:r>
            <a:endParaRPr lang="zh-CN" altLang="en-US" sz="3300">
              <a:solidFill>
                <a:srgbClr val="FF0000"/>
              </a:solidFill>
              <a:latin typeface="黑体" panose="02010609060101010101" pitchFamily="49" charset="-122"/>
              <a:ea typeface="黑体" panose="02010609060101010101" pitchFamily="49" charset="-122"/>
            </a:endParaRPr>
          </a:p>
        </p:txBody>
      </p:sp>
      <p:sp>
        <p:nvSpPr>
          <p:cNvPr id="2" name="文本框 1"/>
          <p:cNvSpPr txBox="1"/>
          <p:nvPr/>
        </p:nvSpPr>
        <p:spPr>
          <a:xfrm>
            <a:off x="351155" y="233680"/>
            <a:ext cx="3392170" cy="583565"/>
          </a:xfrm>
          <a:prstGeom prst="rect">
            <a:avLst/>
          </a:prstGeom>
          <a:noFill/>
        </p:spPr>
        <p:txBody>
          <a:bodyPr wrap="square" rtlCol="0">
            <a:spAutoFit/>
          </a:bodyPr>
          <a:p>
            <a:r>
              <a:rPr sz="3200" b="1">
                <a:solidFill>
                  <a:schemeClr val="tx1"/>
                </a:solidFill>
                <a:latin typeface="宋体" panose="02010600030101010101" pitchFamily="2" charset="-122"/>
                <a:ea typeface="宋体" panose="02010600030101010101" pitchFamily="2" charset="-122"/>
                <a:cs typeface="宋体" panose="02010600030101010101" pitchFamily="2" charset="-122"/>
                <a:sym typeface="Wingdings" panose="05000000000000000000" charset="0"/>
              </a:rPr>
              <a:t></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Wingdings" panose="05000000000000000000" charset="0"/>
              </a:rPr>
              <a:t>情：</a:t>
            </a:r>
            <a:r>
              <a:rPr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认同宪法</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图片 3" descr="timgW23CJODF"/>
          <p:cNvPicPr>
            <a:picLocks noChangeAspect="1"/>
          </p:cNvPicPr>
          <p:nvPr/>
        </p:nvPicPr>
        <p:blipFill rotWithShape="1">
          <a:blip r:embed="rId1"/>
          <a:srcRect l="8278" r="16200"/>
          <a:stretch>
            <a:fillRect/>
          </a:stretch>
        </p:blipFill>
        <p:spPr>
          <a:xfrm>
            <a:off x="7178040" y="-25400"/>
            <a:ext cx="1944370" cy="1708150"/>
          </a:xfrm>
          <a:prstGeom prst="rect">
            <a:avLst/>
          </a:prstGeom>
        </p:spPr>
      </p:pic>
      <p:sp>
        <p:nvSpPr>
          <p:cNvPr id="5" name="矩形 4"/>
          <p:cNvSpPr/>
          <p:nvPr/>
        </p:nvSpPr>
        <p:spPr>
          <a:xfrm>
            <a:off x="231140" y="1856105"/>
            <a:ext cx="8506460" cy="1383665"/>
          </a:xfrm>
          <a:prstGeom prst="rect">
            <a:avLst/>
          </a:prstGeom>
          <a:solidFill>
            <a:schemeClr val="bg1">
              <a:lumMod val="75000"/>
            </a:schemeClr>
          </a:solidFill>
          <a:ln w="28575">
            <a:solidFill>
              <a:srgbClr val="FF0000"/>
            </a:solidFill>
          </a:ln>
        </p:spPr>
        <p:txBody>
          <a:bodyPr wrap="square">
            <a:spAutoFit/>
          </a:bodyPr>
          <a:p>
            <a:r>
              <a:rPr lang="zh-CN" altLang="en-US" sz="2800" b="1" dirty="0" smtClean="0">
                <a:latin typeface="黑体" panose="02010609060101010101" pitchFamily="49" charset="-122"/>
                <a:ea typeface="黑体" panose="02010609060101010101" pitchFamily="49" charset="-122"/>
              </a:rPr>
              <a:t>    宪法的根基在于人民发自内心的拥护，宪法的伟力在于人民出自真诚的信仰。</a:t>
            </a:r>
            <a:endParaRPr lang="zh-CN" altLang="en-US"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    ——</a:t>
            </a:r>
            <a:r>
              <a:rPr lang="zh-CN" altLang="en-US" sz="2800" b="1" dirty="0" smtClean="0">
                <a:latin typeface="黑体" panose="02010609060101010101" pitchFamily="49" charset="-122"/>
                <a:ea typeface="黑体" panose="02010609060101010101" pitchFamily="49" charset="-122"/>
              </a:rPr>
              <a:t>习近平</a:t>
            </a:r>
            <a:endParaRPr lang="en-US" altLang="zh-CN" sz="2800" b="1" dirty="0" smtClean="0">
              <a:latin typeface="黑体" panose="02010609060101010101" pitchFamily="49" charset="-122"/>
              <a:ea typeface="黑体" panose="02010609060101010101" pitchFamily="49"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1150" y="567690"/>
            <a:ext cx="8176895" cy="1076325"/>
          </a:xfrm>
          <a:prstGeom prst="rect">
            <a:avLst/>
          </a:prstGeom>
          <a:noFill/>
        </p:spPr>
        <p:txBody>
          <a:bodyPr wrap="square" rtlCol="0">
            <a:spAutoFit/>
          </a:bodyPr>
          <a:p>
            <a:r>
              <a:rPr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③</a:t>
            </a:r>
            <a:r>
              <a:rPr 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行：</a:t>
            </a:r>
            <a:r>
              <a:rPr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践行宪法</a:t>
            </a:r>
            <a:endParaRPr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dirty="0">
                <a:solidFill>
                  <a:schemeClr val="tx1"/>
                </a:solidFill>
                <a:latin typeface="黑体" panose="02010609060101010101" pitchFamily="49" charset="-122"/>
                <a:ea typeface="黑体" panose="02010609060101010101" pitchFamily="49" charset="-122"/>
                <a:sym typeface="+mn-ea"/>
              </a:rPr>
              <a:t>说说你在生活中遵守和维护宪法的具体做法。</a:t>
            </a:r>
            <a:endParaRPr lang="zh-CN" altLang="en-US" sz="3200" b="1" dirty="0">
              <a:solidFill>
                <a:schemeClr val="tx1"/>
              </a:solidFill>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33794" name="矩形 2"/>
          <p:cNvSpPr/>
          <p:nvPr/>
        </p:nvSpPr>
        <p:spPr>
          <a:xfrm>
            <a:off x="201930" y="1703070"/>
            <a:ext cx="8740775" cy="3969385"/>
          </a:xfrm>
          <a:prstGeom prst="rect">
            <a:avLst/>
          </a:prstGeom>
        </p:spPr>
        <p:style>
          <a:lnRef idx="2">
            <a:schemeClr val="accent2"/>
          </a:lnRef>
          <a:fillRef idx="1">
            <a:schemeClr val="lt1"/>
          </a:fillRef>
          <a:effectRef idx="0">
            <a:schemeClr val="accent2"/>
          </a:effectRef>
          <a:fontRef idx="minor">
            <a:schemeClr val="dk1"/>
          </a:fontRef>
        </p:style>
        <p:txBody>
          <a:bodyPr wrap="square" anchor="t">
            <a:spAutoFit/>
          </a:bodyPr>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）严肃认真地参加升国旗、唱国歌等仪式；</a:t>
            </a:r>
            <a:endParaRPr lang="zh-CN" altLang="en-US" sz="2400" b="1" dirty="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）认真</a:t>
            </a:r>
            <a:r>
              <a:rPr lang="zh-CN" altLang="en-US" sz="2400" b="1" dirty="0">
                <a:latin typeface="黑体" panose="02010609060101010101" pitchFamily="49" charset="-122"/>
                <a:ea typeface="黑体" panose="02010609060101010101" pitchFamily="49" charset="-122"/>
              </a:rPr>
              <a:t>学习宪法知识；</a:t>
            </a:r>
            <a:r>
              <a:rPr lang="zh-CN" altLang="en-US" sz="2400" b="1" dirty="0">
                <a:solidFill>
                  <a:srgbClr val="000000"/>
                </a:solidFill>
                <a:latin typeface="黑体" panose="02010609060101010101" pitchFamily="49" charset="-122"/>
                <a:ea typeface="黑体" panose="02010609060101010101" pitchFamily="49" charset="-122"/>
              </a:rPr>
              <a:t>积极</a:t>
            </a:r>
            <a:r>
              <a:rPr lang="zh-CN" altLang="en-US" sz="2400" b="1" dirty="0">
                <a:latin typeface="黑体" panose="02010609060101010101" pitchFamily="49" charset="-122"/>
                <a:ea typeface="黑体" panose="02010609060101010101" pitchFamily="49" charset="-122"/>
              </a:rPr>
              <a:t>参加普法宣传；</a:t>
            </a:r>
            <a:endParaRPr lang="zh-CN" altLang="en-US" sz="2400" b="1" dirty="0">
              <a:latin typeface="黑体" panose="02010609060101010101" pitchFamily="49" charset="-122"/>
              <a:ea typeface="黑体" panose="02010609060101010101" pitchFamily="49" charset="-122"/>
            </a:endParaRPr>
          </a:p>
          <a:p>
            <a:pPr>
              <a:lnSpc>
                <a:spcPct val="150000"/>
              </a:lnSpc>
            </a:pP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）提高法律意识和法治观念，自觉履行宪法义务，不做违反宪法的事；</a:t>
            </a:r>
            <a:endParaRPr lang="zh-CN" altLang="en-US" sz="2400" b="1" dirty="0">
              <a:latin typeface="黑体" panose="02010609060101010101" pitchFamily="49" charset="-122"/>
              <a:ea typeface="黑体" panose="02010609060101010101" pitchFamily="49" charset="-122"/>
            </a:endParaRPr>
          </a:p>
          <a:p>
            <a:pPr>
              <a:lnSpc>
                <a:spcPct val="150000"/>
              </a:lnSpc>
            </a:pP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）当合法权益受到侵害时，能善于运用宪法和法律维护自身的合法权益，善于</a:t>
            </a:r>
            <a:r>
              <a:rPr lang="zh-CN" altLang="en-US" sz="2400" b="1" dirty="0">
                <a:solidFill>
                  <a:srgbClr val="000000"/>
                </a:solidFill>
                <a:latin typeface="黑体" panose="02010609060101010101" pitchFamily="49" charset="-122"/>
                <a:ea typeface="黑体" panose="02010609060101010101" pitchFamily="49" charset="-122"/>
              </a:rPr>
              <a:t>同违反宪法的行为作斗争，时时处处用实际行动捍卫宪法的尊严</a:t>
            </a:r>
            <a:r>
              <a:rPr lang="en-US" altLang="zh-CN"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8208912" cy="255454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    宪法的生命在于实施，宪法的权威也在于实施。</a:t>
            </a:r>
            <a:endParaRPr lang="en-US" altLang="zh-CN" sz="3200" b="1" dirty="0" smtClean="0">
              <a:latin typeface="黑体" panose="02010609060101010101" pitchFamily="49" charset="-122"/>
              <a:ea typeface="黑体" panose="02010609060101010101" pitchFamily="49" charset="-122"/>
            </a:endParaRPr>
          </a:p>
          <a:p>
            <a:r>
              <a:rPr lang="en-US" altLang="zh-CN" sz="3200" b="1" dirty="0">
                <a:latin typeface="黑体" panose="02010609060101010101" pitchFamily="49" charset="-122"/>
                <a:ea typeface="黑体" panose="02010609060101010101" pitchFamily="49" charset="-122"/>
              </a:rPr>
              <a:t> </a:t>
            </a:r>
            <a:r>
              <a:rPr lang="en-US" altLang="zh-CN" sz="3200" b="1" dirty="0" smtClean="0">
                <a:latin typeface="黑体" panose="02010609060101010101" pitchFamily="49" charset="-122"/>
                <a:ea typeface="黑体" panose="02010609060101010101" pitchFamily="49" charset="-122"/>
              </a:rPr>
              <a:t>   </a:t>
            </a:r>
            <a:r>
              <a:rPr lang="zh-CN" altLang="en-US" sz="3200" b="1" dirty="0" smtClean="0">
                <a:latin typeface="黑体" panose="02010609060101010101" pitchFamily="49" charset="-122"/>
                <a:ea typeface="黑体" panose="02010609060101010101" pitchFamily="49" charset="-122"/>
              </a:rPr>
              <a:t>建设社会主义法治国家，需要我们坚持</a:t>
            </a:r>
            <a:r>
              <a:rPr lang="zh-CN" altLang="en-US" sz="3200" b="1" dirty="0" smtClean="0">
                <a:solidFill>
                  <a:srgbClr val="FF0000"/>
                </a:solidFill>
                <a:latin typeface="黑体" panose="02010609060101010101" pitchFamily="49" charset="-122"/>
                <a:ea typeface="黑体" panose="02010609060101010101" pitchFamily="49" charset="-122"/>
              </a:rPr>
              <a:t>宪法至上</a:t>
            </a:r>
            <a:r>
              <a:rPr lang="zh-CN" altLang="en-US" sz="3200" b="1" dirty="0" smtClean="0">
                <a:latin typeface="黑体" panose="02010609060101010101" pitchFamily="49" charset="-122"/>
                <a:ea typeface="黑体" panose="02010609060101010101" pitchFamily="49" charset="-122"/>
              </a:rPr>
              <a:t>，自觉践行宪法精神，积极推动宪法实施。</a:t>
            </a:r>
            <a:endParaRPr lang="zh-CN" altLang="en-US" sz="3200" b="1" dirty="0" smtClean="0">
              <a:latin typeface="黑体" panose="02010609060101010101" pitchFamily="49" charset="-122"/>
              <a:ea typeface="黑体" panose="02010609060101010101" pitchFamily="49" charset="-122"/>
            </a:endParaRPr>
          </a:p>
        </p:txBody>
      </p:sp>
      <p:sp>
        <p:nvSpPr>
          <p:cNvPr id="4" name="WordArt 10"/>
          <p:cNvSpPr>
            <a:spLocks noChangeArrowheads="1" noChangeShapeType="1" noTextEdit="1"/>
          </p:cNvSpPr>
          <p:nvPr/>
        </p:nvSpPr>
        <p:spPr bwMode="auto">
          <a:xfrm>
            <a:off x="428625" y="404664"/>
            <a:ext cx="2127151" cy="648072"/>
          </a:xfrm>
          <a:prstGeom prst="rect">
            <a:avLst/>
          </a:prstGeom>
        </p:spPr>
        <p:txBody>
          <a:bodyPr wrap="none" fromWordArt="1">
            <a:prstTxWarp prst="textPlain">
              <a:avLst>
                <a:gd name="adj" fmla="val 47213"/>
              </a:avLst>
            </a:prstTxWarp>
          </a:bodyPr>
          <a:lstStyle/>
          <a:p>
            <a:pPr algn="ctr"/>
            <a:r>
              <a:rPr lang="zh-CN" altLang="en-US" sz="36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宋体" panose="02010600030101010101" pitchFamily="2" charset="-122"/>
                <a:ea typeface="宋体" panose="02010600030101010101" pitchFamily="2" charset="-122"/>
              </a:rPr>
              <a:t>总结</a:t>
            </a:r>
            <a:r>
              <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宋体" panose="02010600030101010101" pitchFamily="2" charset="-122"/>
                <a:ea typeface="宋体" panose="02010600030101010101" pitchFamily="2" charset="-122"/>
              </a:rPr>
              <a:t>：</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3" name="Picture 5" descr="J:\简约图片\78.jpg"/>
          <p:cNvPicPr>
            <a:picLocks noChangeAspect="1" noChangeArrowheads="1"/>
          </p:cNvPicPr>
          <p:nvPr/>
        </p:nvPicPr>
        <p:blipFill>
          <a:blip r:embed="rId1" cstate="print">
            <a:duotone>
              <a:schemeClr val="accent6">
                <a:shade val="45000"/>
                <a:satMod val="135000"/>
              </a:schemeClr>
              <a:prstClr val="white"/>
            </a:duotone>
          </a:blip>
          <a:srcRect/>
          <a:stretch>
            <a:fillRect/>
          </a:stretch>
        </p:blipFill>
        <p:spPr bwMode="auto">
          <a:xfrm>
            <a:off x="434815" y="1205388"/>
            <a:ext cx="8331517" cy="4531042"/>
          </a:xfrm>
          <a:prstGeom prst="rect">
            <a:avLst/>
          </a:prstGeom>
          <a:noFill/>
        </p:spPr>
      </p:pic>
      <p:graphicFrame>
        <p:nvGraphicFramePr>
          <p:cNvPr id="2" name="图示 1"/>
          <p:cNvGraphicFramePr/>
          <p:nvPr/>
        </p:nvGraphicFramePr>
        <p:xfrm>
          <a:off x="1460182" y="1487328"/>
          <a:ext cx="5707857" cy="248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上箭头标注 2"/>
          <p:cNvSpPr/>
          <p:nvPr/>
        </p:nvSpPr>
        <p:spPr>
          <a:xfrm>
            <a:off x="2541588" y="4262438"/>
            <a:ext cx="1943100" cy="752475"/>
          </a:xfrm>
          <a:prstGeom prst="upArrowCallou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mn-cs"/>
              </a:rPr>
              <a:t>保证措施</a:t>
            </a:r>
            <a:endParaRPr kumimoji="0" lang="zh-CN" altLang="en-US" sz="1800" b="1" i="0" u="none" strike="noStrike" kern="12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mn-cs"/>
            </a:endParaRPr>
          </a:p>
        </p:txBody>
      </p:sp>
      <p:sp>
        <p:nvSpPr>
          <p:cNvPr id="4" name="上箭头标注 3"/>
          <p:cNvSpPr/>
          <p:nvPr/>
        </p:nvSpPr>
        <p:spPr>
          <a:xfrm>
            <a:off x="4652963" y="4262438"/>
            <a:ext cx="1943100" cy="752475"/>
          </a:xfrm>
          <a:prstGeom prst="upArrowCallou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mn-cs"/>
              </a:rPr>
              <a:t>转化观念</a:t>
            </a:r>
            <a:endParaRPr kumimoji="0" lang="zh-CN" altLang="en-US" sz="1800" b="1" i="0" u="none" strike="noStrike" kern="12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AutoShape 9"/>
          <p:cNvSpPr/>
          <p:nvPr/>
        </p:nvSpPr>
        <p:spPr>
          <a:xfrm>
            <a:off x="684213" y="1976438"/>
            <a:ext cx="215900" cy="3095625"/>
          </a:xfrm>
          <a:prstGeom prst="leftBrace">
            <a:avLst>
              <a:gd name="adj1" fmla="val 117693"/>
              <a:gd name="adj2" fmla="val 50000"/>
            </a:avLst>
          </a:prstGeom>
          <a:noFill/>
          <a:ln w="34925" cap="flat" cmpd="sng">
            <a:solidFill>
              <a:schemeClr val="tx1"/>
            </a:solidFill>
            <a:prstDash val="solid"/>
            <a:round/>
            <a:headEnd type="none" w="med" len="med"/>
            <a:tailEnd type="none" w="med" len="med"/>
          </a:ln>
        </p:spPr>
        <p:txBody>
          <a:bodyPr wrap="none" anchor="ctr"/>
          <a:p>
            <a:endParaRPr lang="zh-CN" altLang="en-US" sz="2400" dirty="0">
              <a:latin typeface="Times New Roman" panose="02020603050405020304" pitchFamily="2" charset="0"/>
              <a:ea typeface="宋体" panose="02010600030101010101" pitchFamily="2" charset="-122"/>
            </a:endParaRPr>
          </a:p>
        </p:txBody>
      </p:sp>
      <p:sp>
        <p:nvSpPr>
          <p:cNvPr id="35842" name="AutoShape 10"/>
          <p:cNvSpPr/>
          <p:nvPr/>
        </p:nvSpPr>
        <p:spPr>
          <a:xfrm>
            <a:off x="1979613" y="1411288"/>
            <a:ext cx="144462" cy="1439862"/>
          </a:xfrm>
          <a:prstGeom prst="leftBrace">
            <a:avLst>
              <a:gd name="adj1" fmla="val 98886"/>
              <a:gd name="adj2" fmla="val 50000"/>
            </a:avLst>
          </a:prstGeom>
          <a:noFill/>
          <a:ln w="34925" cap="flat" cmpd="sng">
            <a:solidFill>
              <a:schemeClr val="tx1"/>
            </a:solidFill>
            <a:prstDash val="solid"/>
            <a:round/>
            <a:headEnd type="none" w="med" len="med"/>
            <a:tailEnd type="none" w="med" len="med"/>
          </a:ln>
        </p:spPr>
        <p:txBody>
          <a:bodyPr wrap="none" anchor="ctr"/>
          <a:p>
            <a:endParaRPr lang="zh-CN" altLang="en-US" sz="2400" dirty="0">
              <a:latin typeface="Times New Roman" panose="02020603050405020304" pitchFamily="2" charset="0"/>
              <a:ea typeface="宋体" panose="02010600030101010101" pitchFamily="2" charset="-122"/>
            </a:endParaRPr>
          </a:p>
        </p:txBody>
      </p:sp>
      <p:sp>
        <p:nvSpPr>
          <p:cNvPr id="35843" name="AutoShape 11"/>
          <p:cNvSpPr/>
          <p:nvPr/>
        </p:nvSpPr>
        <p:spPr>
          <a:xfrm>
            <a:off x="1979613" y="4065588"/>
            <a:ext cx="288925" cy="1579562"/>
          </a:xfrm>
          <a:prstGeom prst="leftBrace">
            <a:avLst>
              <a:gd name="adj1" fmla="val 55303"/>
              <a:gd name="adj2" fmla="val 50000"/>
            </a:avLst>
          </a:prstGeom>
          <a:noFill/>
          <a:ln w="34925" cap="flat" cmpd="sng">
            <a:solidFill>
              <a:schemeClr val="tx1"/>
            </a:solidFill>
            <a:prstDash val="solid"/>
            <a:round/>
            <a:headEnd type="none" w="med" len="med"/>
            <a:tailEnd type="none" w="med" len="med"/>
          </a:ln>
        </p:spPr>
        <p:txBody>
          <a:bodyPr wrap="none" anchor="ctr"/>
          <a:p>
            <a:endParaRPr lang="zh-CN" altLang="en-US" sz="2400" dirty="0">
              <a:latin typeface="Times New Roman" panose="02020603050405020304" pitchFamily="2" charset="0"/>
              <a:ea typeface="宋体" panose="02010600030101010101" pitchFamily="2" charset="-122"/>
            </a:endParaRPr>
          </a:p>
        </p:txBody>
      </p:sp>
      <p:pic>
        <p:nvPicPr>
          <p:cNvPr id="35844" name="矩形 12"/>
          <p:cNvPicPr>
            <a:picLocks noChangeAspect="1"/>
          </p:cNvPicPr>
          <p:nvPr/>
        </p:nvPicPr>
        <p:blipFill>
          <a:blip r:embed="rId1"/>
          <a:srcRect l="8618" r="8733" b="22636"/>
          <a:stretch>
            <a:fillRect/>
          </a:stretch>
        </p:blipFill>
        <p:spPr>
          <a:xfrm>
            <a:off x="2819400" y="130175"/>
            <a:ext cx="2660650" cy="809625"/>
          </a:xfrm>
          <a:prstGeom prst="rect">
            <a:avLst/>
          </a:prstGeom>
          <a:noFill/>
          <a:ln w="9525">
            <a:noFill/>
          </a:ln>
        </p:spPr>
      </p:pic>
      <p:sp>
        <p:nvSpPr>
          <p:cNvPr id="35845" name="Text Box 5"/>
          <p:cNvSpPr txBox="1"/>
          <p:nvPr/>
        </p:nvSpPr>
        <p:spPr>
          <a:xfrm>
            <a:off x="107950" y="2435225"/>
            <a:ext cx="576263" cy="2073275"/>
          </a:xfrm>
          <a:prstGeom prst="rect">
            <a:avLst/>
          </a:prstGeom>
          <a:solidFill>
            <a:srgbClr val="CCFFFF"/>
          </a:solidFill>
          <a:ln w="9525" cap="flat" cmpd="sng">
            <a:solidFill>
              <a:srgbClr val="00FFFF"/>
            </a:solidFill>
            <a:prstDash val="solid"/>
            <a:miter/>
            <a:headEnd type="none" w="med" len="med"/>
            <a:tailEnd type="none" w="med" len="med"/>
          </a:ln>
        </p:spPr>
        <p:txBody>
          <a:bodyPr anchor="t">
            <a:spAutoFit/>
          </a:bodyPr>
          <a:p>
            <a:pPr algn="ctr">
              <a:lnSpc>
                <a:spcPct val="90000"/>
              </a:lnSpc>
            </a:pPr>
            <a:r>
              <a:rPr lang="zh-CN" altLang="en-US" sz="2400" dirty="0">
                <a:latin typeface="Arial" panose="020B0604020202020204" pitchFamily="34" charset="0"/>
                <a:ea typeface="宋体" panose="02010600030101010101" pitchFamily="2" charset="-122"/>
              </a:rPr>
              <a:t>加强宪法监督</a:t>
            </a:r>
            <a:endParaRPr lang="zh-CN" altLang="en-US" sz="2400" dirty="0">
              <a:latin typeface="Arial" panose="020B0604020202020204" pitchFamily="34" charset="0"/>
              <a:ea typeface="宋体" panose="02010600030101010101" pitchFamily="2" charset="-122"/>
            </a:endParaRPr>
          </a:p>
        </p:txBody>
      </p:sp>
      <p:sp>
        <p:nvSpPr>
          <p:cNvPr id="35846" name="Text Box 4"/>
          <p:cNvSpPr txBox="1"/>
          <p:nvPr/>
        </p:nvSpPr>
        <p:spPr>
          <a:xfrm>
            <a:off x="1042988" y="1836738"/>
            <a:ext cx="863600" cy="1087437"/>
          </a:xfrm>
          <a:prstGeom prst="rect">
            <a:avLst/>
          </a:prstGeom>
          <a:solidFill>
            <a:srgbClr val="CCFFFF"/>
          </a:solidFill>
          <a:ln w="9525" cap="flat" cmpd="sng">
            <a:solidFill>
              <a:srgbClr val="00FFFF"/>
            </a:solidFill>
            <a:prstDash val="solid"/>
            <a:miter/>
            <a:headEnd type="none" w="med" len="med"/>
            <a:tailEnd type="none" w="med" len="med"/>
          </a:ln>
        </p:spPr>
        <p:txBody>
          <a:bodyPr anchor="t">
            <a:spAutoFit/>
          </a:bodyPr>
          <a:p>
            <a:pPr algn="ctr">
              <a:lnSpc>
                <a:spcPct val="90000"/>
              </a:lnSpc>
            </a:pPr>
            <a:r>
              <a:rPr lang="zh-CN" altLang="en-US" sz="2400" dirty="0">
                <a:latin typeface="Arial" panose="020B0604020202020204" pitchFamily="34" charset="0"/>
                <a:ea typeface="宋体" panose="02010600030101010101" pitchFamily="2" charset="-122"/>
              </a:rPr>
              <a:t>监督权力行使</a:t>
            </a:r>
            <a:endParaRPr lang="zh-CN" altLang="en-US" sz="2400" dirty="0">
              <a:latin typeface="Arial" panose="020B0604020202020204" pitchFamily="34" charset="0"/>
              <a:ea typeface="宋体" panose="02010600030101010101" pitchFamily="2" charset="-122"/>
            </a:endParaRPr>
          </a:p>
        </p:txBody>
      </p:sp>
      <p:sp>
        <p:nvSpPr>
          <p:cNvPr id="35847" name="Text Box 6"/>
          <p:cNvSpPr txBox="1"/>
          <p:nvPr/>
        </p:nvSpPr>
        <p:spPr>
          <a:xfrm>
            <a:off x="1042988" y="4005263"/>
            <a:ext cx="863600" cy="1087437"/>
          </a:xfrm>
          <a:prstGeom prst="rect">
            <a:avLst/>
          </a:prstGeom>
          <a:solidFill>
            <a:srgbClr val="CCFFFF"/>
          </a:solidFill>
          <a:ln w="9525" cap="flat" cmpd="sng">
            <a:solidFill>
              <a:srgbClr val="00FFFF"/>
            </a:solidFill>
            <a:prstDash val="solid"/>
            <a:miter/>
            <a:headEnd type="none" w="med" len="med"/>
            <a:tailEnd type="none" w="med" len="med"/>
          </a:ln>
        </p:spPr>
        <p:txBody>
          <a:bodyPr anchor="t">
            <a:spAutoFit/>
          </a:bodyPr>
          <a:p>
            <a:pPr algn="ctr">
              <a:lnSpc>
                <a:spcPct val="90000"/>
              </a:lnSpc>
            </a:pPr>
            <a:r>
              <a:rPr lang="zh-CN" altLang="en-US" sz="2400" dirty="0">
                <a:latin typeface="Arial" panose="020B0604020202020204" pitchFamily="34" charset="0"/>
                <a:ea typeface="宋体" panose="02010600030101010101" pitchFamily="2" charset="-122"/>
              </a:rPr>
              <a:t>增强宪法意识</a:t>
            </a:r>
            <a:endParaRPr lang="zh-CN" altLang="en-US" sz="2400" dirty="0">
              <a:latin typeface="Arial" panose="020B0604020202020204" pitchFamily="34" charset="0"/>
              <a:ea typeface="宋体" panose="02010600030101010101" pitchFamily="2" charset="-122"/>
            </a:endParaRPr>
          </a:p>
        </p:txBody>
      </p:sp>
      <p:sp>
        <p:nvSpPr>
          <p:cNvPr id="35848" name="Text Box 3"/>
          <p:cNvSpPr txBox="1"/>
          <p:nvPr/>
        </p:nvSpPr>
        <p:spPr>
          <a:xfrm>
            <a:off x="2124075" y="1271588"/>
            <a:ext cx="5064125" cy="2122805"/>
          </a:xfrm>
          <a:prstGeom prst="rect">
            <a:avLst/>
          </a:prstGeom>
          <a:noFill/>
          <a:ln w="9525">
            <a:noFill/>
          </a:ln>
        </p:spPr>
        <p:txBody>
          <a:bodyPr anchor="t">
            <a:spAutoFit/>
          </a:bodyPr>
          <a:p>
            <a:pPr>
              <a:spcBef>
                <a:spcPct val="50000"/>
              </a:spcBef>
              <a:buChar char="•"/>
            </a:pPr>
            <a:r>
              <a:rPr lang="zh-CN" altLang="en-US" sz="2400" dirty="0">
                <a:solidFill>
                  <a:srgbClr val="CC00CC"/>
                </a:solidFill>
                <a:latin typeface="Arial" panose="020B0604020202020204" pitchFamily="34" charset="0"/>
                <a:ea typeface="宋体" panose="02010600030101010101" pitchFamily="2" charset="-122"/>
              </a:rPr>
              <a:t>为什么要监督权力行使</a:t>
            </a:r>
            <a:endParaRPr lang="zh-CN" altLang="en-US" sz="2400" dirty="0">
              <a:latin typeface="Arial" panose="020B0604020202020204" pitchFamily="34" charset="0"/>
              <a:ea typeface="宋体" panose="02010600030101010101" pitchFamily="2" charset="-122"/>
            </a:endParaRPr>
          </a:p>
          <a:p>
            <a:pPr>
              <a:spcBef>
                <a:spcPct val="50000"/>
              </a:spcBef>
              <a:buChar char="•"/>
            </a:pPr>
            <a:r>
              <a:rPr lang="zh-CN" altLang="en-US" sz="2400" dirty="0">
                <a:solidFill>
                  <a:srgbClr val="CC0099"/>
                </a:solidFill>
                <a:latin typeface="Arial" panose="020B0604020202020204" pitchFamily="34" charset="0"/>
                <a:ea typeface="宋体" panose="02010600030101010101" pitchFamily="2" charset="-122"/>
              </a:rPr>
              <a:t>宪法监督制度（</a:t>
            </a:r>
            <a:r>
              <a:rPr lang="en-US" altLang="zh-CN" sz="2400" dirty="0">
                <a:solidFill>
                  <a:srgbClr val="CC0099"/>
                </a:solidFill>
                <a:latin typeface="Arial" panose="020B0604020202020204" pitchFamily="34" charset="0"/>
                <a:ea typeface="宋体" panose="02010600030101010101" pitchFamily="2" charset="-122"/>
              </a:rPr>
              <a:t>1</a:t>
            </a:r>
            <a:r>
              <a:rPr lang="zh-CN" altLang="en-US" sz="2400" dirty="0">
                <a:solidFill>
                  <a:srgbClr val="CC0099"/>
                </a:solidFill>
                <a:latin typeface="Arial" panose="020B0604020202020204" pitchFamily="34" charset="0"/>
                <a:ea typeface="宋体" panose="02010600030101010101" pitchFamily="2" charset="-122"/>
              </a:rPr>
              <a:t>）主体</a:t>
            </a:r>
            <a:endParaRPr lang="zh-CN" altLang="en-US" sz="2400" dirty="0">
              <a:solidFill>
                <a:srgbClr val="CC0099"/>
              </a:solidFill>
              <a:latin typeface="Arial" panose="020B0604020202020204" pitchFamily="34" charset="0"/>
              <a:ea typeface="宋体" panose="02010600030101010101" pitchFamily="2" charset="-122"/>
            </a:endParaRPr>
          </a:p>
          <a:p>
            <a:pPr indent="0">
              <a:spcBef>
                <a:spcPct val="50000"/>
              </a:spcBef>
              <a:buNone/>
            </a:pPr>
            <a:r>
              <a:rPr lang="zh-CN" altLang="en-US" sz="2400" dirty="0">
                <a:solidFill>
                  <a:srgbClr val="CC00CC"/>
                </a:solidFill>
                <a:latin typeface="Arial" panose="020B0604020202020204" pitchFamily="34" charset="0"/>
                <a:ea typeface="宋体" panose="02010600030101010101" pitchFamily="2" charset="-122"/>
              </a:rPr>
              <a:t>                        （</a:t>
            </a:r>
            <a:r>
              <a:rPr lang="en-US" altLang="zh-CN" sz="2400" dirty="0">
                <a:solidFill>
                  <a:srgbClr val="CC00CC"/>
                </a:solidFill>
                <a:latin typeface="Arial" panose="020B0604020202020204" pitchFamily="34" charset="0"/>
                <a:ea typeface="宋体" panose="02010600030101010101" pitchFamily="2" charset="-122"/>
              </a:rPr>
              <a:t>2</a:t>
            </a:r>
            <a:r>
              <a:rPr lang="zh-CN" altLang="en-US" sz="2400" dirty="0">
                <a:solidFill>
                  <a:srgbClr val="CC00CC"/>
                </a:solidFill>
                <a:latin typeface="Arial" panose="020B0604020202020204" pitchFamily="34" charset="0"/>
                <a:ea typeface="宋体" panose="02010600030101010101" pitchFamily="2" charset="-122"/>
              </a:rPr>
              <a:t>）内容</a:t>
            </a:r>
            <a:endParaRPr lang="zh-CN" altLang="en-US" sz="2400" dirty="0">
              <a:solidFill>
                <a:srgbClr val="CC00CC"/>
              </a:solidFill>
              <a:latin typeface="Arial" panose="020B0604020202020204" pitchFamily="34" charset="0"/>
              <a:ea typeface="宋体" panose="02010600030101010101" pitchFamily="2" charset="-122"/>
            </a:endParaRPr>
          </a:p>
          <a:p>
            <a:pPr indent="0">
              <a:spcBef>
                <a:spcPct val="50000"/>
              </a:spcBef>
              <a:buNone/>
            </a:pPr>
            <a:r>
              <a:rPr lang="zh-CN" altLang="en-US" sz="2400" dirty="0">
                <a:solidFill>
                  <a:srgbClr val="CC00CC"/>
                </a:solidFill>
                <a:latin typeface="Arial" panose="020B0604020202020204" pitchFamily="34" charset="0"/>
                <a:ea typeface="宋体" panose="02010600030101010101" pitchFamily="2" charset="-122"/>
              </a:rPr>
              <a:t>                        （</a:t>
            </a:r>
            <a:r>
              <a:rPr lang="en-US" altLang="zh-CN" sz="2400" dirty="0">
                <a:solidFill>
                  <a:srgbClr val="CC00CC"/>
                </a:solidFill>
                <a:latin typeface="Arial" panose="020B0604020202020204" pitchFamily="34" charset="0"/>
                <a:ea typeface="宋体" panose="02010600030101010101" pitchFamily="2" charset="-122"/>
              </a:rPr>
              <a:t>3</a:t>
            </a:r>
            <a:r>
              <a:rPr lang="zh-CN" altLang="en-US" sz="2400" dirty="0">
                <a:solidFill>
                  <a:srgbClr val="CC00CC"/>
                </a:solidFill>
                <a:latin typeface="Arial" panose="020B0604020202020204" pitchFamily="34" charset="0"/>
                <a:ea typeface="宋体" panose="02010600030101010101" pitchFamily="2" charset="-122"/>
              </a:rPr>
              <a:t>）要求</a:t>
            </a:r>
            <a:endParaRPr lang="zh-CN" altLang="en-US" sz="2400" dirty="0">
              <a:solidFill>
                <a:schemeClr val="hlink"/>
              </a:solidFill>
              <a:latin typeface="Arial" panose="020B0604020202020204" pitchFamily="34" charset="0"/>
              <a:ea typeface="宋体" panose="02010600030101010101" pitchFamily="2" charset="-122"/>
            </a:endParaRPr>
          </a:p>
        </p:txBody>
      </p:sp>
      <p:sp>
        <p:nvSpPr>
          <p:cNvPr id="35849" name="Text Box 3"/>
          <p:cNvSpPr txBox="1"/>
          <p:nvPr/>
        </p:nvSpPr>
        <p:spPr>
          <a:xfrm>
            <a:off x="2268538" y="4065905"/>
            <a:ext cx="6480175" cy="2122805"/>
          </a:xfrm>
          <a:prstGeom prst="rect">
            <a:avLst/>
          </a:prstGeom>
          <a:noFill/>
          <a:ln w="9525">
            <a:noFill/>
          </a:ln>
        </p:spPr>
        <p:txBody>
          <a:bodyPr anchor="t">
            <a:spAutoFit/>
          </a:bodyPr>
          <a:p>
            <a:pPr>
              <a:spcBef>
                <a:spcPct val="50000"/>
              </a:spcBef>
              <a:buChar char="•"/>
            </a:pPr>
            <a:r>
              <a:rPr lang="zh-CN" altLang="en-US" sz="2400" dirty="0">
                <a:latin typeface="Arial" panose="020B0604020202020204" pitchFamily="34" charset="0"/>
                <a:ea typeface="宋体" panose="02010600030101010101" pitchFamily="2" charset="-122"/>
              </a:rPr>
              <a:t>国家公职人员需要增强宪法意识</a:t>
            </a:r>
            <a:endParaRPr lang="zh-CN" altLang="en-US" sz="2400" dirty="0">
              <a:latin typeface="Arial" panose="020B0604020202020204" pitchFamily="34" charset="0"/>
              <a:ea typeface="宋体" panose="02010600030101010101" pitchFamily="2" charset="-122"/>
            </a:endParaRPr>
          </a:p>
          <a:p>
            <a:pPr>
              <a:spcBef>
                <a:spcPct val="50000"/>
              </a:spcBef>
              <a:buChar char="•"/>
            </a:pPr>
            <a:r>
              <a:rPr lang="zh-CN" altLang="en-US" sz="2400" dirty="0">
                <a:latin typeface="Arial" panose="020B0604020202020204" pitchFamily="34" charset="0"/>
                <a:ea typeface="宋体" panose="02010600030101010101" pitchFamily="2" charset="-122"/>
              </a:rPr>
              <a:t>每个公民要增强宪法意识</a:t>
            </a:r>
            <a:endParaRPr lang="zh-CN" altLang="en-US" sz="2400" dirty="0">
              <a:latin typeface="Arial" panose="020B0604020202020204" pitchFamily="34" charset="0"/>
              <a:ea typeface="宋体" panose="02010600030101010101" pitchFamily="2" charset="-122"/>
            </a:endParaRPr>
          </a:p>
          <a:p>
            <a:pPr indent="0">
              <a:spcBef>
                <a:spcPct val="50000"/>
              </a:spcBef>
              <a:buNone/>
            </a:pP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）为什么</a:t>
            </a:r>
            <a:endParaRPr lang="zh-CN" altLang="en-US" sz="2400" dirty="0">
              <a:latin typeface="Arial" panose="020B0604020202020204" pitchFamily="34" charset="0"/>
              <a:ea typeface="宋体" panose="02010600030101010101" pitchFamily="2" charset="-122"/>
            </a:endParaRPr>
          </a:p>
          <a:p>
            <a:pPr indent="0">
              <a:spcBef>
                <a:spcPct val="50000"/>
              </a:spcBef>
              <a:buNone/>
            </a:pP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）要求：</a:t>
            </a:r>
            <a:r>
              <a:rPr lang="zh-CN" altLang="en-US" sz="2400" dirty="0">
                <a:solidFill>
                  <a:srgbClr val="CC00CC"/>
                </a:solidFill>
                <a:latin typeface="Arial" panose="020B0604020202020204" pitchFamily="34" charset="0"/>
                <a:ea typeface="宋体" panose="02010600030101010101" pitchFamily="2" charset="-122"/>
              </a:rPr>
              <a:t>学习</a:t>
            </a:r>
            <a:r>
              <a:rPr lang="zh-CN" altLang="en-US" sz="2400" dirty="0">
                <a:latin typeface="Arial" panose="020B0604020202020204" pitchFamily="34" charset="0"/>
                <a:ea typeface="宋体" panose="02010600030101010101" pitchFamily="2" charset="-122"/>
              </a:rPr>
              <a:t>宪法，</a:t>
            </a:r>
            <a:r>
              <a:rPr lang="zh-CN" altLang="en-US" sz="2400" dirty="0">
                <a:solidFill>
                  <a:srgbClr val="CC00CC"/>
                </a:solidFill>
                <a:latin typeface="Arial" panose="020B0604020202020204" pitchFamily="34" charset="0"/>
                <a:ea typeface="宋体" panose="02010600030101010101" pitchFamily="2" charset="-122"/>
              </a:rPr>
              <a:t>认同</a:t>
            </a:r>
            <a:r>
              <a:rPr lang="zh-CN" altLang="en-US" sz="2400" dirty="0">
                <a:latin typeface="Arial" panose="020B0604020202020204" pitchFamily="34" charset="0"/>
                <a:ea typeface="宋体" panose="02010600030101010101" pitchFamily="2" charset="-122"/>
              </a:rPr>
              <a:t>宪法，</a:t>
            </a:r>
            <a:r>
              <a:rPr lang="zh-CN" altLang="en-US" sz="2400" dirty="0">
                <a:solidFill>
                  <a:srgbClr val="CC00CC"/>
                </a:solidFill>
                <a:latin typeface="Arial" panose="020B0604020202020204" pitchFamily="34" charset="0"/>
                <a:ea typeface="宋体" panose="02010600030101010101" pitchFamily="2" charset="-122"/>
              </a:rPr>
              <a:t>践行</a:t>
            </a:r>
            <a:r>
              <a:rPr lang="zh-CN" altLang="en-US" sz="2400" dirty="0">
                <a:latin typeface="Arial" panose="020B0604020202020204" pitchFamily="34" charset="0"/>
                <a:ea typeface="宋体" panose="02010600030101010101" pitchFamily="2" charset="-122"/>
              </a:rPr>
              <a:t>宪法</a:t>
            </a:r>
            <a:endParaRPr lang="zh-CN" altLang="en-US" sz="2400" dirty="0">
              <a:latin typeface="Arial" panose="020B0604020202020204" pitchFamily="34" charset="0"/>
              <a:ea typeface="宋体" panose="02010600030101010101" pitchFamily="2" charset="-122"/>
            </a:endParaRPr>
          </a:p>
        </p:txBody>
      </p:sp>
      <p:pic>
        <p:nvPicPr>
          <p:cNvPr id="13" name="Picture 2" descr="C:\Users\Administrator\Desktop\m_726e1dfbd4e5b78a52ba3fb4fae63adb.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9228" y="107930"/>
            <a:ext cx="2168070" cy="18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152" y="1700808"/>
            <a:ext cx="8109303" cy="3970318"/>
          </a:xfrm>
          <a:prstGeom prst="rect">
            <a:avLst/>
          </a:prstGeom>
          <a:noFill/>
        </p:spPr>
        <p:txBody>
          <a:bodyPr wrap="square" rtlCol="0">
            <a:spAutoFit/>
          </a:bodyPr>
          <a:lstStyle/>
          <a:p>
            <a:pPr indent="268605" algn="just"/>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1</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、习近平在党的十九大报告中提出：“加强宪法实施和监督</a:t>
            </a:r>
            <a:r>
              <a:rPr lang="zh-CN" altLang="en-US" sz="2800" b="1" dirty="0" smtClean="0">
                <a:solidFill>
                  <a:schemeClr val="tx1">
                    <a:lumMod val="50000"/>
                  </a:schemeClr>
                </a:solidFill>
                <a:latin typeface="黑体" panose="02010609060101010101" pitchFamily="49" charset="-122"/>
                <a:ea typeface="黑体" panose="02010609060101010101" pitchFamily="49" charset="-122"/>
              </a:rPr>
              <a:t>，</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推进合宪性审查工作</a:t>
            </a:r>
            <a:r>
              <a:rPr lang="zh-CN" altLang="en-US" sz="2800" b="1" dirty="0" smtClean="0">
                <a:solidFill>
                  <a:schemeClr val="tx1">
                    <a:lumMod val="50000"/>
                  </a:schemeClr>
                </a:solidFill>
                <a:latin typeface="黑体" panose="02010609060101010101" pitchFamily="49" charset="-122"/>
                <a:ea typeface="黑体" panose="02010609060101010101" pitchFamily="49" charset="-122"/>
              </a:rPr>
              <a:t>，</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维护宪法权威。”加强宪法实施和监督</a:t>
            </a:r>
            <a:r>
              <a:rPr lang="zh-CN" altLang="en-US" sz="2800" b="1" dirty="0" smtClean="0">
                <a:solidFill>
                  <a:schemeClr val="tx1">
                    <a:lumMod val="50000"/>
                  </a:schemeClr>
                </a:solidFill>
                <a:latin typeface="黑体" panose="02010609060101010101" pitchFamily="49" charset="-122"/>
                <a:ea typeface="黑体" panose="02010609060101010101" pitchFamily="49" charset="-122"/>
              </a:rPr>
              <a:t>，</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推进合宪性审查工作的国家机关是</a:t>
            </a:r>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      )</a:t>
            </a:r>
            <a:endPar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endParaRPr>
          </a:p>
          <a:p>
            <a:pPr indent="268605" algn="just"/>
            <a:endPar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endParaRPr>
          </a:p>
          <a:p>
            <a:pPr indent="268605" algn="just"/>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A</a:t>
            </a:r>
            <a:r>
              <a:rPr lang="zh-CN" altLang="en-US" sz="2800" b="1" dirty="0" smtClean="0">
                <a:solidFill>
                  <a:schemeClr val="tx1">
                    <a:lumMod val="50000"/>
                  </a:schemeClr>
                </a:solidFill>
                <a:latin typeface="黑体" panose="02010609060101010101" pitchFamily="49" charset="-122"/>
                <a:ea typeface="黑体" panose="02010609060101010101" pitchFamily="49" charset="-122"/>
              </a:rPr>
              <a:t>．</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全国人大及其常委会　　   </a:t>
            </a:r>
            <a:endPar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endParaRPr>
          </a:p>
          <a:p>
            <a:pPr indent="268605" algn="just"/>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B</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．各级人民政府</a:t>
            </a:r>
            <a:endPar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endParaRPr>
          </a:p>
          <a:p>
            <a:pPr indent="268605" algn="just"/>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C</a:t>
            </a:r>
            <a:r>
              <a:rPr lang="zh-CN" altLang="en-US" sz="2800" b="1" dirty="0" smtClean="0">
                <a:solidFill>
                  <a:schemeClr val="tx1">
                    <a:lumMod val="50000"/>
                  </a:schemeClr>
                </a:solidFill>
                <a:latin typeface="黑体" panose="02010609060101010101" pitchFamily="49" charset="-122"/>
                <a:ea typeface="黑体" panose="02010609060101010101" pitchFamily="49" charset="-122"/>
              </a:rPr>
              <a:t>．</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各级人民法院             </a:t>
            </a:r>
            <a:endPar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endParaRPr>
          </a:p>
          <a:p>
            <a:pPr indent="268605" algn="just"/>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D</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rPr>
              <a:t>．各级人民检察院</a:t>
            </a:r>
            <a:endParaRPr lang="zh-CN" altLang="en-US" sz="2800" b="1" dirty="0" smtClean="0">
              <a:solidFill>
                <a:schemeClr val="tx1">
                  <a:lumMod val="50000"/>
                </a:schemeClr>
              </a:solidFill>
              <a:latin typeface="黑体" panose="02010609060101010101" pitchFamily="49" charset="-122"/>
              <a:ea typeface="黑体" panose="02010609060101010101" pitchFamily="49" charset="-122"/>
              <a:cs typeface="Times New Roman" panose="02020603050405020304" pitchFamily="2" charset="0"/>
            </a:endParaRPr>
          </a:p>
        </p:txBody>
      </p:sp>
      <p:pic>
        <p:nvPicPr>
          <p:cNvPr id="3" name="Picture 8" descr="课堂训练"/>
          <p:cNvPicPr>
            <a:picLocks noChangeAspect="1" noChangeArrowheads="1"/>
          </p:cNvPicPr>
          <p:nvPr/>
        </p:nvPicPr>
        <p:blipFill>
          <a:blip r:embed="rId1"/>
          <a:srcRect/>
          <a:stretch>
            <a:fillRect/>
          </a:stretch>
        </p:blipFill>
        <p:spPr bwMode="auto">
          <a:xfrm>
            <a:off x="1907704" y="202243"/>
            <a:ext cx="4759658" cy="1095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514833" y="1412776"/>
            <a:ext cx="820891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宋体" panose="02010600030101010101" pitchFamily="2" charset="-122"/>
              </a:defRPr>
            </a:lvl1pPr>
            <a:lvl2pPr>
              <a:defRPr sz="1600" b="1">
                <a:solidFill>
                  <a:schemeClr val="tx1"/>
                </a:solidFill>
                <a:latin typeface="Arial" panose="020B0604020202020204" pitchFamily="34" charset="0"/>
                <a:ea typeface="宋体" panose="02010600030101010101" pitchFamily="2" charset="-122"/>
              </a:defRPr>
            </a:lvl2pPr>
            <a:lvl3pPr>
              <a:defRPr sz="1600" b="1">
                <a:solidFill>
                  <a:schemeClr val="tx1"/>
                </a:solidFill>
                <a:latin typeface="Arial" panose="020B0604020202020204" pitchFamily="34" charset="0"/>
                <a:ea typeface="宋体" panose="02010600030101010101" pitchFamily="2" charset="-122"/>
              </a:defRPr>
            </a:lvl3pPr>
            <a:lvl4pPr>
              <a:defRPr sz="1600" b="1">
                <a:solidFill>
                  <a:schemeClr val="tx1"/>
                </a:solidFill>
                <a:latin typeface="Arial" panose="020B0604020202020204" pitchFamily="34" charset="0"/>
                <a:ea typeface="宋体" panose="02010600030101010101" pitchFamily="2" charset="-122"/>
              </a:defRPr>
            </a:lvl4pPr>
            <a:lvl5pPr>
              <a:defRPr sz="16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9pPr>
          </a:lstStyle>
          <a:p>
            <a:r>
              <a:rPr lang="en-US" altLang="zh-CN" sz="2800" dirty="0" smtClean="0">
                <a:latin typeface="黑体" panose="02010609060101010101" pitchFamily="49" charset="-122"/>
                <a:ea typeface="黑体" panose="02010609060101010101" pitchFamily="49" charset="-122"/>
              </a:rPr>
              <a:t>2</a:t>
            </a:r>
            <a:r>
              <a:rPr lang="zh-CN" altLang="en-US" sz="2800" dirty="0" smtClean="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每年</a:t>
            </a:r>
            <a:r>
              <a:rPr lang="en-US" altLang="zh-CN" sz="2800" dirty="0">
                <a:latin typeface="黑体" panose="02010609060101010101" pitchFamily="49" charset="-122"/>
                <a:ea typeface="黑体" panose="02010609060101010101" pitchFamily="49" charset="-122"/>
              </a:rPr>
              <a:t>12</a:t>
            </a:r>
            <a:r>
              <a:rPr lang="zh-CN" altLang="en-US" sz="2800" dirty="0">
                <a:latin typeface="黑体" panose="02010609060101010101" pitchFamily="49" charset="-122"/>
                <a:ea typeface="黑体" panose="02010609060101010101" pitchFamily="49" charset="-122"/>
              </a:rPr>
              <a:t>月</a:t>
            </a: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日是我国的国家宪法日，设立国家宪法日的主要目的是（       ）</a:t>
            </a:r>
            <a:endParaRPr lang="zh-CN" altLang="en-US" sz="2800" dirty="0">
              <a:latin typeface="黑体" panose="02010609060101010101" pitchFamily="49" charset="-122"/>
              <a:ea typeface="黑体" panose="02010609060101010101" pitchFamily="49" charset="-122"/>
            </a:endParaRPr>
          </a:p>
          <a:p>
            <a:endParaRPr lang="en-US" altLang="zh-CN" sz="2800" dirty="0" smtClean="0">
              <a:latin typeface="黑体" panose="02010609060101010101" pitchFamily="49" charset="-122"/>
              <a:ea typeface="黑体" panose="02010609060101010101" pitchFamily="49" charset="-122"/>
            </a:endParaRPr>
          </a:p>
          <a:p>
            <a:r>
              <a:rPr lang="en-US" altLang="zh-CN" sz="2800" dirty="0" smtClean="0">
                <a:latin typeface="黑体" panose="02010609060101010101" pitchFamily="49" charset="-122"/>
                <a:ea typeface="黑体" panose="02010609060101010101" pitchFamily="49" charset="-122"/>
              </a:rPr>
              <a:t>A</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规定公民的基本权利和基本义务</a:t>
            </a:r>
            <a:endParaRPr lang="zh-CN" altLang="en-US"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B.</a:t>
            </a:r>
            <a:r>
              <a:rPr lang="zh-CN" altLang="en-US" sz="2800" dirty="0">
                <a:latin typeface="黑体" panose="02010609060101010101" pitchFamily="49" charset="-122"/>
                <a:ea typeface="黑体" panose="02010609060101010101" pitchFamily="49" charset="-122"/>
              </a:rPr>
              <a:t>增强全社会的宪法意识，弘扬宪法精神，全面推进依宪治国</a:t>
            </a:r>
            <a:endParaRPr lang="zh-CN" altLang="en-US"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C.</a:t>
            </a:r>
            <a:r>
              <a:rPr lang="zh-CN" altLang="en-US" sz="2800" dirty="0">
                <a:latin typeface="黑体" panose="02010609060101010101" pitchFamily="49" charset="-122"/>
                <a:ea typeface="黑体" panose="02010609060101010101" pitchFamily="49" charset="-122"/>
              </a:rPr>
              <a:t>体现宪法制定和修改的程序比普通法律更为严格</a:t>
            </a:r>
            <a:endParaRPr lang="zh-CN" altLang="en-US"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D.</a:t>
            </a:r>
            <a:r>
              <a:rPr lang="zh-CN" altLang="en-US" sz="2800" dirty="0">
                <a:latin typeface="黑体" panose="02010609060101010101" pitchFamily="49" charset="-122"/>
                <a:ea typeface="黑体" panose="02010609060101010101" pitchFamily="49" charset="-122"/>
              </a:rPr>
              <a:t>进一步丰富和完善法律、行政法规和地方性法规</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2"/>
          <p:cNvSpPr txBox="1"/>
          <p:nvPr/>
        </p:nvSpPr>
        <p:spPr>
          <a:xfrm>
            <a:off x="541338" y="812800"/>
            <a:ext cx="2014537" cy="584200"/>
          </a:xfrm>
          <a:prstGeom prst="rect">
            <a:avLst/>
          </a:prstGeom>
          <a:gradFill rotWithShape="1">
            <a:gsLst>
              <a:gs pos="0">
                <a:srgbClr val="FBFB11"/>
              </a:gs>
              <a:gs pos="100000">
                <a:srgbClr val="838309"/>
              </a:gs>
            </a:gsLst>
            <a:lin ang="5400000"/>
            <a:tileRect/>
          </a:gradFill>
          <a:ln w="9525">
            <a:noFill/>
          </a:ln>
        </p:spPr>
        <p:txBody>
          <a:bodyPr anchor="t">
            <a:spAutoFit/>
          </a:bodyPr>
          <a:p>
            <a:r>
              <a:rPr lang="zh-CN" altLang="en-US" sz="3200" dirty="0">
                <a:solidFill>
                  <a:srgbClr val="FF0000"/>
                </a:solidFill>
                <a:latin typeface="Arial" panose="020B0604020202020204" pitchFamily="34" charset="0"/>
                <a:ea typeface="宋体" panose="02010600030101010101" pitchFamily="2" charset="-122"/>
              </a:rPr>
              <a:t>新知探究</a:t>
            </a:r>
            <a:endParaRPr lang="zh-CN" altLang="en-US" sz="3200" dirty="0">
              <a:solidFill>
                <a:srgbClr val="FF0000"/>
              </a:solidFill>
              <a:latin typeface="Arial" panose="020B0604020202020204" pitchFamily="34" charset="0"/>
              <a:ea typeface="宋体" panose="02010600030101010101" pitchFamily="2" charset="-122"/>
            </a:endParaRPr>
          </a:p>
        </p:txBody>
      </p:sp>
      <p:sp>
        <p:nvSpPr>
          <p:cNvPr id="6146" name="文本框 3"/>
          <p:cNvSpPr txBox="1"/>
          <p:nvPr/>
        </p:nvSpPr>
        <p:spPr>
          <a:xfrm>
            <a:off x="342900" y="1936750"/>
            <a:ext cx="8587105" cy="2061210"/>
          </a:xfrm>
          <a:prstGeom prst="rect">
            <a:avLst/>
          </a:prstGeom>
          <a:noFill/>
          <a:ln w="9525">
            <a:noFill/>
          </a:ln>
        </p:spPr>
        <p:txBody>
          <a:bodyPr wrap="square" anchor="t">
            <a:spAutoFit/>
          </a:bodyPr>
          <a:p>
            <a:r>
              <a:rPr lang="en-US" altLang="zh-CN" sz="3200" dirty="0">
                <a:latin typeface="Arial" panose="020B0604020202020204" pitchFamily="34" charset="0"/>
                <a:ea typeface="宋体" panose="02010600030101010101" pitchFamily="2" charset="-122"/>
              </a:rPr>
              <a:t>     </a:t>
            </a:r>
            <a:r>
              <a:rPr lang="zh-CN" altLang="en-US" sz="3200" dirty="0">
                <a:solidFill>
                  <a:srgbClr val="0000FF"/>
                </a:solidFill>
                <a:latin typeface="Arial" panose="020B0604020202020204" pitchFamily="34" charset="0"/>
                <a:ea typeface="宋体" panose="02010600030101010101" pitchFamily="2" charset="-122"/>
              </a:rPr>
              <a:t>在某市十二届人大常委会第十五次会议上，该市政府《关于城市规划法执法检查整改情况的报告》经市人大常委会组成人员审议后，未获通过。</a:t>
            </a:r>
            <a:endParaRPr lang="zh-CN" altLang="en-US" sz="3200" dirty="0">
              <a:solidFill>
                <a:srgbClr val="0000FF"/>
              </a:solidFill>
              <a:latin typeface="Arial" panose="020B0604020202020204" pitchFamily="34" charset="0"/>
              <a:ea typeface="宋体" panose="02010600030101010101" pitchFamily="2" charset="-122"/>
            </a:endParaRPr>
          </a:p>
        </p:txBody>
      </p:sp>
      <p:sp>
        <p:nvSpPr>
          <p:cNvPr id="6147" name="文本框 4"/>
          <p:cNvSpPr txBox="1"/>
          <p:nvPr/>
        </p:nvSpPr>
        <p:spPr>
          <a:xfrm>
            <a:off x="485140" y="3997960"/>
            <a:ext cx="8173720" cy="2061210"/>
          </a:xfrm>
          <a:prstGeom prst="rect">
            <a:avLst/>
          </a:prstGeom>
          <a:noFill/>
          <a:ln w="9525">
            <a:noFill/>
          </a:ln>
        </p:spPr>
        <p:txBody>
          <a:bodyPr wrap="square" anchor="t">
            <a:spAutoFit/>
          </a:bodyPr>
          <a:p>
            <a:r>
              <a:rPr lang="zh-CN" altLang="en-US" sz="3200" dirty="0">
                <a:solidFill>
                  <a:srgbClr val="CC0099"/>
                </a:solidFill>
                <a:latin typeface="Arial" panose="020B0604020202020204" pitchFamily="34" charset="0"/>
                <a:ea typeface="宋体" panose="02010600030101010101" pitchFamily="2" charset="-122"/>
              </a:rPr>
              <a:t>思考：</a:t>
            </a:r>
            <a:endParaRPr lang="zh-CN" altLang="en-US" sz="3200" dirty="0">
              <a:solidFill>
                <a:srgbClr val="CC0099"/>
              </a:solidFill>
              <a:latin typeface="Arial" panose="020B0604020202020204" pitchFamily="34" charset="0"/>
              <a:ea typeface="宋体" panose="02010600030101010101" pitchFamily="2" charset="-122"/>
            </a:endParaRPr>
          </a:p>
          <a:p>
            <a:r>
              <a:rPr lang="zh-CN" altLang="en-US" sz="3200" dirty="0">
                <a:solidFill>
                  <a:srgbClr val="CC0099"/>
                </a:solidFill>
                <a:latin typeface="Arial" panose="020B0604020202020204" pitchFamily="34" charset="0"/>
                <a:ea typeface="宋体" panose="02010600030101010101" pitchFamily="2" charset="-122"/>
              </a:rPr>
              <a:t>（</a:t>
            </a:r>
            <a:r>
              <a:rPr lang="en-US" altLang="zh-CN" sz="3200" dirty="0">
                <a:solidFill>
                  <a:srgbClr val="CC0099"/>
                </a:solidFill>
                <a:latin typeface="Arial" panose="020B0604020202020204" pitchFamily="34" charset="0"/>
                <a:ea typeface="宋体" panose="02010600030101010101" pitchFamily="2" charset="-122"/>
              </a:rPr>
              <a:t>1</a:t>
            </a:r>
            <a:r>
              <a:rPr lang="zh-CN" altLang="en-US" sz="3200" dirty="0">
                <a:solidFill>
                  <a:srgbClr val="CC0099"/>
                </a:solidFill>
                <a:latin typeface="Arial" panose="020B0604020202020204" pitchFamily="34" charset="0"/>
                <a:ea typeface="宋体" panose="02010600030101010101" pitchFamily="2" charset="-122"/>
              </a:rPr>
              <a:t>）市政府的报告未通过，表明市人大常委会与市政府之间存在怎样的关系？</a:t>
            </a:r>
            <a:endParaRPr lang="zh-CN" altLang="en-US" sz="3200" dirty="0">
              <a:solidFill>
                <a:srgbClr val="CC0099"/>
              </a:solidFill>
              <a:latin typeface="Arial" panose="020B0604020202020204" pitchFamily="34" charset="0"/>
              <a:ea typeface="宋体" panose="02010600030101010101" pitchFamily="2" charset="-122"/>
            </a:endParaRPr>
          </a:p>
          <a:p>
            <a:r>
              <a:rPr lang="zh-CN" altLang="en-US" sz="3200" dirty="0">
                <a:solidFill>
                  <a:srgbClr val="CC0099"/>
                </a:solidFill>
                <a:latin typeface="Arial" panose="020B0604020202020204" pitchFamily="34" charset="0"/>
                <a:ea typeface="宋体" panose="02010600030101010101" pitchFamily="2" charset="-122"/>
              </a:rPr>
              <a:t>（</a:t>
            </a:r>
            <a:r>
              <a:rPr lang="en-US" altLang="zh-CN" sz="3200" dirty="0">
                <a:solidFill>
                  <a:srgbClr val="CC0099"/>
                </a:solidFill>
                <a:latin typeface="Arial" panose="020B0604020202020204" pitchFamily="34" charset="0"/>
                <a:ea typeface="宋体" panose="02010600030101010101" pitchFamily="2" charset="-122"/>
              </a:rPr>
              <a:t>2</a:t>
            </a:r>
            <a:r>
              <a:rPr lang="zh-CN" altLang="en-US" sz="3200" dirty="0">
                <a:solidFill>
                  <a:srgbClr val="CC0099"/>
                </a:solidFill>
                <a:latin typeface="Arial" panose="020B0604020202020204" pitchFamily="34" charset="0"/>
                <a:ea typeface="宋体" panose="02010600030101010101" pitchFamily="2" charset="-122"/>
              </a:rPr>
              <a:t>）这说明了什么？</a:t>
            </a:r>
            <a:endParaRPr lang="zh-CN" altLang="en-US" sz="3200" dirty="0">
              <a:solidFill>
                <a:srgbClr val="CC0099"/>
              </a:solidFill>
              <a:latin typeface="Arial" panose="020B0604020202020204" pitchFamily="34" charset="0"/>
              <a:ea typeface="宋体" panose="02010600030101010101" pitchFamily="2" charset="-122"/>
            </a:endParaRPr>
          </a:p>
        </p:txBody>
      </p:sp>
      <p:sp>
        <p:nvSpPr>
          <p:cNvPr id="3" name="十字星 2"/>
          <p:cNvSpPr/>
          <p:nvPr/>
        </p:nvSpPr>
        <p:spPr>
          <a:xfrm>
            <a:off x="-34925" y="1553845"/>
            <a:ext cx="576263" cy="484188"/>
          </a:xfrm>
          <a:prstGeom prst="star4">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b="1">
                <a:solidFill>
                  <a:schemeClr val="tx1"/>
                </a:solidFill>
                <a:latin typeface="Arial" panose="020B0604020202020204" pitchFamily="34" charset="0"/>
                <a:ea typeface="宋体" panose="02010600030101010101" pitchFamily="2" charset="-122"/>
              </a:defRPr>
            </a:lvl1pPr>
            <a:lvl2pPr>
              <a:defRPr sz="1600" b="1">
                <a:solidFill>
                  <a:schemeClr val="tx1"/>
                </a:solidFill>
                <a:latin typeface="Arial" panose="020B0604020202020204" pitchFamily="34" charset="0"/>
                <a:ea typeface="宋体" panose="02010600030101010101" pitchFamily="2" charset="-122"/>
              </a:defRPr>
            </a:lvl2pPr>
            <a:lvl3pPr>
              <a:defRPr sz="1600" b="1">
                <a:solidFill>
                  <a:schemeClr val="tx1"/>
                </a:solidFill>
                <a:latin typeface="Arial" panose="020B0604020202020204" pitchFamily="34" charset="0"/>
                <a:ea typeface="宋体" panose="02010600030101010101" pitchFamily="2" charset="-122"/>
              </a:defRPr>
            </a:lvl3pPr>
            <a:lvl4pPr>
              <a:defRPr sz="1600" b="1">
                <a:solidFill>
                  <a:schemeClr val="tx1"/>
                </a:solidFill>
                <a:latin typeface="Arial" panose="020B0604020202020204" pitchFamily="34" charset="0"/>
                <a:ea typeface="宋体" panose="02010600030101010101" pitchFamily="2" charset="-122"/>
              </a:defRPr>
            </a:lvl4pPr>
            <a:lvl5pPr>
              <a:defRPr sz="16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16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704856" cy="5262979"/>
          </a:xfrm>
          <a:prstGeom prst="rect">
            <a:avLst/>
          </a:prstGeom>
          <a:noFill/>
        </p:spPr>
        <p:txBody>
          <a:bodyPr wrap="square" rtlCol="0">
            <a:spAutoFit/>
          </a:bodyPr>
          <a:lstStyle/>
          <a:p>
            <a:pPr indent="266700" algn="just"/>
            <a:r>
              <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3</a:t>
            </a:r>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、我国宪法符合国情和时代发展要求，充分体现人民共同意志，充分保障人民民主权利，充分维护人民根本利益。为此我们要热爱宪法、认同宪法。认同宪法我们就要做到</a:t>
            </a:r>
            <a:r>
              <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       )</a:t>
            </a:r>
            <a:endPar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endParaRPr>
          </a:p>
          <a:p>
            <a:pPr indent="266700" algn="just"/>
            <a:r>
              <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①</a:t>
            </a:r>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自觉接受宪法的指引与要求　</a:t>
            </a:r>
            <a:endPar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endParaRPr>
          </a:p>
          <a:p>
            <a:pPr indent="266700" algn="just"/>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②增强对宪法的信服和尊崇　</a:t>
            </a:r>
            <a:endPar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endParaRPr>
          </a:p>
          <a:p>
            <a:pPr indent="266700" algn="just"/>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③让宪法真正铭刻于心，让宪法精神在心中生根发芽，开花结果　</a:t>
            </a:r>
            <a:endPar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endParaRPr>
          </a:p>
          <a:p>
            <a:pPr indent="266700" algn="just"/>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④理解并认同宪法的价值</a:t>
            </a:r>
            <a:endPar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endParaRPr>
          </a:p>
          <a:p>
            <a:pPr indent="266700" algn="just"/>
            <a:endPar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endParaRPr>
          </a:p>
          <a:p>
            <a:pPr indent="266700" algn="just"/>
            <a:r>
              <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A</a:t>
            </a:r>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．①②③  </a:t>
            </a:r>
            <a:r>
              <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B</a:t>
            </a:r>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．①②④    </a:t>
            </a:r>
            <a:endPar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endParaRPr>
          </a:p>
          <a:p>
            <a:pPr indent="266700" algn="just"/>
            <a:r>
              <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C</a:t>
            </a:r>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．①③④  </a:t>
            </a:r>
            <a:r>
              <a:rPr lang="en-US" altLang="zh-CN"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D</a:t>
            </a:r>
            <a:r>
              <a:rPr lang="zh-CN" altLang="en-US" sz="2800" b="1" dirty="0" smtClean="0">
                <a:solidFill>
                  <a:srgbClr val="000000"/>
                </a:solidFill>
                <a:latin typeface="黑体" panose="02010609060101010101" pitchFamily="49" charset="-122"/>
                <a:ea typeface="黑体" panose="02010609060101010101" pitchFamily="49" charset="-122"/>
                <a:cs typeface="Times New Roman" panose="02020603050405020304" pitchFamily="2" charset="0"/>
              </a:rPr>
              <a:t>．①②③④</a:t>
            </a:r>
            <a:endParaRPr lang="zh-CN" altLang="en-US" sz="2800" b="1" dirty="0" smtClean="0">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 descr="t01220c79503b4f328c"/>
          <p:cNvPicPr>
            <a:picLocks noChangeAspect="1" noChangeArrowheads="1"/>
          </p:cNvPicPr>
          <p:nvPr/>
        </p:nvPicPr>
        <p:blipFill>
          <a:blip r:embed="rId1"/>
          <a:srcRect/>
          <a:stretch>
            <a:fillRect/>
          </a:stretch>
        </p:blipFill>
        <p:spPr bwMode="auto">
          <a:xfrm>
            <a:off x="179873" y="91735"/>
            <a:ext cx="1928825" cy="1825625"/>
          </a:xfrm>
          <a:prstGeom prst="rect">
            <a:avLst/>
          </a:prstGeom>
          <a:noFill/>
          <a:ln w="9525">
            <a:noFill/>
            <a:miter lim="800000"/>
            <a:headEnd/>
            <a:tailEnd/>
          </a:ln>
        </p:spPr>
      </p:pic>
      <p:sp>
        <p:nvSpPr>
          <p:cNvPr id="13" name="文本框 8"/>
          <p:cNvSpPr txBox="1"/>
          <p:nvPr/>
        </p:nvSpPr>
        <p:spPr>
          <a:xfrm>
            <a:off x="4552280" y="5048984"/>
            <a:ext cx="4464496" cy="132207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CN" altLang="en-US" sz="4000" b="1" dirty="0"/>
              <a:t>人民代表大会</a:t>
            </a:r>
            <a:r>
              <a:rPr lang="zh-CN" altLang="en-US" sz="4000" b="1" dirty="0" smtClean="0"/>
              <a:t>与其他</a:t>
            </a:r>
            <a:r>
              <a:rPr lang="zh-CN" altLang="en-US" sz="4000" b="1" dirty="0"/>
              <a:t>国家机关的关系</a:t>
            </a:r>
            <a:endParaRPr lang="zh-CN" altLang="en-US" sz="4000" b="1" dirty="0"/>
          </a:p>
        </p:txBody>
      </p:sp>
      <p:grpSp>
        <p:nvGrpSpPr>
          <p:cNvPr id="14" name="组合 13"/>
          <p:cNvGrpSpPr/>
          <p:nvPr/>
        </p:nvGrpSpPr>
        <p:grpSpPr>
          <a:xfrm>
            <a:off x="3682813" y="2378864"/>
            <a:ext cx="788986" cy="2879725"/>
            <a:chOff x="3662241" y="2126425"/>
            <a:chExt cx="787471" cy="2880320"/>
          </a:xfrm>
        </p:grpSpPr>
        <p:sp>
          <p:nvSpPr>
            <p:cNvPr id="15" name="椭圆 1"/>
            <p:cNvSpPr/>
            <p:nvPr/>
          </p:nvSpPr>
          <p:spPr>
            <a:xfrm>
              <a:off x="3662241" y="2126425"/>
              <a:ext cx="787471" cy="2880320"/>
            </a:xfrm>
            <a:prstGeom prst="ellipse">
              <a:avLst/>
            </a:prstGeom>
            <a:solidFill>
              <a:schemeClr val="accent1"/>
            </a:solidFill>
            <a:ln w="9525" cap="flat" cmpd="sng">
              <a:solidFill>
                <a:schemeClr val="tx1"/>
              </a:solidFill>
              <a:prstDash val="solid"/>
              <a:headEnd type="none" w="med" len="med"/>
              <a:tailEnd type="none" w="med" len="med"/>
            </a:ln>
          </p:spPr>
          <p:txBody>
            <a:bodyPr/>
            <a:lstStyle/>
            <a:p>
              <a:endParaRPr lang="zh-CN" altLang="en-US" dirty="0">
                <a:solidFill>
                  <a:srgbClr val="0000FF"/>
                </a:solidFill>
                <a:latin typeface="Arial" panose="020B0604020202020204" pitchFamily="34" charset="0"/>
              </a:endParaRPr>
            </a:p>
          </p:txBody>
        </p:sp>
        <p:sp>
          <p:nvSpPr>
            <p:cNvPr id="16" name="矩形 2"/>
            <p:cNvSpPr/>
            <p:nvPr/>
          </p:nvSpPr>
          <p:spPr>
            <a:xfrm>
              <a:off x="3687034" y="2378339"/>
              <a:ext cx="673709" cy="2541795"/>
            </a:xfrm>
            <a:prstGeom prst="rect">
              <a:avLst/>
            </a:prstGeom>
            <a:noFill/>
            <a:ln w="9525">
              <a:noFill/>
            </a:ln>
          </p:spPr>
          <p:txBody>
            <a:bodyPr vert="eaVert" wrap="square">
              <a:spAutoFit/>
            </a:bodyPr>
            <a:lstStyle/>
            <a:p>
              <a:r>
                <a:rPr lang="zh-CN" altLang="en-US" sz="3200" b="1" dirty="0">
                  <a:solidFill>
                    <a:schemeClr val="bg1"/>
                  </a:solidFill>
                  <a:latin typeface="黑体" panose="02010609060101010101" pitchFamily="49" charset="-122"/>
                  <a:ea typeface="黑体" panose="02010609060101010101" pitchFamily="49" charset="-122"/>
                </a:rPr>
                <a:t>人民代表大会</a:t>
              </a:r>
              <a:endParaRPr lang="zh-CN" altLang="en-US" sz="3200" b="1" dirty="0">
                <a:solidFill>
                  <a:schemeClr val="bg1"/>
                </a:solidFill>
                <a:latin typeface="黑体" panose="02010609060101010101" pitchFamily="49" charset="-122"/>
                <a:ea typeface="黑体" panose="02010609060101010101" pitchFamily="49" charset="-122"/>
              </a:endParaRPr>
            </a:p>
          </p:txBody>
        </p:sp>
      </p:grpSp>
      <p:grpSp>
        <p:nvGrpSpPr>
          <p:cNvPr id="17" name="组合 16"/>
          <p:cNvGrpSpPr/>
          <p:nvPr/>
        </p:nvGrpSpPr>
        <p:grpSpPr>
          <a:xfrm>
            <a:off x="179512" y="2315681"/>
            <a:ext cx="908050" cy="2587625"/>
            <a:chOff x="323528" y="1889507"/>
            <a:chExt cx="907744" cy="1899533"/>
          </a:xfrm>
        </p:grpSpPr>
        <p:sp>
          <p:nvSpPr>
            <p:cNvPr id="18" name="椭圆 5"/>
            <p:cNvSpPr/>
            <p:nvPr/>
          </p:nvSpPr>
          <p:spPr>
            <a:xfrm>
              <a:off x="323528" y="1889507"/>
              <a:ext cx="907744" cy="1899533"/>
            </a:xfrm>
            <a:prstGeom prst="ellipse">
              <a:avLst/>
            </a:prstGeom>
            <a:solidFill>
              <a:schemeClr val="accent1"/>
            </a:solidFill>
            <a:ln w="9525" cap="flat" cmpd="sng">
              <a:solidFill>
                <a:schemeClr val="tx1"/>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19" name="矩形 6"/>
            <p:cNvSpPr/>
            <p:nvPr/>
          </p:nvSpPr>
          <p:spPr>
            <a:xfrm>
              <a:off x="438846" y="2240494"/>
              <a:ext cx="677108" cy="1313821"/>
            </a:xfrm>
            <a:prstGeom prst="rect">
              <a:avLst/>
            </a:prstGeom>
            <a:noFill/>
            <a:ln w="9525">
              <a:noFill/>
            </a:ln>
          </p:spPr>
          <p:txBody>
            <a:bodyPr vert="eaVert" wrap="none">
              <a:spAutoFit/>
            </a:bodyPr>
            <a:lstStyle/>
            <a:p>
              <a:r>
                <a:rPr lang="zh-CN" altLang="en-US" sz="3200" b="1" dirty="0">
                  <a:solidFill>
                    <a:schemeClr val="bg1"/>
                  </a:solidFill>
                  <a:latin typeface="黑体" panose="02010609060101010101" pitchFamily="49" charset="-122"/>
                  <a:ea typeface="黑体" panose="02010609060101010101" pitchFamily="49" charset="-122"/>
                </a:rPr>
                <a:t>人  民</a:t>
              </a:r>
              <a:endParaRPr lang="zh-CN" altLang="en-US" sz="3200" b="1" dirty="0">
                <a:solidFill>
                  <a:schemeClr val="bg1"/>
                </a:solidFill>
                <a:latin typeface="黑体" panose="02010609060101010101" pitchFamily="49" charset="-122"/>
                <a:ea typeface="黑体" panose="02010609060101010101" pitchFamily="49" charset="-122"/>
              </a:endParaRPr>
            </a:p>
          </p:txBody>
        </p:sp>
      </p:grpSp>
      <p:grpSp>
        <p:nvGrpSpPr>
          <p:cNvPr id="20" name="组合 19"/>
          <p:cNvGrpSpPr/>
          <p:nvPr/>
        </p:nvGrpSpPr>
        <p:grpSpPr>
          <a:xfrm>
            <a:off x="1043608" y="2037551"/>
            <a:ext cx="2521522" cy="1806575"/>
            <a:chOff x="1268956" y="1693678"/>
            <a:chExt cx="2484068" cy="1807330"/>
          </a:xfrm>
        </p:grpSpPr>
        <p:sp>
          <p:nvSpPr>
            <p:cNvPr id="21" name="左箭头 20"/>
            <p:cNvSpPr/>
            <p:nvPr/>
          </p:nvSpPr>
          <p:spPr bwMode="auto">
            <a:xfrm>
              <a:off x="1268956" y="1693678"/>
              <a:ext cx="2484068" cy="1807330"/>
            </a:xfrm>
            <a:prstGeom prst="lef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矩形 21"/>
            <p:cNvSpPr/>
            <p:nvPr/>
          </p:nvSpPr>
          <p:spPr>
            <a:xfrm>
              <a:off x="1533308" y="2151069"/>
              <a:ext cx="2088839" cy="95353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rPr>
                <a:t>国家的一切权力属于人民</a:t>
              </a:r>
              <a:endPar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grpSp>
      <p:grpSp>
        <p:nvGrpSpPr>
          <p:cNvPr id="23" name="组合 22"/>
          <p:cNvGrpSpPr/>
          <p:nvPr/>
        </p:nvGrpSpPr>
        <p:grpSpPr>
          <a:xfrm>
            <a:off x="1115616" y="4031769"/>
            <a:ext cx="2449514" cy="1017587"/>
            <a:chOff x="1334370" y="3858453"/>
            <a:chExt cx="2448273" cy="1017165"/>
          </a:xfrm>
        </p:grpSpPr>
        <p:sp>
          <p:nvSpPr>
            <p:cNvPr id="24" name="右箭头 23"/>
            <p:cNvSpPr/>
            <p:nvPr/>
          </p:nvSpPr>
          <p:spPr bwMode="auto">
            <a:xfrm>
              <a:off x="1334371" y="3858453"/>
              <a:ext cx="2448272" cy="1017165"/>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矩形 24"/>
            <p:cNvSpPr/>
            <p:nvPr/>
          </p:nvSpPr>
          <p:spPr>
            <a:xfrm>
              <a:off x="1334370" y="4120281"/>
              <a:ext cx="2098246" cy="5217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rPr>
                <a:t>选举代表组成</a:t>
              </a:r>
              <a:endPar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grpSp>
      <p:grpSp>
        <p:nvGrpSpPr>
          <p:cNvPr id="26" name="组合 25"/>
          <p:cNvGrpSpPr/>
          <p:nvPr/>
        </p:nvGrpSpPr>
        <p:grpSpPr>
          <a:xfrm>
            <a:off x="4495294" y="2155026"/>
            <a:ext cx="1460500" cy="1016000"/>
            <a:chOff x="5323153" y="1628800"/>
            <a:chExt cx="1460087" cy="1017165"/>
          </a:xfrm>
        </p:grpSpPr>
        <p:sp>
          <p:nvSpPr>
            <p:cNvPr id="27" name="右箭头 26"/>
            <p:cNvSpPr/>
            <p:nvPr/>
          </p:nvSpPr>
          <p:spPr bwMode="auto">
            <a:xfrm>
              <a:off x="5323153" y="1628800"/>
              <a:ext cx="1460087" cy="1017165"/>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矩形 13"/>
            <p:cNvSpPr/>
            <p:nvPr/>
          </p:nvSpPr>
          <p:spPr>
            <a:xfrm>
              <a:off x="5379931" y="1889673"/>
              <a:ext cx="1023037" cy="492443"/>
            </a:xfrm>
            <a:prstGeom prst="rect">
              <a:avLst/>
            </a:prstGeom>
            <a:noFill/>
            <a:ln w="9525">
              <a:noFill/>
            </a:ln>
          </p:spPr>
          <p:txBody>
            <a:bodyPr wrap="none">
              <a:spAutoFit/>
            </a:bodyPr>
            <a:lstStyle/>
            <a:p>
              <a:r>
                <a:rPr lang="zh-CN" altLang="en-US" sz="2600" b="1" dirty="0">
                  <a:solidFill>
                    <a:schemeClr val="bg1"/>
                  </a:solidFill>
                  <a:latin typeface="宋体" panose="02010600030101010101" pitchFamily="2" charset="-122"/>
                </a:rPr>
                <a:t>产 生</a:t>
              </a:r>
              <a:endParaRPr lang="zh-CN" altLang="en-US" sz="2600" b="1" dirty="0">
                <a:solidFill>
                  <a:schemeClr val="bg1"/>
                </a:solidFill>
                <a:latin typeface="宋体" panose="02010600030101010101" pitchFamily="2" charset="-122"/>
              </a:endParaRPr>
            </a:p>
          </p:txBody>
        </p:sp>
      </p:grpSp>
      <p:grpSp>
        <p:nvGrpSpPr>
          <p:cNvPr id="29" name="组合 28"/>
          <p:cNvGrpSpPr/>
          <p:nvPr/>
        </p:nvGrpSpPr>
        <p:grpSpPr>
          <a:xfrm>
            <a:off x="4427984" y="3063076"/>
            <a:ext cx="1663700" cy="1017588"/>
            <a:chOff x="2339752" y="5085184"/>
            <a:chExt cx="1663253" cy="1017588"/>
          </a:xfrm>
        </p:grpSpPr>
        <p:sp>
          <p:nvSpPr>
            <p:cNvPr id="30" name="右箭头 29"/>
            <p:cNvSpPr/>
            <p:nvPr/>
          </p:nvSpPr>
          <p:spPr bwMode="auto">
            <a:xfrm flipH="1">
              <a:off x="2339752" y="5085184"/>
              <a:ext cx="1575963" cy="1017588"/>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矩形 14"/>
            <p:cNvSpPr/>
            <p:nvPr/>
          </p:nvSpPr>
          <p:spPr>
            <a:xfrm>
              <a:off x="2483768" y="5350479"/>
              <a:ext cx="1519237" cy="492648"/>
            </a:xfrm>
            <a:prstGeom prst="rect">
              <a:avLst/>
            </a:prstGeom>
            <a:noFill/>
            <a:ln w="9525">
              <a:noFill/>
            </a:ln>
          </p:spPr>
          <p:txBody>
            <a:bodyPr wrap="none">
              <a:spAutoFit/>
            </a:bodyPr>
            <a:lstStyle/>
            <a:p>
              <a:r>
                <a:rPr lang="zh-CN" altLang="en-US" sz="2600" b="1" dirty="0">
                  <a:solidFill>
                    <a:schemeClr val="bg1"/>
                  </a:solidFill>
                  <a:latin typeface="Arial" panose="020B0604020202020204" pitchFamily="34" charset="0"/>
                </a:rPr>
                <a:t>对其负责</a:t>
              </a:r>
              <a:endParaRPr lang="zh-CN" altLang="en-US" sz="2600" b="1" dirty="0">
                <a:solidFill>
                  <a:schemeClr val="bg1"/>
                </a:solidFill>
                <a:latin typeface="Arial" panose="020B0604020202020204" pitchFamily="34" charset="0"/>
              </a:endParaRPr>
            </a:p>
          </p:txBody>
        </p:sp>
      </p:grpSp>
      <p:grpSp>
        <p:nvGrpSpPr>
          <p:cNvPr id="32" name="组合 31"/>
          <p:cNvGrpSpPr/>
          <p:nvPr/>
        </p:nvGrpSpPr>
        <p:grpSpPr>
          <a:xfrm>
            <a:off x="4622929" y="4106282"/>
            <a:ext cx="1460500" cy="1016000"/>
            <a:chOff x="5652119" y="1628800"/>
            <a:chExt cx="1460087" cy="1017165"/>
          </a:xfrm>
        </p:grpSpPr>
        <p:sp>
          <p:nvSpPr>
            <p:cNvPr id="33" name="右箭头 32"/>
            <p:cNvSpPr/>
            <p:nvPr/>
          </p:nvSpPr>
          <p:spPr bwMode="auto">
            <a:xfrm>
              <a:off x="5652119" y="1628800"/>
              <a:ext cx="1460087" cy="1017165"/>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13"/>
            <p:cNvSpPr/>
            <p:nvPr/>
          </p:nvSpPr>
          <p:spPr>
            <a:xfrm>
              <a:off x="5652120" y="1889673"/>
              <a:ext cx="1204254" cy="584234"/>
            </a:xfrm>
            <a:prstGeom prst="rect">
              <a:avLst/>
            </a:prstGeom>
            <a:noFill/>
            <a:ln w="9525">
              <a:noFill/>
            </a:ln>
          </p:spPr>
          <p:txBody>
            <a:bodyPr wrap="none">
              <a:spAutoFit/>
            </a:bodyPr>
            <a:lstStyle/>
            <a:p>
              <a:r>
                <a:rPr lang="zh-CN" altLang="en-US" sz="3200" b="1" dirty="0">
                  <a:solidFill>
                    <a:srgbClr val="C00000"/>
                  </a:solidFill>
                  <a:latin typeface="宋体" panose="02010600030101010101" pitchFamily="2" charset="-122"/>
                </a:rPr>
                <a:t>监 督</a:t>
              </a:r>
              <a:endParaRPr lang="zh-CN" altLang="en-US" sz="3200" b="1" dirty="0">
                <a:solidFill>
                  <a:srgbClr val="C00000"/>
                </a:solidFill>
                <a:latin typeface="宋体" panose="02010600030101010101" pitchFamily="2" charset="-122"/>
              </a:endParaRPr>
            </a:p>
          </p:txBody>
        </p:sp>
      </p:grpSp>
      <p:sp>
        <p:nvSpPr>
          <p:cNvPr id="35" name="文本框 13"/>
          <p:cNvSpPr txBox="1"/>
          <p:nvPr/>
        </p:nvSpPr>
        <p:spPr>
          <a:xfrm>
            <a:off x="6012160" y="2793836"/>
            <a:ext cx="2225675"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sz="2800" b="1" dirty="0">
                <a:solidFill>
                  <a:schemeClr val="bg1"/>
                </a:solidFill>
              </a:rPr>
              <a:t>人民政府</a:t>
            </a:r>
            <a:endParaRPr lang="zh-CN" altLang="en-US" sz="2800" b="1" dirty="0">
              <a:solidFill>
                <a:schemeClr val="bg1"/>
              </a:solidFill>
            </a:endParaRPr>
          </a:p>
          <a:p>
            <a:r>
              <a:rPr lang="zh-CN" altLang="en-US" sz="2800" b="1" dirty="0" smtClean="0">
                <a:solidFill>
                  <a:schemeClr val="bg1"/>
                </a:solidFill>
              </a:rPr>
              <a:t>人民法院</a:t>
            </a:r>
            <a:endParaRPr lang="zh-CN" altLang="en-US" sz="2800" b="1" dirty="0" smtClean="0">
              <a:solidFill>
                <a:schemeClr val="bg1"/>
              </a:solidFill>
            </a:endParaRPr>
          </a:p>
          <a:p>
            <a:r>
              <a:rPr lang="zh-CN" altLang="en-US" sz="2800" b="1" dirty="0" smtClean="0">
                <a:solidFill>
                  <a:schemeClr val="bg1"/>
                </a:solidFill>
              </a:rPr>
              <a:t>人民检察院</a:t>
            </a:r>
            <a:endParaRPr lang="zh-CN" altLang="en-US" sz="2800" b="1" dirty="0">
              <a:solidFill>
                <a:schemeClr val="bg1"/>
              </a:solidFill>
            </a:endParaRPr>
          </a:p>
        </p:txBody>
      </p:sp>
      <p:sp>
        <p:nvSpPr>
          <p:cNvPr id="4" name="TextBox 3"/>
          <p:cNvSpPr txBox="1"/>
          <p:nvPr/>
        </p:nvSpPr>
        <p:spPr>
          <a:xfrm>
            <a:off x="3344689" y="552975"/>
            <a:ext cx="1465898" cy="19380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2400" b="1" dirty="0" smtClean="0">
                <a:latin typeface="华文琥珀" pitchFamily="2" charset="-122"/>
                <a:ea typeface="华文琥珀" pitchFamily="2" charset="-122"/>
              </a:rPr>
              <a:t>权力机关</a:t>
            </a:r>
            <a:endParaRPr lang="zh-CN" altLang="en-US" sz="2400" b="1" dirty="0" smtClean="0">
              <a:latin typeface="华文琥珀" pitchFamily="2" charset="-122"/>
              <a:ea typeface="华文琥珀" pitchFamily="2" charset="-122"/>
            </a:endParaRPr>
          </a:p>
          <a:p>
            <a:pPr algn="ctr"/>
            <a:r>
              <a:rPr lang="zh-CN" altLang="en-US" sz="2400" b="1" dirty="0">
                <a:latin typeface="华文琥珀" pitchFamily="2" charset="-122"/>
                <a:ea typeface="华文琥珀" pitchFamily="2" charset="-122"/>
              </a:rPr>
              <a:t>立法权</a:t>
            </a:r>
            <a:endParaRPr lang="zh-CN" altLang="en-US" sz="2400" b="1" dirty="0">
              <a:latin typeface="华文琥珀" pitchFamily="2" charset="-122"/>
              <a:ea typeface="华文琥珀" pitchFamily="2" charset="-122"/>
            </a:endParaRPr>
          </a:p>
          <a:p>
            <a:pPr algn="ctr"/>
            <a:r>
              <a:rPr lang="zh-CN" altLang="en-US" sz="2400" b="1" dirty="0">
                <a:latin typeface="华文琥珀" pitchFamily="2" charset="-122"/>
                <a:ea typeface="华文琥珀" pitchFamily="2" charset="-122"/>
              </a:rPr>
              <a:t>决定权</a:t>
            </a:r>
            <a:endParaRPr lang="zh-CN" altLang="en-US" sz="2400" b="1" dirty="0">
              <a:latin typeface="华文琥珀" pitchFamily="2" charset="-122"/>
              <a:ea typeface="华文琥珀" pitchFamily="2" charset="-122"/>
            </a:endParaRPr>
          </a:p>
          <a:p>
            <a:pPr algn="ctr"/>
            <a:r>
              <a:rPr lang="zh-CN" altLang="en-US" sz="2400" b="1" dirty="0">
                <a:latin typeface="华文琥珀" pitchFamily="2" charset="-122"/>
                <a:ea typeface="华文琥珀" pitchFamily="2" charset="-122"/>
              </a:rPr>
              <a:t>任免权</a:t>
            </a:r>
            <a:endParaRPr lang="zh-CN" altLang="en-US" sz="2400" b="1" dirty="0">
              <a:latin typeface="华文琥珀" pitchFamily="2" charset="-122"/>
              <a:ea typeface="华文琥珀" pitchFamily="2" charset="-122"/>
            </a:endParaRPr>
          </a:p>
          <a:p>
            <a:pPr algn="ctr"/>
            <a:r>
              <a:rPr lang="zh-CN" altLang="en-US" sz="2400" b="1" dirty="0">
                <a:latin typeface="华文琥珀" pitchFamily="2" charset="-122"/>
                <a:ea typeface="华文琥珀" pitchFamily="2" charset="-122"/>
              </a:rPr>
              <a:t>监督权</a:t>
            </a:r>
            <a:endParaRPr lang="zh-CN" altLang="en-US" sz="2400" b="1" dirty="0">
              <a:latin typeface="华文琥珀" pitchFamily="2" charset="-122"/>
              <a:ea typeface="华文琥珀" pitchFamily="2" charset="-122"/>
            </a:endParaRPr>
          </a:p>
        </p:txBody>
      </p:sp>
      <p:sp>
        <p:nvSpPr>
          <p:cNvPr id="37" name="TextBox 36"/>
          <p:cNvSpPr txBox="1"/>
          <p:nvPr/>
        </p:nvSpPr>
        <p:spPr>
          <a:xfrm>
            <a:off x="7596336" y="2708920"/>
            <a:ext cx="146589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zh-CN" altLang="en-US" sz="2400" b="1" dirty="0">
                <a:latin typeface="华文琥珀" pitchFamily="2" charset="-122"/>
                <a:ea typeface="华文琥珀" pitchFamily="2" charset="-122"/>
              </a:rPr>
              <a:t>行政</a:t>
            </a:r>
            <a:r>
              <a:rPr lang="zh-CN" altLang="en-US" sz="2400" b="1" dirty="0" smtClean="0">
                <a:latin typeface="华文琥珀" pitchFamily="2" charset="-122"/>
                <a:ea typeface="华文琥珀" pitchFamily="2" charset="-122"/>
              </a:rPr>
              <a:t>机关</a:t>
            </a:r>
            <a:endParaRPr lang="zh-CN" altLang="en-US" sz="2400" b="1" dirty="0">
              <a:latin typeface="华文琥珀" pitchFamily="2" charset="-122"/>
              <a:ea typeface="华文琥珀" pitchFamily="2" charset="-122"/>
            </a:endParaRPr>
          </a:p>
        </p:txBody>
      </p:sp>
      <p:sp>
        <p:nvSpPr>
          <p:cNvPr id="38" name="TextBox 37"/>
          <p:cNvSpPr txBox="1"/>
          <p:nvPr/>
        </p:nvSpPr>
        <p:spPr>
          <a:xfrm>
            <a:off x="7596336" y="3717032"/>
            <a:ext cx="146589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zh-CN" altLang="en-US" sz="2400" b="1" dirty="0" smtClean="0">
                <a:latin typeface="华文琥珀" pitchFamily="2" charset="-122"/>
                <a:ea typeface="华文琥珀" pitchFamily="2" charset="-122"/>
              </a:rPr>
              <a:t>检察机关</a:t>
            </a:r>
            <a:endParaRPr lang="zh-CN" altLang="en-US" sz="2400" b="1" dirty="0">
              <a:latin typeface="华文琥珀" pitchFamily="2" charset="-122"/>
              <a:ea typeface="华文琥珀" pitchFamily="2" charset="-122"/>
            </a:endParaRPr>
          </a:p>
        </p:txBody>
      </p:sp>
      <p:sp>
        <p:nvSpPr>
          <p:cNvPr id="39" name="TextBox 38"/>
          <p:cNvSpPr txBox="1"/>
          <p:nvPr/>
        </p:nvSpPr>
        <p:spPr>
          <a:xfrm>
            <a:off x="7596336" y="3212976"/>
            <a:ext cx="146589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zh-CN" altLang="en-US" sz="2400" b="1" dirty="0" smtClean="0">
                <a:latin typeface="华文琥珀" pitchFamily="2" charset="-122"/>
                <a:ea typeface="华文琥珀" pitchFamily="2" charset="-122"/>
              </a:rPr>
              <a:t>审判机关</a:t>
            </a:r>
            <a:endParaRPr lang="zh-CN" altLang="en-US" sz="2400" b="1" dirty="0">
              <a:latin typeface="华文琥珀" pitchFamily="2" charset="-122"/>
              <a:ea typeface="华文琥珀" pitchFamily="2" charset="-122"/>
            </a:endParaRPr>
          </a:p>
        </p:txBody>
      </p:sp>
      <p:sp>
        <p:nvSpPr>
          <p:cNvPr id="7" name="矩形 6"/>
          <p:cNvSpPr/>
          <p:nvPr/>
        </p:nvSpPr>
        <p:spPr>
          <a:xfrm>
            <a:off x="6012289" y="4178796"/>
            <a:ext cx="1970405" cy="521970"/>
          </a:xfrm>
          <a:prstGeom prst="rect">
            <a:avLst/>
          </a:prstGeom>
          <a:solidFill>
            <a:schemeClr val="tx2"/>
          </a:solidFill>
        </p:spPr>
        <p:txBody>
          <a:bodyPr wrap="none">
            <a:spAutoFit/>
          </a:bodyPr>
          <a:lstStyle/>
          <a:p>
            <a:r>
              <a:rPr lang="zh-CN" altLang="en-US" sz="2800" b="1" dirty="0">
                <a:solidFill>
                  <a:schemeClr val="bg1"/>
                </a:solidFill>
              </a:rPr>
              <a:t>监察委员会</a:t>
            </a:r>
            <a:endParaRPr lang="zh-CN" altLang="en-US" sz="2800" b="1" dirty="0" smtClean="0">
              <a:solidFill>
                <a:schemeClr val="bg1"/>
              </a:solidFill>
              <a:latin typeface="宋体" panose="02010600030101010101" pitchFamily="2" charset="-122"/>
            </a:endParaRPr>
          </a:p>
        </p:txBody>
      </p:sp>
      <p:sp>
        <p:nvSpPr>
          <p:cNvPr id="2" name="TextBox 1"/>
          <p:cNvSpPr txBox="1"/>
          <p:nvPr/>
        </p:nvSpPr>
        <p:spPr>
          <a:xfrm>
            <a:off x="6300192" y="1916832"/>
            <a:ext cx="2716584" cy="461665"/>
          </a:xfrm>
          <a:prstGeom prst="rect">
            <a:avLst/>
          </a:prstGeom>
          <a:noFill/>
        </p:spPr>
        <p:txBody>
          <a:bodyPr wrap="square" rtlCol="0">
            <a:spAutoFit/>
          </a:bodyPr>
          <a:lstStyle/>
          <a:p>
            <a:r>
              <a:rPr lang="zh-CN" altLang="en-US" sz="2400" b="1" dirty="0" smtClean="0"/>
              <a:t>一府两院一委</a:t>
            </a:r>
            <a:endParaRPr lang="zh-CN" altLang="en-US" sz="2400" b="1" dirty="0"/>
          </a:p>
        </p:txBody>
      </p:sp>
      <p:sp>
        <p:nvSpPr>
          <p:cNvPr id="36" name="TextBox 35"/>
          <p:cNvSpPr txBox="1"/>
          <p:nvPr/>
        </p:nvSpPr>
        <p:spPr>
          <a:xfrm>
            <a:off x="2048085" y="91416"/>
            <a:ext cx="4760082"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sz="2400" b="1" dirty="0" smtClean="0">
                <a:latin typeface="华文琥珀" pitchFamily="2" charset="-122"/>
                <a:ea typeface="华文琥珀" pitchFamily="2" charset="-122"/>
              </a:rPr>
              <a:t>在国家机构中居于主导地位</a:t>
            </a:r>
            <a:endParaRPr lang="zh-CN" altLang="en-US" sz="2400" b="1" dirty="0">
              <a:latin typeface="华文琥珀" pitchFamily="2" charset="-122"/>
              <a:ea typeface="华文琥珀" pitchFamily="2" charset="-122"/>
            </a:endParaRPr>
          </a:p>
        </p:txBody>
      </p:sp>
      <p:sp>
        <p:nvSpPr>
          <p:cNvPr id="40" name="TextBox 39"/>
          <p:cNvSpPr txBox="1"/>
          <p:nvPr/>
        </p:nvSpPr>
        <p:spPr>
          <a:xfrm>
            <a:off x="7596589" y="4232959"/>
            <a:ext cx="146589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zh-CN" altLang="en-US" sz="2400" b="1" dirty="0" smtClean="0">
                <a:latin typeface="华文琥珀" pitchFamily="2" charset="-122"/>
                <a:ea typeface="华文琥珀" pitchFamily="2" charset="-122"/>
              </a:rPr>
              <a:t>监察机关</a:t>
            </a:r>
            <a:endParaRPr lang="zh-CN" altLang="en-US" sz="2400" b="1" dirty="0">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2"/>
          <p:cNvSpPr txBox="1"/>
          <p:nvPr/>
        </p:nvSpPr>
        <p:spPr>
          <a:xfrm>
            <a:off x="833120" y="1069975"/>
            <a:ext cx="7742555" cy="583565"/>
          </a:xfrm>
          <a:prstGeom prst="rect">
            <a:avLst/>
          </a:prstGeom>
          <a:gradFill rotWithShape="1">
            <a:gsLst>
              <a:gs pos="0">
                <a:srgbClr val="FECF40"/>
              </a:gs>
              <a:gs pos="100000">
                <a:srgbClr val="846C21"/>
              </a:gs>
            </a:gsLst>
            <a:lin ang="5400000"/>
            <a:tileRect/>
          </a:gradFill>
          <a:ln w="9525">
            <a:noFill/>
          </a:ln>
        </p:spPr>
        <p:txBody>
          <a:bodyPr wrap="square" anchor="t">
            <a:spAutoFit/>
          </a:bodyPr>
          <a:p>
            <a:r>
              <a:rPr lang="en-US" altLang="zh-CN" sz="3200" b="1" dirty="0">
                <a:solidFill>
                  <a:srgbClr val="CC0099"/>
                </a:solidFill>
                <a:latin typeface="Arial" panose="020B0604020202020204" pitchFamily="34" charset="0"/>
                <a:ea typeface="宋体" panose="02010600030101010101" pitchFamily="2" charset="-122"/>
              </a:rPr>
              <a:t>1</a:t>
            </a:r>
            <a:r>
              <a:rPr lang="zh-CN" altLang="en-US" sz="3200" b="1" dirty="0">
                <a:solidFill>
                  <a:srgbClr val="CC0099"/>
                </a:solidFill>
                <a:latin typeface="Arial" panose="020B0604020202020204" pitchFamily="34" charset="0"/>
                <a:ea typeface="宋体" panose="02010600030101010101" pitchFamily="2" charset="-122"/>
              </a:rPr>
              <a:t>、为什么要加强宪法监督？</a:t>
            </a:r>
            <a:endParaRPr lang="zh-CN" altLang="en-US" sz="3200" b="1" dirty="0">
              <a:solidFill>
                <a:srgbClr val="CC0099"/>
              </a:solidFill>
              <a:latin typeface="Arial" panose="020B0604020202020204" pitchFamily="34" charset="0"/>
              <a:ea typeface="宋体" panose="02010600030101010101" pitchFamily="2" charset="-122"/>
            </a:endParaRPr>
          </a:p>
        </p:txBody>
      </p:sp>
      <p:sp>
        <p:nvSpPr>
          <p:cNvPr id="11265" name="文本框 2"/>
          <p:cNvSpPr txBox="1"/>
          <p:nvPr/>
        </p:nvSpPr>
        <p:spPr>
          <a:xfrm>
            <a:off x="400685" y="168593"/>
            <a:ext cx="5194300" cy="645160"/>
          </a:xfrm>
          <a:prstGeom prst="rect">
            <a:avLst/>
          </a:prstGeom>
          <a:gradFill rotWithShape="1">
            <a:gsLst>
              <a:gs pos="0">
                <a:srgbClr val="FBFB11"/>
              </a:gs>
              <a:gs pos="100000">
                <a:srgbClr val="838309"/>
              </a:gs>
            </a:gsLst>
            <a:lin ang="5400000"/>
            <a:tileRect/>
          </a:gradFill>
          <a:ln w="9525">
            <a:noFill/>
          </a:ln>
        </p:spPr>
        <p:txBody>
          <a:bodyPr anchor="t">
            <a:spAutoFit/>
          </a:bodyPr>
          <a:p>
            <a:r>
              <a:rPr lang="zh-CN" altLang="en-US" sz="3600" b="1" dirty="0">
                <a:solidFill>
                  <a:srgbClr val="CC0099"/>
                </a:solidFill>
                <a:latin typeface="Arial" panose="020B0604020202020204" pitchFamily="34" charset="0"/>
                <a:ea typeface="宋体" panose="02010600030101010101" pitchFamily="2" charset="-122"/>
              </a:rPr>
              <a:t>板块一、监督权力行使</a:t>
            </a:r>
            <a:endParaRPr lang="zh-CN" altLang="en-US" sz="3600" b="1" dirty="0">
              <a:solidFill>
                <a:srgbClr val="CC0099"/>
              </a:solidFill>
              <a:latin typeface="Arial" panose="020B0604020202020204" pitchFamily="34" charset="0"/>
              <a:ea typeface="宋体" panose="02010600030101010101" pitchFamily="2" charset="-122"/>
            </a:endParaRPr>
          </a:p>
        </p:txBody>
      </p:sp>
      <p:sp>
        <p:nvSpPr>
          <p:cNvPr id="5" name="矩形 4"/>
          <p:cNvSpPr/>
          <p:nvPr/>
        </p:nvSpPr>
        <p:spPr>
          <a:xfrm>
            <a:off x="92075" y="5193030"/>
            <a:ext cx="8960485" cy="1630045"/>
          </a:xfrm>
          <a:prstGeom prst="rect">
            <a:avLst/>
          </a:prstGeom>
          <a:solidFill>
            <a:schemeClr val="bg1"/>
          </a:solidFill>
          <a:ln w="28575">
            <a:solidFill>
              <a:srgbClr val="FF0000"/>
            </a:solidFill>
          </a:ln>
        </p:spPr>
        <p:txBody>
          <a:bodyPr wrap="square">
            <a:spAutoFit/>
          </a:bodyPr>
          <a:p>
            <a:r>
              <a:rPr lang="zh-CN" altLang="en-US" sz="2800" b="1" dirty="0" smtClean="0">
                <a:latin typeface="黑体" panose="02010609060101010101" pitchFamily="49" charset="-122"/>
                <a:ea typeface="黑体" panose="02010609060101010101" pitchFamily="49" charset="-122"/>
              </a:rPr>
              <a:t>  </a:t>
            </a:r>
            <a:r>
              <a:rPr lang="zh-CN" altLang="en-US" sz="2400" b="1" dirty="0" smtClean="0">
                <a:latin typeface="黑体" panose="02010609060101010101" pitchFamily="49" charset="-122"/>
                <a:ea typeface="黑体" panose="02010609060101010101" pitchFamily="49" charset="-122"/>
              </a:rPr>
              <a:t>“一切</a:t>
            </a:r>
            <a:r>
              <a:rPr lang="zh-CN" altLang="en-US" sz="2400" b="1" dirty="0">
                <a:latin typeface="黑体" panose="02010609060101010101" pitchFamily="49" charset="-122"/>
                <a:ea typeface="黑体" panose="02010609060101010101" pitchFamily="49" charset="-122"/>
              </a:rPr>
              <a:t>有权力的人都容易滥用权力，这是</a:t>
            </a:r>
            <a:r>
              <a:rPr lang="zh-CN" altLang="en-US" sz="2400" b="1" dirty="0" smtClean="0">
                <a:latin typeface="黑体" panose="02010609060101010101" pitchFamily="49" charset="-122"/>
                <a:ea typeface="黑体" panose="02010609060101010101" pitchFamily="49" charset="-122"/>
              </a:rPr>
              <a:t>万古不变的</a:t>
            </a:r>
            <a:r>
              <a:rPr lang="zh-CN" altLang="en-US" sz="2400" b="1" dirty="0">
                <a:latin typeface="黑体" panose="02010609060101010101" pitchFamily="49" charset="-122"/>
                <a:ea typeface="黑体" panose="02010609060101010101" pitchFamily="49" charset="-122"/>
              </a:rPr>
              <a:t>一条经验</a:t>
            </a:r>
            <a:r>
              <a:rPr lang="zh-CN" altLang="en-US" sz="2400" b="1" dirty="0" smtClean="0">
                <a:latin typeface="黑体" panose="02010609060101010101" pitchFamily="49" charset="-122"/>
                <a:ea typeface="黑体" panose="02010609060101010101" pitchFamily="49" charset="-122"/>
              </a:rPr>
              <a:t>。”                              </a:t>
            </a:r>
            <a:r>
              <a:rPr lang="en-US" altLang="zh-CN" sz="24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孟德斯鸠（法）</a:t>
            </a:r>
            <a:endParaRPr lang="zh-CN" altLang="en-US" sz="2000" b="1" dirty="0" smtClean="0">
              <a:latin typeface="黑体" panose="02010609060101010101" pitchFamily="49" charset="-122"/>
              <a:ea typeface="黑体" panose="02010609060101010101" pitchFamily="49" charset="-122"/>
            </a:endParaRPr>
          </a:p>
          <a:p>
            <a:pPr algn="l"/>
            <a:r>
              <a:rPr lang="zh-CN" altLang="en-US" sz="2400" b="1" dirty="0" smtClean="0">
                <a:latin typeface="黑体" panose="02010609060101010101" pitchFamily="49" charset="-122"/>
                <a:ea typeface="黑体" panose="02010609060101010101" pitchFamily="49" charset="-122"/>
              </a:rPr>
              <a:t>  “权力倾向于腐败</a:t>
            </a:r>
            <a:r>
              <a:rPr lang="en-US" altLang="zh-CN" sz="2400" b="1" dirty="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绝对的权力</a:t>
            </a:r>
            <a:r>
              <a:rPr lang="zh-CN" altLang="en-US" sz="2400" b="1" dirty="0">
                <a:latin typeface="黑体" panose="02010609060101010101" pitchFamily="49" charset="-122"/>
                <a:ea typeface="黑体" panose="02010609060101010101" pitchFamily="49" charset="-122"/>
              </a:rPr>
              <a:t>倾向于</a:t>
            </a:r>
            <a:r>
              <a:rPr lang="zh-CN" altLang="en-US" sz="2400" b="1" dirty="0" smtClean="0">
                <a:latin typeface="黑体" panose="02010609060101010101" pitchFamily="49" charset="-122"/>
                <a:ea typeface="黑体" panose="02010609060101010101" pitchFamily="49" charset="-122"/>
              </a:rPr>
              <a:t>绝对的腐败。</a:t>
            </a:r>
            <a:r>
              <a:rPr lang="en-US" altLang="zh-CN" sz="2400" b="1" dirty="0" smtClean="0">
                <a:latin typeface="黑体" panose="02010609060101010101" pitchFamily="49" charset="-122"/>
                <a:ea typeface="黑体" panose="02010609060101010101" pitchFamily="49" charset="-122"/>
              </a:rPr>
              <a:t>”</a:t>
            </a:r>
            <a:endParaRPr lang="en-US" altLang="zh-CN" sz="2400" b="1" dirty="0" smtClean="0">
              <a:latin typeface="黑体" panose="02010609060101010101" pitchFamily="49" charset="-122"/>
              <a:ea typeface="黑体" panose="02010609060101010101" pitchFamily="49" charset="-122"/>
            </a:endParaRPr>
          </a:p>
          <a:p>
            <a:pPr algn="l"/>
            <a:r>
              <a:rPr lang="zh-CN" altLang="en-US" sz="2400" b="1" dirty="0" smtClean="0">
                <a:latin typeface="黑体" panose="02010609060101010101" pitchFamily="49" charset="-122"/>
                <a:ea typeface="黑体" panose="02010609060101010101" pitchFamily="49" charset="-122"/>
              </a:rPr>
              <a:t>                                    </a:t>
            </a: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阿克顿（英）</a:t>
            </a:r>
            <a:endParaRPr lang="zh-CN" altLang="en-US" sz="2400" b="1" dirty="0" smtClean="0">
              <a:latin typeface="黑体" panose="02010609060101010101" pitchFamily="49" charset="-122"/>
              <a:ea typeface="黑体" panose="02010609060101010101" pitchFamily="49" charset="-122"/>
            </a:endParaRPr>
          </a:p>
        </p:txBody>
      </p:sp>
      <p:pic>
        <p:nvPicPr>
          <p:cNvPr id="72706" name="Picture 2" descr="https://timgsa.baidu.com/timg?image&amp;quality=80&amp;size=b9999_10000&amp;sec=1520822818&amp;di=05c63f6f6a45ebf8285c9b122c729ad4&amp;imgtype=jpg&amp;er=1&amp;src=http%3A%2F%2Fy0.ifengimg.com%2Fcmpp%2F2015%2F09%2F23%2F22%2F0b345928-65d3-4427-8f1e-655a58352258_size282_w600_h320.jpg"/>
          <p:cNvPicPr>
            <a:picLocks noChangeAspect="1" noChangeArrowheads="1"/>
          </p:cNvPicPr>
          <p:nvPr/>
        </p:nvPicPr>
        <p:blipFill>
          <a:blip r:embed="rId1" cstate="print"/>
          <a:srcRect/>
          <a:stretch>
            <a:fillRect/>
          </a:stretch>
        </p:blipFill>
        <p:spPr bwMode="auto">
          <a:xfrm>
            <a:off x="400685" y="2609215"/>
            <a:ext cx="3086735" cy="2099310"/>
          </a:xfrm>
          <a:prstGeom prst="ellipse">
            <a:avLst/>
          </a:prstGeom>
          <a:ln>
            <a:noFill/>
          </a:ln>
          <a:effectLst>
            <a:softEdge rad="112500"/>
          </a:effectLst>
        </p:spPr>
      </p:pic>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backgroundRemoval t="0" b="97750" l="1786" r="97768">
                        <a14:foregroundMark x1="45759" y1="62250" x2="78571" y2="57250"/>
                        <a14:foregroundMark x1="45313" y1="62250" x2="67634" y2="73750"/>
                        <a14:foregroundMark x1="77455" y1="56250" x2="86607" y2="50250"/>
                        <a14:foregroundMark x1="82366" y1="48500" x2="85938" y2="47000"/>
                        <a14:foregroundMark x1="55357" y1="14250" x2="54464" y2="26250"/>
                        <a14:foregroundMark x1="20089" y1="64500" x2="38170" y2="67000"/>
                        <a14:foregroundMark x1="23214" y1="86250" x2="42411" y2="87500"/>
                        <a14:foregroundMark x1="70313" y1="56750" x2="83259" y2="49250"/>
                      </a14:backgroundRemoval>
                    </a14:imgEffect>
                  </a14:imgLayer>
                </a14:imgProps>
              </a:ext>
            </a:extLst>
          </a:blip>
          <a:stretch>
            <a:fillRect/>
          </a:stretch>
        </p:blipFill>
        <p:spPr>
          <a:xfrm>
            <a:off x="6894830" y="2497455"/>
            <a:ext cx="2065655" cy="2695575"/>
          </a:xfrm>
          <a:prstGeom prst="rect">
            <a:avLst/>
          </a:prstGeom>
        </p:spPr>
      </p:pic>
      <p:pic>
        <p:nvPicPr>
          <p:cNvPr id="4" name="图片 3"/>
          <p:cNvPicPr>
            <a:picLocks noChangeAspect="1"/>
          </p:cNvPicPr>
          <p:nvPr/>
        </p:nvPicPr>
        <p:blipFill>
          <a:blip r:embed="rId4"/>
          <a:stretch>
            <a:fillRect/>
          </a:stretch>
        </p:blipFill>
        <p:spPr>
          <a:xfrm>
            <a:off x="3681095" y="2454275"/>
            <a:ext cx="2701925" cy="2019935"/>
          </a:xfrm>
          <a:prstGeom prst="rect">
            <a:avLst/>
          </a:prstGeom>
        </p:spPr>
      </p:pic>
      <p:sp>
        <p:nvSpPr>
          <p:cNvPr id="6" name="文本框 5"/>
          <p:cNvSpPr txBox="1"/>
          <p:nvPr/>
        </p:nvSpPr>
        <p:spPr>
          <a:xfrm>
            <a:off x="91440" y="3776980"/>
            <a:ext cx="8825230" cy="3046095"/>
          </a:xfrm>
          <a:prstGeom prst="rect">
            <a:avLst/>
          </a:prstGeom>
          <a:solidFill>
            <a:schemeClr val="accent6">
              <a:lumMod val="20000"/>
              <a:lumOff val="80000"/>
            </a:schemeClr>
          </a:solidFill>
        </p:spPr>
        <p:txBody>
          <a:bodyPr wrap="square" rtlCol="0">
            <a:spAutoFit/>
          </a:bodyPr>
          <a:p>
            <a:r>
              <a:rPr lang="zh-CN" altLang="en-US" sz="3200" dirty="0">
                <a:solidFill>
                  <a:schemeClr val="accent1">
                    <a:lumMod val="10000"/>
                  </a:schemeClr>
                </a:solidFill>
                <a:latin typeface="Arial" panose="020B0604020202020204" pitchFamily="34" charset="0"/>
                <a:ea typeface="宋体" panose="02010600030101010101" pitchFamily="2" charset="-122"/>
                <a:sym typeface="+mn-ea"/>
              </a:rPr>
              <a:t>权力行使需要监督。监督是权力正确行使的</a:t>
            </a:r>
            <a:r>
              <a:rPr lang="zh-CN" altLang="en-US" sz="3200" u="sng" dirty="0">
                <a:solidFill>
                  <a:srgbClr val="FF0000"/>
                </a:solidFill>
                <a:latin typeface="Arial" panose="020B0604020202020204" pitchFamily="34" charset="0"/>
                <a:ea typeface="宋体" panose="02010600030101010101" pitchFamily="2" charset="-122"/>
                <a:sym typeface="+mn-ea"/>
              </a:rPr>
              <a:t>根本保证</a:t>
            </a:r>
            <a:r>
              <a:rPr lang="zh-CN" altLang="en-US" sz="3200" dirty="0">
                <a:solidFill>
                  <a:schemeClr val="accent1">
                    <a:lumMod val="10000"/>
                  </a:schemeClr>
                </a:solidFill>
                <a:latin typeface="Arial" panose="020B0604020202020204" pitchFamily="34" charset="0"/>
                <a:ea typeface="宋体" panose="02010600030101010101" pitchFamily="2" charset="-122"/>
                <a:sym typeface="+mn-ea"/>
              </a:rPr>
              <a:t>，不受监督的权力将导致腐败。</a:t>
            </a:r>
            <a:endParaRPr lang="zh-CN" altLang="en-US" sz="3200" dirty="0">
              <a:solidFill>
                <a:schemeClr val="accent1">
                  <a:lumMod val="10000"/>
                </a:schemeClr>
              </a:solidFill>
              <a:latin typeface="Arial" panose="020B0604020202020204" pitchFamily="34" charset="0"/>
              <a:ea typeface="宋体" panose="02010600030101010101" pitchFamily="2" charset="-122"/>
              <a:sym typeface="+mn-ea"/>
            </a:endParaRPr>
          </a:p>
          <a:p>
            <a:r>
              <a:rPr lang="zh-CN" altLang="en-US" sz="3200" dirty="0">
                <a:solidFill>
                  <a:schemeClr val="accent1">
                    <a:lumMod val="10000"/>
                  </a:schemeClr>
                </a:solidFill>
                <a:latin typeface="Arial" panose="020B0604020202020204" pitchFamily="34" charset="0"/>
                <a:ea typeface="宋体" panose="02010600030101010101" pitchFamily="2" charset="-122"/>
                <a:sym typeface="+mn-ea"/>
              </a:rPr>
              <a:t>    为了保证国家机关严格按照宪法和法律行使权力，需要建立健全完备的监督</a:t>
            </a:r>
            <a:r>
              <a:rPr lang="zh-CN" altLang="en-US" sz="3200" dirty="0">
                <a:solidFill>
                  <a:schemeClr val="accent2">
                    <a:lumMod val="75000"/>
                  </a:schemeClr>
                </a:solidFill>
                <a:latin typeface="Arial" panose="020B0604020202020204" pitchFamily="34" charset="0"/>
                <a:ea typeface="宋体" panose="02010600030101010101" pitchFamily="2" charset="-122"/>
                <a:sym typeface="+mn-ea"/>
              </a:rPr>
              <a:t>公权力</a:t>
            </a:r>
            <a:r>
              <a:rPr lang="zh-CN" altLang="en-US" sz="3200" dirty="0">
                <a:solidFill>
                  <a:schemeClr val="accent1">
                    <a:lumMod val="10000"/>
                  </a:schemeClr>
                </a:solidFill>
                <a:latin typeface="Arial" panose="020B0604020202020204" pitchFamily="34" charset="0"/>
                <a:ea typeface="宋体" panose="02010600030101010101" pitchFamily="2" charset="-122"/>
                <a:sym typeface="+mn-ea"/>
              </a:rPr>
              <a:t>行使的制度体系，在这一监督体系中，</a:t>
            </a:r>
            <a:r>
              <a:rPr lang="zh-CN" altLang="en-US" sz="3200" dirty="0">
                <a:solidFill>
                  <a:srgbClr val="FF0000"/>
                </a:solidFill>
                <a:latin typeface="Arial" panose="020B0604020202020204" pitchFamily="34" charset="0"/>
                <a:ea typeface="宋体" panose="02010600030101010101" pitchFamily="2" charset="-122"/>
                <a:sym typeface="+mn-ea"/>
              </a:rPr>
              <a:t>宪法监督制度具有基础性意义</a:t>
            </a:r>
            <a:r>
              <a:rPr lang="zh-CN" altLang="en-US" sz="3200" dirty="0">
                <a:solidFill>
                  <a:srgbClr val="0000FF"/>
                </a:solidFill>
                <a:latin typeface="Arial" panose="020B0604020202020204" pitchFamily="34" charset="0"/>
                <a:ea typeface="宋体" panose="02010600030101010101" pitchFamily="2" charset="-122"/>
                <a:sym typeface="+mn-ea"/>
              </a:rPr>
              <a:t>。</a:t>
            </a:r>
            <a:endParaRPr lang="zh-CN" altLang="en-US" sz="3200" b="1" dirty="0" smtClean="0">
              <a:solidFill>
                <a:srgbClr val="0000FF"/>
              </a:solidFill>
              <a:latin typeface="Arial" panose="020B0604020202020204" pitchFamily="34" charset="0"/>
              <a:ea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animEffect transition="in" filter="fade">
                                      <p:cBhvr>
                                        <p:cTn id="9" dur="500"/>
                                        <p:tgtEl>
                                          <p:spTgt spid="72706"/>
                                        </p:tgtEl>
                                      </p:cBhvr>
                                    </p:animEffect>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0.7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1"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6"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8`}WP@`51JY90M_[KOT($5F"/>
          <p:cNvPicPr>
            <a:picLocks noChangeAspect="1"/>
          </p:cNvPicPr>
          <p:nvPr/>
        </p:nvPicPr>
        <p:blipFill>
          <a:blip r:embed="rId1"/>
          <a:stretch>
            <a:fillRect/>
          </a:stretch>
        </p:blipFill>
        <p:spPr>
          <a:xfrm>
            <a:off x="15240" y="112395"/>
            <a:ext cx="8907780" cy="2975610"/>
          </a:xfrm>
          <a:prstGeom prst="rect">
            <a:avLst/>
          </a:prstGeom>
        </p:spPr>
      </p:pic>
      <p:pic>
        <p:nvPicPr>
          <p:cNvPr id="3" name="图片 2"/>
          <p:cNvPicPr>
            <a:picLocks noChangeAspect="1"/>
          </p:cNvPicPr>
          <p:nvPr/>
        </p:nvPicPr>
        <p:blipFill>
          <a:blip r:embed="rId2"/>
          <a:stretch>
            <a:fillRect/>
          </a:stretch>
        </p:blipFill>
        <p:spPr>
          <a:xfrm>
            <a:off x="5140960" y="3180080"/>
            <a:ext cx="3782060" cy="3519805"/>
          </a:xfrm>
          <a:prstGeom prst="rect">
            <a:avLst/>
          </a:prstGeom>
        </p:spPr>
      </p:pic>
      <p:sp>
        <p:nvSpPr>
          <p:cNvPr id="4" name="文本框 3"/>
          <p:cNvSpPr txBox="1"/>
          <p:nvPr/>
        </p:nvSpPr>
        <p:spPr>
          <a:xfrm>
            <a:off x="329565" y="3653790"/>
            <a:ext cx="4811395" cy="2553335"/>
          </a:xfrm>
          <a:prstGeom prst="rect">
            <a:avLst/>
          </a:prstGeom>
          <a:noFill/>
        </p:spPr>
        <p:txBody>
          <a:bodyPr wrap="square" rtlCol="0">
            <a:spAutoFit/>
          </a:bodyPr>
          <a:p>
            <a:r>
              <a:rPr lang="zh-CN" altLang="en-US" sz="3200" b="1">
                <a:solidFill>
                  <a:srgbClr val="FF0000"/>
                </a:solidFill>
              </a:rPr>
              <a:t>公权力</a:t>
            </a:r>
            <a:r>
              <a:rPr lang="zh-CN" altLang="en-US" sz="3200" b="1"/>
              <a:t>是指国家权力和公共权力的总括。主要是指国家机关及其公务人员基于公共利益而享有或行使的职务上的权力。</a:t>
            </a:r>
            <a:endParaRPr lang="zh-CN" altLang="en-US" sz="3200" b="1"/>
          </a:p>
        </p:txBody>
      </p:sp>
      <p:sp>
        <p:nvSpPr>
          <p:cNvPr id="7" name="矩形 6"/>
          <p:cNvSpPr/>
          <p:nvPr/>
        </p:nvSpPr>
        <p:spPr>
          <a:xfrm rot="21120000">
            <a:off x="219710" y="2947035"/>
            <a:ext cx="1203960" cy="706755"/>
          </a:xfrm>
          <a:prstGeom prst="rect">
            <a:avLst/>
          </a:prstGeom>
          <a:noFill/>
          <a:ln>
            <a:noFill/>
          </a:ln>
        </p:spPr>
        <p:txBody>
          <a:bodyPr wrap="none" rtlCol="0" anchor="t">
            <a:spAutoFit/>
            <a:scene3d>
              <a:camera prst="obliqueBottomLeft"/>
              <a:lightRig rig="threePt" dir="t"/>
            </a:scene3d>
            <a:sp3d extrusionH="285750">
              <a:extrusionClr>
                <a:srgbClr val="A0D0F2"/>
              </a:extrusionClr>
            </a:sp3d>
          </a:bodyPr>
          <a:p>
            <a:pPr algn="ctr"/>
            <a:r>
              <a:rPr lang="zh-CN" altLang="en-US" sz="4000" b="1">
                <a:blipFill>
                  <a:blip r:embed="rId3"/>
                  <a:tile tx="0" ty="0" sx="100000" sy="100000" flip="none" algn="b"/>
                </a:blipFill>
                <a:effectLst>
                  <a:outerShdw blurRad="38100" dist="25400" dir="5400000" algn="ctr" rotWithShape="0">
                    <a:srgbClr val="6E747A">
                      <a:alpha val="43000"/>
                    </a:srgbClr>
                  </a:outerShdw>
                </a:effectLst>
              </a:rPr>
              <a:t>链接</a:t>
            </a:r>
            <a:endParaRPr lang="zh-CN" altLang="en-US" sz="4000" b="1">
              <a:blipFill>
                <a:blip r:embed="rId3"/>
                <a:tile tx="0" ty="0" sx="100000" sy="100000" flip="none" algn="b"/>
              </a:blip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框 2"/>
          <p:cNvSpPr txBox="1"/>
          <p:nvPr/>
        </p:nvSpPr>
        <p:spPr>
          <a:xfrm>
            <a:off x="370205" y="1290320"/>
            <a:ext cx="6730365" cy="706755"/>
          </a:xfrm>
          <a:prstGeom prst="rect">
            <a:avLst/>
          </a:prstGeom>
          <a:gradFill rotWithShape="1">
            <a:gsLst>
              <a:gs pos="0">
                <a:srgbClr val="FECF40"/>
              </a:gs>
              <a:gs pos="100000">
                <a:srgbClr val="846C21"/>
              </a:gs>
            </a:gsLst>
            <a:lin ang="5400000"/>
            <a:tileRect/>
          </a:gradFill>
          <a:ln w="9525">
            <a:noFill/>
          </a:ln>
        </p:spPr>
        <p:txBody>
          <a:bodyPr wrap="square" anchor="t">
            <a:spAutoFit/>
          </a:bodyPr>
          <a:p>
            <a:r>
              <a:rPr lang="en-US" altLang="zh-CN" sz="4000" dirty="0">
                <a:solidFill>
                  <a:srgbClr val="FF00FF"/>
                </a:solidFill>
                <a:latin typeface="Arial" panose="020B0604020202020204" pitchFamily="34" charset="0"/>
                <a:ea typeface="宋体" panose="02010600030101010101" pitchFamily="2" charset="-122"/>
              </a:rPr>
              <a:t>2</a:t>
            </a:r>
            <a:r>
              <a:rPr lang="zh-CN" altLang="en-US" sz="4000" dirty="0">
                <a:solidFill>
                  <a:srgbClr val="FF00FF"/>
                </a:solidFill>
                <a:latin typeface="Arial" panose="020B0604020202020204" pitchFamily="34" charset="0"/>
                <a:ea typeface="宋体" panose="02010600030101010101" pitchFamily="2" charset="-122"/>
              </a:rPr>
              <a:t>、我国的宪法监督制度</a:t>
            </a:r>
            <a:endParaRPr lang="zh-CN" altLang="en-US" sz="4000" dirty="0">
              <a:solidFill>
                <a:srgbClr val="FF00FF"/>
              </a:solidFill>
              <a:latin typeface="Arial" panose="020B0604020202020204" pitchFamily="34" charset="0"/>
              <a:ea typeface="宋体" panose="02010600030101010101" pitchFamily="2" charset="-122"/>
            </a:endParaRPr>
          </a:p>
        </p:txBody>
      </p:sp>
      <p:sp>
        <p:nvSpPr>
          <p:cNvPr id="13315" name="文本框 3"/>
          <p:cNvSpPr txBox="1"/>
          <p:nvPr/>
        </p:nvSpPr>
        <p:spPr>
          <a:xfrm>
            <a:off x="369888" y="2640013"/>
            <a:ext cx="7947025" cy="2060575"/>
          </a:xfrm>
          <a:prstGeom prst="rect">
            <a:avLst/>
          </a:prstGeom>
          <a:noFill/>
          <a:ln w="9525">
            <a:noFill/>
          </a:ln>
        </p:spPr>
        <p:txBody>
          <a:bodyPr wrap="square" anchor="t">
            <a:spAutoFit/>
          </a:bodyPr>
          <a:p>
            <a:r>
              <a:rPr lang="en-US" altLang="zh-CN" sz="3200" dirty="0">
                <a:solidFill>
                  <a:srgbClr val="0000FF"/>
                </a:solidFill>
                <a:latin typeface="Arial" panose="020B0604020202020204" pitchFamily="34" charset="0"/>
                <a:ea typeface="宋体" panose="02010600030101010101" pitchFamily="2" charset="-122"/>
              </a:rPr>
              <a:t>       </a:t>
            </a:r>
            <a:r>
              <a:rPr lang="zh-CN" altLang="en-US" sz="3200" dirty="0">
                <a:solidFill>
                  <a:srgbClr val="0000FF"/>
                </a:solidFill>
                <a:latin typeface="Arial" panose="020B0604020202020204" pitchFamily="34" charset="0"/>
                <a:ea typeface="宋体" panose="02010600030101010101" pitchFamily="2" charset="-122"/>
              </a:rPr>
              <a:t>宪法规定，</a:t>
            </a:r>
            <a:r>
              <a:rPr lang="zh-CN" altLang="en-US" sz="3200" dirty="0">
                <a:solidFill>
                  <a:srgbClr val="FF0000"/>
                </a:solidFill>
                <a:latin typeface="Arial" panose="020B0604020202020204" pitchFamily="34" charset="0"/>
                <a:ea typeface="宋体" panose="02010600030101010101" pitchFamily="2" charset="-122"/>
              </a:rPr>
              <a:t>全国人大及其常委会</a:t>
            </a:r>
            <a:r>
              <a:rPr lang="zh-CN" altLang="en-US" sz="3200" dirty="0">
                <a:solidFill>
                  <a:srgbClr val="0000FF"/>
                </a:solidFill>
                <a:latin typeface="Arial" panose="020B0604020202020204" pitchFamily="34" charset="0"/>
                <a:ea typeface="宋体" panose="02010600030101010101" pitchFamily="2" charset="-122"/>
              </a:rPr>
              <a:t>行使监督宪法实施的职权，全国人大常委会有权解释宪法和法律；地方各级人大在本行政区域内负有保证宪法和法律实施的职责。</a:t>
            </a:r>
            <a:endParaRPr lang="zh-CN" altLang="en-US" sz="3200" dirty="0">
              <a:solidFill>
                <a:srgbClr val="0000FF"/>
              </a:solidFill>
              <a:latin typeface="Arial" panose="020B0604020202020204" pitchFamily="34" charset="0"/>
              <a:ea typeface="宋体" panose="02010600030101010101" pitchFamily="2" charset="-122"/>
            </a:endParaRPr>
          </a:p>
        </p:txBody>
      </p:sp>
      <p:sp>
        <p:nvSpPr>
          <p:cNvPr id="4" name="文本框 3"/>
          <p:cNvSpPr txBox="1"/>
          <p:nvPr/>
        </p:nvSpPr>
        <p:spPr>
          <a:xfrm>
            <a:off x="5185410" y="4926330"/>
            <a:ext cx="3590290" cy="583565"/>
          </a:xfrm>
          <a:prstGeom prst="rect">
            <a:avLst/>
          </a:prstGeom>
          <a:noFill/>
          <a:ln w="9525">
            <a:noFill/>
          </a:ln>
        </p:spPr>
        <p:txBody>
          <a:bodyPr wrap="square" anchor="t">
            <a:spAutoFit/>
          </a:bodyPr>
          <a:p>
            <a:r>
              <a:rPr lang="zh-CN" altLang="en-US" sz="3200">
                <a:solidFill>
                  <a:srgbClr val="FF0000"/>
                </a:solidFill>
                <a:latin typeface="Arial" panose="020B0604020202020204" pitchFamily="34" charset="0"/>
                <a:ea typeface="黑体" panose="02010609060101010101" pitchFamily="49" charset="-122"/>
              </a:rPr>
              <a:t>宪法监督的主体</a:t>
            </a:r>
            <a:endParaRPr lang="zh-CN" altLang="en-US" sz="3200">
              <a:solidFill>
                <a:srgbClr val="FF0000"/>
              </a:solidFill>
              <a:latin typeface="Arial" panose="020B0604020202020204" pitchFamily="34" charset="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ppt_x</p:attrName>
                                        </p:attrNameLst>
                                      </p:cBhvr>
                                      <p:tavLst>
                                        <p:tav tm="0">
                                          <p:val>
                                            <p:strVal val="#ppt_x-.2"/>
                                          </p:val>
                                        </p:tav>
                                        <p:tav tm="100000">
                                          <p:val>
                                            <p:strVal val="#ppt_x"/>
                                          </p:val>
                                        </p:tav>
                                      </p:tavLst>
                                    </p:anim>
                                    <p:anim calcmode="lin" valueType="num">
                                      <p:cBhvr>
                                        <p:cTn id="8" dur="1000" fill="hold"/>
                                        <p:tgtEl>
                                          <p:spTgt spid="133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5630" y="2879983"/>
            <a:ext cx="8676456" cy="3785652"/>
          </a:xfrm>
          <a:prstGeom prst="rect">
            <a:avLst/>
          </a:prstGeom>
          <a:solidFill>
            <a:schemeClr val="bg1">
              <a:lumMod val="75000"/>
            </a:schemeClr>
          </a:solidFill>
          <a:ln w="28575">
            <a:solidFill>
              <a:srgbClr val="FF0000"/>
            </a:solidFill>
          </a:ln>
        </p:spPr>
        <p:txBody>
          <a:bodyPr wrap="square">
            <a:spAutoFit/>
          </a:bodyPr>
          <a:lstStyle/>
          <a:p>
            <a:pPr indent="0"/>
            <a:r>
              <a:rPr lang="en-US" altLang="zh-CN" sz="2400" b="1" dirty="0">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宪法</a:t>
            </a:r>
            <a:r>
              <a:rPr lang="en-US" altLang="zh-CN" sz="2400" b="1" dirty="0">
                <a:latin typeface="黑体" panose="02010609060101010101" pitchFamily="49" charset="-122"/>
                <a:ea typeface="黑体" panose="02010609060101010101" pitchFamily="49" charset="-122"/>
                <a:cs typeface="宋体" panose="02010600030101010101" pitchFamily="2" charset="-122"/>
              </a:rPr>
              <a:t>》 第</a:t>
            </a:r>
            <a:r>
              <a:rPr lang="en-US" altLang="zh-CN" sz="2400" b="1" dirty="0" smtClean="0">
                <a:latin typeface="黑体" panose="02010609060101010101" pitchFamily="49" charset="-122"/>
                <a:ea typeface="黑体" panose="02010609060101010101" pitchFamily="49" charset="-122"/>
                <a:cs typeface="宋体" panose="02010600030101010101" pitchFamily="2" charset="-122"/>
              </a:rPr>
              <a:t>67条</a:t>
            </a:r>
            <a:r>
              <a:rPr lang="en-US" altLang="zh-CN" sz="2400" b="1" dirty="0">
                <a:latin typeface="黑体" panose="02010609060101010101" pitchFamily="49" charset="-122"/>
                <a:ea typeface="黑体" panose="02010609060101010101" pitchFamily="49" charset="-122"/>
                <a:cs typeface="宋体" panose="02010600030101010101" pitchFamily="2" charset="-122"/>
              </a:rPr>
              <a:t>　</a:t>
            </a:r>
            <a:r>
              <a:rPr lang="en-US" altLang="zh-CN" sz="2400" b="1" u="sng" dirty="0" err="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宋体" panose="02010600030101010101" pitchFamily="2" charset="-122"/>
              </a:rPr>
              <a:t>全国人民代表大会常务委员会</a:t>
            </a:r>
            <a:r>
              <a:rPr lang="en-US" altLang="zh-CN" sz="2400" b="1" dirty="0" err="1">
                <a:latin typeface="黑体" panose="02010609060101010101" pitchFamily="49" charset="-122"/>
                <a:ea typeface="黑体" panose="02010609060101010101" pitchFamily="49" charset="-122"/>
                <a:cs typeface="宋体" panose="02010600030101010101" pitchFamily="2" charset="-122"/>
              </a:rPr>
              <a:t>行使下列职权</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a:p>
            <a:pPr indent="0"/>
            <a:r>
              <a:rPr lang="en-US" altLang="zh-CN" sz="2400" b="1" dirty="0">
                <a:latin typeface="黑体" panose="02010609060101010101" pitchFamily="49" charset="-122"/>
                <a:ea typeface="黑体" panose="02010609060101010101" pitchFamily="49" charset="-122"/>
                <a:cs typeface="宋体" panose="02010600030101010101" pitchFamily="2" charset="-122"/>
              </a:rPr>
              <a:t>　　(一)</a:t>
            </a:r>
            <a:r>
              <a:rPr lang="en-US" altLang="zh-CN" sz="2400" b="1" dirty="0" err="1">
                <a:latin typeface="黑体" panose="02010609060101010101" pitchFamily="49" charset="-122"/>
                <a:ea typeface="黑体" panose="02010609060101010101" pitchFamily="49" charset="-122"/>
                <a:cs typeface="宋体" panose="02010600030101010101" pitchFamily="2" charset="-122"/>
              </a:rPr>
              <a:t>解释宪法，监督宪法的实施</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a:p>
            <a:pPr indent="0"/>
            <a:r>
              <a:rPr lang="en-US" altLang="zh-CN" sz="2400" b="1" dirty="0">
                <a:latin typeface="黑体" panose="02010609060101010101" pitchFamily="49" charset="-122"/>
                <a:ea typeface="黑体" panose="02010609060101010101" pitchFamily="49" charset="-122"/>
                <a:cs typeface="宋体" panose="02010600030101010101" pitchFamily="2" charset="-122"/>
              </a:rPr>
              <a:t>　　(三)</a:t>
            </a:r>
            <a:r>
              <a:rPr lang="en-US" altLang="zh-CN" sz="2400" b="1" dirty="0" err="1">
                <a:latin typeface="黑体" panose="02010609060101010101" pitchFamily="49" charset="-122"/>
                <a:ea typeface="黑体" panose="02010609060101010101" pitchFamily="49" charset="-122"/>
                <a:cs typeface="宋体" panose="02010600030101010101" pitchFamily="2" charset="-122"/>
              </a:rPr>
              <a:t>在全国人民代表大会闭会期间，对全国人民代表大会制定的法律进行部分补充和修改，但是不得同该法律的基本原则相抵触</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a:p>
            <a:pPr indent="0"/>
            <a:r>
              <a:rPr lang="en-US" altLang="zh-CN" sz="2400" b="1" dirty="0">
                <a:latin typeface="黑体" panose="02010609060101010101" pitchFamily="49" charset="-122"/>
                <a:ea typeface="黑体" panose="02010609060101010101" pitchFamily="49" charset="-122"/>
                <a:cs typeface="宋体" panose="02010600030101010101" pitchFamily="2" charset="-122"/>
              </a:rPr>
              <a:t>　　(四)</a:t>
            </a:r>
            <a:r>
              <a:rPr lang="en-US" altLang="zh-CN" sz="2400" b="1" dirty="0" err="1">
                <a:latin typeface="黑体" panose="02010609060101010101" pitchFamily="49" charset="-122"/>
                <a:ea typeface="黑体" panose="02010609060101010101" pitchFamily="49" charset="-122"/>
                <a:cs typeface="宋体" panose="02010600030101010101" pitchFamily="2" charset="-122"/>
              </a:rPr>
              <a:t>解释法律</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a:p>
            <a:pPr indent="0"/>
            <a:r>
              <a:rPr lang="en-US" altLang="zh-CN" sz="2400" b="1" dirty="0">
                <a:latin typeface="黑体" panose="02010609060101010101" pitchFamily="49" charset="-122"/>
                <a:ea typeface="黑体" panose="02010609060101010101" pitchFamily="49" charset="-122"/>
                <a:cs typeface="宋体" panose="02010600030101010101" pitchFamily="2" charset="-122"/>
              </a:rPr>
              <a:t>　　(七)</a:t>
            </a:r>
            <a:r>
              <a:rPr lang="en-US" altLang="zh-CN" sz="2400" b="1" dirty="0" err="1">
                <a:latin typeface="黑体" panose="02010609060101010101" pitchFamily="49" charset="-122"/>
                <a:ea typeface="黑体" panose="02010609060101010101" pitchFamily="49" charset="-122"/>
                <a:cs typeface="宋体" panose="02010600030101010101" pitchFamily="2" charset="-122"/>
              </a:rPr>
              <a:t>撤销国务院制定的同宪法、法律相抵触的行政法规、决定和命令</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a:p>
            <a:pPr indent="0"/>
            <a:r>
              <a:rPr lang="en-US" altLang="zh-CN" sz="2400" b="1" dirty="0">
                <a:latin typeface="黑体" panose="02010609060101010101" pitchFamily="49" charset="-122"/>
                <a:ea typeface="黑体" panose="02010609060101010101" pitchFamily="49" charset="-122"/>
                <a:cs typeface="宋体" panose="02010600030101010101" pitchFamily="2" charset="-122"/>
              </a:rPr>
              <a:t>　　(八)</a:t>
            </a:r>
            <a:r>
              <a:rPr lang="en-US" altLang="zh-CN" sz="2400" b="1" dirty="0" err="1">
                <a:latin typeface="黑体" panose="02010609060101010101" pitchFamily="49" charset="-122"/>
                <a:ea typeface="黑体" panose="02010609060101010101" pitchFamily="49" charset="-122"/>
                <a:cs typeface="宋体" panose="02010600030101010101" pitchFamily="2" charset="-122"/>
              </a:rPr>
              <a:t>撤销省、自治区、直辖市国家权力机关制定的同宪法、法律和行政法规相抵触的地方性法规和决议</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p:txBody>
      </p:sp>
      <p:sp>
        <p:nvSpPr>
          <p:cNvPr id="3" name="文本框 99"/>
          <p:cNvSpPr txBox="1"/>
          <p:nvPr/>
        </p:nvSpPr>
        <p:spPr>
          <a:xfrm>
            <a:off x="233740" y="1517437"/>
            <a:ext cx="8676456" cy="1200329"/>
          </a:xfrm>
          <a:prstGeom prst="rect">
            <a:avLst/>
          </a:prstGeom>
          <a:solidFill>
            <a:schemeClr val="bg1">
              <a:lumMod val="75000"/>
            </a:schemeClr>
          </a:solidFill>
          <a:ln w="28575">
            <a:solidFill>
              <a:srgbClr val="FF0000"/>
            </a:solidFill>
          </a:ln>
        </p:spPr>
        <p:txBody>
          <a:bodyPr wrap="square">
            <a:spAutoFit/>
          </a:bodyPr>
          <a:lstStyle/>
          <a:p>
            <a:pPr indent="0"/>
            <a:r>
              <a:rPr lang="en-US" altLang="zh-CN" sz="2400" b="1" dirty="0" smtClean="0">
                <a:latin typeface="黑体" panose="02010609060101010101" pitchFamily="49" charset="-122"/>
                <a:ea typeface="黑体" panose="02010609060101010101" pitchFamily="49" charset="-122"/>
                <a:cs typeface="宋体" panose="02010600030101010101" pitchFamily="2" charset="-122"/>
              </a:rPr>
              <a:t>《</a:t>
            </a:r>
            <a:r>
              <a:rPr lang="zh-CN" altLang="en-US" sz="2400" b="1" dirty="0" smtClean="0">
                <a:latin typeface="黑体" panose="02010609060101010101" pitchFamily="49" charset="-122"/>
                <a:ea typeface="黑体" panose="02010609060101010101" pitchFamily="49" charset="-122"/>
                <a:cs typeface="宋体" panose="02010600030101010101" pitchFamily="2" charset="-122"/>
              </a:rPr>
              <a:t>宪法</a:t>
            </a:r>
            <a:r>
              <a:rPr lang="en-US" altLang="zh-CN" sz="2400" b="1" dirty="0" smtClean="0">
                <a:latin typeface="黑体" panose="02010609060101010101" pitchFamily="49" charset="-122"/>
                <a:ea typeface="黑体" panose="02010609060101010101" pitchFamily="49" charset="-122"/>
                <a:cs typeface="宋体" panose="02010600030101010101" pitchFamily="2" charset="-122"/>
              </a:rPr>
              <a:t>》</a:t>
            </a:r>
            <a:r>
              <a:rPr lang="zh-CN" altLang="en-US" sz="2400" b="1" dirty="0" smtClean="0">
                <a:latin typeface="黑体" panose="02010609060101010101" pitchFamily="49" charset="-122"/>
                <a:ea typeface="黑体" panose="02010609060101010101" pitchFamily="49" charset="-122"/>
                <a:cs typeface="宋体" panose="02010600030101010101" pitchFamily="2" charset="-122"/>
              </a:rPr>
              <a:t>第</a:t>
            </a:r>
            <a:r>
              <a:rPr lang="en-US" altLang="zh-CN" sz="2400" b="1" dirty="0" smtClean="0">
                <a:latin typeface="黑体" panose="02010609060101010101" pitchFamily="49" charset="-122"/>
                <a:ea typeface="黑体" panose="02010609060101010101" pitchFamily="49" charset="-122"/>
                <a:cs typeface="宋体" panose="02010600030101010101" pitchFamily="2" charset="-122"/>
              </a:rPr>
              <a:t>62</a:t>
            </a:r>
            <a:r>
              <a:rPr lang="zh-CN" altLang="en-US" sz="2400" b="1" dirty="0" smtClean="0">
                <a:latin typeface="黑体" panose="02010609060101010101" pitchFamily="49" charset="-122"/>
                <a:ea typeface="黑体" panose="02010609060101010101" pitchFamily="49" charset="-122"/>
                <a:cs typeface="宋体" panose="02010600030101010101" pitchFamily="2" charset="-122"/>
              </a:rPr>
              <a:t>条</a:t>
            </a:r>
            <a:r>
              <a:rPr lang="zh-CN" altLang="en-US" sz="2400" b="1" dirty="0">
                <a:latin typeface="黑体" panose="02010609060101010101" pitchFamily="49" charset="-122"/>
                <a:ea typeface="黑体" panose="02010609060101010101" pitchFamily="49" charset="-122"/>
                <a:cs typeface="宋体" panose="02010600030101010101" pitchFamily="2" charset="-122"/>
              </a:rPr>
              <a:t>　</a:t>
            </a:r>
            <a:r>
              <a:rPr lang="zh-CN" altLang="en-US" sz="2400" b="1" u="sng"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宋体" panose="02010600030101010101" pitchFamily="2" charset="-122"/>
              </a:rPr>
              <a:t>全国人民代表大会</a:t>
            </a:r>
            <a:r>
              <a:rPr lang="zh-CN" altLang="en-US" sz="2400" b="1" dirty="0">
                <a:latin typeface="黑体" panose="02010609060101010101" pitchFamily="49" charset="-122"/>
                <a:ea typeface="黑体" panose="02010609060101010101" pitchFamily="49" charset="-122"/>
                <a:cs typeface="宋体" panose="02010600030101010101" pitchFamily="2" charset="-122"/>
              </a:rPr>
              <a:t>行使下列职权：</a:t>
            </a:r>
            <a:endParaRPr lang="zh-CN" altLang="en-US" sz="2400" b="1" dirty="0">
              <a:latin typeface="黑体" panose="02010609060101010101" pitchFamily="49" charset="-122"/>
              <a:ea typeface="黑体" panose="02010609060101010101" pitchFamily="49" charset="-122"/>
              <a:cs typeface="宋体" panose="02010600030101010101" pitchFamily="2" charset="-122"/>
            </a:endParaRPr>
          </a:p>
          <a:p>
            <a:pPr indent="0"/>
            <a:r>
              <a:rPr lang="zh-CN" altLang="en-US" sz="2400" b="1" dirty="0">
                <a:latin typeface="黑体" panose="02010609060101010101" pitchFamily="49" charset="-122"/>
                <a:ea typeface="黑体" panose="02010609060101010101" pitchFamily="49" charset="-122"/>
                <a:cs typeface="宋体" panose="02010600030101010101" pitchFamily="2" charset="-122"/>
              </a:rPr>
              <a:t>　　</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一</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修改宪法</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a:p>
            <a:pPr indent="0"/>
            <a:r>
              <a:rPr lang="zh-CN" altLang="en-US" sz="2400" b="1" dirty="0">
                <a:latin typeface="黑体" panose="02010609060101010101" pitchFamily="49" charset="-122"/>
                <a:ea typeface="黑体" panose="02010609060101010101" pitchFamily="49" charset="-122"/>
                <a:cs typeface="宋体" panose="02010600030101010101" pitchFamily="2" charset="-122"/>
              </a:rPr>
              <a:t>　　</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二</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监督宪法的实施</a:t>
            </a:r>
            <a:r>
              <a:rPr lang="en-US" altLang="zh-CN" sz="2400" b="1" dirty="0">
                <a:latin typeface="黑体" panose="02010609060101010101" pitchFamily="49" charset="-122"/>
                <a:ea typeface="黑体" panose="02010609060101010101" pitchFamily="49" charset="-122"/>
                <a:cs typeface="宋体" panose="02010600030101010101" pitchFamily="2" charset="-122"/>
              </a:rPr>
              <a:t>;</a:t>
            </a:r>
            <a:endParaRPr lang="en-US" altLang="zh-CN" sz="2400" b="1" dirty="0">
              <a:latin typeface="黑体" panose="02010609060101010101" pitchFamily="49" charset="-122"/>
              <a:ea typeface="黑体" panose="02010609060101010101" pitchFamily="49" charset="-122"/>
              <a:cs typeface="宋体" panose="02010600030101010101" pitchFamily="2"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625" y="-1905"/>
            <a:ext cx="8736330" cy="424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4"/>
          <p:cNvSpPr/>
          <p:nvPr/>
        </p:nvSpPr>
        <p:spPr>
          <a:xfrm>
            <a:off x="261620" y="1320800"/>
            <a:ext cx="3662045" cy="24803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l">
              <a:lnSpc>
                <a:spcPct val="150000"/>
              </a:lnSpc>
            </a:pPr>
            <a:r>
              <a:rPr lang="en-US" altLang="zh-CN" sz="2400" b="1" kern="0" dirty="0" err="1" smtClean="0">
                <a:solidFill>
                  <a:srgbClr val="FF0000"/>
                </a:solidFill>
                <a:latin typeface="黑体" panose="02010609060101010101" pitchFamily="49" charset="-122"/>
                <a:ea typeface="黑体" panose="02010609060101010101" pitchFamily="49" charset="-122"/>
              </a:rPr>
              <a:t>合宪性审查和监督</a:t>
            </a:r>
            <a:r>
              <a:rPr lang="zh-CN" altLang="en-US" sz="2400" b="1" kern="0" dirty="0" smtClean="0">
                <a:solidFill>
                  <a:schemeClr val="tx1"/>
                </a:solidFill>
                <a:latin typeface="黑体" panose="02010609060101010101" pitchFamily="49" charset="-122"/>
                <a:ea typeface="黑体" panose="02010609060101010101" pitchFamily="49" charset="-122"/>
              </a:rPr>
              <a:t>，</a:t>
            </a:r>
            <a:r>
              <a:rPr lang="en-US" altLang="zh-CN" sz="2400" b="1" kern="0" dirty="0" err="1" smtClean="0">
                <a:solidFill>
                  <a:schemeClr val="tx1"/>
                </a:solidFill>
                <a:latin typeface="黑体" panose="02010609060101010101" pitchFamily="49" charset="-122"/>
                <a:ea typeface="黑体" panose="02010609060101010101" pitchFamily="49" charset="-122"/>
              </a:rPr>
              <a:t>即审查法律</a:t>
            </a:r>
            <a:r>
              <a:rPr lang="zh-CN" altLang="en-US" sz="2400" b="1" kern="0" dirty="0" smtClean="0">
                <a:solidFill>
                  <a:schemeClr val="tx1"/>
                </a:solidFill>
                <a:latin typeface="黑体" panose="02010609060101010101" pitchFamily="49" charset="-122"/>
                <a:ea typeface="黑体" panose="02010609060101010101" pitchFamily="49" charset="-122"/>
              </a:rPr>
              <a:t>、</a:t>
            </a:r>
            <a:r>
              <a:rPr lang="en-US" altLang="zh-CN" sz="2400" b="1" kern="0" dirty="0" err="1" smtClean="0">
                <a:solidFill>
                  <a:schemeClr val="tx1"/>
                </a:solidFill>
                <a:latin typeface="黑体" panose="02010609060101010101" pitchFamily="49" charset="-122"/>
                <a:ea typeface="黑体" panose="02010609060101010101" pitchFamily="49" charset="-122"/>
              </a:rPr>
              <a:t>法规等规范性法律文件的合宪性</a:t>
            </a:r>
            <a:r>
              <a:rPr lang="zh-CN" altLang="en-US" sz="2400" b="1" kern="0" dirty="0" smtClean="0">
                <a:solidFill>
                  <a:schemeClr val="tx1"/>
                </a:solidFill>
                <a:latin typeface="黑体" panose="02010609060101010101" pitchFamily="49" charset="-122"/>
                <a:ea typeface="黑体" panose="02010609060101010101" pitchFamily="49" charset="-122"/>
              </a:rPr>
              <a:t>，</a:t>
            </a:r>
            <a:r>
              <a:rPr lang="en-US" altLang="zh-CN" sz="2400" b="1" kern="0" dirty="0" err="1" smtClean="0">
                <a:solidFill>
                  <a:schemeClr val="tx1"/>
                </a:solidFill>
                <a:latin typeface="黑体" panose="02010609060101010101" pitchFamily="49" charset="-122"/>
                <a:ea typeface="黑体" panose="02010609060101010101" pitchFamily="49" charset="-122"/>
              </a:rPr>
              <a:t>使其与宪法不抵触</a:t>
            </a:r>
            <a:r>
              <a:rPr lang="zh-CN" altLang="en-US" sz="2400" b="1" kern="0" dirty="0" smtClean="0">
                <a:solidFill>
                  <a:schemeClr val="tx1"/>
                </a:solidFill>
                <a:latin typeface="黑体" panose="02010609060101010101" pitchFamily="49" charset="-122"/>
                <a:ea typeface="黑体" panose="02010609060101010101" pitchFamily="49" charset="-122"/>
              </a:rPr>
              <a:t>。</a:t>
            </a:r>
            <a:endParaRPr lang="zh-CN" altLang="en-US" sz="2400" b="1" kern="0" dirty="0" smtClean="0">
              <a:solidFill>
                <a:schemeClr val="tx1"/>
              </a:solidFill>
              <a:latin typeface="黑体" panose="02010609060101010101" pitchFamily="49" charset="-122"/>
              <a:ea typeface="黑体" panose="02010609060101010101" pitchFamily="49" charset="-122"/>
            </a:endParaRPr>
          </a:p>
        </p:txBody>
      </p:sp>
      <p:sp>
        <p:nvSpPr>
          <p:cNvPr id="3" name="矩形 2"/>
          <p:cNvSpPr/>
          <p:nvPr/>
        </p:nvSpPr>
        <p:spPr>
          <a:xfrm>
            <a:off x="135255" y="645160"/>
            <a:ext cx="7183120" cy="583565"/>
          </a:xfrm>
          <a:prstGeom prst="rect">
            <a:avLst/>
          </a:prstGeom>
        </p:spPr>
        <p:txBody>
          <a:bodyPr wrap="square">
            <a:spAutoFit/>
          </a:bodyPr>
          <a:lstStyle/>
          <a:p>
            <a:r>
              <a:rPr lang="zh-CN" altLang="en-US" sz="3200" b="1" dirty="0">
                <a:solidFill>
                  <a:srgbClr val="FF0000"/>
                </a:solidFill>
                <a:latin typeface="黑体" panose="02010609060101010101" pitchFamily="49" charset="-122"/>
                <a:ea typeface="黑体" panose="02010609060101010101" pitchFamily="49" charset="-122"/>
              </a:rPr>
              <a:t>我国宪法监督的主要内容</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6" name="椭圆 34"/>
          <p:cNvSpPr/>
          <p:nvPr/>
        </p:nvSpPr>
        <p:spPr>
          <a:xfrm>
            <a:off x="261620" y="3978910"/>
            <a:ext cx="3757295" cy="28619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nSpc>
                <a:spcPct val="150000"/>
              </a:lnSpc>
            </a:pPr>
            <a:r>
              <a:rPr lang="en-US" altLang="zh-CN" sz="2400" b="1" kern="0" dirty="0" err="1" smtClean="0">
                <a:solidFill>
                  <a:srgbClr val="FF0000"/>
                </a:solidFill>
                <a:latin typeface="黑体" panose="02010609060101010101" pitchFamily="49" charset="-122"/>
                <a:ea typeface="黑体" panose="02010609060101010101" pitchFamily="49" charset="-122"/>
              </a:rPr>
              <a:t>审查国家机关及其工作人员</a:t>
            </a:r>
            <a:r>
              <a:rPr lang="en-US" altLang="zh-CN" sz="2400" b="1" kern="0" dirty="0" err="1" smtClean="0">
                <a:solidFill>
                  <a:prstClr val="black"/>
                </a:solidFill>
                <a:latin typeface="黑体" panose="02010609060101010101" pitchFamily="49" charset="-122"/>
                <a:ea typeface="黑体" panose="02010609060101010101" pitchFamily="49" charset="-122"/>
              </a:rPr>
              <a:t>等的违宪行为</a:t>
            </a:r>
            <a:r>
              <a:rPr lang="zh-CN" altLang="en-US" sz="2400" b="1" kern="0" dirty="0" smtClean="0">
                <a:solidFill>
                  <a:prstClr val="black"/>
                </a:solidFill>
                <a:latin typeface="黑体" panose="02010609060101010101" pitchFamily="49" charset="-122"/>
                <a:ea typeface="黑体" panose="02010609060101010101" pitchFamily="49" charset="-122"/>
              </a:rPr>
              <a:t>，</a:t>
            </a:r>
            <a:r>
              <a:rPr lang="en-US" altLang="zh-CN" sz="2400" b="1" kern="0" dirty="0" err="1" smtClean="0">
                <a:solidFill>
                  <a:prstClr val="black"/>
                </a:solidFill>
                <a:latin typeface="黑体" panose="02010609060101010101" pitchFamily="49" charset="-122"/>
                <a:ea typeface="黑体" panose="02010609060101010101" pitchFamily="49" charset="-122"/>
              </a:rPr>
              <a:t>追究其违宪责任</a:t>
            </a:r>
            <a:r>
              <a:rPr lang="zh-CN" altLang="en-US" sz="2400" b="1" kern="0" dirty="0" smtClean="0">
                <a:solidFill>
                  <a:prstClr val="black"/>
                </a:solidFill>
                <a:latin typeface="黑体" panose="02010609060101010101" pitchFamily="49" charset="-122"/>
                <a:ea typeface="黑体" panose="02010609060101010101" pitchFamily="49" charset="-122"/>
              </a:rPr>
              <a:t>，</a:t>
            </a:r>
            <a:r>
              <a:rPr lang="en-US" altLang="zh-CN" sz="2400" b="1" kern="0" dirty="0" err="1" smtClean="0">
                <a:solidFill>
                  <a:prstClr val="black"/>
                </a:solidFill>
                <a:latin typeface="黑体" panose="02010609060101010101" pitchFamily="49" charset="-122"/>
                <a:ea typeface="黑体" panose="02010609060101010101" pitchFamily="49" charset="-122"/>
              </a:rPr>
              <a:t>维护宪法权威</a:t>
            </a:r>
            <a:r>
              <a:rPr lang="zh-CN" altLang="en-US" sz="2400" b="1" kern="0" dirty="0">
                <a:solidFill>
                  <a:prstClr val="black"/>
                </a:solidFill>
                <a:latin typeface="黑体" panose="02010609060101010101" pitchFamily="49" charset="-122"/>
                <a:ea typeface="黑体" panose="02010609060101010101" pitchFamily="49" charset="-122"/>
              </a:rPr>
              <a:t>。</a:t>
            </a:r>
            <a:endParaRPr lang="zh-CN" altLang="en-US" sz="2400" b="1" kern="0" dirty="0">
              <a:solidFill>
                <a:prstClr val="black"/>
              </a:solidFill>
              <a:latin typeface="黑体" panose="02010609060101010101" pitchFamily="49" charset="-122"/>
              <a:ea typeface="黑体" panose="02010609060101010101" pitchFamily="49" charset="-122"/>
            </a:endParaRPr>
          </a:p>
        </p:txBody>
      </p:sp>
      <p:sp>
        <p:nvSpPr>
          <p:cNvPr id="11265" name="文本框 2"/>
          <p:cNvSpPr txBox="1"/>
          <p:nvPr/>
        </p:nvSpPr>
        <p:spPr>
          <a:xfrm>
            <a:off x="63500" y="36830"/>
            <a:ext cx="5053330" cy="645160"/>
          </a:xfrm>
          <a:prstGeom prst="rect">
            <a:avLst/>
          </a:prstGeom>
        </p:spPr>
        <p:style>
          <a:lnRef idx="1">
            <a:schemeClr val="accent2"/>
          </a:lnRef>
          <a:fillRef idx="3">
            <a:schemeClr val="accent2"/>
          </a:fillRef>
          <a:effectRef idx="2">
            <a:schemeClr val="accent2"/>
          </a:effectRef>
          <a:fontRef idx="minor">
            <a:schemeClr val="lt1"/>
          </a:fontRef>
        </p:style>
        <p:txBody>
          <a:bodyPr wrap="square" anchor="t">
            <a:spAutoFit/>
          </a:bodyPr>
          <a:p>
            <a:r>
              <a:rPr lang="zh-CN" altLang="en-US" sz="3600" b="1" dirty="0">
                <a:solidFill>
                  <a:schemeClr val="bg1"/>
                </a:solidFill>
                <a:latin typeface="Arial" panose="020B0604020202020204" pitchFamily="34" charset="0"/>
                <a:ea typeface="宋体" panose="02010600030101010101" pitchFamily="2" charset="-122"/>
              </a:rPr>
              <a:t>我国的宪法监督制度</a:t>
            </a:r>
            <a:endParaRPr lang="zh-CN" altLang="en-US" sz="3600" b="1" dirty="0">
              <a:solidFill>
                <a:schemeClr val="bg1"/>
              </a:solidFill>
              <a:latin typeface="Arial" panose="020B0604020202020204" pitchFamily="34"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4549140" y="4044950"/>
            <a:ext cx="4438015" cy="2586990"/>
          </a:xfrm>
          <a:prstGeom prst="rect">
            <a:avLst/>
          </a:prstGeom>
        </p:spPr>
      </p:pic>
      <p:pic>
        <p:nvPicPr>
          <p:cNvPr id="7" name="图片 6"/>
          <p:cNvPicPr>
            <a:picLocks noChangeAspect="1"/>
          </p:cNvPicPr>
          <p:nvPr/>
        </p:nvPicPr>
        <p:blipFill>
          <a:blip r:embed="rId2"/>
          <a:stretch>
            <a:fillRect/>
          </a:stretch>
        </p:blipFill>
        <p:spPr>
          <a:xfrm>
            <a:off x="4248150" y="1231900"/>
            <a:ext cx="4477385" cy="26587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20161331"/>
  <p:tag name="KSO_WM_UNIT_TYPE" val="a"/>
  <p:tag name="KSO_WM_UNIT_INDEX" val="1"/>
  <p:tag name="KSO_WM_UNIT_ID" val="diagram20161331_2*a*1"/>
  <p:tag name="KSO_WM_UNIT_LAYERLEVEL" val="1"/>
  <p:tag name="KSO_WM_UNIT_VALUE" val="40"/>
  <p:tag name="KSO_WM_UNIT_ISCONTENTSTITLE" val="0"/>
  <p:tag name="KSO_WM_UNIT_HIGHLIGHT" val="0"/>
  <p:tag name="KSO_WM_UNIT_COMPATIBLE" val="0"/>
  <p:tag name="KSO_WM_UNIT_CLEAR" val="0"/>
  <p:tag name="KSO_WM_UNIT_PRESET_TEXT_INDEX" val="0"/>
  <p:tag name="KSO_WM_UNIT_PRESET_TEXT_LEN" val="9"/>
</p:tagLst>
</file>

<file path=ppt/tags/tag10.xml><?xml version="1.0" encoding="utf-8"?>
<p:tagLst xmlns:p="http://schemas.openxmlformats.org/presentationml/2006/main">
  <p:tag name="MH" val="20170216161648"/>
  <p:tag name="MH_LIBRARY" val="GRAPHIC"/>
  <p:tag name="MH_TYPE" val="Text"/>
  <p:tag name="MH_ORDER" val="1"/>
</p:tagLst>
</file>

<file path=ppt/tags/tag2.xml><?xml version="1.0" encoding="utf-8"?>
<p:tagLst xmlns:p="http://schemas.openxmlformats.org/presentationml/2006/main">
  <p:tag name="KSO_WM_TEMPLATE_CATEGORY" val="diagram"/>
  <p:tag name="KSO_WM_TEMPLATE_INDEX" val="20161331"/>
  <p:tag name="KSO_WM_TAG_VERSION" val="1.0"/>
  <p:tag name="KSO_WM_SLIDE_ID" val="diagram20161331_2"/>
  <p:tag name="KSO_WM_SLIDE_INDEX" val="2"/>
  <p:tag name="KSO_WM_SLIDE_ITEM_CNT" val="3"/>
  <p:tag name="KSO_WM_SLIDE_LAYOUT" val="a_m"/>
  <p:tag name="KSO_WM_SLIDE_LAYOUT_CNT" val="1_1"/>
  <p:tag name="KSO_WM_SLIDE_TYPE" val="text"/>
  <p:tag name="KSO_WM_BEAUTIFY_FLAG" val="#wm#"/>
  <p:tag name="KSO_WM_SLIDE_POSITION" val="165*143"/>
  <p:tag name="KSO_WM_SLIDE_SIZE" val="389*357"/>
  <p:tag name="KSO_WM_DIAGRAM_GROUP_CODE" val="m1-1"/>
</p:tagLst>
</file>

<file path=ppt/tags/tag3.xml><?xml version="1.0" encoding="utf-8"?>
<p:tagLst xmlns:p="http://schemas.openxmlformats.org/presentationml/2006/main">
  <p:tag name="MH" val="20170216161648"/>
  <p:tag name="MH_LIBRARY" val="GRAPHIC"/>
  <p:tag name="MH_TYPE" val="Picture"/>
  <p:tag name="MH_ORDER" val="1"/>
</p:tagLst>
</file>

<file path=ppt/tags/tag4.xml><?xml version="1.0" encoding="utf-8"?>
<p:tagLst xmlns:p="http://schemas.openxmlformats.org/presentationml/2006/main">
  <p:tag name="MH" val="20170216161648"/>
  <p:tag name="MH_LIBRARY" val="GRAPHIC"/>
  <p:tag name="MH_TYPE" val="Picture"/>
  <p:tag name="MH_ORDER" val="2"/>
</p:tagLst>
</file>

<file path=ppt/tags/tag5.xml><?xml version="1.0" encoding="utf-8"?>
<p:tagLst xmlns:p="http://schemas.openxmlformats.org/presentationml/2006/main">
  <p:tag name="MH" val="20170216161648"/>
  <p:tag name="MH_LIBRARY" val="GRAPHIC"/>
  <p:tag name="MH_TYPE" val="Text"/>
  <p:tag name="MH_ORDER" val="1"/>
</p:tagLst>
</file>

<file path=ppt/tags/tag6.xml><?xml version="1.0" encoding="utf-8"?>
<p:tagLst xmlns:p="http://schemas.openxmlformats.org/presentationml/2006/main">
  <p:tag name="MH" val="20170216161648"/>
  <p:tag name="MH_LIBRARY" val="GRAPHIC"/>
  <p:tag name="MH_TYPE" val="Text"/>
  <p:tag name="MH_ORDER" val="2"/>
</p:tagLst>
</file>

<file path=ppt/tags/tag7.xml><?xml version="1.0" encoding="utf-8"?>
<p:tagLst xmlns:p="http://schemas.openxmlformats.org/presentationml/2006/main">
  <p:tag name="MH" val="20170213101759"/>
  <p:tag name="MH_LIBRARY" val="GRAPHIC"/>
  <p:tag name="MH_TYPE" val="Picture"/>
  <p:tag name="MH_ORDER" val="2"/>
</p:tagLst>
</file>

<file path=ppt/tags/tag8.xml><?xml version="1.0" encoding="utf-8"?>
<p:tagLst xmlns:p="http://schemas.openxmlformats.org/presentationml/2006/main">
  <p:tag name="MH" val="20170216161648"/>
  <p:tag name="MH_LIBRARY" val="GRAPHIC"/>
  <p:tag name="MH_TYPE" val="Text"/>
  <p:tag name="MH_ORDER" val="1"/>
</p:tagLst>
</file>

<file path=ppt/tags/tag9.xml><?xml version="1.0" encoding="utf-8"?>
<p:tagLst xmlns:p="http://schemas.openxmlformats.org/presentationml/2006/main">
  <p:tag name="MH" val="20170213101759"/>
  <p:tag name="MH_LIBRARY" val="GRAPHIC"/>
  <p:tag name="MH_TYPE" val="Pictur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4A05PPBG">
  <a:themeElements>
    <a:clrScheme name="自定义 1">
      <a:dk1>
        <a:srgbClr val="525456"/>
      </a:dk1>
      <a:lt1>
        <a:srgbClr val="FFFFFF"/>
      </a:lt1>
      <a:dk2>
        <a:srgbClr val="525456"/>
      </a:dk2>
      <a:lt2>
        <a:srgbClr val="FFFFFF"/>
      </a:lt2>
      <a:accent1>
        <a:srgbClr val="A7DDFF"/>
      </a:accent1>
      <a:accent2>
        <a:srgbClr val="78AEEE"/>
      </a:accent2>
      <a:accent3>
        <a:srgbClr val="A9ADDF"/>
      </a:accent3>
      <a:accent4>
        <a:srgbClr val="9D9394"/>
      </a:accent4>
      <a:accent5>
        <a:srgbClr val="3DA4C9"/>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9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自定义 1">
      <a:majorFont>
        <a:latin typeface="Arial Black"/>
        <a:ea typeface="Microsoft YaHei UI"/>
        <a:cs typeface=""/>
      </a:majorFont>
      <a:minorFont>
        <a:latin typeface="Arial"/>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4183</Words>
  <Application>WPS 演示</Application>
  <PresentationFormat>全屏显示(4:3)</PresentationFormat>
  <Paragraphs>276</Paragraphs>
  <Slides>30</Slides>
  <Notes>10</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30</vt:i4>
      </vt:variant>
    </vt:vector>
  </HeadingPairs>
  <TitlesOfParts>
    <vt:vector size="51" baseType="lpstr">
      <vt:lpstr>Arial</vt:lpstr>
      <vt:lpstr>宋体</vt:lpstr>
      <vt:lpstr>Wingdings</vt:lpstr>
      <vt:lpstr>Calibri</vt:lpstr>
      <vt:lpstr>Broadway</vt:lpstr>
      <vt:lpstr>微软雅黑</vt:lpstr>
      <vt:lpstr>黑体</vt:lpstr>
      <vt:lpstr>华文琥珀</vt:lpstr>
      <vt:lpstr>Segoe Print</vt:lpstr>
      <vt:lpstr>Arial Unicode MS</vt:lpstr>
      <vt:lpstr>幼圆</vt:lpstr>
      <vt:lpstr>幼圆</vt:lpstr>
      <vt:lpstr>Calibri</vt:lpstr>
      <vt:lpstr>仿宋</vt:lpstr>
      <vt:lpstr>Wingdings</vt:lpstr>
      <vt:lpstr>Times New Roman</vt:lpstr>
      <vt:lpstr>Calibri Light</vt:lpstr>
      <vt:lpstr>Office 主题</vt:lpstr>
      <vt:lpstr>A000120141114A05PPBG</vt:lpstr>
      <vt:lpstr>1_Office 主题</vt:lpstr>
      <vt:lpstr>2_Office 主题</vt:lpstr>
      <vt:lpstr>第二框    加强宪法监督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杜美菊</cp:lastModifiedBy>
  <cp:revision>71</cp:revision>
  <dcterms:created xsi:type="dcterms:W3CDTF">2018-03-05T08:28:00Z</dcterms:created>
  <dcterms:modified xsi:type="dcterms:W3CDTF">2019-02-10T14:04:43Z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2052-11.1.0.8415</vt:lpwstr>
  </property>
</Properties>
</file>