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41" r:id="rId3"/>
    <p:sldId id="694" r:id="rId5"/>
    <p:sldId id="543" r:id="rId6"/>
    <p:sldId id="634" r:id="rId7"/>
    <p:sldId id="672" r:id="rId8"/>
    <p:sldId id="695" r:id="rId9"/>
    <p:sldId id="696" r:id="rId10"/>
    <p:sldId id="544" r:id="rId11"/>
    <p:sldId id="576" r:id="rId12"/>
    <p:sldId id="697" r:id="rId13"/>
    <p:sldId id="698" r:id="rId14"/>
    <p:sldId id="552" r:id="rId15"/>
    <p:sldId id="601" r:id="rId16"/>
    <p:sldId id="699" r:id="rId17"/>
    <p:sldId id="579" r:id="rId18"/>
    <p:sldId id="580" r:id="rId19"/>
    <p:sldId id="581" r:id="rId20"/>
    <p:sldId id="620" r:id="rId21"/>
    <p:sldId id="545" r:id="rId22"/>
    <p:sldId id="553" r:id="rId23"/>
    <p:sldId id="583" r:id="rId24"/>
    <p:sldId id="660" r:id="rId25"/>
    <p:sldId id="584" r:id="rId26"/>
    <p:sldId id="585" r:id="rId27"/>
    <p:sldId id="554" r:id="rId28"/>
    <p:sldId id="556" r:id="rId29"/>
    <p:sldId id="587" r:id="rId30"/>
    <p:sldId id="589" r:id="rId31"/>
  </p:sldIdLst>
  <p:sldSz cx="1219327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FF0066"/>
    <a:srgbClr val="002060"/>
    <a:srgbClr val="FFF348"/>
    <a:srgbClr val="700000"/>
    <a:srgbClr val="B40000"/>
    <a:srgbClr val="660200"/>
    <a:srgbClr val="660033"/>
    <a:srgbClr val="820000"/>
    <a:srgbClr val="FFE875"/>
    <a:srgbClr val="FFE4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8" autoAdjust="0"/>
    <p:restoredTop sz="94660"/>
  </p:normalViewPr>
  <p:slideViewPr>
    <p:cSldViewPr snapToGrid="0">
      <p:cViewPr>
        <p:scale>
          <a:sx n="75" d="100"/>
          <a:sy n="75" d="100"/>
        </p:scale>
        <p:origin x="-1182" y="-390"/>
      </p:cViewPr>
      <p:guideLst>
        <p:guide orient="horz" pos="2156"/>
        <p:guide pos="377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BE4575-8635-4739-B5D9-26B71FA3D0B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5AEB2A-C4AD-462C-90EB-A35E1732CF3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19" y="2130428"/>
            <a:ext cx="1036455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9038" y="3886200"/>
            <a:ext cx="8535512"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6730" indent="0" algn="ctr">
              <a:buNone/>
              <a:defRPr>
                <a:solidFill>
                  <a:schemeClr val="tx1">
                    <a:tint val="75000"/>
                  </a:schemeClr>
                </a:solidFill>
              </a:defRPr>
            </a:lvl6pPr>
            <a:lvl7pPr marL="3656330" indent="0" algn="ctr">
              <a:buNone/>
              <a:defRPr>
                <a:solidFill>
                  <a:schemeClr val="tx1">
                    <a:tint val="75000"/>
                  </a:schemeClr>
                </a:solidFill>
              </a:defRPr>
            </a:lvl7pPr>
            <a:lvl8pPr marL="4265930" indent="0" algn="ctr">
              <a:buNone/>
              <a:defRPr>
                <a:solidFill>
                  <a:schemeClr val="tx1">
                    <a:tint val="75000"/>
                  </a:schemeClr>
                </a:solidFill>
              </a:defRPr>
            </a:lvl8pPr>
            <a:lvl9pPr marL="487489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4792" y="-90517"/>
            <a:ext cx="1064305" cy="992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4792" y="-90517"/>
            <a:ext cx="1064305" cy="992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87" y="365125"/>
            <a:ext cx="10516695" cy="1325563"/>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87" y="1825625"/>
            <a:ext cx="10516695"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87" y="6356350"/>
            <a:ext cx="2743486" cy="365125"/>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a:xfrm>
            <a:off x="4039021" y="6356350"/>
            <a:ext cx="4115229" cy="365125"/>
          </a:xfrm>
        </p:spPr>
        <p:txBody>
          <a:bodyPr/>
          <a:lstStyle/>
          <a:p>
            <a:endParaRPr lang="zh-CN" altLang="en-US"/>
          </a:p>
        </p:txBody>
      </p:sp>
      <p:sp>
        <p:nvSpPr>
          <p:cNvPr id="6" name="灯片编号占位符 5"/>
          <p:cNvSpPr>
            <a:spLocks noGrp="1"/>
          </p:cNvSpPr>
          <p:nvPr>
            <p:ph type="sldNum" sz="quarter" idx="12"/>
          </p:nvPr>
        </p:nvSpPr>
        <p:spPr>
          <a:xfrm>
            <a:off x="8611497" y="6356350"/>
            <a:ext cx="2743486"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87" y="6356350"/>
            <a:ext cx="2743486"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9021" y="6356350"/>
            <a:ext cx="4115229" cy="365125"/>
          </a:xfrm>
        </p:spPr>
        <p:txBody>
          <a:bodyPr/>
          <a:lstStyle/>
          <a:p>
            <a:endParaRPr lang="zh-CN" altLang="en-US"/>
          </a:p>
        </p:txBody>
      </p:sp>
      <p:sp>
        <p:nvSpPr>
          <p:cNvPr id="4" name="灯片编号占位符 3"/>
          <p:cNvSpPr>
            <a:spLocks noGrp="1"/>
          </p:cNvSpPr>
          <p:nvPr>
            <p:ph type="sldNum" sz="quarter" idx="12"/>
          </p:nvPr>
        </p:nvSpPr>
        <p:spPr>
          <a:xfrm>
            <a:off x="8611497" y="6356350"/>
            <a:ext cx="2743486"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09" y="4406901"/>
            <a:ext cx="10364550" cy="1362075"/>
          </a:xfrm>
          <a:prstGeom prst="rect">
            <a:avLst/>
          </a:prstGeo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209" y="2906713"/>
            <a:ext cx="10364550" cy="1500188"/>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8565"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6730" indent="0">
              <a:buNone/>
              <a:defRPr sz="1865">
                <a:solidFill>
                  <a:schemeClr val="tx1">
                    <a:tint val="75000"/>
                  </a:schemeClr>
                </a:solidFill>
              </a:defRPr>
            </a:lvl6pPr>
            <a:lvl7pPr marL="3656330" indent="0">
              <a:buNone/>
              <a:defRPr sz="1865">
                <a:solidFill>
                  <a:schemeClr val="tx1">
                    <a:tint val="75000"/>
                  </a:schemeClr>
                </a:solidFill>
              </a:defRPr>
            </a:lvl7pPr>
            <a:lvl8pPr marL="4265930" indent="0">
              <a:buNone/>
              <a:defRPr sz="1865">
                <a:solidFill>
                  <a:schemeClr val="tx1">
                    <a:tint val="75000"/>
                  </a:schemeClr>
                </a:solidFill>
              </a:defRPr>
            </a:lvl8pPr>
            <a:lvl9pPr marL="4874895"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80" y="1200152"/>
            <a:ext cx="5385501"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8407" y="1200152"/>
            <a:ext cx="5385501"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79" y="1535114"/>
            <a:ext cx="5387619" cy="639762"/>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4895"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79" y="2174877"/>
            <a:ext cx="5387619"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4178" y="1535114"/>
            <a:ext cx="5389735" cy="639762"/>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4895"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4178" y="2174877"/>
            <a:ext cx="5389735"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8" name="页脚占位符 7"/>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4" name="页脚占位符 3"/>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3" y="273052"/>
            <a:ext cx="4011606"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354" y="273053"/>
            <a:ext cx="6816554"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83" y="1435103"/>
            <a:ext cx="4011606" cy="469106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4895"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028" y="4800601"/>
            <a:ext cx="7316153" cy="566738"/>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028" y="612777"/>
            <a:ext cx="7316153" cy="4114800"/>
          </a:xfrm>
          <a:prstGeom prst="rect">
            <a:avLst/>
          </a:prstGeom>
        </p:spPr>
        <p:txBody>
          <a:bodyPr/>
          <a:lstStyle>
            <a:lvl1pPr marL="0" indent="0">
              <a:buNone/>
              <a:defRPr sz="4265"/>
            </a:lvl1pPr>
            <a:lvl2pPr marL="609600" indent="0">
              <a:buNone/>
              <a:defRPr sz="3735"/>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4895" indent="0">
              <a:buNone/>
              <a:defRPr sz="2665"/>
            </a:lvl9pPr>
          </a:lstStyle>
          <a:p>
            <a:endParaRPr lang="zh-CN" altLang="en-US"/>
          </a:p>
        </p:txBody>
      </p:sp>
      <p:sp>
        <p:nvSpPr>
          <p:cNvPr id="4" name="文本占位符 3"/>
          <p:cNvSpPr>
            <a:spLocks noGrp="1"/>
          </p:cNvSpPr>
          <p:nvPr>
            <p:ph type="body" sz="half" idx="2"/>
          </p:nvPr>
        </p:nvSpPr>
        <p:spPr>
          <a:xfrm>
            <a:off x="2390028" y="5367339"/>
            <a:ext cx="7316153" cy="804864"/>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4895"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6" name="页脚占位符 5"/>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80" y="1600203"/>
            <a:ext cx="10974229"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06376"/>
            <a:ext cx="2743557"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80" y="206376"/>
            <a:ext cx="8027445" cy="438785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fld>
            <a:endParaRPr lang="zh-CN" altLang="en-US">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5.png"/><Relationship Id="rId17" Type="http://schemas.openxmlformats.org/officeDocument/2006/relationships/image" Target="../media/image4.png"/><Relationship Id="rId16" Type="http://schemas.openxmlformats.org/officeDocument/2006/relationships/image" Target="../media/image3.png"/><Relationship Id="rId15" Type="http://schemas.openxmlformats.org/officeDocument/2006/relationships/image" Target="../media/image2.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5454720"/>
            <a:ext cx="12193588" cy="1403280"/>
          </a:xfrm>
          <a:prstGeom prst="rect">
            <a:avLst/>
          </a:prstGeom>
        </p:spPr>
      </p:pic>
      <p:pic>
        <p:nvPicPr>
          <p:cNvPr id="5" name="Picture 2" descr="F:\桌面\党政机关\素材\长城\矢量长城\线稿长城116.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557084" y="93790"/>
            <a:ext cx="4026110" cy="7468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userDrawn="1"/>
        </p:nvCxnSpPr>
        <p:spPr>
          <a:xfrm flipH="1">
            <a:off x="616864" y="840647"/>
            <a:ext cx="10929600" cy="0"/>
          </a:xfrm>
          <a:prstGeom prst="line">
            <a:avLst/>
          </a:prstGeom>
          <a:ln>
            <a:solidFill>
              <a:srgbClr val="D7000D"/>
            </a:solidFill>
          </a:ln>
        </p:spPr>
        <p:style>
          <a:lnRef idx="1">
            <a:schemeClr val="accent1"/>
          </a:lnRef>
          <a:fillRef idx="0">
            <a:schemeClr val="accent1"/>
          </a:fillRef>
          <a:effectRef idx="0">
            <a:schemeClr val="accent1"/>
          </a:effectRef>
          <a:fontRef idx="minor">
            <a:schemeClr val="tx1"/>
          </a:fontRef>
        </p:style>
      </p:cxnSp>
      <p:pic>
        <p:nvPicPr>
          <p:cNvPr id="9" name="Picture 11" descr="F:\桌面\党政机关\素材\党徽\Nipic_20180988_2015090911380252700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01836" y="93790"/>
            <a:ext cx="882085" cy="72230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ctr" defTabSz="121793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793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793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3365" indent="-304800" algn="l" defTabSz="12179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9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09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9600" algn="l" defTabSz="1217930" rtl="0" eaLnBrk="1" latinLnBrk="0" hangingPunct="1">
        <a:defRPr sz="2400" kern="1200">
          <a:solidFill>
            <a:schemeClr val="tx1"/>
          </a:solidFill>
          <a:latin typeface="+mn-lt"/>
          <a:ea typeface="+mn-ea"/>
          <a:cs typeface="+mn-cs"/>
        </a:defRPr>
      </a:lvl2pPr>
      <a:lvl3pPr marL="1218565" algn="l" defTabSz="1217930" rtl="0" eaLnBrk="1" latinLnBrk="0" hangingPunct="1">
        <a:defRPr sz="2400" kern="1200">
          <a:solidFill>
            <a:schemeClr val="tx1"/>
          </a:solidFill>
          <a:latin typeface="+mn-lt"/>
          <a:ea typeface="+mn-ea"/>
          <a:cs typeface="+mn-cs"/>
        </a:defRPr>
      </a:lvl3pPr>
      <a:lvl4pPr marL="1828165" algn="l" defTabSz="1217930" rtl="0" eaLnBrk="1" latinLnBrk="0" hangingPunct="1">
        <a:defRPr sz="2400" kern="1200">
          <a:solidFill>
            <a:schemeClr val="tx1"/>
          </a:solidFill>
          <a:latin typeface="+mn-lt"/>
          <a:ea typeface="+mn-ea"/>
          <a:cs typeface="+mn-cs"/>
        </a:defRPr>
      </a:lvl4pPr>
      <a:lvl5pPr marL="2437765" algn="l" defTabSz="1217930" rtl="0" eaLnBrk="1" latinLnBrk="0" hangingPunct="1">
        <a:defRPr sz="2400" kern="1200">
          <a:solidFill>
            <a:schemeClr val="tx1"/>
          </a:solidFill>
          <a:latin typeface="+mn-lt"/>
          <a:ea typeface="+mn-ea"/>
          <a:cs typeface="+mn-cs"/>
        </a:defRPr>
      </a:lvl5pPr>
      <a:lvl6pPr marL="3046730" algn="l" defTabSz="1217930" rtl="0" eaLnBrk="1" latinLnBrk="0" hangingPunct="1">
        <a:defRPr sz="2400" kern="1200">
          <a:solidFill>
            <a:schemeClr val="tx1"/>
          </a:solidFill>
          <a:latin typeface="+mn-lt"/>
          <a:ea typeface="+mn-ea"/>
          <a:cs typeface="+mn-cs"/>
        </a:defRPr>
      </a:lvl6pPr>
      <a:lvl7pPr marL="3656330" algn="l" defTabSz="1217930" rtl="0" eaLnBrk="1" latinLnBrk="0" hangingPunct="1">
        <a:defRPr sz="2400" kern="1200">
          <a:solidFill>
            <a:schemeClr val="tx1"/>
          </a:solidFill>
          <a:latin typeface="+mn-lt"/>
          <a:ea typeface="+mn-ea"/>
          <a:cs typeface="+mn-cs"/>
        </a:defRPr>
      </a:lvl7pPr>
      <a:lvl8pPr marL="4265930" algn="l" defTabSz="1217930" rtl="0" eaLnBrk="1" latinLnBrk="0" hangingPunct="1">
        <a:defRPr sz="2400" kern="1200">
          <a:solidFill>
            <a:schemeClr val="tx1"/>
          </a:solidFill>
          <a:latin typeface="+mn-lt"/>
          <a:ea typeface="+mn-ea"/>
          <a:cs typeface="+mn-cs"/>
        </a:defRPr>
      </a:lvl8pPr>
      <a:lvl9pPr marL="4874895" algn="l" defTabSz="12179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0.xml"/><Relationship Id="rId7" Type="http://schemas.openxmlformats.org/officeDocument/2006/relationships/image" Target="../media/image9.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1.jpe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video" Target="file:///C:\Users\Administrator\Desktop\&#22362;&#25345;&#20381;&#23466;&#27835;&#22269;\&#24494;&#35270;&#39057;1.mp4" TargetMode="External"/><Relationship Id="rId8" Type="http://schemas.openxmlformats.org/officeDocument/2006/relationships/image" Target="../media/image13.jpeg"/><Relationship Id="rId7" Type="http://schemas.openxmlformats.org/officeDocument/2006/relationships/image" Target="../media/image9.png"/><Relationship Id="rId6" Type="http://schemas.microsoft.com/office/2007/relationships/media" Target="../media/media1.mp3"/><Relationship Id="rId5" Type="http://schemas.openxmlformats.org/officeDocument/2006/relationships/video" Target="../media/media1.mp3"/><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notesSlide" Target="../notesSlides/notesSlide2.xml"/><Relationship Id="rId12" Type="http://schemas.openxmlformats.org/officeDocument/2006/relationships/slideLayout" Target="../slideLayouts/slideLayout10.xml"/><Relationship Id="rId11" Type="http://schemas.openxmlformats.org/officeDocument/2006/relationships/image" Target="../media/image14.png"/><Relationship Id="rId10" Type="http://schemas.microsoft.com/office/2007/relationships/media" Target="file:///C:\Users\Administrator\Desktop\&#22362;&#25345;&#20381;&#23466;&#27835;&#22269;\&#24494;&#35270;&#39057;1.mp4" TargetMode="Externa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 y="3530600"/>
            <a:ext cx="12203180" cy="332740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00" y="571500"/>
            <a:ext cx="2571115" cy="2280920"/>
          </a:xfrm>
          <a:prstGeom prst="rect">
            <a:avLst/>
          </a:prstGeom>
        </p:spPr>
      </p:pic>
      <p:sp>
        <p:nvSpPr>
          <p:cNvPr id="7" name="文本框 6"/>
          <p:cNvSpPr txBox="1"/>
          <p:nvPr/>
        </p:nvSpPr>
        <p:spPr>
          <a:xfrm>
            <a:off x="3071949" y="2769412"/>
            <a:ext cx="7505923" cy="1015663"/>
          </a:xfrm>
          <a:prstGeom prst="rect">
            <a:avLst/>
          </a:prstGeom>
          <a:noFill/>
        </p:spPr>
        <p:txBody>
          <a:bodyPr wrap="square" rtlCol="0">
            <a:spAutoFit/>
          </a:bodyPr>
          <a:lstStyle/>
          <a:p>
            <a:r>
              <a:rPr lang="en-US" altLang="zh-CN" sz="3725" b="1" dirty="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  </a:t>
            </a:r>
            <a:r>
              <a:rPr lang="zh-CN" altLang="en-US" sz="6000" b="1" dirty="0" smtClea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坚 </a:t>
            </a:r>
            <a:r>
              <a:rPr lang="zh-CN" altLang="en-US" sz="6000" b="1" dirty="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持 依 宪 治 国</a:t>
            </a:r>
            <a:endParaRPr lang="zh-CN" altLang="en-US" sz="6000" b="1" dirty="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145" y="374667"/>
            <a:ext cx="2142748" cy="2267717"/>
          </a:xfrm>
          <a:prstGeom prst="rect">
            <a:avLst/>
          </a:prstGeom>
        </p:spPr>
      </p:pic>
      <p:grpSp>
        <p:nvGrpSpPr>
          <p:cNvPr id="12" name="Group 550"/>
          <p:cNvGrpSpPr/>
          <p:nvPr/>
        </p:nvGrpSpPr>
        <p:grpSpPr bwMode="auto">
          <a:xfrm>
            <a:off x="5266690" y="1011555"/>
            <a:ext cx="1582420" cy="963295"/>
            <a:chOff x="295" y="3475"/>
            <a:chExt cx="1407" cy="1407"/>
          </a:xfrm>
        </p:grpSpPr>
        <p:sp>
          <p:nvSpPr>
            <p:cNvPr id="1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latin typeface="Arial" panose="020B0604020202020204" pitchFamily="34" charset="0"/>
                <a:ea typeface="宋体" panose="02010600030101010101" pitchFamily="2" charset="-122"/>
              </a:endParaRPr>
            </a:p>
          </p:txBody>
        </p:sp>
        <p:grpSp>
          <p:nvGrpSpPr>
            <p:cNvPr id="14" name="Group 552"/>
            <p:cNvGrpSpPr/>
            <p:nvPr/>
          </p:nvGrpSpPr>
          <p:grpSpPr bwMode="auto">
            <a:xfrm>
              <a:off x="473" y="3657"/>
              <a:ext cx="1057" cy="1055"/>
              <a:chOff x="-6057" y="-2209"/>
              <a:chExt cx="2219" cy="2219"/>
            </a:xfrm>
          </p:grpSpPr>
          <p:sp>
            <p:nvSpPr>
              <p:cNvPr id="1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nvGrpSpPr>
              <p:cNvPr id="16" name="Group 554"/>
              <p:cNvGrpSpPr/>
              <p:nvPr/>
            </p:nvGrpSpPr>
            <p:grpSpPr bwMode="auto">
              <a:xfrm>
                <a:off x="-6057" y="-2209"/>
                <a:ext cx="2219" cy="2219"/>
                <a:chOff x="-4061" y="-880"/>
                <a:chExt cx="2219" cy="2219"/>
              </a:xfrm>
            </p:grpSpPr>
            <p:grpSp>
              <p:nvGrpSpPr>
                <p:cNvPr id="17" name="Group 555"/>
                <p:cNvGrpSpPr/>
                <p:nvPr/>
              </p:nvGrpSpPr>
              <p:grpSpPr bwMode="auto">
                <a:xfrm>
                  <a:off x="-4061" y="-880"/>
                  <a:ext cx="2219" cy="2219"/>
                  <a:chOff x="-3925" y="-789"/>
                  <a:chExt cx="2219" cy="2219"/>
                </a:xfrm>
              </p:grpSpPr>
              <p:grpSp>
                <p:nvGrpSpPr>
                  <p:cNvPr id="33" name="Group 556"/>
                  <p:cNvGrpSpPr>
                    <a:grpSpLocks noChangeAspect="1"/>
                  </p:cNvGrpSpPr>
                  <p:nvPr/>
                </p:nvGrpSpPr>
                <p:grpSpPr bwMode="auto">
                  <a:xfrm>
                    <a:off x="-3925" y="-788"/>
                    <a:ext cx="2219" cy="2202"/>
                    <a:chOff x="168" y="696"/>
                    <a:chExt cx="1429" cy="1429"/>
                  </a:xfrm>
                </p:grpSpPr>
                <p:grpSp>
                  <p:nvGrpSpPr>
                    <p:cNvPr id="41" name="Group 557"/>
                    <p:cNvGrpSpPr>
                      <a:grpSpLocks noChangeAspect="1"/>
                    </p:cNvGrpSpPr>
                    <p:nvPr/>
                  </p:nvGrpSpPr>
                  <p:grpSpPr bwMode="auto">
                    <a:xfrm>
                      <a:off x="854" y="696"/>
                      <a:ext cx="56" cy="1429"/>
                      <a:chOff x="845" y="696"/>
                      <a:chExt cx="56" cy="1429"/>
                    </a:xfrm>
                  </p:grpSpPr>
                  <p:sp>
                    <p:nvSpPr>
                      <p:cNvPr id="4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42" name="Group 560"/>
                    <p:cNvGrpSpPr>
                      <a:grpSpLocks noChangeAspect="1"/>
                    </p:cNvGrpSpPr>
                    <p:nvPr/>
                  </p:nvGrpSpPr>
                  <p:grpSpPr bwMode="auto">
                    <a:xfrm rot="5400000">
                      <a:off x="855" y="696"/>
                      <a:ext cx="56" cy="1429"/>
                      <a:chOff x="845" y="696"/>
                      <a:chExt cx="56" cy="1429"/>
                    </a:xfrm>
                  </p:grpSpPr>
                  <p:sp>
                    <p:nvSpPr>
                      <p:cNvPr id="4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nvGrpSpPr>
                  <p:cNvPr id="34" name="Group 563"/>
                  <p:cNvGrpSpPr>
                    <a:grpSpLocks noChangeAspect="1"/>
                  </p:cNvGrpSpPr>
                  <p:nvPr/>
                </p:nvGrpSpPr>
                <p:grpSpPr bwMode="auto">
                  <a:xfrm rot="2700000">
                    <a:off x="-3928" y="-780"/>
                    <a:ext cx="2219" cy="2202"/>
                    <a:chOff x="168" y="696"/>
                    <a:chExt cx="1429" cy="1429"/>
                  </a:xfrm>
                </p:grpSpPr>
                <p:grpSp>
                  <p:nvGrpSpPr>
                    <p:cNvPr id="35" name="Group 564"/>
                    <p:cNvGrpSpPr>
                      <a:grpSpLocks noChangeAspect="1"/>
                    </p:cNvGrpSpPr>
                    <p:nvPr/>
                  </p:nvGrpSpPr>
                  <p:grpSpPr bwMode="auto">
                    <a:xfrm>
                      <a:off x="854" y="696"/>
                      <a:ext cx="56" cy="1429"/>
                      <a:chOff x="845" y="696"/>
                      <a:chExt cx="56" cy="1429"/>
                    </a:xfrm>
                  </p:grpSpPr>
                  <p:sp>
                    <p:nvSpPr>
                      <p:cNvPr id="3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36" name="Group 567"/>
                    <p:cNvGrpSpPr>
                      <a:grpSpLocks noChangeAspect="1"/>
                    </p:cNvGrpSpPr>
                    <p:nvPr/>
                  </p:nvGrpSpPr>
                  <p:grpSpPr bwMode="auto">
                    <a:xfrm rot="5400000">
                      <a:off x="855" y="696"/>
                      <a:ext cx="56" cy="1429"/>
                      <a:chOff x="845" y="696"/>
                      <a:chExt cx="56" cy="1429"/>
                    </a:xfrm>
                  </p:grpSpPr>
                  <p:sp>
                    <p:nvSpPr>
                      <p:cNvPr id="3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grpSp>
              <p:nvGrpSpPr>
                <p:cNvPr id="18" name="Group 570"/>
                <p:cNvGrpSpPr/>
                <p:nvPr/>
              </p:nvGrpSpPr>
              <p:grpSpPr bwMode="auto">
                <a:xfrm rot="1320000">
                  <a:off x="-3746" y="-522"/>
                  <a:ext cx="1555" cy="1554"/>
                  <a:chOff x="-3925" y="-789"/>
                  <a:chExt cx="2219" cy="2219"/>
                </a:xfrm>
              </p:grpSpPr>
              <p:grpSp>
                <p:nvGrpSpPr>
                  <p:cNvPr id="19" name="Group 571"/>
                  <p:cNvGrpSpPr>
                    <a:grpSpLocks noChangeAspect="1"/>
                  </p:cNvGrpSpPr>
                  <p:nvPr/>
                </p:nvGrpSpPr>
                <p:grpSpPr bwMode="auto">
                  <a:xfrm>
                    <a:off x="-3925" y="-788"/>
                    <a:ext cx="2219" cy="2202"/>
                    <a:chOff x="168" y="696"/>
                    <a:chExt cx="1429" cy="1429"/>
                  </a:xfrm>
                </p:grpSpPr>
                <p:grpSp>
                  <p:nvGrpSpPr>
                    <p:cNvPr id="27" name="Group 572"/>
                    <p:cNvGrpSpPr>
                      <a:grpSpLocks noChangeAspect="1"/>
                    </p:cNvGrpSpPr>
                    <p:nvPr/>
                  </p:nvGrpSpPr>
                  <p:grpSpPr bwMode="auto">
                    <a:xfrm>
                      <a:off x="854" y="696"/>
                      <a:ext cx="56" cy="1429"/>
                      <a:chOff x="845" y="696"/>
                      <a:chExt cx="56" cy="1429"/>
                    </a:xfrm>
                  </p:grpSpPr>
                  <p:sp>
                    <p:nvSpPr>
                      <p:cNvPr id="3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28" name="Group 575"/>
                    <p:cNvGrpSpPr>
                      <a:grpSpLocks noChangeAspect="1"/>
                    </p:cNvGrpSpPr>
                    <p:nvPr/>
                  </p:nvGrpSpPr>
                  <p:grpSpPr bwMode="auto">
                    <a:xfrm rot="5400000">
                      <a:off x="855" y="696"/>
                      <a:ext cx="56" cy="1429"/>
                      <a:chOff x="845" y="696"/>
                      <a:chExt cx="56" cy="1429"/>
                    </a:xfrm>
                  </p:grpSpPr>
                  <p:sp>
                    <p:nvSpPr>
                      <p:cNvPr id="2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nvGrpSpPr>
                  <p:cNvPr id="20" name="Group 578"/>
                  <p:cNvGrpSpPr>
                    <a:grpSpLocks noChangeAspect="1"/>
                  </p:cNvGrpSpPr>
                  <p:nvPr/>
                </p:nvGrpSpPr>
                <p:grpSpPr bwMode="auto">
                  <a:xfrm rot="2700000">
                    <a:off x="-3928" y="-780"/>
                    <a:ext cx="2219" cy="2202"/>
                    <a:chOff x="168" y="696"/>
                    <a:chExt cx="1429" cy="1429"/>
                  </a:xfrm>
                </p:grpSpPr>
                <p:grpSp>
                  <p:nvGrpSpPr>
                    <p:cNvPr id="21" name="Group 579"/>
                    <p:cNvGrpSpPr>
                      <a:grpSpLocks noChangeAspect="1"/>
                    </p:cNvGrpSpPr>
                    <p:nvPr/>
                  </p:nvGrpSpPr>
                  <p:grpSpPr bwMode="auto">
                    <a:xfrm>
                      <a:off x="854" y="696"/>
                      <a:ext cx="56" cy="1429"/>
                      <a:chOff x="845" y="696"/>
                      <a:chExt cx="56" cy="1429"/>
                    </a:xfrm>
                  </p:grpSpPr>
                  <p:sp>
                    <p:nvSpPr>
                      <p:cNvPr id="2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2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22" name="Group 582"/>
                    <p:cNvGrpSpPr>
                      <a:grpSpLocks noChangeAspect="1"/>
                    </p:cNvGrpSpPr>
                    <p:nvPr/>
                  </p:nvGrpSpPr>
                  <p:grpSpPr bwMode="auto">
                    <a:xfrm rot="5400000">
                      <a:off x="855" y="696"/>
                      <a:ext cx="56" cy="1429"/>
                      <a:chOff x="845" y="696"/>
                      <a:chExt cx="56" cy="1429"/>
                    </a:xfrm>
                  </p:grpSpPr>
                  <p:sp>
                    <p:nvSpPr>
                      <p:cNvPr id="2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2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grpSp>
        </p:grpSp>
      </p:grpSp>
      <p:pic>
        <p:nvPicPr>
          <p:cNvPr id="47" name="纯音乐 - 红旗颂 - 纯音乐版2">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cstate="print"/>
          <a:stretch>
            <a:fillRect/>
          </a:stretch>
        </p:blipFill>
        <p:spPr>
          <a:xfrm>
            <a:off x="-1041078" y="-1295000"/>
            <a:ext cx="812549" cy="8125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6" presetClass="emph" presetSubtype="0" autoRev="1" fill="hold" nodeType="withEffect">
                                  <p:stCondLst>
                                    <p:cond delay="450"/>
                                  </p:stCondLst>
                                  <p:childTnLst>
                                    <p:animScale>
                                      <p:cBhvr>
                                        <p:cTn id="31" dur="1750" fill="hold"/>
                                        <p:tgtEl>
                                          <p:spTgt spid="12"/>
                                        </p:tgtEl>
                                      </p:cBhvr>
                                      <p:by x="400000" y="400000"/>
                                    </p:animScale>
                                  </p:childTnLst>
                                </p:cTn>
                              </p:par>
                              <p:par>
                                <p:cTn id="32" presetID="10" presetClass="exit" presetSubtype="0" fill="hold" nodeType="withEffect">
                                  <p:stCondLst>
                                    <p:cond delay="450"/>
                                  </p:stCondLst>
                                  <p:childTnLst>
                                    <p:animEffect transition="out" filter="fade">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childTnLst>
                          </p:cTn>
                        </p:par>
                        <p:par>
                          <p:cTn id="35" fill="hold">
                            <p:stCondLst>
                              <p:cond delay="3000"/>
                            </p:stCondLst>
                            <p:childTnLst>
                              <p:par>
                                <p:cTn id="36" presetID="1" presetClass="mediacall" presetSubtype="0" fill="hold" nodeType="afterEffect">
                                  <p:stCondLst>
                                    <p:cond delay="0"/>
                                  </p:stCondLst>
                                  <p:childTnLst>
                                    <p:cmd type="call" cmd="playFrom(0.0)">
                                      <p:cBhvr>
                                        <p:cTn id="37"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8" repeatCount="indefinite" fill="hold" display="0">
                  <p:stCondLst>
                    <p:cond delay="indefinite"/>
                  </p:stCondLst>
                  <p:endCondLst>
                    <p:cond evt="onStopAudio" delay="0">
                      <p:tgtEl>
                        <p:sldTgt/>
                      </p:tgtEl>
                    </p:cond>
                  </p:endCondLst>
                </p:cTn>
                <p:tgtEl>
                  <p:spTgt spid="47"/>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en-US" altLang="zh-CN" sz="4000" b="1" dirty="0">
                <a:solidFill>
                  <a:srgbClr val="C00000"/>
                </a:solidFill>
                <a:latin typeface="微软雅黑" panose="020B0503020204020204" pitchFamily="34" charset="-122"/>
                <a:ea typeface="微软雅黑" panose="020B0503020204020204" pitchFamily="34" charset="-122"/>
                <a:sym typeface="+mn-ea"/>
              </a:rPr>
              <a:t>       </a:t>
            </a:r>
            <a:r>
              <a:rPr lang="zh-CN" altLang="en-US" sz="4000" b="1" dirty="0">
                <a:solidFill>
                  <a:srgbClr val="C00000"/>
                </a:solidFill>
                <a:latin typeface="微软雅黑" panose="020B0503020204020204" pitchFamily="34" charset="-122"/>
                <a:ea typeface="微软雅黑" panose="020B0503020204020204" pitchFamily="34" charset="-122"/>
                <a:sym typeface="+mn-ea"/>
              </a:rPr>
              <a:t>宪法知识大比拼</a:t>
            </a:r>
            <a:endParaRPr lang="zh-CN" altLang="en-US" sz="4000" b="1" strike="noStrike" noProof="1" dirty="0">
              <a:solidFill>
                <a:srgbClr val="FF0000"/>
              </a:solidFill>
              <a:latin typeface="幼圆" panose="02010509060101010101" charset="-122"/>
              <a:ea typeface="幼圆" panose="02010509060101010101" charset="-122"/>
              <a:cs typeface="+mn-ea"/>
              <a:sym typeface="宋体" panose="02010600030101010101" pitchFamily="2" charset="-122"/>
            </a:endParaRPr>
          </a:p>
        </p:txBody>
      </p:sp>
      <p:sp>
        <p:nvSpPr>
          <p:cNvPr id="10243" name="内容占位符 2"/>
          <p:cNvSpPr>
            <a:spLocks noGrp="1"/>
          </p:cNvSpPr>
          <p:nvPr/>
        </p:nvSpPr>
        <p:spPr>
          <a:xfrm>
            <a:off x="1511300" y="832485"/>
            <a:ext cx="8120063" cy="5257800"/>
          </a:xfrm>
          <a:prstGeom prst="rect">
            <a:avLst/>
          </a:prstGeom>
          <a:noFill/>
          <a:ln w="9525">
            <a:noFill/>
          </a:ln>
          <a:extLst>
            <a:ext uri="{909E8E84-426E-40DD-AFC4-6F175D3DCCD1}">
              <a14:hiddenFill xmlns:a14="http://schemas.microsoft.com/office/drawing/2010/main">
                <a:solidFill>
                  <a:schemeClr val="bg1"/>
                </a:solidFill>
              </a14:hiddenFill>
            </a:ext>
          </a:extLst>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fontAlgn="base">
              <a:buNone/>
            </a:pPr>
            <a:r>
              <a:rPr lang="en-US" altLang="zh-CN" sz="2800" b="1" strike="noStrike" noProof="1">
                <a:latin typeface="+mn-ea"/>
                <a:sym typeface="+mn-ea"/>
              </a:rPr>
              <a:t>1.</a:t>
            </a:r>
            <a:r>
              <a:rPr lang="zh-CN" altLang="en-US" sz="2800" b="1" strike="noStrike" noProof="1">
                <a:latin typeface="+mn-ea"/>
                <a:sym typeface="宋体" panose="02010600030101010101" pitchFamily="2" charset="-122"/>
              </a:rPr>
              <a:t>中华人民共和国国歌</a:t>
            </a:r>
            <a:endParaRPr lang="en-US" altLang="zh-CN" sz="2800" b="1" strike="noStrike" noProof="1">
              <a:latin typeface="+mn-ea"/>
              <a:sym typeface="宋体" panose="02010600030101010101" pitchFamily="2" charset="-122"/>
            </a:endParaRPr>
          </a:p>
          <a:p>
            <a:pPr marL="0" indent="0" fontAlgn="base">
              <a:buNone/>
            </a:pPr>
            <a:r>
              <a:rPr lang="en-US" altLang="zh-CN" sz="2800" b="1" strike="noStrike" noProof="1">
                <a:latin typeface="+mn-ea"/>
                <a:sym typeface="宋体" panose="02010600030101010101" pitchFamily="2" charset="-122"/>
              </a:rPr>
              <a:t>2.</a:t>
            </a:r>
            <a:r>
              <a:rPr lang="zh-CN" altLang="en-US" sz="2800" b="1" strike="noStrike" noProof="1">
                <a:latin typeface="+mn-ea"/>
                <a:sym typeface="+mn-ea"/>
              </a:rPr>
              <a:t>中华人民共和国的一切权力属于人民</a:t>
            </a:r>
            <a:endParaRPr lang="en-US" altLang="zh-CN" sz="2800" b="1" strike="noStrike" noProof="1">
              <a:latin typeface="+mn-ea"/>
              <a:sym typeface="宋体" panose="02010600030101010101" pitchFamily="2" charset="-122"/>
            </a:endParaRPr>
          </a:p>
          <a:p>
            <a:pPr marL="0" indent="0" algn="l" fontAlgn="base">
              <a:buNone/>
            </a:pPr>
            <a:r>
              <a:rPr lang="en-US" altLang="zh-CN" sz="2800" b="1" strike="noStrike" noProof="1">
                <a:latin typeface="+mn-ea"/>
                <a:sym typeface="宋体" panose="02010600030101010101" pitchFamily="2" charset="-122"/>
              </a:rPr>
              <a:t>3</a:t>
            </a:r>
            <a:r>
              <a:rPr lang="zh-CN" altLang="en-US" sz="2800" b="1" strike="noStrike" noProof="1">
                <a:latin typeface="+mn-ea"/>
                <a:sym typeface="宋体" panose="02010600030101010101" pitchFamily="2" charset="-122"/>
              </a:rPr>
              <a:t>.中华人民共和国的根本制度  </a:t>
            </a:r>
            <a:endParaRPr lang="zh-CN" altLang="en-US" sz="2800" b="1" strike="noStrike" noProof="1">
              <a:latin typeface="+mn-ea"/>
              <a:sym typeface="宋体" panose="02010600030101010101" pitchFamily="2" charset="-122"/>
            </a:endParaRPr>
          </a:p>
          <a:p>
            <a:pPr marL="0" indent="0" fontAlgn="base">
              <a:buNone/>
            </a:pPr>
            <a:r>
              <a:rPr lang="en-US" altLang="zh-CN" sz="2800" b="1" strike="noStrike" noProof="1">
                <a:latin typeface="+mn-ea"/>
                <a:sym typeface="宋体" panose="02010600030101010101" pitchFamily="2" charset="-122"/>
              </a:rPr>
              <a:t>4.</a:t>
            </a:r>
            <a:r>
              <a:rPr lang="zh-CN" altLang="en-US" sz="2800" b="1" strike="noStrike" noProof="1">
                <a:latin typeface="+mn-ea"/>
                <a:sym typeface="宋体" panose="02010600030101010101" pitchFamily="2" charset="-122"/>
              </a:rPr>
              <a:t>中华人民共和国的国家性质</a:t>
            </a:r>
            <a:endParaRPr lang="en-US" altLang="zh-CN" sz="2800" b="1" strike="noStrike" noProof="1">
              <a:latin typeface="+mn-ea"/>
              <a:sym typeface="宋体" panose="02010600030101010101" pitchFamily="2" charset="-122"/>
            </a:endParaRPr>
          </a:p>
          <a:p>
            <a:pPr marL="0" indent="0" fontAlgn="base">
              <a:buNone/>
            </a:pPr>
            <a:r>
              <a:rPr lang="zh-CN" altLang="en-US" sz="2800" b="1" strike="noStrike" noProof="1">
                <a:latin typeface="+mn-ea"/>
                <a:sym typeface="宋体" panose="02010600030101010101" pitchFamily="2" charset="-122"/>
              </a:rPr>
              <a:t>5</a:t>
            </a:r>
            <a:r>
              <a:rPr lang="en-US" altLang="zh-CN" sz="2800" b="1" strike="noStrike" noProof="1">
                <a:latin typeface="+mn-ea"/>
                <a:sym typeface="宋体" panose="02010600030101010101" pitchFamily="2" charset="-122"/>
              </a:rPr>
              <a:t>.</a:t>
            </a:r>
            <a:r>
              <a:rPr lang="zh-CN" altLang="en-US" sz="2800" b="1" strike="noStrike" noProof="1">
                <a:latin typeface="+mn-ea"/>
                <a:sym typeface="宋体" panose="02010600030101010101" pitchFamily="2" charset="-122"/>
              </a:rPr>
              <a:t>中华人民共和国的根本任务</a:t>
            </a:r>
            <a:endParaRPr lang="zh-CN" altLang="en-US" sz="2800" b="1" strike="noStrike" noProof="1">
              <a:solidFill>
                <a:srgbClr val="FF0000"/>
              </a:solidFill>
              <a:latin typeface="+mn-ea"/>
              <a:sym typeface="宋体" panose="02010600030101010101" pitchFamily="2" charset="-122"/>
            </a:endParaRPr>
          </a:p>
          <a:p>
            <a:pPr marL="0" indent="0" fontAlgn="base">
              <a:buNone/>
            </a:pPr>
            <a:r>
              <a:rPr lang="en-US" altLang="zh-CN" sz="2800" b="1" strike="noStrike" noProof="1">
                <a:latin typeface="+mn-ea"/>
                <a:sym typeface="宋体" panose="02010600030101010101" pitchFamily="2" charset="-122"/>
              </a:rPr>
              <a:t>6.</a:t>
            </a:r>
            <a:r>
              <a:rPr lang="zh-CN" altLang="en-US" sz="2800" b="1" strike="noStrike" noProof="1">
                <a:latin typeface="+mn-ea"/>
                <a:sym typeface="宋体" panose="02010600030101010101" pitchFamily="2" charset="-122"/>
              </a:rPr>
              <a:t>中华人民共和国公民有通信自由和通信秘密 </a:t>
            </a:r>
            <a:endParaRPr lang="zh-CN" altLang="en-US" sz="2800" b="1" strike="noStrike" noProof="1">
              <a:solidFill>
                <a:srgbClr val="FF0000"/>
              </a:solidFill>
              <a:latin typeface="+mn-ea"/>
              <a:sym typeface="宋体" panose="02010600030101010101" pitchFamily="2" charset="-122"/>
            </a:endParaRPr>
          </a:p>
          <a:p>
            <a:pPr marL="0" indent="0" fontAlgn="base">
              <a:buNone/>
            </a:pPr>
            <a:r>
              <a:rPr lang="en-US" altLang="zh-CN" sz="2800" b="1" strike="noStrike" noProof="1">
                <a:latin typeface="+mn-ea"/>
                <a:sym typeface="宋体" panose="02010600030101010101" pitchFamily="2" charset="-122"/>
              </a:rPr>
              <a:t>7.</a:t>
            </a:r>
            <a:r>
              <a:rPr lang="zh-CN" altLang="en-US" sz="2800" b="1" strike="noStrike" noProof="1">
                <a:latin typeface="+mn-ea"/>
                <a:sym typeface="宋体" panose="02010600030101010101" pitchFamily="2" charset="-122"/>
              </a:rPr>
              <a:t>中华人民共和国公民对于任何国家机关及其工作人员有批评和建议的权利</a:t>
            </a:r>
            <a:endParaRPr lang="zh-CN" altLang="en-US" sz="2800" b="1" strike="noStrike" noProof="1">
              <a:latin typeface="+mn-ea"/>
              <a:sym typeface="宋体" panose="02010600030101010101" pitchFamily="2" charset="-122"/>
            </a:endParaRPr>
          </a:p>
          <a:p>
            <a:pPr marL="0" indent="0" fontAlgn="base">
              <a:buNone/>
            </a:pPr>
            <a:r>
              <a:rPr lang="en-US" altLang="zh-CN" sz="2800" b="1" strike="noStrike" noProof="1">
                <a:latin typeface="+mn-ea"/>
                <a:sym typeface="宋体" panose="02010600030101010101" pitchFamily="2" charset="-122"/>
              </a:rPr>
              <a:t>8.</a:t>
            </a:r>
            <a:r>
              <a:rPr lang="zh-CN" altLang="en-US" sz="2800" b="1" strike="noStrike" noProof="1">
                <a:latin typeface="+mn-ea"/>
                <a:sym typeface="宋体" panose="02010600030101010101" pitchFamily="2" charset="-122"/>
              </a:rPr>
              <a:t>中华人民共和国的立法机关</a:t>
            </a:r>
            <a:endParaRPr lang="zh-CN" altLang="en-US" sz="2800" b="1" strike="noStrike" noProof="1">
              <a:latin typeface="+mn-ea"/>
              <a:sym typeface="宋体" panose="02010600030101010101" pitchFamily="2" charset="-122"/>
            </a:endParaRPr>
          </a:p>
          <a:p>
            <a:pPr marL="0" algn="l" fontAlgn="base">
              <a:buNone/>
            </a:pPr>
            <a:r>
              <a:rPr lang="zh-CN" altLang="en-US" sz="2800" b="1" strike="noStrike" noProof="1">
                <a:latin typeface="+mn-ea"/>
              </a:rPr>
              <a:t>9.</a:t>
            </a:r>
            <a:r>
              <a:rPr lang="zh-CN" altLang="en-US" sz="2800" b="1" strike="noStrike" noProof="1">
                <a:latin typeface="+mn-ea"/>
                <a:sym typeface="宋体" panose="02010600030101010101" pitchFamily="2" charset="-122"/>
              </a:rPr>
              <a:t>中华人民共和国宪法是人民意志的集中体现</a:t>
            </a:r>
            <a:endParaRPr lang="zh-CN" altLang="en-US" sz="2800" b="1" strike="noStrike" noProof="1">
              <a:latin typeface="+mn-ea"/>
              <a:sym typeface="宋体" panose="02010600030101010101" pitchFamily="2" charset="-122"/>
            </a:endParaRPr>
          </a:p>
          <a:p>
            <a:pPr marL="0" algn="l" fontAlgn="base">
              <a:buNone/>
            </a:pPr>
            <a:r>
              <a:rPr lang="en-US" altLang="zh-CN" sz="2800" b="1" strike="noStrike" noProof="1">
                <a:latin typeface="+mn-ea"/>
              </a:rPr>
              <a:t>10.</a:t>
            </a:r>
            <a:r>
              <a:rPr lang="zh-CN" altLang="en-US" sz="2800" b="1" strike="noStrike" noProof="1">
                <a:latin typeface="+mn-ea"/>
                <a:sym typeface="+mn-ea"/>
              </a:rPr>
              <a:t>宪法是一切组织和个人的根本活动准则</a:t>
            </a:r>
            <a:endParaRPr lang="zh-CN" altLang="en-US" sz="2800" b="1" strike="noStrike" noProof="1">
              <a:latin typeface="+mn-ea"/>
            </a:endParaRPr>
          </a:p>
          <a:p>
            <a:pPr marL="0" algn="l" fontAlgn="base">
              <a:buNone/>
            </a:pPr>
            <a:endParaRPr lang="zh-CN" altLang="en-US" sz="2800" b="1" strike="noStrike" noProof="1">
              <a:latin typeface="+mn-ea"/>
            </a:endParaRPr>
          </a:p>
        </p:txBody>
      </p:sp>
      <p:sp>
        <p:nvSpPr>
          <p:cNvPr id="7" name="圆角矩形标注 6"/>
          <p:cNvSpPr/>
          <p:nvPr/>
        </p:nvSpPr>
        <p:spPr>
          <a:xfrm>
            <a:off x="7254875" y="4507230"/>
            <a:ext cx="3249295" cy="858520"/>
          </a:xfrm>
          <a:prstGeom prst="wedgeRoundRectCallout">
            <a:avLst>
              <a:gd name="adj1" fmla="val -83144"/>
              <a:gd name="adj2" fmla="val 28772"/>
              <a:gd name="adj3" fmla="val 16667"/>
            </a:avLst>
          </a:prstGeom>
          <a:solidFill>
            <a:schemeClr val="tx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sz="2800" b="1" strike="noStrike" noProof="1">
                <a:solidFill>
                  <a:schemeClr val="bg2"/>
                </a:solidFill>
                <a:latin typeface="Tahoma" panose="020B0604030504040204" pitchFamily="2" charset="0"/>
                <a:ea typeface="宋体" panose="02010600030101010101" pitchFamily="2" charset="-122"/>
              </a:rPr>
              <a:t>国家机构的组织及其职权</a:t>
            </a:r>
            <a:endParaRPr lang="zh-CN" altLang="en-US" sz="2800" b="1" strike="noStrike" noProof="1">
              <a:solidFill>
                <a:schemeClr val="bg2"/>
              </a:solidFill>
              <a:latin typeface="Tahoma" panose="020B0604030504040204" pitchFamily="2" charset="0"/>
              <a:ea typeface="宋体" panose="02010600030101010101" pitchFamily="2" charset="-122"/>
            </a:endParaRPr>
          </a:p>
        </p:txBody>
      </p:sp>
      <p:sp>
        <p:nvSpPr>
          <p:cNvPr id="3" name="椭圆形标注 2"/>
          <p:cNvSpPr/>
          <p:nvPr/>
        </p:nvSpPr>
        <p:spPr>
          <a:xfrm>
            <a:off x="8433118" y="2263458"/>
            <a:ext cx="2925763" cy="950913"/>
          </a:xfrm>
          <a:prstGeom prst="wedgeEllipseCallout">
            <a:avLst>
              <a:gd name="adj1" fmla="val -42892"/>
              <a:gd name="adj2" fmla="val 968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800" b="1" strike="noStrike" noProof="1">
                <a:solidFill>
                  <a:schemeClr val="bg2"/>
                </a:solidFill>
                <a:latin typeface="Tahoma" panose="020B0604030504040204" pitchFamily="2" charset="0"/>
                <a:ea typeface="宋体" panose="02010600030101010101" pitchFamily="2" charset="-122"/>
                <a:sym typeface="+mn-ea"/>
              </a:rPr>
              <a:t>公民的基本权利和义务</a:t>
            </a:r>
            <a:endParaRPr lang="zh-CN" altLang="en-US" sz="2800" b="1" strike="noStrike" noProof="1">
              <a:solidFill>
                <a:schemeClr val="bg2"/>
              </a:solidFill>
              <a:latin typeface="Tahoma" panose="020B0604030504040204" pitchFamily="2" charset="0"/>
              <a:ea typeface="宋体" panose="02010600030101010101" pitchFamily="2" charset="-122"/>
              <a:sym typeface="+mn-ea"/>
            </a:endParaRPr>
          </a:p>
        </p:txBody>
      </p:sp>
      <p:sp>
        <p:nvSpPr>
          <p:cNvPr id="4" name="椭圆形标注 3"/>
          <p:cNvSpPr/>
          <p:nvPr/>
        </p:nvSpPr>
        <p:spPr>
          <a:xfrm>
            <a:off x="8433118" y="2263458"/>
            <a:ext cx="2925763" cy="950913"/>
          </a:xfrm>
          <a:prstGeom prst="wedgeEllipseCallout">
            <a:avLst>
              <a:gd name="adj1" fmla="val -25767"/>
              <a:gd name="adj2" fmla="val 134807"/>
            </a:avLst>
          </a:prstGeom>
          <a:solidFill>
            <a:schemeClr val="bg1"/>
          </a:solidFill>
          <a:ln w="25400" cap="flat" cmpd="sng" algn="ctr">
            <a:solidFill>
              <a:srgbClr val="C00000">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2"/>
                </a:solidFill>
                <a:latin typeface="Tahoma" panose="020B0604030504040204" pitchFamily="2" charset="0"/>
                <a:ea typeface="宋体" panose="02010600030101010101" pitchFamily="2" charset="-122"/>
                <a:sym typeface="+mn-ea"/>
              </a:rPr>
              <a:t>公民的基本权利和义务</a:t>
            </a:r>
            <a:endParaRPr lang="zh-CN" altLang="en-US" sz="2800" b="1" strike="noStrike" noProof="1">
              <a:solidFill>
                <a:schemeClr val="bg2"/>
              </a:solidFill>
              <a:latin typeface="Tahoma" panose="020B0604030504040204" pitchFamily="2" charset="0"/>
              <a:ea typeface="宋体" panose="02010600030101010101" pitchFamily="2" charset="-122"/>
              <a:sym typeface="+mn-ea"/>
            </a:endParaRPr>
          </a:p>
        </p:txBody>
      </p:sp>
      <p:sp>
        <p:nvSpPr>
          <p:cNvPr id="9" name="椭圆形标注 8"/>
          <p:cNvSpPr/>
          <p:nvPr/>
        </p:nvSpPr>
        <p:spPr>
          <a:xfrm>
            <a:off x="7747635" y="1021715"/>
            <a:ext cx="4297680" cy="951230"/>
          </a:xfrm>
          <a:prstGeom prst="wedgeEllipseCallout">
            <a:avLst>
              <a:gd name="adj1" fmla="val -85815"/>
              <a:gd name="adj2" fmla="val 62817"/>
            </a:avLst>
          </a:prstGeom>
          <a:solidFill>
            <a:schemeClr val="bg1"/>
          </a:solidFill>
          <a:ln w="25400" cap="flat" cmpd="sng" algn="ctr">
            <a:solidFill>
              <a:srgbClr val="C00000">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2"/>
                </a:solidFill>
                <a:latin typeface="Tahoma" panose="020B0604030504040204" pitchFamily="2" charset="0"/>
                <a:ea typeface="宋体" panose="02010600030101010101" pitchFamily="2" charset="-122"/>
                <a:sym typeface="+mn-ea"/>
              </a:rPr>
              <a:t>根本制度、国家性质、根本任务</a:t>
            </a:r>
            <a:endParaRPr lang="zh-CN" altLang="en-US" sz="2800" b="1" strike="noStrike" noProof="1">
              <a:solidFill>
                <a:schemeClr val="bg2"/>
              </a:solidFill>
              <a:latin typeface="Tahoma" panose="020B0604030504040204" pitchFamily="2" charset="0"/>
              <a:ea typeface="宋体" panose="02010600030101010101" pitchFamily="2" charset="-122"/>
              <a:sym typeface="+mn-ea"/>
            </a:endParaRPr>
          </a:p>
        </p:txBody>
      </p:sp>
      <p:sp>
        <p:nvSpPr>
          <p:cNvPr id="11" name="椭圆形标注 10"/>
          <p:cNvSpPr/>
          <p:nvPr/>
        </p:nvSpPr>
        <p:spPr>
          <a:xfrm>
            <a:off x="7747635" y="1021715"/>
            <a:ext cx="4297680" cy="951230"/>
          </a:xfrm>
          <a:prstGeom prst="wedgeEllipseCallout">
            <a:avLst>
              <a:gd name="adj1" fmla="val -86406"/>
              <a:gd name="adj2" fmla="val 118224"/>
            </a:avLst>
          </a:prstGeom>
          <a:solidFill>
            <a:schemeClr val="bg1"/>
          </a:solidFill>
          <a:ln w="25400" cap="flat" cmpd="sng" algn="ctr">
            <a:solidFill>
              <a:srgbClr val="C00000">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2"/>
                </a:solidFill>
                <a:latin typeface="Tahoma" panose="020B0604030504040204" pitchFamily="2" charset="0"/>
                <a:ea typeface="宋体" panose="02010600030101010101" pitchFamily="2" charset="-122"/>
                <a:sym typeface="+mn-ea"/>
              </a:rPr>
              <a:t>根本制度、国家性质、根本任务</a:t>
            </a:r>
            <a:endParaRPr lang="zh-CN" altLang="en-US" sz="2800" b="1" strike="noStrike" noProof="1">
              <a:solidFill>
                <a:schemeClr val="bg2"/>
              </a:solidFill>
              <a:latin typeface="Tahoma" panose="020B0604030504040204" pitchFamily="2" charset="0"/>
              <a:ea typeface="宋体" panose="02010600030101010101" pitchFamily="2" charset="-122"/>
              <a:sym typeface="+mn-ea"/>
            </a:endParaRPr>
          </a:p>
        </p:txBody>
      </p:sp>
      <p:sp>
        <p:nvSpPr>
          <p:cNvPr id="12" name="椭圆形标注 11"/>
          <p:cNvSpPr/>
          <p:nvPr/>
        </p:nvSpPr>
        <p:spPr>
          <a:xfrm>
            <a:off x="7747635" y="1021715"/>
            <a:ext cx="4297680" cy="951230"/>
          </a:xfrm>
          <a:prstGeom prst="wedgeEllipseCallout">
            <a:avLst>
              <a:gd name="adj1" fmla="val -88563"/>
              <a:gd name="adj2" fmla="val 183177"/>
            </a:avLst>
          </a:prstGeom>
          <a:solidFill>
            <a:schemeClr val="bg1"/>
          </a:solidFill>
          <a:ln w="25400" cap="flat" cmpd="sng" algn="ctr">
            <a:solidFill>
              <a:srgbClr val="C00000">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2"/>
                </a:solidFill>
                <a:latin typeface="Tahoma" panose="020B0604030504040204" pitchFamily="2" charset="0"/>
                <a:ea typeface="宋体" panose="02010600030101010101" pitchFamily="2" charset="-122"/>
                <a:sym typeface="+mn-ea"/>
              </a:rPr>
              <a:t>根本制度、国家性质、根本任务</a:t>
            </a:r>
            <a:endParaRPr lang="zh-CN" altLang="en-US" sz="2800" b="1" strike="noStrike" noProof="1">
              <a:solidFill>
                <a:schemeClr val="bg2"/>
              </a:solidFill>
              <a:latin typeface="Tahoma" panose="020B0604030504040204" pitchFamily="2" charset="0"/>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43">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43">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4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243">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24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43">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243">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24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amond(in)">
                                      <p:cBhvr>
                                        <p:cTn id="5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ldLvl="0" animBg="1"/>
      <p:bldP spid="3" grpId="0" bldLvl="0" animBg="1"/>
      <p:bldP spid="4" grpId="0" bldLvl="0" animBg="1"/>
      <p:bldP spid="9" grpId="0" bldLvl="0" animBg="1"/>
      <p:bldP spid="11" grpId="0" bldLvl="0" animBg="1"/>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75123" y="1629410"/>
            <a:ext cx="6876415" cy="3599815"/>
          </a:xfrm>
          <a:prstGeom prst="rect">
            <a:avLst/>
          </a:prstGeom>
          <a:noFill/>
          <a:ln>
            <a:noFill/>
          </a:ln>
        </p:spPr>
        <p:txBody>
          <a:bodyPr wrap="square" rtlCol="0" anchor="t">
            <a:spAutoFit/>
          </a:bodyPr>
          <a:lstStyle/>
          <a:p>
            <a:pPr algn="ctr" fontAlgn="base"/>
            <a:r>
              <a:rPr lang="en-US" altLang="zh-CN" sz="6000" b="1" strike="noStrike" noProof="1">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宋体" panose="02010600030101010101" pitchFamily="2" charset="-122"/>
                <a:cs typeface="+mn-cs"/>
              </a:rPr>
              <a:t>    </a:t>
            </a:r>
            <a:r>
              <a:rPr lang="zh-CN" altLang="en-US" sz="5400" b="1" strike="noStrike" noProof="1">
                <a:solidFill>
                  <a:schemeClr val="accent2"/>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宪法规定了国家生活中</a:t>
            </a:r>
            <a:r>
              <a:rPr lang="zh-CN" altLang="en-US" sz="5400" b="1" strike="noStrike" noProof="1">
                <a:solidFill>
                  <a:schemeClr val="tx1"/>
                </a:solidFill>
                <a:effectLst>
                  <a:outerShdw blurRad="38100" dist="19050" dir="2700000" algn="tl" rotWithShape="0">
                    <a:schemeClr val="dk1">
                      <a:alpha val="40000"/>
                    </a:schemeClr>
                  </a:outerShdw>
                </a:effectLst>
                <a:latin typeface="华文新魏" panose="02010800040101010101" pitchFamily="2" charset="-122"/>
                <a:ea typeface="华文新魏" panose="02010800040101010101" pitchFamily="2" charset="-122"/>
                <a:cs typeface="+mn-cs"/>
              </a:rPr>
              <a:t>最根本、最重要</a:t>
            </a:r>
            <a:r>
              <a:rPr lang="zh-CN" altLang="en-US" sz="5400" b="1" strike="noStrike" noProof="1">
                <a:solidFill>
                  <a:schemeClr val="accent2"/>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rPr>
              <a:t>的问题，是国家的</a:t>
            </a:r>
            <a:endParaRPr lang="zh-CN" altLang="en-US" sz="5400" b="1" strike="noStrike" noProof="1">
              <a:solidFill>
                <a:schemeClr val="accent2"/>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endParaRPr>
          </a:p>
          <a:p>
            <a:pPr algn="ctr" fontAlgn="base"/>
            <a:r>
              <a:rPr lang="zh-CN" altLang="en-US" sz="6000" b="1" strike="noStrike"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rPr>
              <a:t>根本法</a:t>
            </a:r>
            <a:endParaRPr lang="zh-CN" altLang="en-US" sz="6000" b="1" strike="noStrike" noProof="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1" cstate="print"/>
          <a:stretch>
            <a:fillRect/>
          </a:stretch>
        </p:blipFill>
        <p:spPr>
          <a:xfrm>
            <a:off x="252730" y="1464310"/>
            <a:ext cx="3923030" cy="3930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en-US" altLang="zh-CN" sz="4000" b="1" dirty="0">
                <a:solidFill>
                  <a:srgbClr val="C00000"/>
                </a:solidFill>
                <a:latin typeface="微软雅黑" panose="020B0503020204020204" pitchFamily="34" charset="-122"/>
                <a:ea typeface="微软雅黑" panose="020B0503020204020204" pitchFamily="34" charset="-122"/>
                <a:sym typeface="+mn-ea"/>
              </a:rPr>
              <a:t>       </a:t>
            </a:r>
            <a:r>
              <a:rPr lang="zh-CN" altLang="en-US" sz="4000" b="1" dirty="0">
                <a:solidFill>
                  <a:srgbClr val="C00000"/>
                </a:solidFill>
                <a:latin typeface="微软雅黑" panose="020B0503020204020204" pitchFamily="34" charset="-122"/>
                <a:ea typeface="微软雅黑" panose="020B0503020204020204" pitchFamily="34" charset="-122"/>
                <a:sym typeface="+mn-ea"/>
              </a:rPr>
              <a:t>宪法知识大比拼</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805305" y="4585335"/>
            <a:ext cx="8424545" cy="127254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 name="圆角矩形 4"/>
          <p:cNvSpPr/>
          <p:nvPr/>
        </p:nvSpPr>
        <p:spPr>
          <a:xfrm>
            <a:off x="1494790" y="1139825"/>
            <a:ext cx="8735695" cy="285750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10" name="Group 12"/>
          <p:cNvGrpSpPr/>
          <p:nvPr/>
        </p:nvGrpSpPr>
        <p:grpSpPr bwMode="auto">
          <a:xfrm>
            <a:off x="1104900" y="4598670"/>
            <a:ext cx="1748790" cy="1483995"/>
            <a:chOff x="802" y="845"/>
            <a:chExt cx="827" cy="826"/>
          </a:xfrm>
        </p:grpSpPr>
        <p:sp>
          <p:nvSpPr>
            <p:cNvPr id="11" name="Oval 13"/>
            <p:cNvSpPr>
              <a:spLocks noChangeArrowheads="1"/>
            </p:cNvSpPr>
            <p:nvPr/>
          </p:nvSpPr>
          <p:spPr bwMode="gray">
            <a:xfrm>
              <a:off x="802" y="845"/>
              <a:ext cx="827" cy="826"/>
            </a:xfrm>
            <a:prstGeom prst="ellipse">
              <a:avLst/>
            </a:prstGeom>
            <a:solidFill>
              <a:srgbClr val="F8F8F8"/>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2" name="Oval 14"/>
            <p:cNvSpPr>
              <a:spLocks noChangeArrowheads="1"/>
            </p:cNvSpPr>
            <p:nvPr/>
          </p:nvSpPr>
          <p:spPr bwMode="gray">
            <a:xfrm>
              <a:off x="836" y="879"/>
              <a:ext cx="758" cy="758"/>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3" name="Oval 15"/>
            <p:cNvSpPr>
              <a:spLocks noChangeArrowheads="1"/>
            </p:cNvSpPr>
            <p:nvPr/>
          </p:nvSpPr>
          <p:spPr bwMode="gray">
            <a:xfrm>
              <a:off x="870" y="915"/>
              <a:ext cx="690" cy="690"/>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grpSp>
      <p:sp>
        <p:nvSpPr>
          <p:cNvPr id="24" name="文本框 23"/>
          <p:cNvSpPr txBox="1"/>
          <p:nvPr/>
        </p:nvSpPr>
        <p:spPr>
          <a:xfrm>
            <a:off x="1146810" y="5016500"/>
            <a:ext cx="1494790" cy="645160"/>
          </a:xfrm>
          <a:prstGeom prst="rect">
            <a:avLst/>
          </a:prstGeom>
          <a:noFill/>
        </p:spPr>
        <p:txBody>
          <a:bodyPr wrap="square" rtlCol="0">
            <a:spAutoFit/>
          </a:bodyPr>
          <a:lstStyle/>
          <a:p>
            <a:r>
              <a:rPr lang="en-US" altLang="zh-CN" dirty="0"/>
              <a:t>     </a:t>
            </a:r>
            <a:r>
              <a:rPr lang="zh-CN" altLang="en-US" sz="3600" b="1" dirty="0"/>
              <a:t>思考</a:t>
            </a:r>
            <a:endParaRPr lang="zh-CN" altLang="en-US" sz="3600" b="1" dirty="0"/>
          </a:p>
        </p:txBody>
      </p:sp>
      <p:sp>
        <p:nvSpPr>
          <p:cNvPr id="25" name="文本框 24"/>
          <p:cNvSpPr txBox="1"/>
          <p:nvPr/>
        </p:nvSpPr>
        <p:spPr>
          <a:xfrm>
            <a:off x="2707640" y="5052060"/>
            <a:ext cx="7338060" cy="583565"/>
          </a:xfrm>
          <a:prstGeom prst="rect">
            <a:avLst/>
          </a:prstGeom>
          <a:noFill/>
        </p:spPr>
        <p:txBody>
          <a:bodyPr wrap="square" rtlCol="0" anchor="t">
            <a:spAutoFit/>
          </a:bodyPr>
          <a:lstStyle/>
          <a:p>
            <a:r>
              <a:rPr lang="zh-CN" altLang="en-US" sz="3200" b="1">
                <a:solidFill>
                  <a:schemeClr val="bg2"/>
                </a:solidFill>
                <a:latin typeface="华文行楷" panose="02010800040101010101" pitchFamily="2" charset="-122"/>
                <a:ea typeface="华文行楷" panose="02010800040101010101" pitchFamily="2" charset="-122"/>
                <a:sym typeface="+mn-ea"/>
              </a:rPr>
              <a:t>我国为什么要对宪法草案进行全民讨论？</a:t>
            </a:r>
            <a:endParaRPr lang="zh-CN" altLang="en-US" sz="3200" b="1">
              <a:solidFill>
                <a:schemeClr val="bg2"/>
              </a:solidFill>
              <a:latin typeface="华文行楷" panose="02010800040101010101" pitchFamily="2" charset="-122"/>
              <a:ea typeface="华文行楷" panose="02010800040101010101" pitchFamily="2" charset="-122"/>
              <a:sym typeface="+mn-ea"/>
            </a:endParaRPr>
          </a:p>
        </p:txBody>
      </p:sp>
      <p:sp>
        <p:nvSpPr>
          <p:cNvPr id="26" name="TextBox 73"/>
          <p:cNvSpPr txBox="1"/>
          <p:nvPr/>
        </p:nvSpPr>
        <p:spPr>
          <a:xfrm>
            <a:off x="1805305" y="1263650"/>
            <a:ext cx="8268335" cy="2609850"/>
          </a:xfrm>
          <a:prstGeom prst="rect">
            <a:avLst/>
          </a:prstGeom>
          <a:noFill/>
        </p:spPr>
        <p:txBody>
          <a:bodyPr wrap="square">
            <a:spAutoFit/>
          </a:bodyPr>
          <a:lstStyle/>
          <a:p>
            <a:pPr>
              <a:lnSpc>
                <a:spcPct val="130000"/>
              </a:lnSpc>
            </a:pPr>
            <a:r>
              <a:rPr lang="en-US" altLang="zh-CN" sz="2800" b="1">
                <a:latin typeface="幼圆" panose="02010509060101010101" charset="-122"/>
                <a:ea typeface="幼圆" panose="02010509060101010101" charset="-122"/>
                <a:sym typeface="宋体" panose="02010600030101010101" pitchFamily="2" charset="-122"/>
              </a:rPr>
              <a:t>9.</a:t>
            </a:r>
            <a:r>
              <a:rPr lang="zh-CN" altLang="zh-CN" sz="2800" b="1">
                <a:latin typeface="幼圆" panose="02010509060101010101" charset="-122"/>
                <a:ea typeface="幼圆" panose="02010509060101010101" charset="-122"/>
                <a:sym typeface="宋体" panose="02010600030101010101" pitchFamily="2" charset="-122"/>
              </a:rPr>
              <a:t>我国现行宪法在诞生过程中广泛征询</a:t>
            </a:r>
            <a:r>
              <a:rPr lang="zh-CN" altLang="zh-CN" sz="2800" b="1">
                <a:solidFill>
                  <a:srgbClr val="FF0000"/>
                </a:solidFill>
                <a:latin typeface="幼圆" panose="02010509060101010101" charset="-122"/>
                <a:ea typeface="幼圆" panose="02010509060101010101" charset="-122"/>
                <a:sym typeface="宋体" panose="02010600030101010101" pitchFamily="2" charset="-122"/>
              </a:rPr>
              <a:t>各地区、各部门、各阶层</a:t>
            </a:r>
            <a:r>
              <a:rPr lang="zh-CN" altLang="zh-CN" sz="2800" b="1">
                <a:latin typeface="幼圆" panose="02010509060101010101" charset="-122"/>
                <a:ea typeface="幼圆" panose="02010509060101010101" charset="-122"/>
                <a:sym typeface="宋体" panose="02010600030101010101" pitchFamily="2" charset="-122"/>
              </a:rPr>
              <a:t>的意见，发动和组织</a:t>
            </a:r>
            <a:r>
              <a:rPr lang="zh-CN" altLang="zh-CN" sz="2800" b="1">
                <a:solidFill>
                  <a:srgbClr val="FF0000"/>
                </a:solidFill>
                <a:latin typeface="幼圆" panose="02010509060101010101" charset="-122"/>
                <a:ea typeface="幼圆" panose="02010509060101010101" charset="-122"/>
                <a:sym typeface="宋体" panose="02010600030101010101" pitchFamily="2" charset="-122"/>
              </a:rPr>
              <a:t>广大群众</a:t>
            </a:r>
            <a:r>
              <a:rPr lang="zh-CN" altLang="zh-CN" sz="2800" b="1">
                <a:latin typeface="幼圆" panose="02010509060101010101" charset="-122"/>
                <a:ea typeface="幼圆" panose="02010509060101010101" charset="-122"/>
                <a:sym typeface="宋体" panose="02010600030101010101" pitchFamily="2" charset="-122"/>
              </a:rPr>
              <a:t>进行全民讨论，</a:t>
            </a:r>
            <a:r>
              <a:rPr lang="zh-CN" altLang="zh-CN" sz="2800" b="1">
                <a:solidFill>
                  <a:srgbClr val="FF0000"/>
                </a:solidFill>
                <a:latin typeface="幼圆" panose="02010509060101010101" charset="-122"/>
                <a:ea typeface="幼圆" panose="02010509060101010101" charset="-122"/>
                <a:sym typeface="宋体" panose="02010600030101010101" pitchFamily="2" charset="-122"/>
              </a:rPr>
              <a:t>全国</a:t>
            </a:r>
            <a:r>
              <a:rPr lang="en-US" altLang="zh-CN" sz="2800" b="1">
                <a:solidFill>
                  <a:srgbClr val="FF0000"/>
                </a:solidFill>
                <a:latin typeface="幼圆" panose="02010509060101010101" charset="-122"/>
                <a:ea typeface="幼圆" panose="02010509060101010101" charset="-122"/>
                <a:sym typeface="宋体" panose="02010600030101010101" pitchFamily="2" charset="-122"/>
              </a:rPr>
              <a:t>80%</a:t>
            </a:r>
            <a:r>
              <a:rPr lang="zh-CN" altLang="en-US" sz="2800" b="1">
                <a:solidFill>
                  <a:srgbClr val="FF0000"/>
                </a:solidFill>
                <a:latin typeface="幼圆" panose="02010509060101010101" charset="-122"/>
                <a:ea typeface="幼圆" panose="02010509060101010101" charset="-122"/>
                <a:sym typeface="宋体" panose="02010600030101010101" pitchFamily="2" charset="-122"/>
              </a:rPr>
              <a:t>以上</a:t>
            </a:r>
            <a:r>
              <a:rPr lang="zh-CN" altLang="en-US" sz="2800" b="1">
                <a:latin typeface="幼圆" panose="02010509060101010101" charset="-122"/>
                <a:ea typeface="幼圆" panose="02010509060101010101" charset="-122"/>
                <a:sym typeface="宋体" panose="02010600030101010101" pitchFamily="2" charset="-122"/>
              </a:rPr>
              <a:t>的成年公民参加了讨论，台湾同胞、港澳同胞、海外侨胞也参加了讨论。</a:t>
            </a:r>
            <a:endParaRPr lang="zh-CN" altLang="en-US" sz="2800" b="1">
              <a:latin typeface="幼圆" panose="02010509060101010101" charset="-122"/>
              <a:ea typeface="幼圆" panose="02010509060101010101" charset="-122"/>
              <a:sym typeface="宋体" panose="02010600030101010101" pitchFamily="2" charset="-122"/>
            </a:endParaRPr>
          </a:p>
          <a:p>
            <a:pPr>
              <a:lnSpc>
                <a:spcPct val="130000"/>
              </a:lnSpc>
            </a:pPr>
            <a:r>
              <a:rPr lang="zh-CN" altLang="en-US" sz="1400" dirty="0">
                <a:solidFill>
                  <a:prstClr val="black">
                    <a:lumMod val="85000"/>
                    <a:lumOff val="15000"/>
                  </a:prstClr>
                </a:solidFill>
                <a:latin typeface="微软雅黑" panose="020B0503020204020204" pitchFamily="34" charset="-122"/>
              </a:rPr>
              <a:t>。</a:t>
            </a:r>
            <a:endParaRPr lang="zh-CN" altLang="en-US" sz="1400" dirty="0">
              <a:solidFill>
                <a:prstClr val="black">
                  <a:lumMod val="85000"/>
                  <a:lumOff val="15000"/>
                </a:prst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49"/>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26" grpId="0"/>
      <p:bldP spid="24" grpId="0"/>
      <p:bldP spid="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en-US" altLang="zh-CN" sz="4000" b="1" dirty="0">
                <a:solidFill>
                  <a:srgbClr val="C00000"/>
                </a:solidFill>
                <a:latin typeface="微软雅黑" panose="020B0503020204020204" pitchFamily="34" charset="-122"/>
                <a:ea typeface="微软雅黑" panose="020B0503020204020204" pitchFamily="34" charset="-122"/>
                <a:sym typeface="+mn-ea"/>
              </a:rPr>
              <a:t>       </a:t>
            </a:r>
            <a:r>
              <a:rPr lang="zh-CN" altLang="en-US" sz="4000" b="1" dirty="0">
                <a:solidFill>
                  <a:srgbClr val="C00000"/>
                </a:solidFill>
                <a:latin typeface="微软雅黑" panose="020B0503020204020204" pitchFamily="34" charset="-122"/>
                <a:ea typeface="微软雅黑" panose="020B0503020204020204" pitchFamily="34" charset="-122"/>
                <a:sym typeface="+mn-ea"/>
              </a:rPr>
              <a:t>宪法知识大比拼</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805305" y="4702810"/>
            <a:ext cx="8424545" cy="127254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 name="圆角矩形 4"/>
          <p:cNvSpPr/>
          <p:nvPr/>
        </p:nvSpPr>
        <p:spPr>
          <a:xfrm>
            <a:off x="1494790" y="1139825"/>
            <a:ext cx="8735695" cy="285750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10" name="Group 12"/>
          <p:cNvGrpSpPr/>
          <p:nvPr/>
        </p:nvGrpSpPr>
        <p:grpSpPr bwMode="auto">
          <a:xfrm>
            <a:off x="1032510" y="4585335"/>
            <a:ext cx="1748790" cy="1483995"/>
            <a:chOff x="802" y="845"/>
            <a:chExt cx="827" cy="826"/>
          </a:xfrm>
        </p:grpSpPr>
        <p:sp>
          <p:nvSpPr>
            <p:cNvPr id="11" name="Oval 13"/>
            <p:cNvSpPr>
              <a:spLocks noChangeArrowheads="1"/>
            </p:cNvSpPr>
            <p:nvPr/>
          </p:nvSpPr>
          <p:spPr bwMode="gray">
            <a:xfrm>
              <a:off x="802" y="845"/>
              <a:ext cx="827" cy="826"/>
            </a:xfrm>
            <a:prstGeom prst="ellipse">
              <a:avLst/>
            </a:prstGeom>
            <a:solidFill>
              <a:srgbClr val="F8F8F8"/>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2" name="Oval 14"/>
            <p:cNvSpPr>
              <a:spLocks noChangeArrowheads="1"/>
            </p:cNvSpPr>
            <p:nvPr/>
          </p:nvSpPr>
          <p:spPr bwMode="gray">
            <a:xfrm>
              <a:off x="836" y="879"/>
              <a:ext cx="758" cy="758"/>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3" name="Oval 15"/>
            <p:cNvSpPr>
              <a:spLocks noChangeArrowheads="1"/>
            </p:cNvSpPr>
            <p:nvPr/>
          </p:nvSpPr>
          <p:spPr bwMode="gray">
            <a:xfrm>
              <a:off x="870" y="915"/>
              <a:ext cx="690" cy="690"/>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grpSp>
      <p:sp>
        <p:nvSpPr>
          <p:cNvPr id="24" name="文本框 23"/>
          <p:cNvSpPr txBox="1"/>
          <p:nvPr/>
        </p:nvSpPr>
        <p:spPr>
          <a:xfrm>
            <a:off x="1146810" y="5016500"/>
            <a:ext cx="1494790" cy="645160"/>
          </a:xfrm>
          <a:prstGeom prst="rect">
            <a:avLst/>
          </a:prstGeom>
          <a:noFill/>
        </p:spPr>
        <p:txBody>
          <a:bodyPr wrap="square" rtlCol="0">
            <a:spAutoFit/>
          </a:bodyPr>
          <a:lstStyle/>
          <a:p>
            <a:r>
              <a:rPr lang="en-US" altLang="zh-CN" dirty="0"/>
              <a:t>     </a:t>
            </a:r>
            <a:r>
              <a:rPr lang="zh-CN" altLang="en-US" sz="3600" b="1" dirty="0"/>
              <a:t>思考</a:t>
            </a:r>
            <a:endParaRPr lang="zh-CN" altLang="en-US" sz="3600" b="1" dirty="0"/>
          </a:p>
        </p:txBody>
      </p:sp>
      <p:sp>
        <p:nvSpPr>
          <p:cNvPr id="25" name="文本框 24"/>
          <p:cNvSpPr txBox="1"/>
          <p:nvPr/>
        </p:nvSpPr>
        <p:spPr>
          <a:xfrm>
            <a:off x="3319780" y="4954905"/>
            <a:ext cx="5991860" cy="706755"/>
          </a:xfrm>
          <a:prstGeom prst="rect">
            <a:avLst/>
          </a:prstGeom>
          <a:noFill/>
        </p:spPr>
        <p:txBody>
          <a:bodyPr wrap="square" rtlCol="0" anchor="t">
            <a:spAutoFit/>
          </a:bodyPr>
          <a:lstStyle/>
          <a:p>
            <a:r>
              <a:rPr lang="zh-CN" altLang="en-US" sz="4000" b="1">
                <a:solidFill>
                  <a:schemeClr val="bg2"/>
                </a:solidFill>
                <a:latin typeface="华文行楷" panose="02010800040101010101" pitchFamily="2" charset="-122"/>
                <a:ea typeface="华文行楷" panose="02010800040101010101" pitchFamily="2" charset="-122"/>
                <a:sym typeface="+mn-ea"/>
              </a:rPr>
              <a:t>请你为民政部门做出回复</a:t>
            </a:r>
            <a:endParaRPr lang="zh-CN" altLang="en-US" sz="4000" b="1">
              <a:solidFill>
                <a:schemeClr val="bg2"/>
              </a:solidFill>
              <a:latin typeface="华文行楷" panose="02010800040101010101" pitchFamily="2" charset="-122"/>
              <a:ea typeface="华文行楷" panose="02010800040101010101" pitchFamily="2" charset="-122"/>
              <a:sym typeface="+mn-ea"/>
            </a:endParaRPr>
          </a:p>
        </p:txBody>
      </p:sp>
      <p:sp>
        <p:nvSpPr>
          <p:cNvPr id="26" name="TextBox 73"/>
          <p:cNvSpPr txBox="1"/>
          <p:nvPr/>
        </p:nvSpPr>
        <p:spPr>
          <a:xfrm>
            <a:off x="1802130" y="1333500"/>
            <a:ext cx="8588375" cy="2290445"/>
          </a:xfrm>
          <a:prstGeom prst="rect">
            <a:avLst/>
          </a:prstGeom>
          <a:noFill/>
        </p:spPr>
        <p:txBody>
          <a:bodyPr wrap="square">
            <a:spAutoFit/>
          </a:bodyPr>
          <a:lstStyle/>
          <a:p>
            <a:pPr>
              <a:lnSpc>
                <a:spcPct val="130000"/>
              </a:lnSpc>
            </a:pPr>
            <a:r>
              <a:rPr lang="en-US" altLang="zh-CN" sz="2800" b="1">
                <a:latin typeface="幼圆" panose="02010509060101010101" charset="-122"/>
                <a:ea typeface="幼圆" panose="02010509060101010101" charset="-122"/>
                <a:sym typeface="宋体" panose="02010600030101010101" pitchFamily="2" charset="-122"/>
              </a:rPr>
              <a:t>10.</a:t>
            </a:r>
            <a:r>
              <a:rPr lang="zh-CN" altLang="en-US" sz="3200" b="1">
                <a:solidFill>
                  <a:srgbClr val="000000"/>
                </a:solidFill>
                <a:latin typeface="幼圆" panose="02010509060101010101" charset="-122"/>
                <a:ea typeface="幼圆" panose="02010509060101010101" charset="-122"/>
                <a:cs typeface="+mn-ea"/>
                <a:sym typeface="宋体" panose="02010600030101010101" pitchFamily="2" charset="-122"/>
              </a:rPr>
              <a:t>某企业家向民政部门建议：我积极</a:t>
            </a:r>
            <a:r>
              <a:rPr lang="zh-CN" altLang="en-US" sz="3200" b="1">
                <a:solidFill>
                  <a:srgbClr val="FF0000"/>
                </a:solidFill>
                <a:latin typeface="幼圆" panose="02010509060101010101" charset="-122"/>
                <a:ea typeface="幼圆" panose="02010509060101010101" charset="-122"/>
                <a:cs typeface="+mn-ea"/>
                <a:sym typeface="宋体" panose="02010600030101010101" pitchFamily="2" charset="-122"/>
              </a:rPr>
              <a:t>纳税</a:t>
            </a:r>
            <a:r>
              <a:rPr lang="zh-CN" altLang="en-US" sz="3200" b="1">
                <a:solidFill>
                  <a:srgbClr val="000000"/>
                </a:solidFill>
                <a:latin typeface="幼圆" panose="02010509060101010101" charset="-122"/>
                <a:ea typeface="幼圆" panose="02010509060101010101" charset="-122"/>
                <a:cs typeface="+mn-ea"/>
                <a:sym typeface="宋体" panose="02010600030101010101" pitchFamily="2" charset="-122"/>
              </a:rPr>
              <a:t>，为国家和社会做出了突出的贡献。虽然违反了</a:t>
            </a:r>
            <a:r>
              <a:rPr lang="zh-CN" altLang="en-US" sz="3200" b="1">
                <a:solidFill>
                  <a:srgbClr val="FF0000"/>
                </a:solidFill>
                <a:latin typeface="幼圆" panose="02010509060101010101" charset="-122"/>
                <a:ea typeface="幼圆" panose="02010509060101010101" charset="-122"/>
                <a:cs typeface="+mn-ea"/>
                <a:sym typeface="宋体" panose="02010600030101010101" pitchFamily="2" charset="-122"/>
              </a:rPr>
              <a:t>计划生育</a:t>
            </a:r>
            <a:r>
              <a:rPr lang="zh-CN" altLang="en-US" sz="3200" b="1">
                <a:solidFill>
                  <a:srgbClr val="000000"/>
                </a:solidFill>
                <a:latin typeface="幼圆" panose="02010509060101010101" charset="-122"/>
                <a:ea typeface="幼圆" panose="02010509060101010101" charset="-122"/>
                <a:cs typeface="+mn-ea"/>
                <a:sym typeface="宋体" panose="02010600030101010101" pitchFamily="2" charset="-122"/>
              </a:rPr>
              <a:t>的规定，但不能处罚，应</a:t>
            </a:r>
            <a:r>
              <a:rPr lang="zh-CN" altLang="en-US" sz="3200" b="1">
                <a:solidFill>
                  <a:srgbClr val="FF0000"/>
                </a:solidFill>
                <a:latin typeface="幼圆" panose="02010509060101010101" charset="-122"/>
                <a:ea typeface="幼圆" panose="02010509060101010101" charset="-122"/>
                <a:cs typeface="+mn-ea"/>
                <a:sym typeface="宋体" panose="02010600030101010101" pitchFamily="2" charset="-122"/>
              </a:rPr>
              <a:t>功过相抵</a:t>
            </a:r>
            <a:r>
              <a:rPr lang="zh-CN" altLang="en-US" sz="3200" b="1">
                <a:solidFill>
                  <a:srgbClr val="000000"/>
                </a:solidFill>
                <a:latin typeface="幼圆" panose="02010509060101010101" charset="-122"/>
                <a:ea typeface="幼圆" panose="02010509060101010101" charset="-122"/>
                <a:cs typeface="+mn-ea"/>
                <a:sym typeface="宋体" panose="02010600030101010101" pitchFamily="2" charset="-122"/>
              </a:rPr>
              <a:t>。</a:t>
            </a:r>
            <a:endParaRPr lang="zh-CN" altLang="en-US" sz="3200" b="1">
              <a:latin typeface="幼圆" panose="02010509060101010101" charset="-122"/>
              <a:ea typeface="幼圆" panose="02010509060101010101" charset="-122"/>
              <a:sym typeface="宋体" panose="02010600030101010101" pitchFamily="2" charset="-122"/>
            </a:endParaRPr>
          </a:p>
          <a:p>
            <a:pPr>
              <a:lnSpc>
                <a:spcPct val="130000"/>
              </a:lnSpc>
            </a:pPr>
            <a:r>
              <a:rPr lang="zh-CN" altLang="en-US" sz="1400" dirty="0">
                <a:solidFill>
                  <a:prstClr val="black">
                    <a:lumMod val="85000"/>
                    <a:lumOff val="15000"/>
                  </a:prstClr>
                </a:solidFill>
                <a:latin typeface="微软雅黑" panose="020B0503020204020204" pitchFamily="34" charset="-122"/>
              </a:rPr>
              <a:t>。</a:t>
            </a:r>
            <a:endParaRPr lang="zh-CN" altLang="en-US" sz="1400" dirty="0">
              <a:solidFill>
                <a:prstClr val="black">
                  <a:lumMod val="85000"/>
                  <a:lumOff val="15000"/>
                </a:prst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49"/>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26" grpId="0"/>
      <p:bldP spid="24" grpId="0"/>
      <p:bldP spid="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9990" y="1986915"/>
            <a:ext cx="7501255" cy="583565"/>
          </a:xfrm>
          <a:prstGeom prst="rect">
            <a:avLst/>
          </a:prstGeom>
          <a:noFill/>
        </p:spPr>
        <p:txBody>
          <a:bodyPr wrap="square" rtlCol="0">
            <a:spAutoFit/>
          </a:bodyPr>
          <a:p>
            <a:r>
              <a:rPr lang="zh-CN" altLang="en-US" sz="3200">
                <a:latin typeface="黑体" panose="02010600030101010101" pitchFamily="49" charset="-122"/>
                <a:ea typeface="黑体" panose="02010600030101010101" pitchFamily="49" charset="-122"/>
              </a:rPr>
              <a:t>宪</a:t>
            </a:r>
            <a:r>
              <a:rPr lang="zh-CN" altLang="en-US" sz="3200">
                <a:latin typeface="黑体" panose="02010600030101010101" pitchFamily="49" charset="-122"/>
                <a:ea typeface="黑体" panose="02010600030101010101" pitchFamily="49" charset="-122"/>
              </a:rPr>
              <a:t>法是一切组织和个人的根本活动准则。</a:t>
            </a:r>
            <a:endParaRPr lang="zh-CN" altLang="en-US" sz="3200">
              <a:latin typeface="黑体" panose="02010600030101010101" pitchFamily="49" charset="-122"/>
              <a:ea typeface="黑体" panose="02010600030101010101" pitchFamily="49" charset="-122"/>
            </a:endParaRPr>
          </a:p>
        </p:txBody>
      </p:sp>
      <p:sp>
        <p:nvSpPr>
          <p:cNvPr id="3" name="文本框 2"/>
          <p:cNvSpPr txBox="1"/>
          <p:nvPr/>
        </p:nvSpPr>
        <p:spPr>
          <a:xfrm>
            <a:off x="1356360" y="3244850"/>
            <a:ext cx="3001010" cy="645160"/>
          </a:xfrm>
          <a:prstGeom prst="rect">
            <a:avLst/>
          </a:prstGeom>
          <a:noFill/>
        </p:spPr>
        <p:txBody>
          <a:bodyPr wrap="square" rtlCol="0">
            <a:spAutoFit/>
          </a:bodyPr>
          <a:p>
            <a:r>
              <a:rPr lang="en-US" altLang="zh-CN" sz="3600"/>
              <a:t>why</a:t>
            </a:r>
            <a:endParaRPr lang="en-US" altLang="zh-CN" sz="3600"/>
          </a:p>
        </p:txBody>
      </p:sp>
      <p:sp>
        <p:nvSpPr>
          <p:cNvPr id="4" name="文本框 3"/>
          <p:cNvSpPr txBox="1"/>
          <p:nvPr/>
        </p:nvSpPr>
        <p:spPr>
          <a:xfrm>
            <a:off x="1356360" y="4321810"/>
            <a:ext cx="1095375" cy="645160"/>
          </a:xfrm>
          <a:prstGeom prst="rect">
            <a:avLst/>
          </a:prstGeom>
          <a:noFill/>
        </p:spPr>
        <p:txBody>
          <a:bodyPr wrap="square" rtlCol="0">
            <a:spAutoFit/>
          </a:bodyPr>
          <a:p>
            <a:r>
              <a:rPr lang="en-US" altLang="zh-CN" sz="3600">
                <a:latin typeface="黑体" panose="02010600030101010101" pitchFamily="49" charset="-122"/>
                <a:ea typeface="黑体" panose="02010600030101010101" pitchFamily="49" charset="-122"/>
              </a:rPr>
              <a:t>how</a:t>
            </a:r>
            <a:endParaRPr lang="en-US" altLang="zh-CN" sz="3600">
              <a:latin typeface="黑体" panose="02010600030101010101" pitchFamily="49" charset="-122"/>
              <a:ea typeface="黑体" panose="0201060003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2925275" y="1688337"/>
            <a:ext cx="6254682" cy="828675"/>
          </a:xfrm>
          <a:prstGeom prst="rect">
            <a:avLst/>
          </a:prstGeom>
          <a:noFill/>
        </p:spPr>
        <p:txBody>
          <a:bodyPr wrap="square" lIns="91400" tIns="45699" rIns="91400" bIns="45699" rtlCol="0">
            <a:spAutoFit/>
          </a:bodyPr>
          <a:lstStyle/>
          <a:p>
            <a:pPr algn="ctr"/>
            <a:r>
              <a:rPr lang="zh-CN" altLang="en-US" sz="4800" b="1" dirty="0" smtClean="0">
                <a:solidFill>
                  <a:srgbClr val="C00000"/>
                </a:solidFill>
                <a:latin typeface="微软雅黑" panose="020B0503020204020204" pitchFamily="34" charset="-122"/>
                <a:ea typeface="微软雅黑" panose="020B0503020204020204" pitchFamily="34" charset="-122"/>
              </a:rPr>
              <a:t>议一议</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729493" y="260593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p:nvSpPr>
        <p:spPr>
          <a:xfrm>
            <a:off x="2925628" y="2829044"/>
            <a:ext cx="6583680" cy="1198880"/>
          </a:xfrm>
          <a:prstGeom prst="rect">
            <a:avLst/>
          </a:prstGeom>
        </p:spPr>
        <p:txBody>
          <a:bodyPr wrap="none">
            <a:spAutoFit/>
          </a:bodyPr>
          <a:lstStyle/>
          <a:p>
            <a:r>
              <a:rPr lang="zh-CN" altLang="en-US" sz="7200" b="1" dirty="0" smtClean="0">
                <a:solidFill>
                  <a:srgbClr val="002060"/>
                </a:solidFill>
                <a:effectLst>
                  <a:outerShdw blurRad="38100" dist="19050" dir="2700000" algn="tl" rotWithShape="0">
                    <a:schemeClr val="dk1">
                      <a:alpha val="40000"/>
                    </a:schemeClr>
                  </a:outerShdw>
                </a:effectLst>
                <a:sym typeface="+mn-ea"/>
              </a:rPr>
              <a:t>时政新闻大讨论</a:t>
            </a:r>
            <a:endParaRPr lang="zh-CN" altLang="en-US" sz="7200" b="1" dirty="0">
              <a:solidFill>
                <a:srgbClr val="002060"/>
              </a:solidFill>
              <a:effectLst>
                <a:outerShdw blurRad="38100" dist="19050" dir="2700000" algn="tl" rotWithShape="0">
                  <a:schemeClr val="dk1">
                    <a:alpha val="40000"/>
                  </a:schemeClr>
                </a:outerShdw>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rPr>
              <a:t>    时政新闻大讨论</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7" name="椭圆 6"/>
          <p:cNvSpPr/>
          <p:nvPr/>
        </p:nvSpPr>
        <p:spPr>
          <a:xfrm>
            <a:off x="908921" y="2107805"/>
            <a:ext cx="2771477" cy="2741274"/>
          </a:xfrm>
          <a:prstGeom prst="ellipse">
            <a:avLst/>
          </a:prstGeom>
          <a:solidFill>
            <a:srgbClr val="BC041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8" name="椭圆 7"/>
          <p:cNvSpPr/>
          <p:nvPr/>
        </p:nvSpPr>
        <p:spPr>
          <a:xfrm>
            <a:off x="756286" y="1943100"/>
            <a:ext cx="3104513" cy="3070682"/>
          </a:xfrm>
          <a:prstGeom prst="ellipse">
            <a:avLst/>
          </a:prstGeom>
          <a:noFill/>
          <a:ln w="19050">
            <a:solidFill>
              <a:srgbClr val="BC04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9" name="矩形 8"/>
          <p:cNvSpPr/>
          <p:nvPr/>
        </p:nvSpPr>
        <p:spPr>
          <a:xfrm>
            <a:off x="1261469" y="2846904"/>
            <a:ext cx="2030311" cy="1412093"/>
          </a:xfrm>
          <a:prstGeom prst="rect">
            <a:avLst/>
          </a:prstGeom>
        </p:spPr>
        <p:txBody>
          <a:bodyPr wrap="square" lIns="118278" tIns="59138" rIns="118278" bIns="59138">
            <a:spAutoFit/>
          </a:bodyPr>
          <a:lstStyle/>
          <a:p>
            <a:pPr lvl="0" algn="ctr"/>
            <a:r>
              <a:rPr lang="zh-CN" altLang="en-US" sz="2800" b="1" dirty="0" smtClean="0">
                <a:solidFill>
                  <a:schemeClr val="bg1"/>
                </a:solidFill>
              </a:rPr>
              <a:t>中国共产党可以修改宪法吗？</a:t>
            </a:r>
            <a:endParaRPr lang="en-US" altLang="zh-CN" sz="1560" dirty="0">
              <a:solidFill>
                <a:schemeClr val="bg1"/>
              </a:solidFill>
              <a:latin typeface="微软雅黑" panose="020B0503020204020204" pitchFamily="34" charset="-122"/>
              <a:ea typeface="微软雅黑" panose="020B0503020204020204" pitchFamily="34" charset="-122"/>
            </a:endParaRPr>
          </a:p>
        </p:txBody>
      </p:sp>
      <p:sp>
        <p:nvSpPr>
          <p:cNvPr id="3" name="文本框 7"/>
          <p:cNvSpPr txBox="1">
            <a:spLocks noChangeArrowheads="1"/>
          </p:cNvSpPr>
          <p:nvPr/>
        </p:nvSpPr>
        <p:spPr bwMode="auto">
          <a:xfrm>
            <a:off x="3457575" y="1021080"/>
            <a:ext cx="8468995" cy="382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8278" tIns="59138" rIns="118278" bIns="5913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342900" indent="-342900">
              <a:spcBef>
                <a:spcPct val="20000"/>
              </a:spcBef>
              <a:buFont typeface="Arial" panose="020B0604020202020204" pitchFamily="34" charset="0"/>
              <a:buChar char="•"/>
            </a:pPr>
            <a:r>
              <a:rPr lang="en-US" altLang="zh-CN" sz="2800" b="1" dirty="0" smtClean="0">
                <a:solidFill>
                  <a:srgbClr val="000000"/>
                </a:solidFill>
                <a:latin typeface="+mj-ea"/>
                <a:ea typeface="+mj-ea"/>
              </a:rPr>
              <a:t>    </a:t>
            </a:r>
            <a:r>
              <a:rPr lang="zh-CN" altLang="en-US" sz="2800" b="1" dirty="0" smtClean="0">
                <a:solidFill>
                  <a:srgbClr val="000000"/>
                </a:solidFill>
                <a:latin typeface="+mj-ea"/>
                <a:ea typeface="+mj-ea"/>
              </a:rPr>
              <a:t>中共中央政治局</a:t>
            </a:r>
            <a:r>
              <a:rPr lang="zh-CN" altLang="en-US" sz="2800" dirty="0" smtClean="0">
                <a:solidFill>
                  <a:srgbClr val="000000"/>
                </a:solidFill>
                <a:latin typeface="+mj-ea"/>
                <a:ea typeface="+mj-ea"/>
              </a:rPr>
              <a:t>（中国共产党中央政治局）</a:t>
            </a:r>
            <a:r>
              <a:rPr lang="zh-CN" altLang="en-US" sz="2800" b="1" dirty="0" smtClean="0">
                <a:solidFill>
                  <a:srgbClr val="000000"/>
                </a:solidFill>
                <a:latin typeface="+mj-ea"/>
                <a:ea typeface="+mj-ea"/>
              </a:rPr>
              <a:t>1月12日召开会议，</a:t>
            </a:r>
            <a:r>
              <a:rPr lang="zh-CN" altLang="en-US" sz="2800" b="1" dirty="0" smtClean="0">
                <a:solidFill>
                  <a:srgbClr val="FF0000"/>
                </a:solidFill>
                <a:latin typeface="+mj-ea"/>
                <a:ea typeface="+mj-ea"/>
              </a:rPr>
              <a:t>研究修改宪法部分内容的建议</a:t>
            </a:r>
            <a:r>
              <a:rPr lang="zh-CN" altLang="en-US" sz="2800" b="1" dirty="0" smtClean="0">
                <a:solidFill>
                  <a:srgbClr val="000000"/>
                </a:solidFill>
                <a:latin typeface="+mj-ea"/>
                <a:ea typeface="+mj-ea"/>
              </a:rPr>
              <a:t>。</a:t>
            </a:r>
            <a:endParaRPr lang="zh-CN" altLang="en-US" sz="2800" b="1" dirty="0" smtClean="0">
              <a:solidFill>
                <a:srgbClr val="000000"/>
              </a:solidFill>
              <a:latin typeface="+mj-ea"/>
              <a:ea typeface="+mj-ea"/>
            </a:endParaRPr>
          </a:p>
          <a:p>
            <a:pPr marL="342900" indent="-342900">
              <a:spcBef>
                <a:spcPct val="20000"/>
              </a:spcBef>
              <a:buFont typeface="Arial" panose="020B0604020202020204" pitchFamily="34" charset="0"/>
              <a:buChar char="•"/>
            </a:pPr>
            <a:r>
              <a:rPr lang="zh-CN" altLang="en-US" sz="2800" b="1" dirty="0" smtClean="0">
                <a:solidFill>
                  <a:srgbClr val="000000"/>
                </a:solidFill>
                <a:latin typeface="+mj-ea"/>
                <a:ea typeface="+mj-ea"/>
              </a:rPr>
              <a:t>    中共中央政治局决定根据这次会议讨论的意见进行修改后将文件稿提请</a:t>
            </a:r>
            <a:r>
              <a:rPr lang="zh-CN" altLang="en-US" sz="2800" b="1" dirty="0" smtClean="0">
                <a:solidFill>
                  <a:srgbClr val="FF0000"/>
                </a:solidFill>
                <a:latin typeface="+mj-ea"/>
                <a:ea typeface="+mj-ea"/>
              </a:rPr>
              <a:t>十九届二中全会</a:t>
            </a:r>
            <a:r>
              <a:rPr lang="zh-CN" altLang="en-US" sz="2800" dirty="0" smtClean="0">
                <a:solidFill>
                  <a:srgbClr val="000000"/>
                </a:solidFill>
                <a:latin typeface="+mj-ea"/>
                <a:ea typeface="+mj-ea"/>
              </a:rPr>
              <a:t>（中国共产党第十九届中央委员会第二次全体会议）</a:t>
            </a:r>
            <a:r>
              <a:rPr lang="zh-CN" altLang="en-US" sz="2800" b="1" dirty="0" smtClean="0">
                <a:solidFill>
                  <a:srgbClr val="FF0000"/>
                </a:solidFill>
                <a:latin typeface="+mj-ea"/>
                <a:ea typeface="+mj-ea"/>
              </a:rPr>
              <a:t>审议，</a:t>
            </a:r>
            <a:r>
              <a:rPr lang="zh-CN" altLang="en-US" sz="2800" b="1" dirty="0" smtClean="0">
                <a:latin typeface="+mj-ea"/>
                <a:ea typeface="+mj-ea"/>
              </a:rPr>
              <a:t>通过后再提交</a:t>
            </a:r>
            <a:r>
              <a:rPr lang="zh-CN" altLang="en-US" sz="2800" b="1" dirty="0" smtClean="0">
                <a:solidFill>
                  <a:srgbClr val="FF0000"/>
                </a:solidFill>
                <a:latin typeface="+mj-ea"/>
                <a:ea typeface="+mj-ea"/>
              </a:rPr>
              <a:t>全国人大</a:t>
            </a:r>
            <a:r>
              <a:rPr lang="zh-CN" altLang="en-US" sz="2800" dirty="0" smtClean="0">
                <a:solidFill>
                  <a:srgbClr val="000000"/>
                </a:solidFill>
                <a:latin typeface="+mj-ea"/>
                <a:ea typeface="+mj-ea"/>
              </a:rPr>
              <a:t>（全国人民代表大会）</a:t>
            </a:r>
            <a:r>
              <a:rPr lang="zh-CN" altLang="en-US" sz="2800" b="1" dirty="0" smtClean="0">
                <a:solidFill>
                  <a:srgbClr val="FF0000"/>
                </a:solidFill>
                <a:latin typeface="+mj-ea"/>
                <a:ea typeface="+mj-ea"/>
              </a:rPr>
              <a:t>审议</a:t>
            </a:r>
            <a:r>
              <a:rPr lang="zh-CN" altLang="en-US" sz="1800" b="1" dirty="0" smtClean="0">
                <a:solidFill>
                  <a:srgbClr val="000000"/>
                </a:solidFill>
              </a:rPr>
              <a:t>。</a:t>
            </a:r>
            <a:endParaRPr lang="zh-CN" altLang="en-US" sz="1800" b="1" dirty="0">
              <a:solidFill>
                <a:srgbClr val="000000"/>
              </a:solidFill>
            </a:endParaRPr>
          </a:p>
        </p:txBody>
      </p:sp>
      <p:pic>
        <p:nvPicPr>
          <p:cNvPr id="1026" name="Picture 2" descr="https://timgsa.baidu.com/timg?image&amp;quality=80&amp;size=b9999_10000&amp;sec=1516163073101&amp;di=cc1ae8d8c133f8769bd172bc66f56120&amp;imgtype=0&amp;src=http%3A%2F%2Fwww.rmfz.org.cn%2Ffile%2Fupload%2F201712%2F27%2F09273981441.jpg"/>
          <p:cNvPicPr>
            <a:picLocks noChangeAspect="1" noChangeArrowheads="1"/>
          </p:cNvPicPr>
          <p:nvPr/>
        </p:nvPicPr>
        <p:blipFill>
          <a:blip r:embed="rId1" cstate="print"/>
          <a:srcRect/>
          <a:stretch>
            <a:fillRect/>
          </a:stretch>
        </p:blipFill>
        <p:spPr bwMode="auto">
          <a:xfrm>
            <a:off x="4036060" y="4258945"/>
            <a:ext cx="7661275" cy="237807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750"/>
                                        <p:tgtEl>
                                          <p:spTgt spid="8"/>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rPr>
              <a:t>    时事新闻大讨论</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4" name="文本框 7"/>
          <p:cNvSpPr txBox="1">
            <a:spLocks noChangeArrowheads="1"/>
          </p:cNvSpPr>
          <p:nvPr/>
        </p:nvSpPr>
        <p:spPr bwMode="auto">
          <a:xfrm>
            <a:off x="6348730" y="1653540"/>
            <a:ext cx="5668645" cy="187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8278" tIns="59138" rIns="118278" bIns="5913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r>
              <a:rPr lang="zh-CN" altLang="en-US" sz="1800" b="1" dirty="0" smtClean="0"/>
              <a:t>        </a:t>
            </a:r>
            <a:r>
              <a:rPr lang="en-US" altLang="zh-CN" b="1" dirty="0" smtClean="0"/>
              <a:t>【</a:t>
            </a:r>
            <a:r>
              <a:rPr lang="zh-CN" altLang="en-US" b="1" dirty="0" smtClean="0"/>
              <a:t>宪法</a:t>
            </a:r>
            <a:r>
              <a:rPr lang="en-US" altLang="zh-CN" b="1" dirty="0" smtClean="0"/>
              <a:t>】</a:t>
            </a:r>
            <a:r>
              <a:rPr lang="zh-CN" altLang="en-US" b="1" dirty="0" smtClean="0"/>
              <a:t>第三章 第六十四条</a:t>
            </a:r>
            <a:endParaRPr lang="zh-CN" altLang="en-US" b="1" dirty="0" smtClean="0"/>
          </a:p>
          <a:p>
            <a:r>
              <a:rPr lang="zh-CN" altLang="en-US" b="1" dirty="0" smtClean="0"/>
              <a:t> </a:t>
            </a:r>
            <a:endParaRPr lang="zh-CN" altLang="en-US" b="1" dirty="0" smtClean="0"/>
          </a:p>
          <a:p>
            <a:r>
              <a:rPr lang="zh-CN" altLang="en-US" b="1" dirty="0" smtClean="0"/>
              <a:t>   </a:t>
            </a:r>
            <a:r>
              <a:rPr lang="zh-CN" altLang="en-US" b="1" dirty="0" smtClean="0">
                <a:solidFill>
                  <a:srgbClr val="FF0000"/>
                </a:solidFill>
              </a:rPr>
              <a:t> </a:t>
            </a:r>
            <a:r>
              <a:rPr lang="zh-CN" altLang="en-US" b="1" dirty="0" smtClean="0">
                <a:solidFill>
                  <a:schemeClr val="tx1"/>
                </a:solidFill>
              </a:rPr>
              <a:t>宪法的修改，由</a:t>
            </a:r>
            <a:r>
              <a:rPr lang="zh-CN" altLang="en-US" b="1" dirty="0" smtClean="0">
                <a:solidFill>
                  <a:srgbClr val="FF0000"/>
                </a:solidFill>
              </a:rPr>
              <a:t>全国人大常委会</a:t>
            </a:r>
            <a:r>
              <a:rPr lang="zh-CN" altLang="en-US" b="1" dirty="0" smtClean="0"/>
              <a:t>或五分之一以上的全国人大代表提出议案，并由</a:t>
            </a:r>
            <a:r>
              <a:rPr lang="zh-CN" altLang="en-US" b="1" dirty="0" smtClean="0">
                <a:solidFill>
                  <a:srgbClr val="FF0000"/>
                </a:solidFill>
              </a:rPr>
              <a:t>全国人大以全体代表的三分之二以上的</a:t>
            </a:r>
            <a:r>
              <a:rPr lang="zh-CN" altLang="en-US" b="1" dirty="0" smtClean="0"/>
              <a:t>多数通过。</a:t>
            </a:r>
            <a:endParaRPr lang="zh-CN" altLang="en-US" b="1" dirty="0"/>
          </a:p>
        </p:txBody>
      </p:sp>
      <p:pic>
        <p:nvPicPr>
          <p:cNvPr id="2052" name="Picture 4" descr="https://timgsa.baidu.com/timg?image&amp;quality=80&amp;size=b9999_10000&amp;sec=1516163370451&amp;di=1e49ab1dd13bfc13389da49c427a9acd&amp;imgtype=0&amp;src=http%3A%2F%2Fhimg2.huanqiu.com%2Fattachment2010%2F2017%2F1027%2F20171027071854789.jpg"/>
          <p:cNvPicPr>
            <a:picLocks noChangeAspect="1" noChangeArrowheads="1"/>
          </p:cNvPicPr>
          <p:nvPr/>
        </p:nvPicPr>
        <p:blipFill>
          <a:blip r:embed="rId1" cstate="print"/>
          <a:srcRect/>
          <a:stretch>
            <a:fillRect/>
          </a:stretch>
        </p:blipFill>
        <p:spPr bwMode="auto">
          <a:xfrm>
            <a:off x="487045" y="1836420"/>
            <a:ext cx="5701665" cy="325818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7844"/>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rPr>
              <a:t>    时政新闻大讨论</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3" name="Line 11"/>
          <p:cNvSpPr>
            <a:spLocks noChangeShapeType="1"/>
          </p:cNvSpPr>
          <p:nvPr/>
        </p:nvSpPr>
        <p:spPr bwMode="auto">
          <a:xfrm>
            <a:off x="5431044" y="2384889"/>
            <a:ext cx="1655556" cy="1018711"/>
          </a:xfrm>
          <a:prstGeom prst="line">
            <a:avLst/>
          </a:prstGeom>
          <a:ln>
            <a:headEnd type="none" w="med" len="med"/>
            <a:tailEnd type="triangle" w="lg" len="lg"/>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vert="horz" wrap="square" lIns="121866" tIns="60933" rIns="121866" bIns="60933" numCol="1" anchor="t" anchorCtr="0" compatLnSpc="1"/>
          <a:lstStyle/>
          <a:p>
            <a:pPr defTabSz="1218565">
              <a:defRPr/>
            </a:pPr>
            <a:endParaRPr lang="zh-CN" altLang="en-US" sz="3200" kern="0">
              <a:solidFill>
                <a:srgbClr val="080808"/>
              </a:solidFill>
            </a:endParaRPr>
          </a:p>
        </p:txBody>
      </p:sp>
      <p:sp>
        <p:nvSpPr>
          <p:cNvPr id="5" name="Line 13"/>
          <p:cNvSpPr>
            <a:spLocks noChangeShapeType="1"/>
          </p:cNvSpPr>
          <p:nvPr/>
        </p:nvSpPr>
        <p:spPr bwMode="auto">
          <a:xfrm rot="660000" flipV="1">
            <a:off x="4940300" y="3797300"/>
            <a:ext cx="2019300" cy="381000"/>
          </a:xfrm>
          <a:prstGeom prst="line">
            <a:avLst/>
          </a:prstGeom>
          <a:ln>
            <a:headEnd type="none" w="med" len="med"/>
            <a:tailEnd type="triangle" w="lg" len="lg"/>
          </a:ln>
          <a:extLst>
            <a:ext uri="{909E8E84-426E-40DD-AFC4-6F175D3DCCD1}">
              <a14:hiddenFill xmlns:a14="http://schemas.microsoft.com/office/drawing/2010/main">
                <a:noFill/>
              </a14:hiddenFill>
            </a:ext>
          </a:extLst>
        </p:spPr>
        <p:style>
          <a:lnRef idx="3">
            <a:schemeClr val="dk1"/>
          </a:lnRef>
          <a:fillRef idx="0">
            <a:schemeClr val="dk1"/>
          </a:fillRef>
          <a:effectRef idx="2">
            <a:schemeClr val="dk1"/>
          </a:effectRef>
          <a:fontRef idx="minor">
            <a:schemeClr val="tx1"/>
          </a:fontRef>
        </p:style>
        <p:txBody>
          <a:bodyPr vert="horz" wrap="square" lIns="121866" tIns="60933" rIns="121866" bIns="60933" numCol="1" anchor="t" anchorCtr="0" compatLnSpc="1"/>
          <a:lstStyle/>
          <a:p>
            <a:pPr defTabSz="1218565">
              <a:defRPr/>
            </a:pPr>
            <a:endParaRPr lang="zh-CN" altLang="en-US" sz="3200" kern="0">
              <a:solidFill>
                <a:srgbClr val="080808"/>
              </a:solidFill>
            </a:endParaRPr>
          </a:p>
        </p:txBody>
      </p:sp>
      <p:sp>
        <p:nvSpPr>
          <p:cNvPr id="6" name="TextBox 23"/>
          <p:cNvSpPr txBox="1"/>
          <p:nvPr/>
        </p:nvSpPr>
        <p:spPr>
          <a:xfrm>
            <a:off x="8660765" y="2510790"/>
            <a:ext cx="3256915" cy="2339340"/>
          </a:xfrm>
          <a:prstGeom prst="rect">
            <a:avLst/>
          </a:prstGeom>
          <a:solidFill>
            <a:schemeClr val="bg2">
              <a:lumMod val="20000"/>
              <a:lumOff val="80000"/>
            </a:schemeClr>
          </a:solidFill>
          <a:ln>
            <a:noFill/>
          </a:ln>
        </p:spPr>
        <p:txBody>
          <a:bodyPr wrap="square" rtlCol="0">
            <a:spAutoFit/>
          </a:bodyPr>
          <a:lstStyle/>
          <a:p>
            <a:pPr defTabSz="1218565">
              <a:lnSpc>
                <a:spcPct val="150000"/>
              </a:lnSpc>
            </a:pPr>
            <a:r>
              <a:rPr lang="zh-CN" altLang="en-US" sz="2800" b="1" dirty="0" smtClean="0">
                <a:latin typeface="+mj-ea"/>
                <a:ea typeface="+mj-ea"/>
              </a:rPr>
              <a:t>既然党领导立法，是否意味着</a:t>
            </a:r>
            <a:r>
              <a:rPr lang="zh-CN" altLang="en-US" sz="2800" b="1" dirty="0" smtClean="0">
                <a:solidFill>
                  <a:srgbClr val="FF0000"/>
                </a:solidFill>
                <a:latin typeface="+mj-ea"/>
                <a:ea typeface="+mj-ea"/>
              </a:rPr>
              <a:t>党</a:t>
            </a:r>
            <a:r>
              <a:rPr lang="zh-CN" altLang="en-US" sz="2800" b="1" dirty="0" smtClean="0">
                <a:latin typeface="+mj-ea"/>
                <a:ea typeface="+mj-ea"/>
              </a:rPr>
              <a:t>可以凌驾于</a:t>
            </a:r>
            <a:r>
              <a:rPr lang="zh-CN" altLang="en-US" sz="2800" b="1" dirty="0" smtClean="0">
                <a:solidFill>
                  <a:srgbClr val="FF0000"/>
                </a:solidFill>
                <a:latin typeface="+mj-ea"/>
                <a:ea typeface="+mj-ea"/>
              </a:rPr>
              <a:t>宪法</a:t>
            </a:r>
            <a:r>
              <a:rPr lang="zh-CN" altLang="en-US" sz="2800" b="1" dirty="0" smtClean="0">
                <a:latin typeface="+mj-ea"/>
                <a:ea typeface="+mj-ea"/>
              </a:rPr>
              <a:t>之上呢？</a:t>
            </a:r>
            <a:endParaRPr lang="zh-CN" altLang="en-US" sz="2800" b="1" dirty="0">
              <a:solidFill>
                <a:srgbClr val="080808"/>
              </a:solidFill>
              <a:latin typeface="+mj-ea"/>
              <a:ea typeface="+mj-ea"/>
              <a:sym typeface="微软雅黑" panose="020B0503020204020204" pitchFamily="34" charset="-122"/>
            </a:endParaRPr>
          </a:p>
          <a:p>
            <a:pPr defTabSz="1218565">
              <a:lnSpc>
                <a:spcPct val="150000"/>
              </a:lnSpc>
            </a:pPr>
            <a:endParaRPr lang="zh-CN" altLang="en-US" sz="1335" b="1" dirty="0">
              <a:solidFill>
                <a:srgbClr val="080808"/>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7087491" y="3174765"/>
            <a:ext cx="1408517" cy="1392130"/>
            <a:chOff x="5315348" y="2380989"/>
            <a:chExt cx="1056852" cy="1044555"/>
          </a:xfrm>
        </p:grpSpPr>
        <p:sp>
          <p:nvSpPr>
            <p:cNvPr id="11" name="任意多边形 83"/>
            <p:cNvSpPr/>
            <p:nvPr/>
          </p:nvSpPr>
          <p:spPr bwMode="auto">
            <a:xfrm rot="16377237">
              <a:off x="5314292" y="2382045"/>
              <a:ext cx="1044555" cy="104244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C00000"/>
            </a:soli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eaLnBrk="1" fontAlgn="base" hangingPunct="1">
                <a:spcBef>
                  <a:spcPct val="0"/>
                </a:spcBef>
                <a:spcAft>
                  <a:spcPct val="0"/>
                </a:spcAft>
                <a:defRPr/>
              </a:pPr>
              <a:endParaRPr lang="zh-CN" altLang="en-US" sz="4400" kern="0">
                <a:solidFill>
                  <a:srgbClr val="080808"/>
                </a:solidFill>
                <a:latin typeface="宋体" panose="02010600030101010101" pitchFamily="2" charset="-122"/>
                <a:ea typeface="宋体" panose="02010600030101010101" pitchFamily="2" charset="-122"/>
              </a:endParaRPr>
            </a:p>
          </p:txBody>
        </p:sp>
        <p:sp>
          <p:nvSpPr>
            <p:cNvPr id="12" name="TextBox 29"/>
            <p:cNvSpPr txBox="1"/>
            <p:nvPr/>
          </p:nvSpPr>
          <p:spPr>
            <a:xfrm>
              <a:off x="5335333" y="2643758"/>
              <a:ext cx="1036867" cy="369494"/>
            </a:xfrm>
            <a:prstGeom prst="rect">
              <a:avLst/>
            </a:prstGeom>
            <a:noFill/>
          </p:spPr>
          <p:txBody>
            <a:bodyPr wrap="square" lIns="0" tIns="0" rIns="0" bIns="0" rtlCol="0">
              <a:spAutoFit/>
            </a:bodyPr>
            <a:lstStyle/>
            <a:p>
              <a:pPr algn="ctr" defTabSz="1218565">
                <a:defRPr/>
              </a:pPr>
              <a:r>
                <a:rPr lang="zh-CN" altLang="en-US" sz="3200" kern="0" dirty="0" smtClean="0">
                  <a:solidFill>
                    <a:srgbClr val="FFFFFF"/>
                  </a:solidFill>
                  <a:latin typeface="微软雅黑" panose="020B0503020204020204" pitchFamily="34" charset="-122"/>
                  <a:ea typeface="微软雅黑" panose="020B0503020204020204" pitchFamily="34" charset="-122"/>
                </a:rPr>
                <a:t>人民</a:t>
              </a:r>
              <a:endParaRPr lang="zh-CN" altLang="en-US" sz="3200" kern="0" dirty="0">
                <a:solidFill>
                  <a:srgbClr val="FFFFFF"/>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594265" y="1689604"/>
            <a:ext cx="1942936" cy="1256795"/>
            <a:chOff x="2695552" y="1266631"/>
            <a:chExt cx="1392884" cy="809600"/>
          </a:xfrm>
        </p:grpSpPr>
        <p:sp>
          <p:nvSpPr>
            <p:cNvPr id="14" name="椭圆 80"/>
            <p:cNvSpPr/>
            <p:nvPr/>
          </p:nvSpPr>
          <p:spPr bwMode="auto">
            <a:xfrm>
              <a:off x="3027677" y="1266631"/>
              <a:ext cx="892520" cy="809600"/>
            </a:xfrm>
            <a:prstGeom prst="ellipse">
              <a:avLst/>
            </a:prstGeom>
            <a:solidFill>
              <a:srgbClr val="C00000"/>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eaLnBrk="1" fontAlgn="base" hangingPunct="1">
                <a:spcBef>
                  <a:spcPct val="0"/>
                </a:spcBef>
                <a:spcAft>
                  <a:spcPct val="0"/>
                </a:spcAft>
                <a:defRPr/>
              </a:pPr>
              <a:endParaRPr lang="zh-CN" altLang="en-US" sz="1600" kern="0" dirty="0">
                <a:solidFill>
                  <a:srgbClr val="080808"/>
                </a:solidFill>
                <a:latin typeface="宋体" panose="02010600030101010101" pitchFamily="2" charset="-122"/>
                <a:ea typeface="宋体" panose="02010600030101010101" pitchFamily="2" charset="-122"/>
              </a:endParaRPr>
            </a:p>
          </p:txBody>
        </p:sp>
        <p:sp>
          <p:nvSpPr>
            <p:cNvPr id="15" name="TextBox 32"/>
            <p:cNvSpPr txBox="1"/>
            <p:nvPr/>
          </p:nvSpPr>
          <p:spPr>
            <a:xfrm>
              <a:off x="2695552" y="1502339"/>
              <a:ext cx="1392884" cy="323307"/>
            </a:xfrm>
            <a:prstGeom prst="rect">
              <a:avLst/>
            </a:prstGeom>
            <a:noFill/>
          </p:spPr>
          <p:txBody>
            <a:bodyPr wrap="square" lIns="0" tIns="0" rIns="0" bIns="0" rtlCol="0">
              <a:spAutoFit/>
            </a:bodyPr>
            <a:lstStyle/>
            <a:p>
              <a:pPr algn="ctr" defTabSz="1218565">
                <a:defRPr/>
              </a:pPr>
              <a:r>
                <a:rPr lang="zh-CN" altLang="en-US" sz="2135" kern="0" dirty="0" smtClean="0">
                  <a:solidFill>
                    <a:srgbClr val="FFFFFF"/>
                  </a:solidFill>
                  <a:latin typeface="微软雅黑" panose="020B0503020204020204" pitchFamily="34" charset="-122"/>
                  <a:ea typeface="微软雅黑" panose="020B0503020204020204" pitchFamily="34" charset="-122"/>
                </a:rPr>
                <a:t>  </a:t>
              </a:r>
              <a:r>
                <a:rPr lang="zh-CN" altLang="en-US" sz="2800" b="1" kern="0" dirty="0" smtClean="0">
                  <a:solidFill>
                    <a:srgbClr val="FFFFFF"/>
                  </a:solidFill>
                  <a:latin typeface="微软雅黑" panose="020B0503020204020204" pitchFamily="34" charset="-122"/>
                  <a:ea typeface="微软雅黑" panose="020B0503020204020204" pitchFamily="34" charset="-122"/>
                </a:rPr>
                <a:t>党</a:t>
              </a:r>
              <a:endParaRPr lang="zh-CN" altLang="en-US" sz="2800" b="1" kern="0" dirty="0">
                <a:solidFill>
                  <a:srgbClr val="FFFFFF"/>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236526" y="3535080"/>
            <a:ext cx="1843474" cy="1151220"/>
            <a:chOff x="2599029" y="2710795"/>
            <a:chExt cx="1036867" cy="691758"/>
          </a:xfrm>
        </p:grpSpPr>
        <p:sp>
          <p:nvSpPr>
            <p:cNvPr id="17" name="椭圆 80"/>
            <p:cNvSpPr/>
            <p:nvPr/>
          </p:nvSpPr>
          <p:spPr bwMode="auto">
            <a:xfrm>
              <a:off x="2746251" y="2710795"/>
              <a:ext cx="690358" cy="691758"/>
            </a:xfrm>
            <a:prstGeom prst="ellipse">
              <a:avLst/>
            </a:prstGeom>
            <a:solidFill>
              <a:srgbClr val="C00000"/>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eaLnBrk="1" fontAlgn="base" hangingPunct="1">
                <a:spcBef>
                  <a:spcPct val="0"/>
                </a:spcBef>
                <a:spcAft>
                  <a:spcPct val="0"/>
                </a:spcAft>
                <a:defRPr/>
              </a:pPr>
              <a:endParaRPr lang="zh-CN" altLang="en-US" sz="1600" kern="0" dirty="0">
                <a:solidFill>
                  <a:srgbClr val="080808"/>
                </a:solidFill>
                <a:latin typeface="宋体" panose="02010600030101010101" pitchFamily="2" charset="-122"/>
                <a:ea typeface="宋体" panose="02010600030101010101" pitchFamily="2" charset="-122"/>
              </a:endParaRPr>
            </a:p>
          </p:txBody>
        </p:sp>
        <p:sp>
          <p:nvSpPr>
            <p:cNvPr id="18" name="TextBox 39"/>
            <p:cNvSpPr txBox="1"/>
            <p:nvPr/>
          </p:nvSpPr>
          <p:spPr>
            <a:xfrm>
              <a:off x="2599029" y="2933563"/>
              <a:ext cx="1036867" cy="197423"/>
            </a:xfrm>
            <a:prstGeom prst="rect">
              <a:avLst/>
            </a:prstGeom>
            <a:noFill/>
          </p:spPr>
          <p:txBody>
            <a:bodyPr wrap="square" lIns="0" tIns="0" rIns="0" bIns="0" rtlCol="0">
              <a:spAutoFit/>
            </a:bodyPr>
            <a:lstStyle/>
            <a:p>
              <a:pPr algn="ctr" defTabSz="1218565">
                <a:defRPr/>
              </a:pPr>
              <a:r>
                <a:rPr lang="zh-CN" altLang="en-US" sz="2135" b="1" kern="0" dirty="0" smtClean="0">
                  <a:solidFill>
                    <a:srgbClr val="FFFFFF"/>
                  </a:solidFill>
                  <a:latin typeface="微软雅黑" panose="020B0503020204020204" pitchFamily="34" charset="-122"/>
                  <a:ea typeface="微软雅黑" panose="020B0503020204020204" pitchFamily="34" charset="-122"/>
                </a:rPr>
                <a:t>全国人大</a:t>
              </a:r>
              <a:endParaRPr lang="zh-CN" altLang="en-US" sz="2135" b="1" kern="0" dirty="0">
                <a:solidFill>
                  <a:srgbClr val="FFFFFF"/>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051656" y="5105414"/>
            <a:ext cx="2145944" cy="1257286"/>
            <a:chOff x="3218526" y="3839142"/>
            <a:chExt cx="1036867" cy="665742"/>
          </a:xfrm>
        </p:grpSpPr>
        <p:sp>
          <p:nvSpPr>
            <p:cNvPr id="20" name="椭圆 80"/>
            <p:cNvSpPr/>
            <p:nvPr/>
          </p:nvSpPr>
          <p:spPr bwMode="auto">
            <a:xfrm>
              <a:off x="3403549" y="3839142"/>
              <a:ext cx="664395" cy="665742"/>
            </a:xfrm>
            <a:prstGeom prst="ellipse">
              <a:avLst/>
            </a:prstGeom>
            <a:solidFill>
              <a:srgbClr val="C00000"/>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565" eaLnBrk="1" fontAlgn="base" hangingPunct="1">
                <a:spcBef>
                  <a:spcPct val="0"/>
                </a:spcBef>
                <a:spcAft>
                  <a:spcPct val="0"/>
                </a:spcAft>
                <a:defRPr/>
              </a:pPr>
              <a:endParaRPr lang="zh-CN" altLang="en-US" sz="1600" kern="0" dirty="0">
                <a:solidFill>
                  <a:srgbClr val="080808"/>
                </a:solidFill>
                <a:latin typeface="宋体" panose="02010600030101010101" pitchFamily="2" charset="-122"/>
                <a:ea typeface="宋体" panose="02010600030101010101" pitchFamily="2" charset="-122"/>
              </a:endParaRPr>
            </a:p>
          </p:txBody>
        </p:sp>
        <p:sp>
          <p:nvSpPr>
            <p:cNvPr id="21" name="TextBox 57"/>
            <p:cNvSpPr txBox="1"/>
            <p:nvPr/>
          </p:nvSpPr>
          <p:spPr>
            <a:xfrm>
              <a:off x="3218526" y="4057787"/>
              <a:ext cx="1036867" cy="174171"/>
            </a:xfrm>
            <a:prstGeom prst="rect">
              <a:avLst/>
            </a:prstGeom>
            <a:noFill/>
          </p:spPr>
          <p:txBody>
            <a:bodyPr wrap="square" lIns="0" tIns="0" rIns="0" bIns="0" rtlCol="0">
              <a:spAutoFit/>
            </a:bodyPr>
            <a:lstStyle/>
            <a:p>
              <a:pPr algn="ctr" defTabSz="1218565">
                <a:defRPr/>
              </a:pPr>
              <a:r>
                <a:rPr lang="zh-CN" altLang="en-US" sz="2135" b="1" kern="0" dirty="0" smtClean="0">
                  <a:solidFill>
                    <a:srgbClr val="FFFFFF"/>
                  </a:solidFill>
                  <a:latin typeface="微软雅黑" panose="020B0503020204020204" pitchFamily="34" charset="-122"/>
                  <a:ea typeface="微软雅黑" panose="020B0503020204020204" pitchFamily="34" charset="-122"/>
                </a:rPr>
                <a:t>宪法</a:t>
              </a:r>
              <a:endParaRPr lang="zh-CN" altLang="en-US" sz="2135" b="1" kern="0" dirty="0">
                <a:solidFill>
                  <a:srgbClr val="FFFFFF"/>
                </a:solidFill>
                <a:latin typeface="微软雅黑" panose="020B0503020204020204" pitchFamily="34" charset="-122"/>
                <a:ea typeface="微软雅黑" panose="020B0503020204020204" pitchFamily="34" charset="-122"/>
              </a:endParaRPr>
            </a:p>
          </p:txBody>
        </p:sp>
      </p:grpSp>
      <p:sp>
        <p:nvSpPr>
          <p:cNvPr id="26" name="文本框 20"/>
          <p:cNvSpPr txBox="1">
            <a:spLocks noChangeArrowheads="1"/>
          </p:cNvSpPr>
          <p:nvPr/>
        </p:nvSpPr>
        <p:spPr bwMode="auto">
          <a:xfrm>
            <a:off x="3810000" y="962025"/>
            <a:ext cx="1876425" cy="646331"/>
          </a:xfrm>
          <a:prstGeom prst="rect">
            <a:avLst/>
          </a:prstGeom>
          <a:solidFill>
            <a:schemeClr val="bg2">
              <a:lumMod val="20000"/>
              <a:lumOff val="80000"/>
            </a:schemeClr>
          </a:solidFill>
          <a:ln w="9525">
            <a:noFill/>
            <a:miter lim="800000"/>
          </a:ln>
        </p:spPr>
        <p:txBody>
          <a:bodyPr>
            <a:spAutoFit/>
          </a:bodyPr>
          <a:lstStyle/>
          <a:p>
            <a:r>
              <a:rPr lang="zh-CN" altLang="en-US" sz="3600" b="1" dirty="0" smtClean="0">
                <a:latin typeface="+mj-ea"/>
                <a:ea typeface="+mj-ea"/>
              </a:rPr>
              <a:t> 执</a:t>
            </a:r>
            <a:r>
              <a:rPr lang="zh-CN" altLang="en-US" sz="3600" b="1" dirty="0">
                <a:latin typeface="+mj-ea"/>
                <a:ea typeface="+mj-ea"/>
              </a:rPr>
              <a:t>政党</a:t>
            </a:r>
            <a:endParaRPr lang="zh-CN" altLang="en-US" sz="3600" b="1" dirty="0">
              <a:latin typeface="+mj-ea"/>
              <a:ea typeface="+mj-ea"/>
            </a:endParaRPr>
          </a:p>
        </p:txBody>
      </p:sp>
      <p:sp>
        <p:nvSpPr>
          <p:cNvPr id="28" name="左弧形箭头 27"/>
          <p:cNvSpPr/>
          <p:nvPr/>
        </p:nvSpPr>
        <p:spPr>
          <a:xfrm rot="652012">
            <a:off x="3409950" y="2538095"/>
            <a:ext cx="393700" cy="1074420"/>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solidFill>
                <a:schemeClr val="tx1"/>
              </a:solidFill>
            </a:endParaRPr>
          </a:p>
        </p:txBody>
      </p:sp>
      <p:sp>
        <p:nvSpPr>
          <p:cNvPr id="29" name="左弧形箭头 28"/>
          <p:cNvSpPr/>
          <p:nvPr/>
        </p:nvSpPr>
        <p:spPr>
          <a:xfrm rot="20804918">
            <a:off x="3954780" y="4760595"/>
            <a:ext cx="393700" cy="931545"/>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solidFill>
                <a:schemeClr val="tx1"/>
              </a:solidFill>
            </a:endParaRPr>
          </a:p>
        </p:txBody>
      </p:sp>
      <p:sp>
        <p:nvSpPr>
          <p:cNvPr id="30" name="文本框 25"/>
          <p:cNvSpPr txBox="1">
            <a:spLocks noChangeArrowheads="1"/>
          </p:cNvSpPr>
          <p:nvPr/>
        </p:nvSpPr>
        <p:spPr bwMode="auto">
          <a:xfrm>
            <a:off x="508000" y="1811338"/>
            <a:ext cx="2946400" cy="829945"/>
          </a:xfrm>
          <a:prstGeom prst="rect">
            <a:avLst/>
          </a:prstGeom>
          <a:noFill/>
          <a:ln w="9525">
            <a:noFill/>
            <a:miter lim="800000"/>
          </a:ln>
        </p:spPr>
        <p:txBody>
          <a:bodyPr>
            <a:spAutoFit/>
          </a:bodyPr>
          <a:lstStyle/>
          <a:p>
            <a:r>
              <a:rPr lang="zh-CN" altLang="en-US" sz="2400" b="1" dirty="0" smtClean="0"/>
              <a:t>       提</a:t>
            </a:r>
            <a:r>
              <a:rPr lang="zh-CN" altLang="en-US" sz="2400" b="1" dirty="0"/>
              <a:t>出修宪建议</a:t>
            </a:r>
            <a:endParaRPr lang="zh-CN" altLang="en-US" sz="2400" b="1" dirty="0"/>
          </a:p>
          <a:p>
            <a:r>
              <a:rPr lang="zh-CN" altLang="en-US" sz="2400" b="1" dirty="0" smtClean="0"/>
              <a:t>       （</a:t>
            </a:r>
            <a:r>
              <a:rPr lang="zh-CN" altLang="en-US" sz="2400" b="1" dirty="0"/>
              <a:t>领导立法）</a:t>
            </a:r>
            <a:endParaRPr lang="zh-CN" altLang="en-US" sz="2400" b="1" dirty="0"/>
          </a:p>
        </p:txBody>
      </p:sp>
      <p:sp>
        <p:nvSpPr>
          <p:cNvPr id="31" name="文本框 26"/>
          <p:cNvSpPr txBox="1">
            <a:spLocks noChangeArrowheads="1"/>
          </p:cNvSpPr>
          <p:nvPr/>
        </p:nvSpPr>
        <p:spPr bwMode="auto">
          <a:xfrm>
            <a:off x="304800" y="3635375"/>
            <a:ext cx="3052763" cy="830997"/>
          </a:xfrm>
          <a:prstGeom prst="rect">
            <a:avLst/>
          </a:prstGeom>
          <a:noFill/>
          <a:ln w="9525">
            <a:noFill/>
            <a:miter lim="800000"/>
          </a:ln>
        </p:spPr>
        <p:txBody>
          <a:bodyPr>
            <a:spAutoFit/>
          </a:bodyPr>
          <a:lstStyle/>
          <a:p>
            <a:r>
              <a:rPr lang="zh-CN" altLang="en-US" sz="2400" b="1" dirty="0" smtClean="0"/>
              <a:t>     最高权力机关</a:t>
            </a:r>
            <a:endParaRPr lang="zh-CN" altLang="en-US" sz="2400" b="1" dirty="0" smtClean="0"/>
          </a:p>
          <a:p>
            <a:r>
              <a:rPr lang="zh-CN" altLang="en-US" sz="2400" b="1" dirty="0" smtClean="0"/>
              <a:t>        最高立法权</a:t>
            </a:r>
            <a:endParaRPr lang="zh-CN" altLang="en-US" sz="2400" b="1" dirty="0" smtClean="0"/>
          </a:p>
        </p:txBody>
      </p:sp>
      <p:sp>
        <p:nvSpPr>
          <p:cNvPr id="32" name="右箭头 31"/>
          <p:cNvSpPr/>
          <p:nvPr/>
        </p:nvSpPr>
        <p:spPr>
          <a:xfrm>
            <a:off x="3098800" y="2044700"/>
            <a:ext cx="787400" cy="3429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3" name="右箭头 32"/>
          <p:cNvSpPr/>
          <p:nvPr/>
        </p:nvSpPr>
        <p:spPr>
          <a:xfrm>
            <a:off x="2641600" y="3886200"/>
            <a:ext cx="787400" cy="3429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Line 13"/>
          <p:cNvSpPr>
            <a:spLocks noChangeShapeType="1"/>
          </p:cNvSpPr>
          <p:nvPr/>
        </p:nvSpPr>
        <p:spPr bwMode="auto">
          <a:xfrm rot="19320000" flipV="1">
            <a:off x="5589905" y="4959350"/>
            <a:ext cx="2019300" cy="381000"/>
          </a:xfrm>
          <a:prstGeom prst="line">
            <a:avLst/>
          </a:prstGeom>
          <a:noFill/>
          <a:ln w="38100" cap="flat" cmpd="sng" algn="ctr">
            <a:solidFill>
              <a:srgbClr val="000000"/>
            </a:solidFill>
            <a:prstDash val="solid"/>
            <a:headEnd type="none" w="med" len="med"/>
            <a:tailEnd type="triangle" w="lg" len="lg"/>
          </a:ln>
          <a:effectLst>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txBody>
          <a:bodyPr vert="horz" wrap="square" lIns="121866" tIns="60933" rIns="121866" bIns="60933" numCol="1" anchor="t" anchorCtr="0" compatLnSpc="1"/>
          <a:p>
            <a:pPr defTabSz="1218565">
              <a:defRPr/>
            </a:pPr>
            <a:endParaRPr lang="zh-CN" altLang="en-US" sz="3200" kern="0">
              <a:solidFill>
                <a:srgbClr val="080808"/>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ox(in)">
                                      <p:cBhvr>
                                        <p:cTn id="31" dur="2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ox(in)">
                                      <p:cBhvr>
                                        <p:cTn id="52" dur="2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ox(in)">
                                      <p:cBhvr>
                                        <p:cTn id="61" dur="2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7" presetClass="entr" presetSubtype="1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uiExpand="1"/>
      <p:bldP spid="32" grpId="0" animBg="1"/>
      <p:bldP spid="30" grpId="0"/>
      <p:bldP spid="28" grpId="0" bldLvl="0" animBg="1"/>
      <p:bldP spid="33" grpId="0" animBg="1"/>
      <p:bldP spid="31" grpId="0"/>
      <p:bldP spid="29" grpId="0" bldLvl="0" animBg="1"/>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2760810" y="1253997"/>
            <a:ext cx="6254682" cy="830634"/>
          </a:xfrm>
          <a:prstGeom prst="rect">
            <a:avLst/>
          </a:prstGeom>
          <a:noFill/>
        </p:spPr>
        <p:txBody>
          <a:bodyPr wrap="square" lIns="91400" tIns="45699" rIns="91400" bIns="45699" rtlCol="0">
            <a:spAutoFit/>
          </a:bodyPr>
          <a:lstStyle/>
          <a:p>
            <a:pPr algn="ctr"/>
            <a:r>
              <a:rPr lang="zh-CN" altLang="en-US" sz="4800" b="1" dirty="0" smtClean="0">
                <a:solidFill>
                  <a:srgbClr val="C00000"/>
                </a:solidFill>
                <a:latin typeface="微软雅黑" panose="020B0503020204020204" pitchFamily="34" charset="-122"/>
                <a:ea typeface="微软雅黑" panose="020B0503020204020204" pitchFamily="34" charset="-122"/>
              </a:rPr>
              <a:t>比一比</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434218" y="224398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6"/>
          <p:cNvSpPr txBox="1"/>
          <p:nvPr/>
        </p:nvSpPr>
        <p:spPr>
          <a:xfrm>
            <a:off x="2760842" y="2629859"/>
            <a:ext cx="7094357" cy="1200286"/>
          </a:xfrm>
          <a:prstGeom prst="rect">
            <a:avLst/>
          </a:prstGeom>
          <a:noFill/>
        </p:spPr>
        <p:txBody>
          <a:bodyPr wrap="square" lIns="91400" tIns="45699" rIns="91400" bIns="45699" rtlCol="0">
            <a:spAutoFit/>
          </a:bodyPr>
          <a:lstStyle/>
          <a:p>
            <a:r>
              <a:rPr lang="zh-CN" altLang="en-US" sz="7200" b="1" dirty="0" smtClean="0">
                <a:solidFill>
                  <a:srgbClr val="0070C0"/>
                </a:solidFill>
                <a:latin typeface="+mn-ea"/>
              </a:rPr>
              <a:t>小组协作齐开动</a:t>
            </a:r>
            <a:endParaRPr lang="zh-CN" altLang="en-US" sz="7200" dirty="0">
              <a:solidFill>
                <a:srgbClr val="0070C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100"/>
                            </p:stCondLst>
                            <p:childTnLst>
                              <p:par>
                                <p:cTn id="17" presetID="12" presetClass="entr" presetSubtype="4" fill="hold" grpId="0" nodeType="afterEffect">
                                  <p:stCondLst>
                                    <p:cond delay="0"/>
                                  </p:stCondLst>
                                  <p:iterate type="lt">
                                    <p:tmPct val="10000"/>
                                  </p:iterate>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50"/>
                                        <p:tgtEl>
                                          <p:spTgt spid="20"/>
                                        </p:tgtEl>
                                        <p:attrNameLst>
                                          <p:attrName>ppt_y</p:attrName>
                                        </p:attrNameLst>
                                      </p:cBhvr>
                                      <p:tavLst>
                                        <p:tav tm="0">
                                          <p:val>
                                            <p:strVal val="#ppt_y+#ppt_h*1.125000"/>
                                          </p:val>
                                        </p:tav>
                                        <p:tav tm="100000">
                                          <p:val>
                                            <p:strVal val="#ppt_y"/>
                                          </p:val>
                                        </p:tav>
                                      </p:tavLst>
                                    </p:anim>
                                    <p:animEffect transition="in" filter="wipe(up)">
                                      <p:cBhvr>
                                        <p:cTn id="2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AZLA9Q77NM6D1GH2TE62S}H"/>
          <p:cNvPicPr>
            <a:picLocks noChangeAspect="1"/>
          </p:cNvPicPr>
          <p:nvPr>
            <p:ph idx="1"/>
          </p:nvPr>
        </p:nvPicPr>
        <p:blipFill>
          <a:blip r:embed="rId1"/>
          <a:stretch>
            <a:fillRect/>
          </a:stretch>
        </p:blipFill>
        <p:spPr>
          <a:xfrm>
            <a:off x="-32385" y="-3810"/>
            <a:ext cx="12258040" cy="6864985"/>
          </a:xfrm>
          <a:prstGeom prst="rect">
            <a:avLst/>
          </a:prstGeom>
        </p:spPr>
      </p:pic>
      <p:pic>
        <p:nvPicPr>
          <p:cNvPr id="9" name="图片 8" descr="t01ff58151d0b89fe2c"/>
          <p:cNvPicPr>
            <a:picLocks noChangeAspect="1"/>
          </p:cNvPicPr>
          <p:nvPr/>
        </p:nvPicPr>
        <p:blipFill>
          <a:blip r:embed="rId2"/>
          <a:stretch>
            <a:fillRect/>
          </a:stretch>
        </p:blipFill>
        <p:spPr>
          <a:xfrm>
            <a:off x="7792085" y="3469640"/>
            <a:ext cx="4605020" cy="3454400"/>
          </a:xfrm>
          <a:prstGeom prst="ellipse">
            <a:avLst/>
          </a:prstGeom>
          <a:effectLst>
            <a:softEdge rad="127000"/>
          </a:effectLst>
        </p:spPr>
      </p:pic>
      <p:sp>
        <p:nvSpPr>
          <p:cNvPr id="10" name="文本框 9"/>
          <p:cNvSpPr txBox="1"/>
          <p:nvPr/>
        </p:nvSpPr>
        <p:spPr>
          <a:xfrm>
            <a:off x="321945" y="1290320"/>
            <a:ext cx="11168380" cy="1383665"/>
          </a:xfrm>
          <a:prstGeom prst="rect">
            <a:avLst/>
          </a:prstGeom>
          <a:noFill/>
        </p:spPr>
        <p:txBody>
          <a:bodyPr wrap="square" rtlCol="0">
            <a:spAutoFit/>
          </a:bodyPr>
          <a:p>
            <a:r>
              <a:rPr lang="zh-CN" altLang="en-US" sz="2800">
                <a:latin typeface="黑体" panose="02010600030101010101" pitchFamily="49" charset="-122"/>
                <a:ea typeface="黑体" panose="02010600030101010101" pitchFamily="49" charset="-122"/>
              </a:rPr>
              <a:t>回顾：</a:t>
            </a:r>
            <a:endParaRPr lang="zh-CN" altLang="en-US" sz="2800">
              <a:latin typeface="黑体" panose="02010600030101010101" pitchFamily="49" charset="-122"/>
              <a:ea typeface="黑体" panose="02010600030101010101" pitchFamily="49" charset="-122"/>
            </a:endParaRPr>
          </a:p>
          <a:p>
            <a:r>
              <a:rPr lang="zh-CN" altLang="en-US" sz="2800">
                <a:latin typeface="黑体" panose="02010600030101010101" pitchFamily="49" charset="-122"/>
                <a:ea typeface="黑体" panose="02010600030101010101" pitchFamily="49" charset="-122"/>
              </a:rPr>
              <a:t>宪法的作用？</a:t>
            </a:r>
            <a:endParaRPr lang="zh-CN" altLang="en-US" sz="2800">
              <a:latin typeface="黑体" panose="02010600030101010101" pitchFamily="49" charset="-122"/>
              <a:ea typeface="黑体" panose="02010600030101010101" pitchFamily="49" charset="-122"/>
            </a:endParaRPr>
          </a:p>
          <a:p>
            <a:r>
              <a:rPr lang="zh-CN" altLang="en-US" sz="2800">
                <a:latin typeface="黑体" panose="02010600030101010101" pitchFamily="49" charset="-122"/>
                <a:ea typeface="黑体" panose="02010600030101010101" pitchFamily="49" charset="-122"/>
              </a:rPr>
              <a:t>宪法的核心价值追求？</a:t>
            </a:r>
            <a:endParaRPr lang="zh-CN" altLang="en-US" sz="2800">
              <a:latin typeface="黑体" panose="02010600030101010101" pitchFamily="49" charset="-122"/>
              <a:ea typeface="黑体" panose="02010600030101010101" pitchFamily="49" charset="-122"/>
            </a:endParaRPr>
          </a:p>
        </p:txBody>
      </p:sp>
      <p:sp>
        <p:nvSpPr>
          <p:cNvPr id="11" name="文本框 10"/>
          <p:cNvSpPr txBox="1"/>
          <p:nvPr/>
        </p:nvSpPr>
        <p:spPr>
          <a:xfrm>
            <a:off x="400685" y="2947670"/>
            <a:ext cx="10953750" cy="521970"/>
          </a:xfrm>
          <a:prstGeom prst="rect">
            <a:avLst/>
          </a:prstGeom>
          <a:noFill/>
        </p:spPr>
        <p:txBody>
          <a:bodyPr wrap="square" rtlCol="0">
            <a:spAutoFit/>
          </a:bodyPr>
          <a:p>
            <a:r>
              <a:rPr lang="zh-CN" altLang="en-US" sz="2800">
                <a:latin typeface="黑体" panose="02010600030101010101" pitchFamily="49" charset="-122"/>
                <a:ea typeface="黑体" panose="02010600030101010101" pitchFamily="49" charset="-122"/>
              </a:rPr>
              <a:t>习近平指出：</a:t>
            </a:r>
            <a:r>
              <a:rPr lang="en-US" altLang="zh-CN" sz="2800">
                <a:latin typeface="黑体" panose="02010600030101010101" pitchFamily="49" charset="-122"/>
                <a:ea typeface="黑体" panose="02010600030101010101" pitchFamily="49" charset="-122"/>
              </a:rPr>
              <a:t>“</a:t>
            </a:r>
            <a:r>
              <a:rPr lang="zh-CN" altLang="en-US" sz="2800">
                <a:latin typeface="黑体" panose="02010600030101010101" pitchFamily="49" charset="-122"/>
                <a:ea typeface="黑体" panose="02010600030101010101" pitchFamily="49" charset="-122"/>
              </a:rPr>
              <a:t>宪法的生命在于实施，宪法的权威也在于实施</a:t>
            </a:r>
            <a:r>
              <a:rPr lang="en-US" altLang="zh-CN" sz="2800">
                <a:latin typeface="黑体" panose="02010600030101010101" pitchFamily="49" charset="-122"/>
                <a:ea typeface="黑体" panose="02010600030101010101" pitchFamily="49" charset="-122"/>
              </a:rPr>
              <a:t>”</a:t>
            </a:r>
            <a:endParaRPr lang="en-US" altLang="zh-CN" sz="2800">
              <a:latin typeface="黑体" panose="02010600030101010101" pitchFamily="49" charset="-122"/>
              <a:ea typeface="黑体" panose="02010600030101010101" pitchFamily="49" charset="-122"/>
            </a:endParaRPr>
          </a:p>
        </p:txBody>
      </p:sp>
      <p:sp>
        <p:nvSpPr>
          <p:cNvPr id="12" name="文本框 11"/>
          <p:cNvSpPr txBox="1"/>
          <p:nvPr/>
        </p:nvSpPr>
        <p:spPr>
          <a:xfrm>
            <a:off x="429260" y="4055745"/>
            <a:ext cx="7667625" cy="521970"/>
          </a:xfrm>
          <a:prstGeom prst="rect">
            <a:avLst/>
          </a:prstGeom>
          <a:noFill/>
        </p:spPr>
        <p:txBody>
          <a:bodyPr wrap="square" rtlCol="0">
            <a:spAutoFit/>
          </a:bodyPr>
          <a:p>
            <a:r>
              <a:rPr lang="zh-CN" altLang="en-US" sz="2800">
                <a:solidFill>
                  <a:schemeClr val="tx1"/>
                </a:solidFill>
                <a:latin typeface="黑体" panose="02010600030101010101" pitchFamily="49" charset="-122"/>
                <a:ea typeface="黑体" panose="02010600030101010101" pitchFamily="49" charset="-122"/>
              </a:rPr>
              <a:t>保障宪法实施就要</a:t>
            </a:r>
            <a:r>
              <a:rPr lang="zh-CN" altLang="en-US" sz="2800">
                <a:solidFill>
                  <a:srgbClr val="FF0000"/>
                </a:solidFill>
                <a:latin typeface="黑体" panose="02010600030101010101" pitchFamily="49" charset="-122"/>
                <a:ea typeface="黑体" panose="02010600030101010101" pitchFamily="49" charset="-122"/>
              </a:rPr>
              <a:t>坚持依宪治国，加强宪法监督</a:t>
            </a:r>
            <a:endParaRPr lang="zh-CN" altLang="en-US" sz="2800">
              <a:solidFill>
                <a:srgbClr val="FF0000"/>
              </a:solidFill>
              <a:latin typeface="黑体" panose="02010600030101010101" pitchFamily="49" charset="-122"/>
              <a:ea typeface="黑体" panose="0201060003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195410" y="152400"/>
            <a:ext cx="6254682" cy="707844"/>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rPr>
              <a:t>   小组协作齐开动</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graphicFrame>
        <p:nvGraphicFramePr>
          <p:cNvPr id="41" name="表格 29697"/>
          <p:cNvGraphicFramePr/>
          <p:nvPr/>
        </p:nvGraphicFramePr>
        <p:xfrm>
          <a:off x="838835" y="1443038"/>
          <a:ext cx="10748645" cy="5012690"/>
        </p:xfrm>
        <a:graphic>
          <a:graphicData uri="http://schemas.openxmlformats.org/drawingml/2006/table">
            <a:tbl>
              <a:tblPr>
                <a:effectLst/>
                <a:tableStyleId>{5940675A-B579-460E-94D1-54222C63F5DA}</a:tableStyleId>
              </a:tblPr>
              <a:tblGrid>
                <a:gridCol w="1104900"/>
                <a:gridCol w="3373120"/>
                <a:gridCol w="2559685"/>
                <a:gridCol w="3710940"/>
              </a:tblGrid>
              <a:tr h="604520">
                <a:tc>
                  <a:txBody>
                    <a:bodyPr/>
                    <a:lstStyle/>
                    <a:p>
                      <a:pPr marL="0" lvl="0" indent="0">
                        <a:buNone/>
                      </a:pPr>
                      <a:endParaRPr lang="zh-CN" altLang="en-US" dirty="0">
                        <a:solidFill>
                          <a:srgbClr val="000000"/>
                        </a:solidFill>
                        <a:latin typeface="Arial" panose="020B0604020202020204" pitchFamily="34" charset="0"/>
                        <a:ea typeface="宋体" panose="02010600030101010101" pitchFamily="2" charset="-122"/>
                      </a:endParaRPr>
                    </a:p>
                  </a:txBody>
                  <a:tcPr>
                    <a:lnL w="12700" cmpd="sng">
                      <a:solidFill>
                        <a:srgbClr val="000000"/>
                      </a:solidFill>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lgn="ctr">
                        <a:buNone/>
                      </a:pPr>
                      <a:r>
                        <a:rPr lang="en-US" altLang="zh-CN" sz="3600" b="1" dirty="0">
                          <a:solidFill>
                            <a:srgbClr val="CC0000"/>
                          </a:solidFill>
                          <a:latin typeface="Arial" panose="020B0604020202020204" pitchFamily="34" charset="0"/>
                          <a:ea typeface="黑体" panose="02010600030101010101" pitchFamily="49" charset="-122"/>
                        </a:rPr>
                        <a:t>    </a:t>
                      </a:r>
                      <a:r>
                        <a:rPr lang="zh-CN" altLang="en-US" sz="3600" b="1" dirty="0">
                          <a:solidFill>
                            <a:srgbClr val="0066CC"/>
                          </a:solidFill>
                          <a:latin typeface="Arial" panose="020B0604020202020204" pitchFamily="34" charset="0"/>
                          <a:ea typeface="黑体" panose="02010600030101010101" pitchFamily="49" charset="-122"/>
                        </a:rPr>
                        <a:t>宪法</a:t>
                      </a:r>
                      <a:endParaRPr lang="zh-CN" altLang="en-US" sz="3600" b="1" dirty="0">
                        <a:solidFill>
                          <a:srgbClr val="0066CC"/>
                        </a:solidFill>
                        <a:latin typeface="Arial" panose="020B0604020202020204" pitchFamily="34" charset="0"/>
                        <a:ea typeface="黑体" panose="02010600030101010101" pitchFamily="49"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28575"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lgn="ctr">
                        <a:buNone/>
                      </a:pPr>
                      <a:r>
                        <a:rPr lang="en-US" altLang="zh-CN" sz="3600" b="1" dirty="0">
                          <a:solidFill>
                            <a:srgbClr val="CC0000"/>
                          </a:solidFill>
                          <a:latin typeface="Arial" panose="020B0604020202020204" pitchFamily="34" charset="0"/>
                          <a:ea typeface="黑体" panose="02010600030101010101" pitchFamily="49" charset="-122"/>
                        </a:rPr>
                        <a:t>   </a:t>
                      </a:r>
                      <a:r>
                        <a:rPr lang="zh-CN" altLang="en-US" sz="3600" b="1" dirty="0">
                          <a:solidFill>
                            <a:srgbClr val="0066CC"/>
                          </a:solidFill>
                          <a:latin typeface="Arial" panose="020B0604020202020204" pitchFamily="34" charset="0"/>
                          <a:ea typeface="黑体" panose="02010600030101010101" pitchFamily="49" charset="-122"/>
                        </a:rPr>
                        <a:t>普通法律</a:t>
                      </a:r>
                      <a:endParaRPr lang="zh-CN" altLang="en-US" sz="3600" b="1" dirty="0">
                        <a:solidFill>
                          <a:srgbClr val="0066CC"/>
                        </a:solidFill>
                        <a:latin typeface="Arial" panose="020B0604020202020204" pitchFamily="34" charset="0"/>
                        <a:ea typeface="黑体" panose="02010600030101010101" pitchFamily="49" charset="-122"/>
                      </a:endParaRPr>
                    </a:p>
                  </a:txBody>
                  <a:tcPr>
                    <a:lnL w="12700" cap="flat" cmpd="sng">
                      <a:solidFill>
                        <a:srgbClr val="000000"/>
                      </a:solidFill>
                      <a:prstDash val="solid"/>
                      <a:headEnd type="none" w="med" len="med"/>
                      <a:tailEnd type="triangle" w="med" len="med"/>
                    </a:lnL>
                    <a:lnR w="28575" cap="flat" cmpd="sng">
                      <a:solidFill>
                        <a:srgbClr val="000000"/>
                      </a:solidFill>
                      <a:prstDash val="solid"/>
                      <a:headEnd type="none" w="med" len="med"/>
                      <a:tailEnd type="triangle" w="med" len="med"/>
                    </a:lnR>
                    <a:lnT w="28575"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lgn="ctr">
                        <a:buNone/>
                      </a:pPr>
                      <a:r>
                        <a:rPr lang="zh-CN" altLang="en-US" sz="3600" b="1">
                          <a:solidFill>
                            <a:srgbClr val="0066CC"/>
                          </a:solidFill>
                          <a:latin typeface="Arial" panose="020B0604020202020204" pitchFamily="34" charset="0"/>
                          <a:ea typeface="黑体" panose="02010600030101010101" pitchFamily="49" charset="-122"/>
                        </a:rPr>
                        <a:t>举例说明</a:t>
                      </a:r>
                      <a:endParaRPr lang="zh-CN" altLang="en-US" sz="3600" b="1">
                        <a:solidFill>
                          <a:srgbClr val="0066CC"/>
                        </a:solidFill>
                        <a:latin typeface="Arial" panose="020B0604020202020204" pitchFamily="34" charset="0"/>
                        <a:ea typeface="黑体" panose="02010600030101010101" pitchFamily="49" charset="-122"/>
                      </a:endParaRPr>
                    </a:p>
                  </a:txBody>
                  <a:tcPr>
                    <a:lnL w="28575" cap="flat" cmpd="sng" algn="ctr">
                      <a:solidFill>
                        <a:srgbClr val="000000"/>
                      </a:solidFill>
                      <a:prstDash val="solid"/>
                      <a:round/>
                      <a:headEnd type="none" w="med" len="med"/>
                      <a:tailEnd type="triangle" w="med" len="med"/>
                    </a:lnL>
                    <a:lnR w="28575" cap="flat" cmpd="sng">
                      <a:solidFill>
                        <a:srgbClr val="000000"/>
                      </a:solidFill>
                      <a:prstDash val="solid"/>
                      <a:headEnd type="none" w="med" len="med"/>
                      <a:tailEnd type="triangle" w="med" len="med"/>
                    </a:lnR>
                    <a:lnT w="28575"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r>
              <a:tr h="1205865">
                <a:tc>
                  <a:txBody>
                    <a:bodyPr/>
                    <a:lstStyle/>
                    <a:p>
                      <a:pPr marL="0" lvl="0" indent="0">
                        <a:buNone/>
                      </a:pPr>
                      <a:r>
                        <a:rPr lang="zh-CN" altLang="en-US" sz="2800" b="1" dirty="0">
                          <a:solidFill>
                            <a:srgbClr val="000099"/>
                          </a:solidFill>
                          <a:latin typeface="微软雅黑" panose="020B0503020204020204" pitchFamily="34" charset="-122"/>
                          <a:ea typeface="微软雅黑" panose="020B0503020204020204" pitchFamily="34" charset="-122"/>
                        </a:rPr>
                        <a:t>内容</a:t>
                      </a:r>
                      <a:endParaRPr lang="zh-CN" altLang="en-US" sz="2800" b="1" dirty="0">
                        <a:solidFill>
                          <a:srgbClr val="000099"/>
                        </a:solidFill>
                        <a:latin typeface="微软雅黑" panose="020B0503020204020204" pitchFamily="34" charset="-122"/>
                        <a:ea typeface="微软雅黑" panose="020B0503020204020204" pitchFamily="34"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a:solidFill>
                          <a:srgbClr val="000000"/>
                        </a:solidFill>
                        <a:latin typeface="Arial" panose="020B0604020202020204" pitchFamily="34" charset="0"/>
                        <a:ea typeface="宋体" panose="02010600030101010101" pitchFamily="2"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dirty="0">
                        <a:solidFill>
                          <a:srgbClr val="000000"/>
                        </a:solidFill>
                        <a:latin typeface="Arial" panose="020B0604020202020204" pitchFamily="34" charset="0"/>
                        <a:ea typeface="宋体" panose="02010600030101010101" pitchFamily="2" charset="-122"/>
                      </a:endParaRPr>
                    </a:p>
                  </a:txBody>
                  <a:tcPr>
                    <a:lnL w="12700" cap="flat" cmpd="sng">
                      <a:solidFill>
                        <a:srgbClr val="000000"/>
                      </a:solidFill>
                      <a:prstDash val="solid"/>
                      <a:headEnd type="none" w="med" len="med"/>
                      <a:tailEnd type="triangle" w="med" len="med"/>
                    </a:lnL>
                    <a:lnR w="28575"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dirty="0">
                        <a:solidFill>
                          <a:srgbClr val="000000"/>
                        </a:solidFill>
                        <a:latin typeface="Arial" panose="020B0604020202020204" pitchFamily="34" charset="0"/>
                        <a:ea typeface="宋体" panose="02010600030101010101" pitchFamily="2" charset="-122"/>
                      </a:endParaRPr>
                    </a:p>
                  </a:txBody>
                  <a:tcPr>
                    <a:lnL w="28575" cap="flat" cmpd="sng" algn="ctr">
                      <a:solidFill>
                        <a:srgbClr val="000000"/>
                      </a:solidFill>
                      <a:prstDash val="solid"/>
                      <a:round/>
                      <a:headEnd type="none" w="med" len="med"/>
                      <a:tailEnd type="triangle" w="med" len="med"/>
                    </a:lnL>
                    <a:lnR w="28575"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r>
              <a:tr h="1517015">
                <a:tc>
                  <a:txBody>
                    <a:bodyPr/>
                    <a:lstStyle/>
                    <a:p>
                      <a:pPr marL="0" lvl="0" indent="0">
                        <a:buNone/>
                      </a:pPr>
                      <a:r>
                        <a:rPr lang="zh-CN" altLang="en-US" sz="2800" b="1">
                          <a:solidFill>
                            <a:srgbClr val="000099"/>
                          </a:solidFill>
                          <a:latin typeface="微软雅黑" panose="020B0503020204020204" pitchFamily="34" charset="-122"/>
                          <a:ea typeface="微软雅黑" panose="020B0503020204020204" pitchFamily="34" charset="-122"/>
                        </a:rPr>
                        <a:t>法律效力</a:t>
                      </a:r>
                      <a:endParaRPr lang="zh-CN" altLang="en-US" sz="2800" b="1">
                        <a:solidFill>
                          <a:srgbClr val="000099"/>
                        </a:solidFill>
                        <a:latin typeface="微软雅黑" panose="020B0503020204020204" pitchFamily="34" charset="-122"/>
                        <a:ea typeface="微软雅黑" panose="020B0503020204020204" pitchFamily="34"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a:solidFill>
                          <a:srgbClr val="000000"/>
                        </a:solidFill>
                        <a:latin typeface="Arial" panose="020B0604020202020204" pitchFamily="34" charset="0"/>
                        <a:ea typeface="宋体" panose="02010600030101010101" pitchFamily="2"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a:solidFill>
                          <a:srgbClr val="000000"/>
                        </a:solidFill>
                        <a:latin typeface="Arial" panose="020B0604020202020204" pitchFamily="34" charset="0"/>
                        <a:ea typeface="宋体" panose="02010600030101010101" pitchFamily="2" charset="-122"/>
                      </a:endParaRPr>
                    </a:p>
                  </a:txBody>
                  <a:tcPr>
                    <a:lnL w="12700" cap="flat" cmpd="sng">
                      <a:solidFill>
                        <a:srgbClr val="000000"/>
                      </a:solidFill>
                      <a:prstDash val="solid"/>
                      <a:headEnd type="none" w="med" len="med"/>
                      <a:tailEnd type="triangle" w="med" len="med"/>
                    </a:lnL>
                    <a:lnR w="28575"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dirty="0">
                        <a:solidFill>
                          <a:srgbClr val="000000"/>
                        </a:solidFill>
                        <a:latin typeface="Arial" panose="020B0604020202020204" pitchFamily="34" charset="0"/>
                        <a:ea typeface="宋体" panose="02010600030101010101" pitchFamily="2" charset="-122"/>
                      </a:endParaRPr>
                    </a:p>
                  </a:txBody>
                  <a:tcPr>
                    <a:lnL w="28575" cap="flat" cmpd="sng" algn="ctr">
                      <a:solidFill>
                        <a:srgbClr val="000000"/>
                      </a:solidFill>
                      <a:prstDash val="solid"/>
                      <a:round/>
                      <a:headEnd type="none" w="med" len="med"/>
                      <a:tailEnd type="triangle" w="med" len="med"/>
                    </a:lnL>
                    <a:lnR w="28575"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r>
              <a:tr h="1649730">
                <a:tc>
                  <a:txBody>
                    <a:bodyPr/>
                    <a:lstStyle/>
                    <a:p>
                      <a:pPr marL="0" lvl="0" indent="0">
                        <a:buNone/>
                      </a:pPr>
                      <a:r>
                        <a:rPr lang="zh-CN" altLang="en-US" sz="2800" b="1" dirty="0">
                          <a:solidFill>
                            <a:srgbClr val="000099"/>
                          </a:solidFill>
                          <a:latin typeface="微软雅黑" panose="020B0503020204020204" pitchFamily="34" charset="-122"/>
                          <a:ea typeface="微软雅黑" panose="020B0503020204020204" pitchFamily="34" charset="-122"/>
                        </a:rPr>
                        <a:t>制定修改程序</a:t>
                      </a:r>
                      <a:endParaRPr lang="zh-CN" altLang="en-US" sz="2800" b="1" dirty="0">
                        <a:solidFill>
                          <a:srgbClr val="000099"/>
                        </a:solidFill>
                        <a:latin typeface="微软雅黑" panose="020B0503020204020204" pitchFamily="34" charset="-122"/>
                        <a:ea typeface="微软雅黑" panose="020B0503020204020204" pitchFamily="34"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b="1">
                        <a:solidFill>
                          <a:srgbClr val="000000"/>
                        </a:solidFill>
                        <a:latin typeface="Arial" panose="020B0604020202020204" pitchFamily="34" charset="0"/>
                        <a:ea typeface="宋体" panose="02010600030101010101" pitchFamily="2" charset="-122"/>
                      </a:endParaRPr>
                    </a:p>
                  </a:txBody>
                  <a:tcPr>
                    <a:lnL w="12700" cap="flat" cmpd="sng">
                      <a:solidFill>
                        <a:srgbClr val="000000"/>
                      </a:solidFill>
                      <a:prstDash val="solid"/>
                      <a:headEnd type="none" w="med" len="med"/>
                      <a:tailEnd type="triangle" w="med" len="med"/>
                    </a:lnL>
                    <a:lnR w="12700"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en-US" altLang="zh-CN" b="1"/>
                    </a:p>
                    <a:p>
                      <a:pPr marL="0" lvl="0" indent="0">
                        <a:buNone/>
                      </a:pPr>
                      <a:endParaRPr lang="zh-CN" altLang="en-US" b="1">
                        <a:solidFill>
                          <a:srgbClr val="000000"/>
                        </a:solidFill>
                        <a:latin typeface="Arial" panose="020B0604020202020204" pitchFamily="34" charset="0"/>
                        <a:ea typeface="宋体" panose="02010600030101010101" pitchFamily="2" charset="-122"/>
                      </a:endParaRPr>
                    </a:p>
                  </a:txBody>
                  <a:tcPr>
                    <a:lnL w="12700" cap="flat" cmpd="sng">
                      <a:solidFill>
                        <a:srgbClr val="000000"/>
                      </a:solidFill>
                      <a:prstDash val="solid"/>
                      <a:headEnd type="none" w="med" len="med"/>
                      <a:tailEnd type="triangle" w="med" len="med"/>
                    </a:lnL>
                    <a:lnR w="28575"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c>
                  <a:txBody>
                    <a:bodyPr/>
                    <a:lstStyle/>
                    <a:p>
                      <a:pPr marL="0" lvl="0" indent="0">
                        <a:buNone/>
                      </a:pPr>
                      <a:endParaRPr lang="zh-CN" altLang="en-US" b="1" dirty="0">
                        <a:solidFill>
                          <a:srgbClr val="000000"/>
                        </a:solidFill>
                        <a:latin typeface="Arial" panose="020B0604020202020204" pitchFamily="34" charset="0"/>
                        <a:ea typeface="宋体" panose="02010600030101010101" pitchFamily="2" charset="-122"/>
                      </a:endParaRPr>
                    </a:p>
                  </a:txBody>
                  <a:tcPr>
                    <a:lnL w="28575" cap="flat" cmpd="sng" algn="ctr">
                      <a:solidFill>
                        <a:srgbClr val="000000"/>
                      </a:solidFill>
                      <a:prstDash val="solid"/>
                      <a:round/>
                      <a:headEnd type="none" w="med" len="med"/>
                      <a:tailEnd type="triangle" w="med" len="med"/>
                    </a:lnL>
                    <a:lnR w="28575" cap="flat" cmpd="sng">
                      <a:solidFill>
                        <a:srgbClr val="000000"/>
                      </a:solidFill>
                      <a:prstDash val="solid"/>
                      <a:headEnd type="none" w="med" len="med"/>
                      <a:tailEnd type="triangle" w="med" len="med"/>
                    </a:lnR>
                    <a:lnT w="12700" cap="flat" cmpd="sng">
                      <a:solidFill>
                        <a:srgbClr val="000000"/>
                      </a:solidFill>
                      <a:prstDash val="solid"/>
                      <a:headEnd type="none" w="med" len="med"/>
                      <a:tailEnd type="triangle" w="med" len="med"/>
                    </a:lnT>
                    <a:lnB w="12700" cap="flat" cmpd="sng">
                      <a:solidFill>
                        <a:srgbClr val="000000"/>
                      </a:solidFill>
                      <a:prstDash val="solid"/>
                      <a:headEnd type="none" w="med" len="med"/>
                      <a:tailEnd type="triangle" w="med" len="med"/>
                    </a:lnB>
                    <a:lnTlToBr>
                      <a:noFill/>
                    </a:lnTlToBr>
                    <a:lnBlToTr>
                      <a:noFill/>
                    </a:lnBlToTr>
                    <a:noFill/>
                  </a:tcPr>
                </a:tc>
              </a:tr>
            </a:tbl>
          </a:graphicData>
        </a:graphic>
      </p:graphicFrame>
      <p:sp>
        <p:nvSpPr>
          <p:cNvPr id="42" name="文本框 29727"/>
          <p:cNvSpPr txBox="1">
            <a:spLocks noChangeArrowheads="1"/>
          </p:cNvSpPr>
          <p:nvPr/>
        </p:nvSpPr>
        <p:spPr bwMode="auto">
          <a:xfrm>
            <a:off x="1899285" y="2171065"/>
            <a:ext cx="3514725" cy="953135"/>
          </a:xfrm>
          <a:prstGeom prst="rect">
            <a:avLst/>
          </a:prstGeom>
          <a:noFill/>
          <a:ln w="9525">
            <a:noFill/>
            <a:miter lim="800000"/>
          </a:ln>
        </p:spPr>
        <p:txBody>
          <a:bodyPr wrap="square">
            <a:spAutoFit/>
          </a:bodyPr>
          <a:lstStyle/>
          <a:p>
            <a:pPr algn="ctr">
              <a:spcBef>
                <a:spcPct val="50000"/>
              </a:spcBef>
            </a:pPr>
            <a:r>
              <a:rPr lang="zh-CN" altLang="en-US" sz="2800" b="1">
                <a:latin typeface="Times New Roman" panose="02020603050405020304" pitchFamily="18" charset="0"/>
              </a:rPr>
              <a:t>规定国家生活中</a:t>
            </a:r>
            <a:r>
              <a:rPr lang="zh-CN" altLang="en-US" sz="2800" b="1">
                <a:solidFill>
                  <a:srgbClr val="FF0000"/>
                </a:solidFill>
                <a:latin typeface="Times New Roman" panose="02020603050405020304" pitchFamily="18" charset="0"/>
              </a:rPr>
              <a:t>最根本、最重要</a:t>
            </a:r>
            <a:r>
              <a:rPr lang="zh-CN" altLang="en-US" sz="2800" b="1">
                <a:latin typeface="Times New Roman" panose="02020603050405020304" pitchFamily="18" charset="0"/>
              </a:rPr>
              <a:t>的问题</a:t>
            </a:r>
            <a:endParaRPr lang="zh-CN" altLang="en-US" sz="2800" b="1">
              <a:latin typeface="Times New Roman" panose="02020603050405020304" pitchFamily="18" charset="0"/>
            </a:endParaRPr>
          </a:p>
        </p:txBody>
      </p:sp>
      <p:sp>
        <p:nvSpPr>
          <p:cNvPr id="43" name="文本框 29728"/>
          <p:cNvSpPr txBox="1">
            <a:spLocks noChangeArrowheads="1"/>
          </p:cNvSpPr>
          <p:nvPr/>
        </p:nvSpPr>
        <p:spPr bwMode="auto">
          <a:xfrm>
            <a:off x="5255260" y="2171065"/>
            <a:ext cx="2693670" cy="953135"/>
          </a:xfrm>
          <a:prstGeom prst="rect">
            <a:avLst/>
          </a:prstGeom>
          <a:noFill/>
          <a:ln w="9525">
            <a:noFill/>
            <a:miter lim="800000"/>
          </a:ln>
        </p:spPr>
        <p:txBody>
          <a:bodyPr wrap="square">
            <a:spAutoFit/>
          </a:bodyPr>
          <a:lstStyle/>
          <a:p>
            <a:pPr>
              <a:spcBef>
                <a:spcPct val="50000"/>
              </a:spcBef>
            </a:pPr>
            <a:r>
              <a:rPr lang="zh-CN" altLang="en-US" sz="2800" b="1">
                <a:latin typeface="Times New Roman" panose="02020603050405020304" pitchFamily="18" charset="0"/>
              </a:rPr>
              <a:t>规定</a:t>
            </a:r>
            <a:r>
              <a:rPr lang="zh-CN" altLang="en-US" sz="2800" b="1">
                <a:solidFill>
                  <a:schemeClr val="tx1"/>
                </a:solidFill>
                <a:latin typeface="Times New Roman" panose="02020603050405020304" pitchFamily="18" charset="0"/>
              </a:rPr>
              <a:t>国家生活中</a:t>
            </a:r>
            <a:r>
              <a:rPr lang="zh-CN" altLang="en-US" sz="2800" b="1">
                <a:latin typeface="Times New Roman" panose="02020603050405020304" pitchFamily="18" charset="0"/>
              </a:rPr>
              <a:t>的</a:t>
            </a:r>
            <a:r>
              <a:rPr lang="zh-CN" altLang="en-US" sz="2800" b="1">
                <a:solidFill>
                  <a:schemeClr val="accent2"/>
                </a:solidFill>
                <a:latin typeface="Times New Roman" panose="02020603050405020304" pitchFamily="18" charset="0"/>
              </a:rPr>
              <a:t>一般性</a:t>
            </a:r>
            <a:r>
              <a:rPr lang="zh-CN" altLang="en-US" sz="2800" b="1">
                <a:latin typeface="Times New Roman" panose="02020603050405020304" pitchFamily="18" charset="0"/>
              </a:rPr>
              <a:t>问题</a:t>
            </a:r>
            <a:endParaRPr lang="zh-CN" altLang="en-US" sz="2800" b="1">
              <a:latin typeface="Times New Roman" panose="02020603050405020304" pitchFamily="18" charset="0"/>
            </a:endParaRPr>
          </a:p>
        </p:txBody>
      </p:sp>
      <p:sp>
        <p:nvSpPr>
          <p:cNvPr id="44" name="文本框 29729"/>
          <p:cNvSpPr txBox="1">
            <a:spLocks noChangeArrowheads="1"/>
          </p:cNvSpPr>
          <p:nvPr/>
        </p:nvSpPr>
        <p:spPr bwMode="auto">
          <a:xfrm>
            <a:off x="1953895" y="3390900"/>
            <a:ext cx="3532505" cy="1383665"/>
          </a:xfrm>
          <a:prstGeom prst="rect">
            <a:avLst/>
          </a:prstGeom>
          <a:noFill/>
          <a:ln w="9525">
            <a:noFill/>
            <a:miter lim="800000"/>
          </a:ln>
        </p:spPr>
        <p:txBody>
          <a:bodyPr wrap="square">
            <a:spAutoFit/>
          </a:bodyPr>
          <a:lstStyle/>
          <a:p>
            <a:pPr>
              <a:spcBef>
                <a:spcPct val="50000"/>
              </a:spcBef>
            </a:pPr>
            <a:r>
              <a:rPr lang="zh-CN" altLang="en-US" sz="2800" b="1">
                <a:latin typeface="Times New Roman" panose="02020603050405020304" pitchFamily="18" charset="0"/>
              </a:rPr>
              <a:t>具有</a:t>
            </a:r>
            <a:r>
              <a:rPr lang="zh-CN" altLang="en-US" sz="2800" b="1">
                <a:solidFill>
                  <a:srgbClr val="FF0000"/>
                </a:solidFill>
                <a:latin typeface="Times New Roman" panose="02020603050405020304" pitchFamily="18" charset="0"/>
              </a:rPr>
              <a:t>最高</a:t>
            </a:r>
            <a:r>
              <a:rPr lang="zh-CN" altLang="en-US" sz="2800" b="1">
                <a:latin typeface="Times New Roman" panose="02020603050405020304" pitchFamily="18" charset="0"/>
              </a:rPr>
              <a:t>法律效力；是制定普通法律的立法</a:t>
            </a:r>
            <a:r>
              <a:rPr lang="zh-CN" altLang="en-US" sz="2800" b="1">
                <a:solidFill>
                  <a:srgbClr val="FF0000"/>
                </a:solidFill>
                <a:latin typeface="Times New Roman" panose="02020603050405020304" pitchFamily="18" charset="0"/>
              </a:rPr>
              <a:t>基础</a:t>
            </a:r>
            <a:r>
              <a:rPr lang="zh-CN" altLang="en-US" sz="2800" b="1">
                <a:latin typeface="Times New Roman" panose="02020603050405020304" pitchFamily="18" charset="0"/>
              </a:rPr>
              <a:t>和立法</a:t>
            </a:r>
            <a:r>
              <a:rPr lang="zh-CN" altLang="en-US" sz="2800" b="1">
                <a:solidFill>
                  <a:srgbClr val="FF0000"/>
                </a:solidFill>
                <a:latin typeface="Times New Roman" panose="02020603050405020304" pitchFamily="18" charset="0"/>
              </a:rPr>
              <a:t>依据</a:t>
            </a:r>
            <a:endParaRPr lang="zh-CN" altLang="en-US" sz="2800" b="1">
              <a:latin typeface="Times New Roman" panose="02020603050405020304" pitchFamily="18" charset="0"/>
            </a:endParaRPr>
          </a:p>
        </p:txBody>
      </p:sp>
      <p:sp>
        <p:nvSpPr>
          <p:cNvPr id="45" name="文本框 29731"/>
          <p:cNvSpPr txBox="1">
            <a:spLocks noChangeArrowheads="1"/>
          </p:cNvSpPr>
          <p:nvPr/>
        </p:nvSpPr>
        <p:spPr bwMode="auto">
          <a:xfrm>
            <a:off x="2047240" y="5305425"/>
            <a:ext cx="3366770" cy="521970"/>
          </a:xfrm>
          <a:prstGeom prst="rect">
            <a:avLst/>
          </a:prstGeom>
          <a:noFill/>
          <a:ln w="9525">
            <a:noFill/>
            <a:miter lim="800000"/>
          </a:ln>
        </p:spPr>
        <p:txBody>
          <a:bodyPr wrap="square">
            <a:spAutoFit/>
          </a:bodyPr>
          <a:lstStyle/>
          <a:p>
            <a:pPr>
              <a:spcBef>
                <a:spcPct val="50000"/>
              </a:spcBef>
            </a:pPr>
            <a:r>
              <a:rPr lang="zh-CN" altLang="en-US" sz="2800" b="1">
                <a:latin typeface="Times New Roman" panose="02020603050405020304" pitchFamily="18" charset="0"/>
              </a:rPr>
              <a:t>制定和修改</a:t>
            </a:r>
            <a:r>
              <a:rPr lang="zh-CN" altLang="en-US" sz="2800" b="1">
                <a:solidFill>
                  <a:srgbClr val="FF0000"/>
                </a:solidFill>
                <a:latin typeface="Times New Roman" panose="02020603050405020304" pitchFamily="18" charset="0"/>
              </a:rPr>
              <a:t>最严格</a:t>
            </a:r>
            <a:endParaRPr lang="zh-CN" altLang="en-US" sz="2800" b="1">
              <a:solidFill>
                <a:srgbClr val="FF0000"/>
              </a:solidFill>
              <a:latin typeface="Times New Roman" panose="02020603050405020304" pitchFamily="18" charset="0"/>
            </a:endParaRPr>
          </a:p>
        </p:txBody>
      </p:sp>
      <p:sp>
        <p:nvSpPr>
          <p:cNvPr id="46" name="文本框 29732"/>
          <p:cNvSpPr txBox="1">
            <a:spLocks noChangeArrowheads="1"/>
          </p:cNvSpPr>
          <p:nvPr/>
        </p:nvSpPr>
        <p:spPr bwMode="auto">
          <a:xfrm>
            <a:off x="5414010" y="4985385"/>
            <a:ext cx="2370138" cy="1383665"/>
          </a:xfrm>
          <a:prstGeom prst="rect">
            <a:avLst/>
          </a:prstGeom>
          <a:noFill/>
          <a:ln w="9525">
            <a:noFill/>
            <a:miter lim="800000"/>
          </a:ln>
        </p:spPr>
        <p:txBody>
          <a:bodyPr>
            <a:spAutoFit/>
          </a:bodyPr>
          <a:lstStyle/>
          <a:p>
            <a:pPr>
              <a:spcBef>
                <a:spcPct val="50000"/>
              </a:spcBef>
            </a:pPr>
            <a:r>
              <a:rPr lang="zh-CN" altLang="en-US" sz="2800" b="1">
                <a:latin typeface="Times New Roman" panose="02020603050405020304" pitchFamily="18" charset="0"/>
              </a:rPr>
              <a:t>一般程序，立法机关过半数通过</a:t>
            </a:r>
            <a:endParaRPr lang="zh-CN" altLang="en-US" sz="2800" b="1">
              <a:latin typeface="Times New Roman" panose="02020603050405020304" pitchFamily="18" charset="0"/>
            </a:endParaRPr>
          </a:p>
        </p:txBody>
      </p:sp>
      <p:sp>
        <p:nvSpPr>
          <p:cNvPr id="47" name="文本框 1"/>
          <p:cNvSpPr txBox="1">
            <a:spLocks noChangeArrowheads="1"/>
          </p:cNvSpPr>
          <p:nvPr/>
        </p:nvSpPr>
        <p:spPr bwMode="auto">
          <a:xfrm>
            <a:off x="5255260" y="3420745"/>
            <a:ext cx="2693670" cy="1383665"/>
          </a:xfrm>
          <a:prstGeom prst="rect">
            <a:avLst/>
          </a:prstGeom>
          <a:noFill/>
          <a:ln w="9525">
            <a:noFill/>
            <a:miter lim="800000"/>
          </a:ln>
        </p:spPr>
        <p:txBody>
          <a:bodyPr wrap="square">
            <a:spAutoFit/>
          </a:bodyPr>
          <a:lstStyle/>
          <a:p>
            <a:pPr>
              <a:spcBef>
                <a:spcPct val="50000"/>
              </a:spcBef>
            </a:pPr>
            <a:r>
              <a:rPr lang="zh-CN" altLang="en-US" sz="2800" b="1">
                <a:solidFill>
                  <a:srgbClr val="FF0000"/>
                </a:solidFill>
                <a:latin typeface="Times New Roman" panose="02020603050405020304" pitchFamily="18" charset="0"/>
                <a:sym typeface="宋体" panose="02010600030101010101" pitchFamily="2" charset="-122"/>
              </a:rPr>
              <a:t>依据宪法</a:t>
            </a:r>
            <a:r>
              <a:rPr lang="zh-CN" altLang="en-US" sz="2800" b="1">
                <a:solidFill>
                  <a:srgbClr val="000000"/>
                </a:solidFill>
                <a:latin typeface="Times New Roman" panose="02020603050405020304" pitchFamily="18" charset="0"/>
                <a:sym typeface="宋体" panose="02010600030101010101" pitchFamily="2" charset="-122"/>
              </a:rPr>
              <a:t>制定，不得违宪，否则无效</a:t>
            </a:r>
            <a:endParaRPr lang="zh-CN" altLang="en-US" sz="2800" b="1"/>
          </a:p>
        </p:txBody>
      </p:sp>
      <p:sp>
        <p:nvSpPr>
          <p:cNvPr id="48" name="文本框 2"/>
          <p:cNvSpPr txBox="1">
            <a:spLocks noChangeArrowheads="1"/>
          </p:cNvSpPr>
          <p:nvPr/>
        </p:nvSpPr>
        <p:spPr bwMode="auto">
          <a:xfrm>
            <a:off x="7856855" y="2037715"/>
            <a:ext cx="3966210" cy="1198880"/>
          </a:xfrm>
          <a:prstGeom prst="rect">
            <a:avLst/>
          </a:prstGeom>
          <a:noFill/>
          <a:ln w="9525">
            <a:noFill/>
            <a:miter lim="800000"/>
          </a:ln>
        </p:spPr>
        <p:txBody>
          <a:bodyPr wrap="square">
            <a:spAutoFit/>
          </a:bodyPr>
          <a:lstStyle/>
          <a:p>
            <a:pPr>
              <a:spcBef>
                <a:spcPct val="50000"/>
              </a:spcBef>
            </a:pPr>
            <a:r>
              <a:rPr lang="zh-CN" altLang="zh-CN" sz="2400" b="1" dirty="0">
                <a:latin typeface="华文细黑" panose="02010600040101010101" pitchFamily="2" charset="-122"/>
                <a:ea typeface="华文细黑" panose="02010600040101010101" pitchFamily="2" charset="-122"/>
                <a:sym typeface="宋体" panose="02010600030101010101" pitchFamily="2" charset="-122"/>
              </a:rPr>
              <a:t>《宪法》规定了公民的基本权利等。《教育法》规定了受教育的权利与义务。</a:t>
            </a:r>
            <a:endParaRPr lang="zh-CN" altLang="zh-CN" sz="2400" b="1" dirty="0">
              <a:latin typeface="华文细黑" panose="02010600040101010101" pitchFamily="2" charset="-122"/>
              <a:ea typeface="华文细黑" panose="02010600040101010101" pitchFamily="2" charset="-122"/>
              <a:sym typeface="宋体" panose="02010600030101010101" pitchFamily="2" charset="-122"/>
            </a:endParaRPr>
          </a:p>
        </p:txBody>
      </p:sp>
      <p:sp>
        <p:nvSpPr>
          <p:cNvPr id="49" name="文本框 3"/>
          <p:cNvSpPr txBox="1">
            <a:spLocks noChangeArrowheads="1"/>
          </p:cNvSpPr>
          <p:nvPr/>
        </p:nvSpPr>
        <p:spPr bwMode="auto">
          <a:xfrm>
            <a:off x="7912100" y="3606165"/>
            <a:ext cx="3730625" cy="953135"/>
          </a:xfrm>
          <a:prstGeom prst="rect">
            <a:avLst/>
          </a:prstGeom>
          <a:noFill/>
          <a:ln w="9525">
            <a:noFill/>
            <a:miter lim="800000"/>
          </a:ln>
        </p:spPr>
        <p:txBody>
          <a:bodyPr wrap="square">
            <a:spAutoFit/>
          </a:bodyPr>
          <a:lstStyle/>
          <a:p>
            <a:r>
              <a:rPr lang="zh-CN" altLang="en-US" sz="2800" b="1">
                <a:latin typeface="华文细黑" panose="02010600040101010101" pitchFamily="2" charset="-122"/>
                <a:ea typeface="华文细黑" panose="02010600040101010101" pitchFamily="2" charset="-122"/>
              </a:rPr>
              <a:t>《劳动教养制度》因违宪被依法废止。</a:t>
            </a:r>
            <a:endParaRPr lang="zh-CN" altLang="en-US" sz="2800" b="1">
              <a:latin typeface="华文细黑" panose="02010600040101010101" pitchFamily="2" charset="-122"/>
              <a:ea typeface="华文细黑" panose="02010600040101010101" pitchFamily="2" charset="-122"/>
            </a:endParaRPr>
          </a:p>
        </p:txBody>
      </p:sp>
      <p:sp>
        <p:nvSpPr>
          <p:cNvPr id="52" name="矩形 51"/>
          <p:cNvSpPr/>
          <p:nvPr/>
        </p:nvSpPr>
        <p:spPr>
          <a:xfrm>
            <a:off x="1603479" y="921504"/>
            <a:ext cx="8476615" cy="521970"/>
          </a:xfrm>
          <a:prstGeom prst="rect">
            <a:avLst/>
          </a:prstGeom>
        </p:spPr>
        <p:txBody>
          <a:bodyPr wrap="none">
            <a:spAutoFit/>
          </a:bodyPr>
          <a:lstStyle/>
          <a:p>
            <a:r>
              <a:rPr lang="zh-CN" altLang="en-US" sz="2800" b="1" dirty="0" smtClean="0">
                <a:latin typeface="华文新魏" panose="02010800040101010101" pitchFamily="2" charset="-122"/>
                <a:ea typeface="华文新魏" panose="02010800040101010101" pitchFamily="2" charset="-122"/>
              </a:rPr>
              <a:t>请阅读课本</a:t>
            </a:r>
            <a:r>
              <a:rPr lang="en-US" altLang="zh-CN" sz="2800" b="1" dirty="0" smtClean="0">
                <a:latin typeface="华文新魏" panose="02010800040101010101" pitchFamily="2" charset="-122"/>
                <a:ea typeface="华文新魏" panose="02010800040101010101" pitchFamily="2" charset="-122"/>
              </a:rPr>
              <a:t>22</a:t>
            </a:r>
            <a:r>
              <a:rPr lang="zh-CN" altLang="en-US" sz="2800" b="1" dirty="0" smtClean="0">
                <a:latin typeface="华文新魏" panose="02010800040101010101" pitchFamily="2" charset="-122"/>
                <a:ea typeface="华文新魏" panose="02010800040101010101" pitchFamily="2" charset="-122"/>
              </a:rPr>
              <a:t>、</a:t>
            </a:r>
            <a:r>
              <a:rPr lang="en-US" altLang="zh-CN" sz="2800" b="1" dirty="0" smtClean="0">
                <a:latin typeface="华文新魏" panose="02010800040101010101" pitchFamily="2" charset="-122"/>
                <a:ea typeface="华文新魏" panose="02010800040101010101" pitchFamily="2" charset="-122"/>
              </a:rPr>
              <a:t>23</a:t>
            </a:r>
            <a:r>
              <a:rPr lang="zh-CN" altLang="en-US" sz="2800" b="1" dirty="0" smtClean="0">
                <a:latin typeface="华文新魏" panose="02010800040101010101" pitchFamily="2" charset="-122"/>
                <a:ea typeface="华文新魏" panose="02010800040101010101" pitchFamily="2" charset="-122"/>
              </a:rPr>
              <a:t>页，小组合作完成</a:t>
            </a:r>
            <a:r>
              <a:rPr lang="zh-CN" altLang="en-US" sz="2800" b="1" dirty="0" smtClean="0">
                <a:latin typeface="华文新魏" panose="02010800040101010101" pitchFamily="2" charset="-122"/>
                <a:ea typeface="华文新魏" panose="02010800040101010101" pitchFamily="2" charset="-122"/>
                <a:sym typeface="宋体" panose="02010600030101010101" pitchFamily="2" charset="-122"/>
              </a:rPr>
              <a:t>期中一行内容</a:t>
            </a:r>
            <a:r>
              <a:rPr lang="zh-CN" altLang="en-US" sz="2800" b="1" dirty="0" smtClean="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cxnSp>
        <p:nvCxnSpPr>
          <p:cNvPr id="3" name="直接连接符 2"/>
          <p:cNvCxnSpPr/>
          <p:nvPr/>
        </p:nvCxnSpPr>
        <p:spPr>
          <a:xfrm flipV="1">
            <a:off x="7922260" y="4871720"/>
            <a:ext cx="3594100" cy="1544320"/>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ppt_x</p:attrName>
                                        </p:attrNameLst>
                                      </p:cBhvr>
                                      <p:tavLst>
                                        <p:tav tm="0">
                                          <p:val>
                                            <p:strVal val="#ppt_x"/>
                                          </p:val>
                                        </p:tav>
                                        <p:tav tm="100000">
                                          <p:val>
                                            <p:strVal val="#ppt_x"/>
                                          </p:val>
                                        </p:tav>
                                      </p:tavLst>
                                    </p:anim>
                                    <p:anim calcmode="lin" valueType="num">
                                      <p:cBhvr>
                                        <p:cTn id="1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ppt_x</p:attrName>
                                        </p:attrNameLst>
                                      </p:cBhvr>
                                      <p:tavLst>
                                        <p:tav tm="0">
                                          <p:val>
                                            <p:strVal val="#ppt_x"/>
                                          </p:val>
                                        </p:tav>
                                        <p:tav tm="100000">
                                          <p:val>
                                            <p:strVal val="#ppt_x"/>
                                          </p:val>
                                        </p:tav>
                                      </p:tavLst>
                                    </p:anim>
                                    <p:anim calcmode="lin" valueType="num">
                                      <p:cBhvr>
                                        <p:cTn id="2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ppt_x</p:attrName>
                                        </p:attrNameLst>
                                      </p:cBhvr>
                                      <p:tavLst>
                                        <p:tav tm="0">
                                          <p:val>
                                            <p:strVal val="#ppt_x"/>
                                          </p:val>
                                        </p:tav>
                                        <p:tav tm="100000">
                                          <p:val>
                                            <p:strVal val="#ppt_x"/>
                                          </p:val>
                                        </p:tav>
                                      </p:tavLst>
                                    </p:anim>
                                    <p:anim calcmode="lin" valueType="num">
                                      <p:cBhvr>
                                        <p:cTn id="2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ppt_x</p:attrName>
                                        </p:attrNameLst>
                                      </p:cBhvr>
                                      <p:tavLst>
                                        <p:tav tm="0">
                                          <p:val>
                                            <p:strVal val="#ppt_x"/>
                                          </p:val>
                                        </p:tav>
                                        <p:tav tm="100000">
                                          <p:val>
                                            <p:strVal val="#ppt_x"/>
                                          </p:val>
                                        </p:tav>
                                      </p:tavLst>
                                    </p:anim>
                                    <p:anim calcmode="lin" valueType="num">
                                      <p:cBhvr>
                                        <p:cTn id="3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ox(in)">
                                      <p:cBhvr>
                                        <p:cTn id="44" dur="20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ppt_x</p:attrName>
                                        </p:attrNameLst>
                                      </p:cBhvr>
                                      <p:tavLst>
                                        <p:tav tm="0">
                                          <p:val>
                                            <p:strVal val="#ppt_x"/>
                                          </p:val>
                                        </p:tav>
                                        <p:tav tm="100000">
                                          <p:val>
                                            <p:strVal val="#ppt_x"/>
                                          </p:val>
                                        </p:tav>
                                      </p:tavLst>
                                    </p:anim>
                                    <p:anim calcmode="lin" valueType="num">
                                      <p:cBhvr>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500" fill="hold"/>
                                        <p:tgtEl>
                                          <p:spTgt spid="46"/>
                                        </p:tgtEl>
                                        <p:attrNameLst>
                                          <p:attrName>ppt_x</p:attrName>
                                        </p:attrNameLst>
                                      </p:cBhvr>
                                      <p:tavLst>
                                        <p:tav tm="0">
                                          <p:val>
                                            <p:strVal val="#ppt_x"/>
                                          </p:val>
                                        </p:tav>
                                        <p:tav tm="100000">
                                          <p:val>
                                            <p:strVal val="#ppt_x"/>
                                          </p:val>
                                        </p:tav>
                                      </p:tavLst>
                                    </p:anim>
                                    <p:anim calcmode="lin" valueType="num">
                                      <p:cBhvr>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p:bldP spid="43" grpId="0"/>
      <p:bldP spid="44" grpId="0"/>
      <p:bldP spid="45" grpId="0"/>
      <p:bldP spid="46" grpId="0"/>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2969090" y="1803907"/>
            <a:ext cx="6254682" cy="828675"/>
          </a:xfrm>
          <a:prstGeom prst="rect">
            <a:avLst/>
          </a:prstGeom>
          <a:noFill/>
        </p:spPr>
        <p:txBody>
          <a:bodyPr wrap="square" lIns="91400" tIns="45699" rIns="91400" bIns="45699" rtlCol="0">
            <a:spAutoFit/>
          </a:bodyPr>
          <a:lstStyle/>
          <a:p>
            <a:pPr algn="ctr"/>
            <a:r>
              <a:rPr lang="zh-CN" altLang="en-US" sz="4800" b="1" dirty="0" smtClean="0">
                <a:solidFill>
                  <a:srgbClr val="C00000"/>
                </a:solidFill>
                <a:latin typeface="微软雅黑" panose="020B0503020204020204" pitchFamily="34" charset="-122"/>
                <a:ea typeface="微软雅黑" panose="020B0503020204020204" pitchFamily="34" charset="-122"/>
              </a:rPr>
              <a:t>辨一辨</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761243" y="2634511"/>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6"/>
          <p:cNvSpPr txBox="1"/>
          <p:nvPr/>
        </p:nvSpPr>
        <p:spPr>
          <a:xfrm>
            <a:off x="2847837" y="2916879"/>
            <a:ext cx="7094357" cy="1197610"/>
          </a:xfrm>
          <a:prstGeom prst="rect">
            <a:avLst/>
          </a:prstGeom>
          <a:noFill/>
        </p:spPr>
        <p:txBody>
          <a:bodyPr wrap="square" lIns="91400" tIns="45699" rIns="91400" bIns="45699" rtlCol="0">
            <a:spAutoFit/>
          </a:bodyPr>
          <a:lstStyle/>
          <a:p>
            <a:r>
              <a:rPr lang="zh-CN" altLang="en-US" sz="7200" b="1" dirty="0" smtClean="0">
                <a:solidFill>
                  <a:srgbClr val="0070C0"/>
                </a:solidFill>
                <a:latin typeface="+mn-ea"/>
              </a:rPr>
              <a:t>解疑释惑大家谈</a:t>
            </a:r>
            <a:endParaRPr lang="zh-CN" altLang="en-US" sz="7200" b="1" dirty="0">
              <a:solidFill>
                <a:srgbClr val="0070C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100"/>
                            </p:stCondLst>
                            <p:childTnLst>
                              <p:par>
                                <p:cTn id="17" presetID="12" presetClass="entr" presetSubtype="4" fill="hold" grpId="0" nodeType="afterEffect">
                                  <p:stCondLst>
                                    <p:cond delay="0"/>
                                  </p:stCondLst>
                                  <p:iterate type="lt">
                                    <p:tmPct val="10000"/>
                                  </p:iterate>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50"/>
                                        <p:tgtEl>
                                          <p:spTgt spid="20"/>
                                        </p:tgtEl>
                                        <p:attrNameLst>
                                          <p:attrName>ppt_y</p:attrName>
                                        </p:attrNameLst>
                                      </p:cBhvr>
                                      <p:tavLst>
                                        <p:tav tm="0">
                                          <p:val>
                                            <p:strVal val="#ppt_y+#ppt_h*1.125000"/>
                                          </p:val>
                                        </p:tav>
                                        <p:tav tm="100000">
                                          <p:val>
                                            <p:strVal val="#ppt_y"/>
                                          </p:val>
                                        </p:tav>
                                      </p:tavLst>
                                    </p:anim>
                                    <p:animEffect transition="in" filter="wipe(up)">
                                      <p:cBhvr>
                                        <p:cTn id="2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en-US" altLang="zh-CN" sz="4000" b="1" dirty="0">
                <a:solidFill>
                  <a:srgbClr val="C00000"/>
                </a:solidFill>
                <a:latin typeface="微软雅黑" panose="020B0503020204020204" pitchFamily="34" charset="-122"/>
                <a:ea typeface="微软雅黑" panose="020B0503020204020204" pitchFamily="34" charset="-122"/>
                <a:sym typeface="+mn-ea"/>
              </a:rPr>
              <a:t>       </a:t>
            </a:r>
            <a:r>
              <a:rPr lang="zh-CN" altLang="en-US" sz="4000" b="1" dirty="0" smtClean="0">
                <a:solidFill>
                  <a:srgbClr val="C00000"/>
                </a:solidFill>
                <a:latin typeface="微软雅黑" panose="020B0503020204020204" pitchFamily="34" charset="-122"/>
                <a:ea typeface="微软雅黑" panose="020B0503020204020204" pitchFamily="34" charset="-122"/>
                <a:sym typeface="+mn-ea"/>
              </a:rPr>
              <a:t>解疑释惑大家谈</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805940" y="4975225"/>
            <a:ext cx="8659495" cy="95885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3" name="Group 12"/>
          <p:cNvGrpSpPr/>
          <p:nvPr/>
        </p:nvGrpSpPr>
        <p:grpSpPr bwMode="auto">
          <a:xfrm>
            <a:off x="1417955" y="4810760"/>
            <a:ext cx="1212850" cy="1220470"/>
            <a:chOff x="802" y="845"/>
            <a:chExt cx="827" cy="826"/>
          </a:xfrm>
        </p:grpSpPr>
        <p:sp>
          <p:nvSpPr>
            <p:cNvPr id="11" name="Oval 13"/>
            <p:cNvSpPr>
              <a:spLocks noChangeArrowheads="1"/>
            </p:cNvSpPr>
            <p:nvPr/>
          </p:nvSpPr>
          <p:spPr bwMode="gray">
            <a:xfrm>
              <a:off x="802" y="845"/>
              <a:ext cx="827" cy="826"/>
            </a:xfrm>
            <a:prstGeom prst="ellipse">
              <a:avLst/>
            </a:prstGeom>
            <a:solidFill>
              <a:srgbClr val="F8F8F8"/>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2" name="Oval 14"/>
            <p:cNvSpPr>
              <a:spLocks noChangeArrowheads="1"/>
            </p:cNvSpPr>
            <p:nvPr/>
          </p:nvSpPr>
          <p:spPr bwMode="gray">
            <a:xfrm>
              <a:off x="836" y="879"/>
              <a:ext cx="758" cy="758"/>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3" name="Oval 15"/>
            <p:cNvSpPr>
              <a:spLocks noChangeArrowheads="1"/>
            </p:cNvSpPr>
            <p:nvPr/>
          </p:nvSpPr>
          <p:spPr bwMode="gray">
            <a:xfrm>
              <a:off x="870" y="915"/>
              <a:ext cx="690" cy="690"/>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grpSp>
      <p:sp>
        <p:nvSpPr>
          <p:cNvPr id="24" name="文本框 23"/>
          <p:cNvSpPr txBox="1"/>
          <p:nvPr/>
        </p:nvSpPr>
        <p:spPr>
          <a:xfrm>
            <a:off x="1289050" y="5012055"/>
            <a:ext cx="1469390" cy="645160"/>
          </a:xfrm>
          <a:prstGeom prst="rect">
            <a:avLst/>
          </a:prstGeom>
          <a:noFill/>
        </p:spPr>
        <p:txBody>
          <a:bodyPr wrap="square" rtlCol="0">
            <a:spAutoFit/>
          </a:bodyPr>
          <a:lstStyle/>
          <a:p>
            <a:r>
              <a:rPr lang="en-US" altLang="zh-CN" dirty="0"/>
              <a:t>     </a:t>
            </a:r>
            <a:r>
              <a:rPr lang="zh-CN" altLang="en-US" sz="3600" b="1" dirty="0" smtClean="0"/>
              <a:t>思考</a:t>
            </a:r>
            <a:endParaRPr lang="zh-CN" altLang="en-US" sz="3600" b="1" dirty="0"/>
          </a:p>
        </p:txBody>
      </p:sp>
      <p:sp>
        <p:nvSpPr>
          <p:cNvPr id="25" name="文本框 24"/>
          <p:cNvSpPr txBox="1"/>
          <p:nvPr/>
        </p:nvSpPr>
        <p:spPr>
          <a:xfrm>
            <a:off x="2529840" y="5027930"/>
            <a:ext cx="8016875" cy="953135"/>
          </a:xfrm>
          <a:prstGeom prst="rect">
            <a:avLst/>
          </a:prstGeom>
          <a:noFill/>
        </p:spPr>
        <p:txBody>
          <a:bodyPr wrap="square" rtlCol="0" anchor="t">
            <a:spAutoFit/>
          </a:bodyPr>
          <a:lstStyle/>
          <a:p>
            <a:r>
              <a:rPr lang="en-US" altLang="zh-CN" sz="2800" b="1" dirty="0" smtClean="0">
                <a:solidFill>
                  <a:srgbClr val="0070C0"/>
                </a:solidFill>
              </a:rPr>
              <a:t>    </a:t>
            </a:r>
            <a:r>
              <a:rPr lang="zh-CN" altLang="en-US" sz="2800" b="1" dirty="0" smtClean="0">
                <a:solidFill>
                  <a:srgbClr val="0070C0"/>
                </a:solidFill>
              </a:rPr>
              <a:t>请阅读相关法律条文，讨论法院是否有权检查通信用户的电话详单？</a:t>
            </a:r>
            <a:endParaRPr lang="zh-CN" altLang="en-US" sz="2800" b="1" dirty="0">
              <a:solidFill>
                <a:srgbClr val="0070C0"/>
              </a:solidFill>
              <a:latin typeface="华文行楷" panose="02010800040101010101" pitchFamily="2" charset="-122"/>
              <a:ea typeface="华文行楷" panose="02010800040101010101" pitchFamily="2" charset="-122"/>
              <a:sym typeface="+mn-ea"/>
            </a:endParaRPr>
          </a:p>
        </p:txBody>
      </p:sp>
      <p:sp>
        <p:nvSpPr>
          <p:cNvPr id="5" name="文本框 4"/>
          <p:cNvSpPr txBox="1"/>
          <p:nvPr/>
        </p:nvSpPr>
        <p:spPr>
          <a:xfrm>
            <a:off x="1675130" y="1322705"/>
            <a:ext cx="8790305" cy="3538220"/>
          </a:xfrm>
          <a:prstGeom prst="rect">
            <a:avLst/>
          </a:prstGeom>
          <a:noFill/>
        </p:spPr>
        <p:txBody>
          <a:bodyPr wrap="square" rtlCol="0">
            <a:spAutoFit/>
          </a:bodyPr>
          <a:p>
            <a:r>
              <a:rPr lang="zh-CN" altLang="en-US" sz="2400" dirty="0">
                <a:solidFill>
                  <a:srgbClr val="000000"/>
                </a:solidFill>
                <a:latin typeface="Arial" panose="020B0604020202020204" pitchFamily="34" charset="0"/>
                <a:ea typeface="宋体" panose="02010600030101010101" pitchFamily="2" charset="-122"/>
                <a:cs typeface="+mn-ea"/>
                <a:sym typeface="+mn-ea"/>
              </a:rPr>
              <a:t>   </a:t>
            </a:r>
            <a:r>
              <a:rPr lang="zh-CN" altLang="en-US" sz="2800" dirty="0">
                <a:solidFill>
                  <a:srgbClr val="000000"/>
                </a:solidFill>
                <a:latin typeface="Arial" panose="020B0604020202020204" pitchFamily="34" charset="0"/>
                <a:ea typeface="宋体" panose="02010600030101010101" pitchFamily="2" charset="-122"/>
                <a:cs typeface="+mn-ea"/>
                <a:sym typeface="+mn-ea"/>
              </a:rPr>
              <a:t> </a:t>
            </a:r>
            <a:r>
              <a:rPr lang="zh-CN" altLang="en-US" sz="2800" dirty="0">
                <a:solidFill>
                  <a:srgbClr val="000000"/>
                </a:solidFill>
                <a:latin typeface="华文中宋" panose="02010600040101010101" charset="-122"/>
                <a:ea typeface="华文中宋" panose="02010600040101010101" charset="-122"/>
                <a:cs typeface="+mn-ea"/>
                <a:sym typeface="+mn-ea"/>
              </a:rPr>
              <a:t>2003年湖南省益阳市南县</a:t>
            </a:r>
            <a:r>
              <a:rPr lang="zh-CN" altLang="en-US" sz="2800" dirty="0">
                <a:solidFill>
                  <a:srgbClr val="FF0000"/>
                </a:solidFill>
                <a:latin typeface="华文中宋" panose="02010600040101010101" charset="-122"/>
                <a:ea typeface="华文中宋" panose="02010600040101010101" charset="-122"/>
                <a:cs typeface="+mn-ea"/>
                <a:sym typeface="+mn-ea"/>
              </a:rPr>
              <a:t>法院</a:t>
            </a:r>
            <a:r>
              <a:rPr lang="zh-CN" altLang="en-US" sz="2800" dirty="0">
                <a:solidFill>
                  <a:srgbClr val="000000"/>
                </a:solidFill>
                <a:latin typeface="华文中宋" panose="02010600040101010101" charset="-122"/>
                <a:ea typeface="华文中宋" panose="02010600040101010101" charset="-122"/>
                <a:cs typeface="+mn-ea"/>
                <a:sym typeface="+mn-ea"/>
              </a:rPr>
              <a:t>在执行一起行政诉讼案件过程中，根据</a:t>
            </a:r>
            <a:r>
              <a:rPr lang="zh-CN" altLang="en-US" sz="2800" b="1" dirty="0">
                <a:solidFill>
                  <a:srgbClr val="000000"/>
                </a:solidFill>
                <a:latin typeface="华文中宋" panose="02010600040101010101" charset="-122"/>
                <a:ea typeface="华文中宋" panose="02010600040101010101" charset="-122"/>
                <a:cs typeface="+mn-ea"/>
                <a:sym typeface="+mn-ea"/>
              </a:rPr>
              <a:t>《民事诉讼法》</a:t>
            </a:r>
            <a:r>
              <a:rPr lang="zh-CN" altLang="en-US" sz="2800" dirty="0">
                <a:solidFill>
                  <a:srgbClr val="000000"/>
                </a:solidFill>
                <a:latin typeface="华文中宋" panose="02010600040101010101" charset="-122"/>
                <a:ea typeface="华文中宋" panose="02010600040101010101" charset="-122"/>
                <a:cs typeface="+mn-ea"/>
                <a:sym typeface="+mn-ea"/>
              </a:rPr>
              <a:t>要求该县移动通信营业部提供</a:t>
            </a:r>
            <a:r>
              <a:rPr lang="zh-CN" altLang="en-US" sz="2800" b="1" dirty="0">
                <a:solidFill>
                  <a:srgbClr val="333399"/>
                </a:solidFill>
                <a:latin typeface="华文中宋" panose="02010600040101010101" charset="-122"/>
                <a:ea typeface="华文中宋" panose="02010600040101010101" charset="-122"/>
                <a:cs typeface="+mn-ea"/>
                <a:sym typeface="+mn-ea"/>
              </a:rPr>
              <a:t>某通信用户的电话详单</a:t>
            </a:r>
            <a:r>
              <a:rPr lang="zh-CN" altLang="en-US" sz="2800" dirty="0">
                <a:solidFill>
                  <a:srgbClr val="000000"/>
                </a:solidFill>
                <a:latin typeface="华文中宋" panose="02010600040101010101" charset="-122"/>
                <a:ea typeface="华文中宋" panose="02010600040101010101" charset="-122"/>
                <a:cs typeface="+mn-ea"/>
                <a:sym typeface="+mn-ea"/>
              </a:rPr>
              <a:t>，</a:t>
            </a:r>
            <a:r>
              <a:rPr lang="zh-CN" altLang="en-US" sz="2800" dirty="0">
                <a:solidFill>
                  <a:srgbClr val="FF0000"/>
                </a:solidFill>
                <a:latin typeface="华文中宋" panose="02010600040101010101" charset="-122"/>
                <a:ea typeface="华文中宋" panose="02010600040101010101" charset="-122"/>
                <a:cs typeface="+mn-ea"/>
                <a:sym typeface="+mn-ea"/>
              </a:rPr>
              <a:t>移动通信企业</a:t>
            </a:r>
            <a:r>
              <a:rPr lang="zh-CN" altLang="en-US" sz="2800" dirty="0">
                <a:solidFill>
                  <a:srgbClr val="000000"/>
                </a:solidFill>
                <a:latin typeface="华文中宋" panose="02010600040101010101" charset="-122"/>
                <a:ea typeface="华文中宋" panose="02010600040101010101" charset="-122"/>
                <a:cs typeface="+mn-ea"/>
                <a:sym typeface="+mn-ea"/>
              </a:rPr>
              <a:t>以</a:t>
            </a:r>
            <a:r>
              <a:rPr lang="zh-CN" altLang="en-US" sz="2800" b="1" dirty="0">
                <a:solidFill>
                  <a:srgbClr val="000000"/>
                </a:solidFill>
                <a:latin typeface="华文中宋" panose="02010600040101010101" charset="-122"/>
                <a:ea typeface="华文中宋" panose="02010600040101010101" charset="-122"/>
                <a:cs typeface="+mn-ea"/>
                <a:sym typeface="+mn-ea"/>
              </a:rPr>
              <a:t>《中华人民共和国电信条例》</a:t>
            </a:r>
            <a:r>
              <a:rPr lang="zh-CN" altLang="en-US" sz="2800" dirty="0">
                <a:solidFill>
                  <a:srgbClr val="000000"/>
                </a:solidFill>
                <a:latin typeface="华文中宋" panose="02010600040101010101" charset="-122"/>
                <a:ea typeface="华文中宋" panose="02010600040101010101" charset="-122"/>
                <a:cs typeface="+mn-ea"/>
                <a:sym typeface="+mn-ea"/>
              </a:rPr>
              <a:t>规定为由予以拒绝，法院对该营业部处以3万元罚款。</a:t>
            </a:r>
            <a:endParaRPr lang="zh-CN" altLang="en-US" sz="2800" dirty="0">
              <a:solidFill>
                <a:srgbClr val="000000"/>
              </a:solidFill>
              <a:latin typeface="华文中宋" panose="02010600040101010101" charset="-122"/>
              <a:ea typeface="华文中宋" panose="02010600040101010101" charset="-122"/>
              <a:cs typeface="+mn-ea"/>
              <a:sym typeface="+mn-ea"/>
            </a:endParaRPr>
          </a:p>
          <a:p>
            <a:r>
              <a:rPr lang="zh-CN" altLang="en-US" sz="2800" dirty="0">
                <a:solidFill>
                  <a:srgbClr val="000000"/>
                </a:solidFill>
                <a:latin typeface="+mn-ea"/>
                <a:cs typeface="+mn-ea"/>
                <a:sym typeface="+mn-ea"/>
              </a:rPr>
              <a:t>     </a:t>
            </a:r>
            <a:r>
              <a:rPr lang="zh-CN" altLang="en-US" sz="2800" b="1" dirty="0">
                <a:solidFill>
                  <a:srgbClr val="000000"/>
                </a:solidFill>
                <a:latin typeface="幼圆" panose="02010509060101010101" charset="-122"/>
                <a:ea typeface="幼圆" panose="02010509060101010101" charset="-122"/>
                <a:cs typeface="+mn-ea"/>
                <a:sym typeface="+mn-ea"/>
              </a:rPr>
              <a:t>有关当事人请求</a:t>
            </a:r>
            <a:r>
              <a:rPr lang="zh-CN" altLang="en-US" sz="2800" b="1" dirty="0">
                <a:solidFill>
                  <a:srgbClr val="FF0000"/>
                </a:solidFill>
                <a:latin typeface="幼圆" panose="02010509060101010101" charset="-122"/>
                <a:ea typeface="幼圆" panose="02010509060101010101" charset="-122"/>
                <a:cs typeface="+mn-ea"/>
                <a:sym typeface="+mn-ea"/>
              </a:rPr>
              <a:t>湖南省人大</a:t>
            </a:r>
            <a:r>
              <a:rPr lang="zh-CN" altLang="en-US" sz="2800" b="1" dirty="0">
                <a:solidFill>
                  <a:srgbClr val="000000"/>
                </a:solidFill>
                <a:latin typeface="幼圆" panose="02010509060101010101" charset="-122"/>
                <a:ea typeface="幼圆" panose="02010509060101010101" charset="-122"/>
                <a:cs typeface="+mn-ea"/>
                <a:sym typeface="+mn-ea"/>
              </a:rPr>
              <a:t>法工委就人民法院是否有权检查通讯用户的电话详单做出法律解释。</a:t>
            </a:r>
            <a:endParaRPr lang="zh-CN" altLang="en-US" sz="2800" b="1" dirty="0">
              <a:solidFill>
                <a:srgbClr val="000000"/>
              </a:solidFill>
              <a:latin typeface="幼圆" panose="02010509060101010101" charset="-122"/>
              <a:ea typeface="幼圆" panose="02010509060101010101" charset="-122"/>
              <a:cs typeface="+mn-ea"/>
              <a:sym typeface="+mn-ea"/>
            </a:endParaRPr>
          </a:p>
          <a:p>
            <a:r>
              <a:rPr lang="zh-CN" altLang="en-US" sz="2800">
                <a:latin typeface="+mn-ea"/>
              </a:rPr>
              <a:t> </a:t>
            </a:r>
            <a:endParaRPr lang="zh-CN" altLang="en-US" sz="2800">
              <a:latin typeface="+mn-ea"/>
            </a:endParaRPr>
          </a:p>
        </p:txBody>
      </p:sp>
      <p:sp>
        <p:nvSpPr>
          <p:cNvPr id="6" name="圆角矩形 5"/>
          <p:cNvSpPr/>
          <p:nvPr/>
        </p:nvSpPr>
        <p:spPr>
          <a:xfrm>
            <a:off x="1729105" y="1247775"/>
            <a:ext cx="8735695" cy="3441065"/>
          </a:xfrm>
          <a:prstGeom prst="roundRect">
            <a:avLst/>
          </a:prstGeom>
          <a:noFill/>
          <a:ln w="60325" cap="flat" cmpd="sng" algn="ctr">
            <a:solidFill>
              <a:srgbClr val="C00000"/>
            </a:solid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49"/>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 presetClass="entr" presetSubtype="2" fill="hold" grpId="1"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grpId="1"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1+#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4" grpId="1" bldLvl="0" animBg="1"/>
      <p:bldP spid="25" grpId="1"/>
      <p:bldP spid="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en-US" altLang="zh-CN" sz="4000" b="1" dirty="0">
                <a:solidFill>
                  <a:srgbClr val="C00000"/>
                </a:solidFill>
                <a:latin typeface="微软雅黑" panose="020B0503020204020204" pitchFamily="34" charset="-122"/>
                <a:ea typeface="微软雅黑" panose="020B0503020204020204" pitchFamily="34" charset="-122"/>
                <a:sym typeface="+mn-ea"/>
              </a:rPr>
              <a:t>       </a:t>
            </a:r>
            <a:r>
              <a:rPr lang="zh-CN" altLang="en-US" sz="4000" b="1" dirty="0" smtClean="0">
                <a:solidFill>
                  <a:srgbClr val="C00000"/>
                </a:solidFill>
                <a:latin typeface="微软雅黑" panose="020B0503020204020204" pitchFamily="34" charset="-122"/>
                <a:ea typeface="微软雅黑" panose="020B0503020204020204" pitchFamily="34" charset="-122"/>
                <a:sym typeface="+mn-ea"/>
              </a:rPr>
              <a:t>解疑释惑大家谈</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805940" y="5149215"/>
            <a:ext cx="8424545" cy="95885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 name="圆角矩形 4"/>
          <p:cNvSpPr/>
          <p:nvPr/>
        </p:nvSpPr>
        <p:spPr>
          <a:xfrm>
            <a:off x="1494790" y="1139825"/>
            <a:ext cx="8735695" cy="122047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3" name="Group 12"/>
          <p:cNvGrpSpPr/>
          <p:nvPr/>
        </p:nvGrpSpPr>
        <p:grpSpPr bwMode="auto">
          <a:xfrm>
            <a:off x="1367155" y="5045710"/>
            <a:ext cx="1212850" cy="1220470"/>
            <a:chOff x="802" y="845"/>
            <a:chExt cx="827" cy="826"/>
          </a:xfrm>
        </p:grpSpPr>
        <p:sp>
          <p:nvSpPr>
            <p:cNvPr id="11" name="Oval 13"/>
            <p:cNvSpPr>
              <a:spLocks noChangeArrowheads="1"/>
            </p:cNvSpPr>
            <p:nvPr/>
          </p:nvSpPr>
          <p:spPr bwMode="gray">
            <a:xfrm>
              <a:off x="802" y="845"/>
              <a:ext cx="827" cy="826"/>
            </a:xfrm>
            <a:prstGeom prst="ellipse">
              <a:avLst/>
            </a:prstGeom>
            <a:solidFill>
              <a:srgbClr val="F8F8F8"/>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2" name="Oval 14"/>
            <p:cNvSpPr>
              <a:spLocks noChangeArrowheads="1"/>
            </p:cNvSpPr>
            <p:nvPr/>
          </p:nvSpPr>
          <p:spPr bwMode="gray">
            <a:xfrm>
              <a:off x="836" y="879"/>
              <a:ext cx="758" cy="758"/>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3" name="Oval 15"/>
            <p:cNvSpPr>
              <a:spLocks noChangeArrowheads="1"/>
            </p:cNvSpPr>
            <p:nvPr/>
          </p:nvSpPr>
          <p:spPr bwMode="gray">
            <a:xfrm>
              <a:off x="870" y="915"/>
              <a:ext cx="690" cy="690"/>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grpSp>
      <p:sp>
        <p:nvSpPr>
          <p:cNvPr id="24" name="文本框 23"/>
          <p:cNvSpPr txBox="1"/>
          <p:nvPr/>
        </p:nvSpPr>
        <p:spPr>
          <a:xfrm>
            <a:off x="1110615" y="5306060"/>
            <a:ext cx="1469390" cy="645160"/>
          </a:xfrm>
          <a:prstGeom prst="rect">
            <a:avLst/>
          </a:prstGeom>
          <a:noFill/>
        </p:spPr>
        <p:txBody>
          <a:bodyPr wrap="square" rtlCol="0">
            <a:spAutoFit/>
          </a:bodyPr>
          <a:lstStyle/>
          <a:p>
            <a:r>
              <a:rPr lang="en-US" altLang="zh-CN" dirty="0"/>
              <a:t>     </a:t>
            </a:r>
            <a:r>
              <a:rPr lang="zh-CN" altLang="en-US" sz="3600" b="1" dirty="0" smtClean="0"/>
              <a:t>思考</a:t>
            </a:r>
            <a:endParaRPr lang="zh-CN" altLang="en-US" sz="3600" b="1" dirty="0"/>
          </a:p>
        </p:txBody>
      </p:sp>
      <p:sp>
        <p:nvSpPr>
          <p:cNvPr id="25" name="文本框 24"/>
          <p:cNvSpPr txBox="1"/>
          <p:nvPr/>
        </p:nvSpPr>
        <p:spPr>
          <a:xfrm>
            <a:off x="2532380" y="5179060"/>
            <a:ext cx="7772400" cy="953135"/>
          </a:xfrm>
          <a:prstGeom prst="rect">
            <a:avLst/>
          </a:prstGeom>
          <a:noFill/>
        </p:spPr>
        <p:txBody>
          <a:bodyPr wrap="square" rtlCol="0" anchor="t">
            <a:spAutoFit/>
          </a:bodyPr>
          <a:lstStyle/>
          <a:p>
            <a:r>
              <a:rPr lang="en-US" altLang="zh-CN" sz="2800" b="1" dirty="0" smtClean="0">
                <a:solidFill>
                  <a:srgbClr val="0070C0"/>
                </a:solidFill>
                <a:sym typeface="+mn-ea"/>
              </a:rPr>
              <a:t>     </a:t>
            </a:r>
            <a:r>
              <a:rPr lang="zh-CN" altLang="en-US" sz="2800" b="1" dirty="0" smtClean="0">
                <a:solidFill>
                  <a:srgbClr val="0070C0"/>
                </a:solidFill>
                <a:sym typeface="+mn-ea"/>
              </a:rPr>
              <a:t>请阅读相关法律条文，讨论法院是否有权检查通信用户的电话详单？</a:t>
            </a:r>
            <a:endParaRPr lang="zh-CN" altLang="en-US" sz="2800" b="1" dirty="0">
              <a:solidFill>
                <a:srgbClr val="0070C0"/>
              </a:solidFill>
              <a:latin typeface="华文行楷" panose="02010800040101010101" pitchFamily="2" charset="-122"/>
              <a:ea typeface="华文行楷" panose="02010800040101010101" pitchFamily="2" charset="-122"/>
              <a:sym typeface="+mn-ea"/>
            </a:endParaRPr>
          </a:p>
        </p:txBody>
      </p:sp>
      <p:sp>
        <p:nvSpPr>
          <p:cNvPr id="26" name="TextBox 73"/>
          <p:cNvSpPr txBox="1"/>
          <p:nvPr/>
        </p:nvSpPr>
        <p:spPr>
          <a:xfrm>
            <a:off x="1688465" y="1041400"/>
            <a:ext cx="8936355" cy="1210945"/>
          </a:xfrm>
          <a:prstGeom prst="rect">
            <a:avLst/>
          </a:prstGeom>
          <a:noFill/>
        </p:spPr>
        <p:txBody>
          <a:bodyPr wrap="square">
            <a:spAutoFit/>
          </a:bodyPr>
          <a:lstStyle/>
          <a:p>
            <a:pPr>
              <a:lnSpc>
                <a:spcPct val="130000"/>
              </a:lnSpc>
            </a:pPr>
            <a:r>
              <a:rPr lang="zh-CN" altLang="en-US" sz="2800" b="1" dirty="0" smtClean="0">
                <a:solidFill>
                  <a:schemeClr val="accent6"/>
                </a:solidFill>
              </a:rPr>
              <a:t>法院</a:t>
            </a:r>
            <a:r>
              <a:rPr lang="zh-CN" altLang="en-US" sz="2800" dirty="0" smtClean="0"/>
              <a:t>   </a:t>
            </a:r>
            <a:r>
              <a:rPr lang="zh-CN" altLang="en-US" sz="2800" b="1" dirty="0" smtClean="0">
                <a:latin typeface="+mn-ea"/>
              </a:rPr>
              <a:t>《民事诉讼法》</a:t>
            </a:r>
            <a:r>
              <a:rPr lang="zh-CN" altLang="en-US" sz="2800" dirty="0" smtClean="0"/>
              <a:t>第六十五条规定了法院有权向有关单位和个人调查取证，被调查单位和个人不得拒绝。</a:t>
            </a:r>
            <a:endParaRPr lang="zh-CN" altLang="en-US" sz="2800" dirty="0" smtClean="0"/>
          </a:p>
        </p:txBody>
      </p:sp>
      <p:sp>
        <p:nvSpPr>
          <p:cNvPr id="6" name="圆角矩形 5"/>
          <p:cNvSpPr/>
          <p:nvPr/>
        </p:nvSpPr>
        <p:spPr>
          <a:xfrm>
            <a:off x="1494790" y="2573655"/>
            <a:ext cx="8735695" cy="2074545"/>
          </a:xfrm>
          <a:prstGeom prst="roundRect">
            <a:avLst/>
          </a:prstGeom>
          <a:noFill/>
          <a:ln w="60325" cap="flat" cmpd="sng" algn="ctr">
            <a:solidFill>
              <a:srgbClr val="C00000"/>
            </a:solid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00" name="文本框 99"/>
          <p:cNvSpPr txBox="1"/>
          <p:nvPr/>
        </p:nvSpPr>
        <p:spPr>
          <a:xfrm>
            <a:off x="1420495" y="2641600"/>
            <a:ext cx="8884285" cy="1938020"/>
          </a:xfrm>
          <a:prstGeom prst="rect">
            <a:avLst/>
          </a:prstGeom>
          <a:noFill/>
          <a:ln w="9525">
            <a:noFill/>
          </a:ln>
        </p:spPr>
        <p:txBody>
          <a:bodyPr wrap="square">
            <a:spAutoFit/>
          </a:bodyPr>
          <a:p>
            <a:pPr indent="306070"/>
            <a:r>
              <a:rPr lang="zh-CN" altLang="en-US" sz="2400" b="1">
                <a:solidFill>
                  <a:schemeClr val="accent6"/>
                </a:solidFill>
                <a:latin typeface="+mn-ea"/>
                <a:cs typeface="宋体" panose="02010600030101010101" pitchFamily="2" charset="-122"/>
              </a:rPr>
              <a:t>移动通信企业</a:t>
            </a:r>
            <a:r>
              <a:rPr lang="zh-CN" altLang="en-US" sz="2400" b="1">
                <a:latin typeface="+mn-ea"/>
                <a:cs typeface="宋体" panose="02010600030101010101" pitchFamily="2" charset="-122"/>
              </a:rPr>
              <a:t> </a:t>
            </a:r>
            <a:r>
              <a:rPr lang="en-US" altLang="zh-CN" sz="2400" b="1">
                <a:latin typeface="+mn-ea"/>
                <a:cs typeface="宋体" panose="02010600030101010101" pitchFamily="2" charset="-122"/>
              </a:rPr>
              <a:t>《</a:t>
            </a:r>
            <a:r>
              <a:rPr lang="zh-CN" altLang="en-US" sz="2400" b="1">
                <a:latin typeface="+mn-ea"/>
                <a:cs typeface="宋体" panose="02010600030101010101" pitchFamily="2" charset="-122"/>
              </a:rPr>
              <a:t>中华人民共和国电信条例</a:t>
            </a:r>
            <a:r>
              <a:rPr lang="en-US" altLang="zh-CN" sz="2400" b="1">
                <a:latin typeface="+mn-ea"/>
                <a:cs typeface="宋体" panose="02010600030101010101" pitchFamily="2" charset="-122"/>
              </a:rPr>
              <a:t>》</a:t>
            </a:r>
            <a:r>
              <a:rPr lang="zh-CN" altLang="en-US" sz="2400" b="0">
                <a:latin typeface="宋体" panose="02010600030101010101" pitchFamily="2" charset="-122"/>
                <a:ea typeface="宋体" panose="02010600030101010101" pitchFamily="2" charset="-122"/>
                <a:cs typeface="宋体" panose="02010600030101010101" pitchFamily="2" charset="-122"/>
              </a:rPr>
              <a:t>第六十六条：“电信用户依法使用电信的自由和通信秘密受法律保护。除因国家安全或者追查刑事犯罪的需要，由公安机关、国家安全机关或者人民检察院依照法律规定的程序对电信内容进行检查外，任何组织或者个人不得以任何理由对电信内容进行检查。”</a:t>
            </a:r>
            <a:endParaRPr lang="zh-CN" altLang="en-US" sz="2400"/>
          </a:p>
        </p:txBody>
      </p:sp>
      <p:sp>
        <p:nvSpPr>
          <p:cNvPr id="8" name="圆角矩形 7"/>
          <p:cNvSpPr/>
          <p:nvPr/>
        </p:nvSpPr>
        <p:spPr>
          <a:xfrm>
            <a:off x="1494790" y="2574290"/>
            <a:ext cx="8735695" cy="2441575"/>
          </a:xfrm>
          <a:prstGeom prst="roundRect">
            <a:avLst/>
          </a:prstGeom>
          <a:solidFill>
            <a:schemeClr val="bg1"/>
          </a:solidFill>
          <a:ln w="60325" cap="flat" cmpd="sng" algn="ctr">
            <a:solidFill>
              <a:srgbClr val="C00000"/>
            </a:solid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9" name="文本框 8"/>
          <p:cNvSpPr txBox="1"/>
          <p:nvPr/>
        </p:nvSpPr>
        <p:spPr>
          <a:xfrm>
            <a:off x="1688465" y="2672080"/>
            <a:ext cx="8616315" cy="2245360"/>
          </a:xfrm>
          <a:prstGeom prst="rect">
            <a:avLst/>
          </a:prstGeom>
          <a:noFill/>
          <a:ln w="9525">
            <a:noFill/>
          </a:ln>
        </p:spPr>
        <p:txBody>
          <a:bodyPr wrap="square">
            <a:spAutoFit/>
          </a:bodyPr>
          <a:p>
            <a:pPr indent="0"/>
            <a:r>
              <a:rPr lang="en-US" altLang="zh-CN" sz="2800" b="1">
                <a:latin typeface="+mn-ea"/>
                <a:cs typeface="宋体" panose="02010600030101010101" pitchFamily="2" charset="-122"/>
              </a:rPr>
              <a:t>《</a:t>
            </a:r>
            <a:r>
              <a:rPr lang="zh-CN" altLang="en-US" sz="2800" b="1">
                <a:latin typeface="+mn-ea"/>
                <a:cs typeface="宋体" panose="02010600030101010101" pitchFamily="2" charset="-122"/>
              </a:rPr>
              <a:t>宪法</a:t>
            </a:r>
            <a:r>
              <a:rPr lang="en-US" altLang="zh-CN" sz="2800" b="1">
                <a:latin typeface="+mn-ea"/>
                <a:cs typeface="宋体" panose="02010600030101010101" pitchFamily="2" charset="-122"/>
              </a:rPr>
              <a:t>》</a:t>
            </a:r>
            <a:r>
              <a:rPr lang="zh-CN" altLang="en-US" sz="2800" b="0">
                <a:latin typeface="+mn-ea"/>
                <a:cs typeface="宋体" panose="02010600030101010101" pitchFamily="2" charset="-122"/>
              </a:rPr>
              <a:t>第</a:t>
            </a:r>
            <a:r>
              <a:rPr lang="en-US" altLang="zh-CN" sz="2800" b="0">
                <a:latin typeface="+mn-ea"/>
                <a:cs typeface="宋体" panose="02010600030101010101" pitchFamily="2" charset="-122"/>
              </a:rPr>
              <a:t>40</a:t>
            </a:r>
            <a:r>
              <a:rPr lang="zh-CN" altLang="en-US" sz="2800" b="0">
                <a:latin typeface="+mn-ea"/>
                <a:cs typeface="宋体" panose="02010600030101010101" pitchFamily="2" charset="-122"/>
              </a:rPr>
              <a:t>规定：“中华人民共和国公民的</a:t>
            </a:r>
            <a:r>
              <a:rPr lang="zh-CN" altLang="en-US" sz="2800" b="0">
                <a:solidFill>
                  <a:schemeClr val="accent2"/>
                </a:solidFill>
                <a:latin typeface="+mn-ea"/>
                <a:cs typeface="宋体" panose="02010600030101010101" pitchFamily="2" charset="-122"/>
              </a:rPr>
              <a:t>通信自由和通信秘密</a:t>
            </a:r>
            <a:r>
              <a:rPr lang="zh-CN" altLang="en-US" sz="2800" b="0">
                <a:latin typeface="+mn-ea"/>
                <a:cs typeface="宋体" panose="02010600030101010101" pitchFamily="2" charset="-122"/>
              </a:rPr>
              <a:t>受法律的保护。除因国家安全或者追查刑事犯罪的需要，由</a:t>
            </a:r>
            <a:r>
              <a:rPr lang="zh-CN" altLang="en-US" sz="2800" b="0">
                <a:solidFill>
                  <a:schemeClr val="accent2"/>
                </a:solidFill>
                <a:latin typeface="+mn-ea"/>
                <a:cs typeface="宋体" panose="02010600030101010101" pitchFamily="2" charset="-122"/>
              </a:rPr>
              <a:t>公安机关或者检察机关</a:t>
            </a:r>
            <a:r>
              <a:rPr lang="zh-CN" altLang="en-US" sz="2800" b="0">
                <a:latin typeface="+mn-ea"/>
                <a:cs typeface="宋体" panose="02010600030101010101" pitchFamily="2" charset="-122"/>
              </a:rPr>
              <a:t>依照法律规定的程序对通信进行检查外，</a:t>
            </a:r>
            <a:r>
              <a:rPr lang="zh-CN" altLang="en-US" sz="2800" b="0">
                <a:solidFill>
                  <a:schemeClr val="accent2"/>
                </a:solidFill>
                <a:latin typeface="+mn-ea"/>
                <a:cs typeface="宋体" panose="02010600030101010101" pitchFamily="2" charset="-122"/>
              </a:rPr>
              <a:t>任何组织或者个人</a:t>
            </a:r>
            <a:r>
              <a:rPr lang="zh-CN" altLang="en-US" sz="2800" b="0">
                <a:latin typeface="+mn-ea"/>
                <a:cs typeface="宋体" panose="02010600030101010101" pitchFamily="2" charset="-122"/>
              </a:rPr>
              <a:t>不得以任何理由侵犯公民的通信自由和通信秘密。”</a:t>
            </a:r>
            <a:endParaRPr lang="zh-CN" altLang="en-US" sz="2800">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49"/>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649"/>
                            </p:stCondLst>
                            <p:childTnLst>
                              <p:par>
                                <p:cTn id="22" presetID="2" presetClass="entr" presetSubtype="2"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149"/>
                            </p:stCondLst>
                            <p:childTnLst>
                              <p:par>
                                <p:cTn id="27" presetID="2" presetClass="entr" presetSubtype="8" fill="hold" grpId="0" nodeType="after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0-#ppt_w/2"/>
                                          </p:val>
                                        </p:tav>
                                        <p:tav tm="100000">
                                          <p:val>
                                            <p:strVal val="#ppt_x"/>
                                          </p:val>
                                        </p:tav>
                                      </p:tavLst>
                                    </p:anim>
                                    <p:anim calcmode="lin" valueType="num">
                                      <p:cBhvr additive="base">
                                        <p:cTn id="30" dur="500" fill="hold"/>
                                        <p:tgtEl>
                                          <p:spTgt spid="100"/>
                                        </p:tgtEl>
                                        <p:attrNameLst>
                                          <p:attrName>ppt_y</p:attrName>
                                        </p:attrNameLst>
                                      </p:cBhvr>
                                      <p:tavLst>
                                        <p:tav tm="0">
                                          <p:val>
                                            <p:strVal val="#ppt_y"/>
                                          </p:val>
                                        </p:tav>
                                        <p:tav tm="100000">
                                          <p:val>
                                            <p:strVal val="#ppt_y"/>
                                          </p:val>
                                        </p:tav>
                                      </p:tavLst>
                                    </p:anim>
                                  </p:childTnLst>
                                </p:cTn>
                              </p:par>
                            </p:childTnLst>
                          </p:cTn>
                        </p:par>
                        <p:par>
                          <p:cTn id="31" fill="hold">
                            <p:stCondLst>
                              <p:cond delay="2649"/>
                            </p:stCondLst>
                            <p:childTnLst>
                              <p:par>
                                <p:cTn id="32" presetID="2" presetClass="entr" presetSubtype="8"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2" fill="hold" grpId="1"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1+#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childTnLst>
                          </p:cTn>
                        </p:par>
                        <p:par>
                          <p:cTn id="44" fill="hold">
                            <p:stCondLst>
                              <p:cond delay="3149"/>
                            </p:stCondLst>
                            <p:childTnLst>
                              <p:par>
                                <p:cTn id="45" presetID="2" presetClass="entr" presetSubtype="2" fill="hold" grpId="1"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1+#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26" grpId="0"/>
      <p:bldP spid="6" grpId="0" bldLvl="0" animBg="1"/>
      <p:bldP spid="100" grpId="0"/>
      <p:bldP spid="24" grpId="0"/>
      <p:bldP spid="4" grpId="1" bldLvl="0" animBg="1"/>
      <p:bldP spid="25" grpId="1"/>
      <p:bldP spid="9" grpId="0"/>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sym typeface="+mn-ea"/>
              </a:rPr>
              <a:t>     解疑释惑大家谈</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4" name="TextBox 6"/>
          <p:cNvSpPr txBox="1"/>
          <p:nvPr/>
        </p:nvSpPr>
        <p:spPr>
          <a:xfrm>
            <a:off x="4083245" y="5085839"/>
            <a:ext cx="2492990" cy="646331"/>
          </a:xfrm>
          <a:prstGeom prst="rect">
            <a:avLst/>
          </a:prstGeom>
          <a:noFill/>
        </p:spPr>
        <p:txBody>
          <a:bodyPr wrap="none">
            <a:spAutoFit/>
          </a:bodyPr>
          <a:lstStyle/>
          <a:p>
            <a:pPr marL="457200" indent="-457200" algn="ctr" defTabSz="914400" fontAlgn="base">
              <a:spcBef>
                <a:spcPct val="0"/>
              </a:spcBef>
              <a:spcAft>
                <a:spcPct val="0"/>
              </a:spcAft>
              <a:buFont typeface="Arial" panose="020B0604020202020204" pitchFamily="34" charset="0"/>
              <a:buChar char="•"/>
              <a:defRPr/>
            </a:pPr>
            <a:r>
              <a:rPr lang="zh-CN" altLang="en-US" b="1" dirty="0">
                <a:solidFill>
                  <a:srgbClr val="C00000"/>
                </a:solidFill>
                <a:latin typeface="微软雅黑" panose="020B0503020204020204" pitchFamily="34" charset="-122"/>
              </a:rPr>
              <a:t>点击此处输入文字</a:t>
            </a:r>
            <a:endParaRPr lang="en-US" altLang="zh-CN" b="1" dirty="0">
              <a:solidFill>
                <a:srgbClr val="C00000"/>
              </a:solidFill>
              <a:latin typeface="微软雅黑" panose="020B0503020204020204" pitchFamily="34" charset="-122"/>
            </a:endParaRPr>
          </a:p>
          <a:p>
            <a:pPr marL="457200" indent="-457200" algn="ctr" defTabSz="914400" fontAlgn="base">
              <a:spcBef>
                <a:spcPct val="0"/>
              </a:spcBef>
              <a:spcAft>
                <a:spcPct val="0"/>
              </a:spcAft>
              <a:buFont typeface="Arial" panose="020B0604020202020204" pitchFamily="34" charset="0"/>
              <a:buChar char="•"/>
              <a:defRPr/>
            </a:pPr>
            <a:r>
              <a:rPr lang="zh-CN" altLang="en-US" b="1" dirty="0">
                <a:solidFill>
                  <a:srgbClr val="C00000"/>
                </a:solidFill>
                <a:latin typeface="微软雅黑" panose="020B0503020204020204" pitchFamily="34" charset="-122"/>
              </a:rPr>
              <a:t>点击此处输入文字</a:t>
            </a:r>
            <a:endParaRPr lang="en-US" altLang="zh-CN" b="1" dirty="0">
              <a:solidFill>
                <a:srgbClr val="C00000"/>
              </a:solidFill>
              <a:latin typeface="微软雅黑" panose="020B0503020204020204" pitchFamily="34" charset="-122"/>
            </a:endParaRPr>
          </a:p>
        </p:txBody>
      </p:sp>
      <p:grpSp>
        <p:nvGrpSpPr>
          <p:cNvPr id="6" name="组合 5"/>
          <p:cNvGrpSpPr/>
          <p:nvPr/>
        </p:nvGrpSpPr>
        <p:grpSpPr>
          <a:xfrm>
            <a:off x="1248410" y="1181100"/>
            <a:ext cx="2929890" cy="2837815"/>
            <a:chOff x="479400" y="995788"/>
            <a:chExt cx="2509719" cy="2647344"/>
          </a:xfrm>
          <a:solidFill>
            <a:srgbClr val="C00000"/>
          </a:solidFill>
        </p:grpSpPr>
        <p:sp>
          <p:nvSpPr>
            <p:cNvPr id="7" name="椭圆​​ 2"/>
            <p:cNvSpPr/>
            <p:nvPr/>
          </p:nvSpPr>
          <p:spPr>
            <a:xfrm>
              <a:off x="479400" y="995788"/>
              <a:ext cx="2509719" cy="2647344"/>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p:spPr>
          <p:txBody>
            <a:bodyPr wrap="none" anchor="ctr"/>
            <a:lstStyle/>
            <a:p>
              <a:pPr algn="ctr" defTabSz="914400" fontAlgn="base">
                <a:spcBef>
                  <a:spcPct val="0"/>
                </a:spcBef>
                <a:spcAft>
                  <a:spcPct val="0"/>
                </a:spcAft>
              </a:pPr>
              <a:endParaRPr lang="zh-CN" altLang="en-US" kern="0" dirty="0">
                <a:solidFill>
                  <a:srgbClr val="000000"/>
                </a:solidFill>
                <a:latin typeface="Arial" panose="020B0604020202020204" pitchFamily="34" charset="0"/>
                <a:ea typeface="华文细黑" panose="02010600040101010101" pitchFamily="2" charset="-122"/>
              </a:endParaRPr>
            </a:p>
          </p:txBody>
        </p:sp>
        <p:sp>
          <p:nvSpPr>
            <p:cNvPr id="9" name="矩形​​ 16"/>
            <p:cNvSpPr>
              <a:spLocks noChangeArrowheads="1"/>
            </p:cNvSpPr>
            <p:nvPr/>
          </p:nvSpPr>
          <p:spPr bwMode="auto">
            <a:xfrm>
              <a:off x="717644" y="1187719"/>
              <a:ext cx="2033231" cy="14631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565" fontAlgn="base">
                <a:spcBef>
                  <a:spcPct val="0"/>
                </a:spcBef>
                <a:spcAft>
                  <a:spcPct val="0"/>
                </a:spcAft>
                <a:defRPr/>
              </a:pPr>
              <a:r>
                <a:rPr lang="zh-CN" altLang="en-US" sz="2400" b="1" dirty="0" smtClean="0">
                  <a:solidFill>
                    <a:schemeClr val="bg1"/>
                  </a:solidFill>
                </a:rPr>
                <a:t>公民通信自由和通信秘密是宪法赋予公民的一项基本权利</a:t>
              </a:r>
              <a:endParaRPr lang="zh-CN" altLang="en-US" sz="2400" b="1" kern="0" dirty="0">
                <a:solidFill>
                  <a:srgbClr val="FFFFFF"/>
                </a:solidFill>
                <a:latin typeface="微软雅黑" panose="020B0503020204020204" pitchFamily="34" charset="-122"/>
                <a:cs typeface="Arial Unicode MS" panose="020B0604020202020204" charset="-122"/>
              </a:endParaRPr>
            </a:p>
          </p:txBody>
        </p:sp>
      </p:grpSp>
      <p:sp>
        <p:nvSpPr>
          <p:cNvPr id="11" name="椭圆​​ 2"/>
          <p:cNvSpPr/>
          <p:nvPr/>
        </p:nvSpPr>
        <p:spPr>
          <a:xfrm>
            <a:off x="4572000" y="1092200"/>
            <a:ext cx="2717800" cy="2926533"/>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C00000"/>
          </a:solidFill>
          <a:ln>
            <a:noFill/>
          </a:ln>
        </p:spPr>
        <p:txBody>
          <a:bodyPr wrap="none" anchor="ctr"/>
          <a:lstStyle/>
          <a:p>
            <a:pPr algn="ctr" defTabSz="914400" fontAlgn="base">
              <a:spcBef>
                <a:spcPct val="0"/>
              </a:spcBef>
              <a:spcAft>
                <a:spcPct val="0"/>
              </a:spcAft>
            </a:pPr>
            <a:endParaRPr lang="zh-CN" altLang="en-US" kern="0">
              <a:solidFill>
                <a:srgbClr val="000000"/>
              </a:solidFill>
              <a:latin typeface="Arial" panose="020B0604020202020204" pitchFamily="34" charset="0"/>
              <a:ea typeface="华文细黑" panose="02010600040101010101" pitchFamily="2" charset="-122"/>
            </a:endParaRPr>
          </a:p>
        </p:txBody>
      </p:sp>
      <p:sp>
        <p:nvSpPr>
          <p:cNvPr id="18" name="文本框 8"/>
          <p:cNvSpPr txBox="1">
            <a:spLocks noChangeArrowheads="1"/>
          </p:cNvSpPr>
          <p:nvPr/>
        </p:nvSpPr>
        <p:spPr bwMode="auto">
          <a:xfrm>
            <a:off x="1651001" y="4254599"/>
            <a:ext cx="8445500" cy="1569660"/>
          </a:xfrm>
          <a:prstGeom prst="rect">
            <a:avLst/>
          </a:prstGeom>
          <a:solidFill>
            <a:schemeClr val="bg2">
              <a:lumMod val="20000"/>
              <a:lumOff val="80000"/>
            </a:schemeClr>
          </a:solidFill>
          <a:ln w="9525">
            <a:noFill/>
            <a:miter lim="800000"/>
          </a:ln>
        </p:spPr>
        <p:txBody>
          <a:bodyPr wrap="square">
            <a:spAutoFit/>
          </a:bodyPr>
          <a:lstStyle/>
          <a:p>
            <a:r>
              <a:rPr lang="en-US" altLang="zh-CN" sz="2000" b="1" dirty="0"/>
              <a:t>    </a:t>
            </a:r>
            <a:r>
              <a:rPr lang="zh-CN" altLang="en-US" sz="2400" b="1" dirty="0">
                <a:solidFill>
                  <a:srgbClr val="FF0000"/>
                </a:solidFill>
              </a:rPr>
              <a:t>全国人大常委会</a:t>
            </a:r>
            <a:r>
              <a:rPr lang="zh-CN" altLang="en-US" sz="2400" b="1" dirty="0"/>
              <a:t>法工委办公室《关于如何理解宪法第四十条、民事诉讼法第六十五条、电信条例第六十六条问题的交换意见》</a:t>
            </a:r>
            <a:r>
              <a:rPr lang="zh-CN" altLang="en-US" sz="2400" b="1" dirty="0">
                <a:solidFill>
                  <a:schemeClr val="accent1">
                    <a:lumMod val="60000"/>
                    <a:lumOff val="40000"/>
                  </a:schemeClr>
                </a:solidFill>
              </a:rPr>
              <a:t>（法工办复字[2004]3号）：“同意湖南省人大常委会法规工作委员会来函提出的意见</a:t>
            </a:r>
            <a:r>
              <a:rPr lang="zh-CN" altLang="en-US" sz="2400" b="1" dirty="0" smtClean="0">
                <a:solidFill>
                  <a:schemeClr val="accent1">
                    <a:lumMod val="60000"/>
                    <a:lumOff val="40000"/>
                  </a:schemeClr>
                </a:solidFill>
              </a:rPr>
              <a:t>。</a:t>
            </a:r>
            <a:r>
              <a:rPr lang="zh-CN" altLang="en-US" sz="2000" b="1" dirty="0" smtClean="0">
                <a:solidFill>
                  <a:schemeClr val="accent1">
                    <a:lumMod val="60000"/>
                    <a:lumOff val="40000"/>
                  </a:schemeClr>
                </a:solidFill>
              </a:rPr>
              <a:t>  </a:t>
            </a:r>
            <a:r>
              <a:rPr lang="zh-CN" altLang="en-US" sz="2000" b="1" dirty="0">
                <a:solidFill>
                  <a:srgbClr val="FFFF00"/>
                </a:solidFill>
              </a:rPr>
              <a:t>”</a:t>
            </a:r>
            <a:endParaRPr lang="zh-CN" altLang="en-US" sz="2000" b="1" dirty="0">
              <a:solidFill>
                <a:srgbClr val="FFFF00"/>
              </a:solidFill>
            </a:endParaRPr>
          </a:p>
        </p:txBody>
      </p:sp>
      <p:sp>
        <p:nvSpPr>
          <p:cNvPr id="23" name="矩形​​ 16"/>
          <p:cNvSpPr>
            <a:spLocks noChangeArrowheads="1"/>
          </p:cNvSpPr>
          <p:nvPr/>
        </p:nvSpPr>
        <p:spPr bwMode="auto">
          <a:xfrm>
            <a:off x="4859020" y="1571625"/>
            <a:ext cx="2144395" cy="119888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565" fontAlgn="base">
              <a:spcBef>
                <a:spcPct val="0"/>
              </a:spcBef>
              <a:spcAft>
                <a:spcPct val="0"/>
              </a:spcAft>
              <a:defRPr/>
            </a:pPr>
            <a:r>
              <a:rPr lang="zh-CN" altLang="en-US" sz="2400" b="1" dirty="0" smtClean="0">
                <a:solidFill>
                  <a:schemeClr val="bg1"/>
                </a:solidFill>
              </a:rPr>
              <a:t>通话详单应属于宪法保护的通信秘密范畴。</a:t>
            </a:r>
            <a:endParaRPr lang="zh-CN" altLang="en-US" sz="2400" b="1" kern="0" dirty="0" smtClean="0">
              <a:solidFill>
                <a:schemeClr val="bg1"/>
              </a:solidFill>
              <a:latin typeface="微软雅黑" panose="020B0503020204020204" pitchFamily="34" charset="-122"/>
              <a:cs typeface="Arial Unicode MS" panose="020B0604020202020204" charset="-122"/>
            </a:endParaRPr>
          </a:p>
        </p:txBody>
      </p:sp>
      <p:sp>
        <p:nvSpPr>
          <p:cNvPr id="25" name="椭圆​​ 2"/>
          <p:cNvSpPr/>
          <p:nvPr/>
        </p:nvSpPr>
        <p:spPr>
          <a:xfrm>
            <a:off x="7708900" y="1193798"/>
            <a:ext cx="2806700" cy="292100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C00000"/>
          </a:solidFill>
          <a:ln>
            <a:noFill/>
          </a:ln>
        </p:spPr>
        <p:txBody>
          <a:bodyPr wrap="none" anchor="ctr"/>
          <a:lstStyle/>
          <a:p>
            <a:pPr algn="ctr" defTabSz="914400" fontAlgn="base">
              <a:spcBef>
                <a:spcPct val="0"/>
              </a:spcBef>
              <a:spcAft>
                <a:spcPct val="0"/>
              </a:spcAft>
            </a:pPr>
            <a:endParaRPr lang="zh-CN" altLang="en-US" kern="0">
              <a:solidFill>
                <a:srgbClr val="000000"/>
              </a:solidFill>
              <a:latin typeface="Arial" panose="020B0604020202020204" pitchFamily="34" charset="0"/>
              <a:ea typeface="华文细黑" panose="02010600040101010101" pitchFamily="2" charset="-122"/>
            </a:endParaRPr>
          </a:p>
        </p:txBody>
      </p:sp>
      <p:sp>
        <p:nvSpPr>
          <p:cNvPr id="27" name="矩形​​ 16"/>
          <p:cNvSpPr>
            <a:spLocks noChangeArrowheads="1"/>
          </p:cNvSpPr>
          <p:nvPr/>
        </p:nvSpPr>
        <p:spPr bwMode="auto">
          <a:xfrm>
            <a:off x="7924165" y="1386840"/>
            <a:ext cx="2375535" cy="15684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1218565" fontAlgn="base">
              <a:spcBef>
                <a:spcPct val="0"/>
              </a:spcBef>
              <a:spcAft>
                <a:spcPct val="0"/>
              </a:spcAft>
              <a:defRPr/>
            </a:pPr>
            <a:r>
              <a:rPr lang="zh-CN" altLang="en-US" sz="2400" b="1" dirty="0" smtClean="0">
                <a:solidFill>
                  <a:schemeClr val="bg1"/>
                </a:solidFill>
              </a:rPr>
              <a:t>人民法院调查取证，应符合宪法的规定，不得侵犯公民的权利。</a:t>
            </a:r>
            <a:endParaRPr lang="zh-CN" altLang="en-US" sz="2400" b="1" kern="0" dirty="0">
              <a:solidFill>
                <a:schemeClr val="bg1"/>
              </a:solidFill>
              <a:latin typeface="微软雅黑" panose="020B0503020204020204" pitchFamily="34" charset="-122"/>
              <a:cs typeface="Arial Unicode MS" panose="020B0604020202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49"/>
                            </p:stCondLst>
                            <p:childTnLst>
                              <p:par>
                                <p:cTn id="13" presetID="26"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362">
                                          <p:stCondLst>
                                            <p:cond delay="0"/>
                                          </p:stCondLst>
                                        </p:cTn>
                                        <p:tgtEl>
                                          <p:spTgt spid="6"/>
                                        </p:tgtEl>
                                      </p:cBhvr>
                                    </p:animEffect>
                                    <p:anim calcmode="lin" valueType="num">
                                      <p:cBhvr>
                                        <p:cTn id="16"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9"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20"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21" dur="16">
                                          <p:stCondLst>
                                            <p:cond delay="406"/>
                                          </p:stCondLst>
                                        </p:cTn>
                                        <p:tgtEl>
                                          <p:spTgt spid="6"/>
                                        </p:tgtEl>
                                      </p:cBhvr>
                                      <p:to x="100000" y="60000"/>
                                    </p:animScale>
                                    <p:animScale>
                                      <p:cBhvr>
                                        <p:cTn id="22" dur="104" decel="50000">
                                          <p:stCondLst>
                                            <p:cond delay="423"/>
                                          </p:stCondLst>
                                        </p:cTn>
                                        <p:tgtEl>
                                          <p:spTgt spid="6"/>
                                        </p:tgtEl>
                                      </p:cBhvr>
                                      <p:to x="100000" y="100000"/>
                                    </p:animScale>
                                    <p:animScale>
                                      <p:cBhvr>
                                        <p:cTn id="23" dur="16">
                                          <p:stCondLst>
                                            <p:cond delay="820"/>
                                          </p:stCondLst>
                                        </p:cTn>
                                        <p:tgtEl>
                                          <p:spTgt spid="6"/>
                                        </p:tgtEl>
                                      </p:cBhvr>
                                      <p:to x="100000" y="80000"/>
                                    </p:animScale>
                                    <p:animScale>
                                      <p:cBhvr>
                                        <p:cTn id="24" dur="104" decel="50000">
                                          <p:stCondLst>
                                            <p:cond delay="836"/>
                                          </p:stCondLst>
                                        </p:cTn>
                                        <p:tgtEl>
                                          <p:spTgt spid="6"/>
                                        </p:tgtEl>
                                      </p:cBhvr>
                                      <p:to x="100000" y="100000"/>
                                    </p:animScale>
                                    <p:animScale>
                                      <p:cBhvr>
                                        <p:cTn id="25" dur="16">
                                          <p:stCondLst>
                                            <p:cond delay="1026"/>
                                          </p:stCondLst>
                                        </p:cTn>
                                        <p:tgtEl>
                                          <p:spTgt spid="6"/>
                                        </p:tgtEl>
                                      </p:cBhvr>
                                      <p:to x="100000" y="90000"/>
                                    </p:animScale>
                                    <p:animScale>
                                      <p:cBhvr>
                                        <p:cTn id="26" dur="104" decel="50000">
                                          <p:stCondLst>
                                            <p:cond delay="1042"/>
                                          </p:stCondLst>
                                        </p:cTn>
                                        <p:tgtEl>
                                          <p:spTgt spid="6"/>
                                        </p:tgtEl>
                                      </p:cBhvr>
                                      <p:to x="100000" y="100000"/>
                                    </p:animScale>
                                    <p:animScale>
                                      <p:cBhvr>
                                        <p:cTn id="27" dur="16">
                                          <p:stCondLst>
                                            <p:cond delay="1130"/>
                                          </p:stCondLst>
                                        </p:cTn>
                                        <p:tgtEl>
                                          <p:spTgt spid="6"/>
                                        </p:tgtEl>
                                      </p:cBhvr>
                                      <p:to x="100000" y="95000"/>
                                    </p:animScale>
                                    <p:animScale>
                                      <p:cBhvr>
                                        <p:cTn id="28" dur="104" decel="50000">
                                          <p:stCondLst>
                                            <p:cond delay="1146"/>
                                          </p:stCondLst>
                                        </p:cTn>
                                        <p:tgtEl>
                                          <p:spTgt spid="6"/>
                                        </p:tgtEl>
                                      </p:cBhvr>
                                      <p:to x="100000" y="100000"/>
                                    </p:animScale>
                                  </p:childTnLst>
                                </p:cTn>
                              </p:par>
                              <p:par>
                                <p:cTn id="29" presetID="22" presetClass="entr" presetSubtype="2" fill="hold" grpId="0" nodeType="with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sym typeface="+mn-ea"/>
              </a:rPr>
              <a:t>   解疑释惑大家谈</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38" name="Freeform 107"/>
          <p:cNvSpPr/>
          <p:nvPr/>
        </p:nvSpPr>
        <p:spPr bwMode="auto">
          <a:xfrm>
            <a:off x="5150369" y="4703407"/>
            <a:ext cx="1228354" cy="131309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128994" tIns="64497" rIns="128994" bIns="64497"/>
          <a:lstStyle/>
          <a:p>
            <a:pPr defTabSz="1289685">
              <a:defRPr/>
            </a:pPr>
            <a:endParaRPr lang="zh-CN" altLang="en-US" sz="2400">
              <a:solidFill>
                <a:prstClr val="black"/>
              </a:solidFill>
              <a:effectLst>
                <a:outerShdw blurRad="60007" dist="310007" dir="7680000" sy="30000" kx="1300200" algn="ctr" rotWithShape="0">
                  <a:prstClr val="black">
                    <a:alpha val="32000"/>
                  </a:prstClr>
                </a:outerShdw>
              </a:effectLst>
            </a:endParaRPr>
          </a:p>
        </p:txBody>
      </p:sp>
      <p:pic>
        <p:nvPicPr>
          <p:cNvPr id="83" name="图片 82"/>
          <p:cNvPicPr>
            <a:picLocks noChangeAspect="1" noChangeArrowheads="1"/>
          </p:cNvPicPr>
          <p:nvPr/>
        </p:nvPicPr>
        <p:blipFill>
          <a:blip r:embed="rId1" cstate="print"/>
          <a:srcRect/>
          <a:stretch>
            <a:fillRect/>
          </a:stretch>
        </p:blipFill>
        <p:spPr bwMode="auto">
          <a:xfrm rot="20820000">
            <a:off x="1317626" y="1262320"/>
            <a:ext cx="4379913" cy="5014913"/>
          </a:xfrm>
          <a:prstGeom prst="rect">
            <a:avLst/>
          </a:prstGeom>
          <a:noFill/>
          <a:ln w="9525">
            <a:noFill/>
            <a:miter lim="800000"/>
            <a:headEnd/>
            <a:tailEnd/>
          </a:ln>
        </p:spPr>
      </p:pic>
      <p:sp>
        <p:nvSpPr>
          <p:cNvPr id="84" name="文本框 5"/>
          <p:cNvSpPr txBox="1">
            <a:spLocks noChangeArrowheads="1"/>
          </p:cNvSpPr>
          <p:nvPr/>
        </p:nvSpPr>
        <p:spPr bwMode="auto">
          <a:xfrm rot="420000">
            <a:off x="5892800" y="1173421"/>
            <a:ext cx="4240213" cy="5016500"/>
          </a:xfrm>
          <a:prstGeom prst="rect">
            <a:avLst/>
          </a:prstGeom>
          <a:solidFill>
            <a:schemeClr val="bg1"/>
          </a:solidFill>
          <a:ln w="9525">
            <a:noFill/>
            <a:miter lim="800000"/>
          </a:ln>
        </p:spPr>
        <p:txBody>
          <a:bodyPr>
            <a:spAutoFit/>
          </a:bodyPr>
          <a:lstStyle/>
          <a:p>
            <a:r>
              <a:rPr lang="en-US" altLang="zh-CN" sz="4000" dirty="0"/>
              <a:t>    </a:t>
            </a:r>
            <a:r>
              <a:rPr lang="zh-CN" altLang="en-US" sz="4000" dirty="0">
                <a:solidFill>
                  <a:srgbClr val="FF0000"/>
                </a:solidFill>
              </a:rPr>
              <a:t>宪法</a:t>
            </a:r>
            <a:r>
              <a:rPr lang="zh-CN" altLang="en-US" sz="4000" dirty="0"/>
              <a:t>是国家法制统一的</a:t>
            </a:r>
            <a:r>
              <a:rPr lang="zh-CN" altLang="en-US" sz="4000" dirty="0">
                <a:solidFill>
                  <a:srgbClr val="FF0000"/>
                </a:solidFill>
              </a:rPr>
              <a:t>基础</a:t>
            </a:r>
            <a:r>
              <a:rPr lang="zh-CN" altLang="en-US" sz="4000" dirty="0"/>
              <a:t>。    </a:t>
            </a:r>
            <a:endParaRPr lang="zh-CN" altLang="en-US" sz="4000" dirty="0"/>
          </a:p>
          <a:p>
            <a:r>
              <a:rPr lang="zh-CN" altLang="en-US" sz="4000" dirty="0"/>
              <a:t>    全面</a:t>
            </a:r>
            <a:r>
              <a:rPr lang="zh-CN" altLang="en-US" sz="4000" dirty="0">
                <a:solidFill>
                  <a:srgbClr val="FF0000"/>
                </a:solidFill>
              </a:rPr>
              <a:t>依法治国</a:t>
            </a:r>
            <a:r>
              <a:rPr lang="zh-CN" altLang="en-US" sz="4000" dirty="0"/>
              <a:t>，保障宪法实施，必须完善</a:t>
            </a:r>
            <a:r>
              <a:rPr lang="zh-CN" altLang="en-US" sz="4000" dirty="0">
                <a:solidFill>
                  <a:srgbClr val="FF0000"/>
                </a:solidFill>
              </a:rPr>
              <a:t>以宪法为核心</a:t>
            </a:r>
            <a:r>
              <a:rPr lang="zh-CN" altLang="en-US" sz="4000" dirty="0"/>
              <a:t>的中国特色社会主义法律体系。</a:t>
            </a:r>
            <a:endParaRPr lang="zh-CN" altLang="en-US" sz="4000"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blinds(horizontal)">
                                      <p:cBhvr>
                                        <p:cTn id="16" dur="500"/>
                                        <p:tgtEl>
                                          <p:spTgt spid="8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box(in)">
                                      <p:cBhvr>
                                        <p:cTn id="21"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4"/>
          <p:cNvSpPr txBox="1">
            <a:spLocks noChangeArrowheads="1"/>
          </p:cNvSpPr>
          <p:nvPr/>
        </p:nvSpPr>
        <p:spPr bwMode="auto">
          <a:xfrm>
            <a:off x="4514850" y="1570038"/>
            <a:ext cx="1825625" cy="584200"/>
          </a:xfrm>
          <a:prstGeom prst="rect">
            <a:avLst/>
          </a:prstGeom>
          <a:noFill/>
          <a:ln w="9525">
            <a:noFill/>
            <a:miter lim="800000"/>
          </a:ln>
        </p:spPr>
        <p:txBody>
          <a:bodyPr>
            <a:spAutoFit/>
          </a:bodyPr>
          <a:lstStyle/>
          <a:p>
            <a:r>
              <a:rPr lang="zh-CN" altLang="en-US" sz="3200" b="1"/>
              <a:t>依法治国</a:t>
            </a:r>
            <a:endParaRPr lang="zh-CN" altLang="en-US" sz="3200" b="1"/>
          </a:p>
        </p:txBody>
      </p:sp>
      <p:sp>
        <p:nvSpPr>
          <p:cNvPr id="30" name="文本框 5"/>
          <p:cNvSpPr txBox="1">
            <a:spLocks noChangeArrowheads="1"/>
          </p:cNvSpPr>
          <p:nvPr/>
        </p:nvSpPr>
        <p:spPr bwMode="auto">
          <a:xfrm>
            <a:off x="8212138" y="1570038"/>
            <a:ext cx="2509837" cy="522287"/>
          </a:xfrm>
          <a:prstGeom prst="rect">
            <a:avLst/>
          </a:prstGeom>
          <a:noFill/>
          <a:ln w="9525">
            <a:noFill/>
            <a:miter lim="800000"/>
          </a:ln>
        </p:spPr>
        <p:txBody>
          <a:bodyPr>
            <a:spAutoFit/>
          </a:bodyPr>
          <a:lstStyle/>
          <a:p>
            <a:r>
              <a:rPr lang="zh-CN" altLang="en-US" sz="2800" b="1"/>
              <a:t>依宪治国</a:t>
            </a:r>
            <a:endParaRPr lang="zh-CN" altLang="en-US" sz="2800" b="1"/>
          </a:p>
        </p:txBody>
      </p:sp>
      <p:cxnSp>
        <p:nvCxnSpPr>
          <p:cNvPr id="31" name="直接箭头连接符 6"/>
          <p:cNvCxnSpPr>
            <a:cxnSpLocks noChangeShapeType="1"/>
          </p:cNvCxnSpPr>
          <p:nvPr/>
        </p:nvCxnSpPr>
        <p:spPr bwMode="auto">
          <a:xfrm flipV="1">
            <a:off x="6224588" y="1684338"/>
            <a:ext cx="1497012" cy="44450"/>
          </a:xfrm>
          <a:prstGeom prst="straightConnector1">
            <a:avLst/>
          </a:prstGeom>
          <a:noFill/>
          <a:ln w="9525">
            <a:noFill/>
            <a:round/>
          </a:ln>
        </p:spPr>
      </p:cxnSp>
      <p:cxnSp>
        <p:nvCxnSpPr>
          <p:cNvPr id="32" name="直接箭头连接符 31"/>
          <p:cNvCxnSpPr/>
          <p:nvPr/>
        </p:nvCxnSpPr>
        <p:spPr>
          <a:xfrm>
            <a:off x="6484938" y="1862138"/>
            <a:ext cx="1727200" cy="0"/>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33" name="文本框 8"/>
          <p:cNvSpPr txBox="1">
            <a:spLocks noChangeArrowheads="1"/>
          </p:cNvSpPr>
          <p:nvPr/>
        </p:nvSpPr>
        <p:spPr bwMode="auto">
          <a:xfrm>
            <a:off x="6702425" y="1279525"/>
            <a:ext cx="1292225" cy="582613"/>
          </a:xfrm>
          <a:prstGeom prst="rect">
            <a:avLst/>
          </a:prstGeom>
          <a:noFill/>
          <a:ln w="9525">
            <a:noFill/>
            <a:miter lim="800000"/>
          </a:ln>
        </p:spPr>
        <p:txBody>
          <a:bodyPr>
            <a:spAutoFit/>
          </a:bodyPr>
          <a:lstStyle/>
          <a:p>
            <a:r>
              <a:rPr lang="zh-CN" altLang="en-US" sz="3200" b="1">
                <a:solidFill>
                  <a:srgbClr val="FF0000"/>
                </a:solidFill>
              </a:rPr>
              <a:t>首先</a:t>
            </a:r>
            <a:endParaRPr lang="zh-CN" altLang="en-US" sz="3200" b="1">
              <a:solidFill>
                <a:srgbClr val="FF0000"/>
              </a:solidFill>
            </a:endParaRPr>
          </a:p>
        </p:txBody>
      </p:sp>
      <p:cxnSp>
        <p:nvCxnSpPr>
          <p:cNvPr id="34" name="直接箭头连接符 33"/>
          <p:cNvCxnSpPr/>
          <p:nvPr/>
        </p:nvCxnSpPr>
        <p:spPr>
          <a:xfrm flipH="1" flipV="1">
            <a:off x="7216775" y="1971675"/>
            <a:ext cx="0" cy="792163"/>
          </a:xfrm>
          <a:prstGeom prst="straightConnector1">
            <a:avLst/>
          </a:prstGeom>
          <a:ln>
            <a:solidFill>
              <a:srgbClr val="FF0000"/>
            </a:solidFill>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35" name="文本框 10"/>
          <p:cNvSpPr txBox="1">
            <a:spLocks noChangeArrowheads="1"/>
          </p:cNvSpPr>
          <p:nvPr/>
        </p:nvSpPr>
        <p:spPr bwMode="auto">
          <a:xfrm>
            <a:off x="6281738" y="2698750"/>
            <a:ext cx="2203450" cy="583565"/>
          </a:xfrm>
          <a:prstGeom prst="rect">
            <a:avLst/>
          </a:prstGeom>
          <a:noFill/>
          <a:ln w="9525">
            <a:noFill/>
            <a:miter lim="800000"/>
          </a:ln>
        </p:spPr>
        <p:txBody>
          <a:bodyPr>
            <a:spAutoFit/>
          </a:bodyPr>
          <a:lstStyle/>
          <a:p>
            <a:r>
              <a:rPr lang="zh-CN" altLang="en-US" sz="3200" b="1">
                <a:solidFill>
                  <a:srgbClr val="FF0000"/>
                </a:solidFill>
              </a:rPr>
              <a:t>根本法</a:t>
            </a:r>
            <a:endParaRPr lang="zh-CN" altLang="en-US" sz="3200" b="1">
              <a:solidFill>
                <a:srgbClr val="FF0000"/>
              </a:solidFill>
            </a:endParaRPr>
          </a:p>
        </p:txBody>
      </p:sp>
      <p:sp>
        <p:nvSpPr>
          <p:cNvPr id="36" name="文本框 11"/>
          <p:cNvSpPr txBox="1">
            <a:spLocks noChangeArrowheads="1"/>
          </p:cNvSpPr>
          <p:nvPr/>
        </p:nvSpPr>
        <p:spPr bwMode="auto">
          <a:xfrm>
            <a:off x="4144963" y="3624263"/>
            <a:ext cx="2847975" cy="582612"/>
          </a:xfrm>
          <a:prstGeom prst="rect">
            <a:avLst/>
          </a:prstGeom>
          <a:noFill/>
          <a:ln w="9525">
            <a:noFill/>
            <a:miter lim="800000"/>
          </a:ln>
        </p:spPr>
        <p:txBody>
          <a:bodyPr>
            <a:spAutoFit/>
          </a:bodyPr>
          <a:lstStyle/>
          <a:p>
            <a:r>
              <a:rPr lang="zh-CN" altLang="en-US" sz="3200" b="1"/>
              <a:t>根本活动准则</a:t>
            </a:r>
            <a:endParaRPr lang="zh-CN" altLang="en-US" sz="3200" b="1"/>
          </a:p>
        </p:txBody>
      </p:sp>
      <p:sp>
        <p:nvSpPr>
          <p:cNvPr id="37" name="文本框 12"/>
          <p:cNvSpPr txBox="1">
            <a:spLocks noChangeArrowheads="1"/>
          </p:cNvSpPr>
          <p:nvPr/>
        </p:nvSpPr>
        <p:spPr bwMode="auto">
          <a:xfrm>
            <a:off x="8226425" y="3624263"/>
            <a:ext cx="2713038" cy="582612"/>
          </a:xfrm>
          <a:prstGeom prst="rect">
            <a:avLst/>
          </a:prstGeom>
          <a:noFill/>
          <a:ln w="9525">
            <a:noFill/>
            <a:miter lim="800000"/>
          </a:ln>
        </p:spPr>
        <p:txBody>
          <a:bodyPr>
            <a:spAutoFit/>
          </a:bodyPr>
          <a:lstStyle/>
          <a:p>
            <a:r>
              <a:rPr lang="zh-CN" altLang="en-US" sz="3200" b="1"/>
              <a:t>最高法律效力</a:t>
            </a:r>
            <a:endParaRPr lang="zh-CN" altLang="en-US" sz="3200" b="1"/>
          </a:p>
        </p:txBody>
      </p:sp>
      <p:sp>
        <p:nvSpPr>
          <p:cNvPr id="38" name="文本框 13"/>
          <p:cNvSpPr txBox="1">
            <a:spLocks noChangeArrowheads="1"/>
          </p:cNvSpPr>
          <p:nvPr/>
        </p:nvSpPr>
        <p:spPr bwMode="auto">
          <a:xfrm>
            <a:off x="3462338" y="4572000"/>
            <a:ext cx="1965325" cy="1568450"/>
          </a:xfrm>
          <a:prstGeom prst="rect">
            <a:avLst/>
          </a:prstGeom>
          <a:noFill/>
          <a:ln w="9525">
            <a:noFill/>
            <a:miter lim="800000"/>
          </a:ln>
        </p:spPr>
        <p:txBody>
          <a:bodyPr>
            <a:spAutoFit/>
          </a:bodyPr>
          <a:lstStyle/>
          <a:p>
            <a:r>
              <a:rPr lang="zh-CN" altLang="en-US" sz="3200" b="1"/>
              <a:t>一切组织（包括</a:t>
            </a:r>
            <a:r>
              <a:rPr lang="zh-CN" altLang="en-US" sz="3200" b="1">
                <a:solidFill>
                  <a:schemeClr val="accent2"/>
                </a:solidFill>
              </a:rPr>
              <a:t>中国共产党</a:t>
            </a:r>
            <a:r>
              <a:rPr lang="zh-CN" altLang="en-US" sz="3200" b="1"/>
              <a:t>）</a:t>
            </a:r>
            <a:endParaRPr lang="zh-CN" altLang="en-US" sz="3200" b="1"/>
          </a:p>
        </p:txBody>
      </p:sp>
      <p:sp>
        <p:nvSpPr>
          <p:cNvPr id="39" name="文本框 14"/>
          <p:cNvSpPr txBox="1">
            <a:spLocks noChangeArrowheads="1"/>
          </p:cNvSpPr>
          <p:nvPr/>
        </p:nvSpPr>
        <p:spPr bwMode="auto">
          <a:xfrm>
            <a:off x="6337300" y="4572000"/>
            <a:ext cx="1271588" cy="582613"/>
          </a:xfrm>
          <a:prstGeom prst="rect">
            <a:avLst/>
          </a:prstGeom>
          <a:noFill/>
          <a:ln w="9525">
            <a:noFill/>
            <a:miter lim="800000"/>
          </a:ln>
        </p:spPr>
        <p:txBody>
          <a:bodyPr>
            <a:spAutoFit/>
          </a:bodyPr>
          <a:lstStyle/>
          <a:p>
            <a:r>
              <a:rPr lang="zh-CN" altLang="en-US" sz="3200" b="1"/>
              <a:t>个人</a:t>
            </a:r>
            <a:endParaRPr lang="zh-CN" altLang="en-US" sz="3200" b="1"/>
          </a:p>
        </p:txBody>
      </p:sp>
      <p:sp>
        <p:nvSpPr>
          <p:cNvPr id="40" name="文本框 15"/>
          <p:cNvSpPr txBox="1">
            <a:spLocks noChangeArrowheads="1"/>
          </p:cNvSpPr>
          <p:nvPr/>
        </p:nvSpPr>
        <p:spPr bwMode="auto">
          <a:xfrm>
            <a:off x="7721600" y="4572000"/>
            <a:ext cx="1223963" cy="582613"/>
          </a:xfrm>
          <a:prstGeom prst="rect">
            <a:avLst/>
          </a:prstGeom>
          <a:noFill/>
          <a:ln w="9525">
            <a:noFill/>
            <a:miter lim="800000"/>
          </a:ln>
        </p:spPr>
        <p:txBody>
          <a:bodyPr>
            <a:spAutoFit/>
          </a:bodyPr>
          <a:lstStyle/>
          <a:p>
            <a:r>
              <a:rPr lang="zh-CN" altLang="en-US" sz="3200" b="1"/>
              <a:t>内容</a:t>
            </a:r>
            <a:endParaRPr lang="zh-CN" altLang="en-US" sz="3200" b="1"/>
          </a:p>
        </p:txBody>
      </p:sp>
      <p:sp>
        <p:nvSpPr>
          <p:cNvPr id="41" name="文本框 16"/>
          <p:cNvSpPr txBox="1">
            <a:spLocks noChangeArrowheads="1"/>
          </p:cNvSpPr>
          <p:nvPr/>
        </p:nvSpPr>
        <p:spPr bwMode="auto">
          <a:xfrm>
            <a:off x="9369425" y="4572000"/>
            <a:ext cx="1041400" cy="582613"/>
          </a:xfrm>
          <a:prstGeom prst="rect">
            <a:avLst/>
          </a:prstGeom>
          <a:noFill/>
          <a:ln w="9525">
            <a:noFill/>
            <a:miter lim="800000"/>
          </a:ln>
        </p:spPr>
        <p:txBody>
          <a:bodyPr>
            <a:spAutoFit/>
          </a:bodyPr>
          <a:lstStyle/>
          <a:p>
            <a:r>
              <a:rPr lang="zh-CN" altLang="en-US" sz="3200" b="1"/>
              <a:t>效力</a:t>
            </a:r>
            <a:endParaRPr lang="zh-CN" altLang="en-US" sz="3200" b="1"/>
          </a:p>
        </p:txBody>
      </p:sp>
      <p:sp>
        <p:nvSpPr>
          <p:cNvPr id="42" name="文本框 17"/>
          <p:cNvSpPr txBox="1">
            <a:spLocks noChangeArrowheads="1"/>
          </p:cNvSpPr>
          <p:nvPr/>
        </p:nvSpPr>
        <p:spPr bwMode="auto">
          <a:xfrm>
            <a:off x="10939463" y="4572000"/>
            <a:ext cx="1030287" cy="582613"/>
          </a:xfrm>
          <a:prstGeom prst="rect">
            <a:avLst/>
          </a:prstGeom>
          <a:noFill/>
          <a:ln w="9525">
            <a:noFill/>
            <a:miter lim="800000"/>
          </a:ln>
        </p:spPr>
        <p:txBody>
          <a:bodyPr>
            <a:spAutoFit/>
          </a:bodyPr>
          <a:lstStyle/>
          <a:p>
            <a:r>
              <a:rPr lang="zh-CN" altLang="en-US" sz="3200" b="1"/>
              <a:t>程序</a:t>
            </a:r>
            <a:endParaRPr lang="zh-CN" altLang="en-US" sz="3200" b="1"/>
          </a:p>
        </p:txBody>
      </p:sp>
      <p:cxnSp>
        <p:nvCxnSpPr>
          <p:cNvPr id="43" name="直接箭头连接符 42"/>
          <p:cNvCxnSpPr/>
          <p:nvPr/>
        </p:nvCxnSpPr>
        <p:spPr>
          <a:xfrm flipH="1">
            <a:off x="4144963" y="4203700"/>
            <a:ext cx="696912" cy="419100"/>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4" name="直接箭头连接符 43"/>
          <p:cNvCxnSpPr/>
          <p:nvPr/>
        </p:nvCxnSpPr>
        <p:spPr>
          <a:xfrm>
            <a:off x="6281738" y="4203700"/>
            <a:ext cx="576262" cy="360363"/>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5" name="直接箭头连接符 44"/>
          <p:cNvCxnSpPr/>
          <p:nvPr/>
        </p:nvCxnSpPr>
        <p:spPr>
          <a:xfrm flipH="1">
            <a:off x="7994650" y="4164013"/>
            <a:ext cx="590550" cy="458787"/>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6" name="直接箭头连接符 45"/>
          <p:cNvCxnSpPr/>
          <p:nvPr/>
        </p:nvCxnSpPr>
        <p:spPr>
          <a:xfrm>
            <a:off x="9737725" y="4203700"/>
            <a:ext cx="136525" cy="379413"/>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7" name="直接箭头连接符 46"/>
          <p:cNvCxnSpPr>
            <a:endCxn id="42" idx="0"/>
          </p:cNvCxnSpPr>
          <p:nvPr/>
        </p:nvCxnSpPr>
        <p:spPr>
          <a:xfrm>
            <a:off x="10221913" y="4227513"/>
            <a:ext cx="1233487" cy="344487"/>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8" name="直接箭头连接符 47"/>
          <p:cNvCxnSpPr>
            <a:endCxn id="42" idx="0"/>
          </p:cNvCxnSpPr>
          <p:nvPr/>
        </p:nvCxnSpPr>
        <p:spPr>
          <a:xfrm flipH="1">
            <a:off x="5149850" y="3124200"/>
            <a:ext cx="987425" cy="52863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49" name="直接箭头连接符 48"/>
          <p:cNvCxnSpPr>
            <a:endCxn id="42" idx="0"/>
          </p:cNvCxnSpPr>
          <p:nvPr/>
        </p:nvCxnSpPr>
        <p:spPr>
          <a:xfrm>
            <a:off x="8226425" y="3019425"/>
            <a:ext cx="1069975" cy="498475"/>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pic>
        <p:nvPicPr>
          <p:cNvPr id="73" name="图片 3" descr="timg2"/>
          <p:cNvPicPr>
            <a:picLocks noChangeAspect="1" noChangeArrowheads="1"/>
          </p:cNvPicPr>
          <p:nvPr/>
        </p:nvPicPr>
        <p:blipFill>
          <a:blip r:embed="rId1" cstate="print"/>
          <a:srcRect/>
          <a:stretch>
            <a:fillRect/>
          </a:stretch>
        </p:blipFill>
        <p:spPr bwMode="auto">
          <a:xfrm>
            <a:off x="190500" y="1265236"/>
            <a:ext cx="3251200" cy="4602164"/>
          </a:xfrm>
          <a:prstGeom prst="rect">
            <a:avLst/>
          </a:prstGeom>
          <a:noFill/>
          <a:ln w="9525">
            <a:noFill/>
            <a:miter lim="800000"/>
            <a:headEnd/>
            <a:tailEnd/>
          </a:ln>
        </p:spPr>
      </p:pic>
      <p:sp>
        <p:nvSpPr>
          <p:cNvPr id="74"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sym typeface="+mn-ea"/>
              </a:rPr>
              <a:t>   总结全课</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4"/>
                                        </p:tgtEl>
                                        <p:attrNameLst>
                                          <p:attrName>ppt_y</p:attrName>
                                        </p:attrNameLst>
                                      </p:cBhvr>
                                      <p:tavLst>
                                        <p:tav tm="0">
                                          <p:val>
                                            <p:strVal val="#ppt_y"/>
                                          </p:val>
                                        </p:tav>
                                        <p:tav tm="100000">
                                          <p:val>
                                            <p:strVal val="#ppt_y"/>
                                          </p:val>
                                        </p:tav>
                                      </p:tavLst>
                                    </p:anim>
                                    <p:anim calcmode="lin" valueType="num">
                                      <p:cBhvr>
                                        <p:cTn id="9" dur="500" fill="hold"/>
                                        <p:tgtEl>
                                          <p:spTgt spid="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ppt_x"/>
                                          </p:val>
                                        </p:tav>
                                        <p:tav tm="100000">
                                          <p:val>
                                            <p:strVal val="#ppt_x"/>
                                          </p:val>
                                        </p:tav>
                                      </p:tavLst>
                                    </p:anim>
                                    <p:anim calcmode="lin" valueType="num">
                                      <p:cBhvr additive="base">
                                        <p:cTn id="25" dur="500" fill="hold"/>
                                        <p:tgtEl>
                                          <p:spTgt spid="4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500" fill="hold"/>
                                        <p:tgtEl>
                                          <p:spTgt spid="44"/>
                                        </p:tgtEl>
                                        <p:attrNameLst>
                                          <p:attrName>ppt_x</p:attrName>
                                        </p:attrNameLst>
                                      </p:cBhvr>
                                      <p:tavLst>
                                        <p:tav tm="0">
                                          <p:val>
                                            <p:strVal val="#ppt_x"/>
                                          </p:val>
                                        </p:tav>
                                        <p:tav tm="100000">
                                          <p:val>
                                            <p:strVal val="#ppt_x"/>
                                          </p:val>
                                        </p:tav>
                                      </p:tavLst>
                                    </p:anim>
                                    <p:anim calcmode="lin" valueType="num">
                                      <p:cBhvr additive="base">
                                        <p:cTn id="49" dur="500" fill="hold"/>
                                        <p:tgtEl>
                                          <p:spTgt spid="4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500" fill="hold"/>
                                        <p:tgtEl>
                                          <p:spTgt spid="39"/>
                                        </p:tgtEl>
                                        <p:attrNameLst>
                                          <p:attrName>ppt_x</p:attrName>
                                        </p:attrNameLst>
                                      </p:cBhvr>
                                      <p:tavLst>
                                        <p:tav tm="0">
                                          <p:val>
                                            <p:strVal val="#ppt_x"/>
                                          </p:val>
                                        </p:tav>
                                        <p:tav tm="100000">
                                          <p:val>
                                            <p:strVal val="#ppt_x"/>
                                          </p:val>
                                        </p:tav>
                                      </p:tavLst>
                                    </p:anim>
                                    <p:anim calcmode="lin" valueType="num">
                                      <p:cBhvr additive="base">
                                        <p:cTn id="53" dur="500" fill="hold"/>
                                        <p:tgtEl>
                                          <p:spTgt spid="39"/>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additive="base">
                                        <p:cTn id="56" dur="500" fill="hold"/>
                                        <p:tgtEl>
                                          <p:spTgt spid="45"/>
                                        </p:tgtEl>
                                        <p:attrNameLst>
                                          <p:attrName>ppt_x</p:attrName>
                                        </p:attrNameLst>
                                      </p:cBhvr>
                                      <p:tavLst>
                                        <p:tav tm="0">
                                          <p:val>
                                            <p:strVal val="#ppt_x"/>
                                          </p:val>
                                        </p:tav>
                                        <p:tav tm="100000">
                                          <p:val>
                                            <p:strVal val="#ppt_x"/>
                                          </p:val>
                                        </p:tav>
                                      </p:tavLst>
                                    </p:anim>
                                    <p:anim calcmode="lin" valueType="num">
                                      <p:cBhvr additive="base">
                                        <p:cTn id="57" dur="500" fill="hold"/>
                                        <p:tgtEl>
                                          <p:spTgt spid="4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ppt_x"/>
                                          </p:val>
                                        </p:tav>
                                        <p:tav tm="100000">
                                          <p:val>
                                            <p:strVal val="#ppt_x"/>
                                          </p:val>
                                        </p:tav>
                                      </p:tavLst>
                                    </p:anim>
                                    <p:anim calcmode="lin" valueType="num">
                                      <p:cBhvr additive="base">
                                        <p:cTn id="61" dur="500" fill="hold"/>
                                        <p:tgtEl>
                                          <p:spTgt spid="4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500" fill="hold"/>
                                        <p:tgtEl>
                                          <p:spTgt spid="46"/>
                                        </p:tgtEl>
                                        <p:attrNameLst>
                                          <p:attrName>ppt_x</p:attrName>
                                        </p:attrNameLst>
                                      </p:cBhvr>
                                      <p:tavLst>
                                        <p:tav tm="0">
                                          <p:val>
                                            <p:strVal val="#ppt_x"/>
                                          </p:val>
                                        </p:tav>
                                        <p:tav tm="100000">
                                          <p:val>
                                            <p:strVal val="#ppt_x"/>
                                          </p:val>
                                        </p:tav>
                                      </p:tavLst>
                                    </p:anim>
                                    <p:anim calcmode="lin" valueType="num">
                                      <p:cBhvr additive="base">
                                        <p:cTn id="65" dur="500" fill="hold"/>
                                        <p:tgtEl>
                                          <p:spTgt spid="4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ppt_x"/>
                                          </p:val>
                                        </p:tav>
                                        <p:tav tm="100000">
                                          <p:val>
                                            <p:strVal val="#ppt_x"/>
                                          </p:val>
                                        </p:tav>
                                      </p:tavLst>
                                    </p:anim>
                                    <p:anim calcmode="lin" valueType="num">
                                      <p:cBhvr additive="base">
                                        <p:cTn id="69" dur="500" fill="hold"/>
                                        <p:tgtEl>
                                          <p:spTgt spid="41"/>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fill="hold"/>
                                        <p:tgtEl>
                                          <p:spTgt spid="47"/>
                                        </p:tgtEl>
                                        <p:attrNameLst>
                                          <p:attrName>ppt_x</p:attrName>
                                        </p:attrNameLst>
                                      </p:cBhvr>
                                      <p:tavLst>
                                        <p:tav tm="0">
                                          <p:val>
                                            <p:strVal val="#ppt_x"/>
                                          </p:val>
                                        </p:tav>
                                        <p:tav tm="100000">
                                          <p:val>
                                            <p:strVal val="#ppt_x"/>
                                          </p:val>
                                        </p:tav>
                                      </p:tavLst>
                                    </p:anim>
                                    <p:anim calcmode="lin" valueType="num">
                                      <p:cBhvr additive="base">
                                        <p:cTn id="73" dur="500" fill="hold"/>
                                        <p:tgtEl>
                                          <p:spTgt spid="4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 calcmode="lin" valueType="num">
                                      <p:cBhvr additive="base">
                                        <p:cTn id="76" dur="500" fill="hold"/>
                                        <p:tgtEl>
                                          <p:spTgt spid="42"/>
                                        </p:tgtEl>
                                        <p:attrNameLst>
                                          <p:attrName>ppt_x</p:attrName>
                                        </p:attrNameLst>
                                      </p:cBhvr>
                                      <p:tavLst>
                                        <p:tav tm="0">
                                          <p:val>
                                            <p:strVal val="#ppt_x"/>
                                          </p:val>
                                        </p:tav>
                                        <p:tav tm="100000">
                                          <p:val>
                                            <p:strVal val="#ppt_x"/>
                                          </p:val>
                                        </p:tav>
                                      </p:tavLst>
                                    </p:anim>
                                    <p:anim calcmode="lin" valueType="num">
                                      <p:cBhvr additive="base">
                                        <p:cTn id="7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35" grpId="0"/>
      <p:bldP spid="36" grpId="0"/>
      <p:bldP spid="37" grpId="0"/>
      <p:bldP spid="38" grpId="0"/>
      <p:bldP spid="39" grpId="0"/>
      <p:bldP spid="40" grpId="0"/>
      <p:bldP spid="41"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2925910" y="1746122"/>
            <a:ext cx="6254682" cy="830634"/>
          </a:xfrm>
          <a:prstGeom prst="rect">
            <a:avLst/>
          </a:prstGeom>
          <a:noFill/>
        </p:spPr>
        <p:txBody>
          <a:bodyPr wrap="square" lIns="91400" tIns="45699" rIns="91400" bIns="45699" rtlCol="0">
            <a:spAutoFit/>
          </a:bodyPr>
          <a:lstStyle/>
          <a:p>
            <a:pPr algn="ctr"/>
            <a:r>
              <a:rPr lang="zh-CN" altLang="en-US" sz="4800" b="1" dirty="0" smtClean="0">
                <a:solidFill>
                  <a:srgbClr val="C00000"/>
                </a:solidFill>
                <a:latin typeface="微软雅黑" panose="020B0503020204020204" pitchFamily="34" charset="-122"/>
                <a:ea typeface="微软雅黑" panose="020B0503020204020204" pitchFamily="34" charset="-122"/>
              </a:rPr>
              <a:t>做一做</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642498" y="270753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6"/>
          <p:cNvSpPr txBox="1"/>
          <p:nvPr/>
        </p:nvSpPr>
        <p:spPr>
          <a:xfrm>
            <a:off x="2925942" y="3015939"/>
            <a:ext cx="7094357" cy="1197610"/>
          </a:xfrm>
          <a:prstGeom prst="rect">
            <a:avLst/>
          </a:prstGeom>
          <a:noFill/>
        </p:spPr>
        <p:txBody>
          <a:bodyPr wrap="square" lIns="91400" tIns="45699" rIns="91400" bIns="45699" rtlCol="0">
            <a:spAutoFit/>
          </a:bodyPr>
          <a:lstStyle/>
          <a:p>
            <a:r>
              <a:rPr lang="zh-CN" altLang="en-US" sz="7200" b="1" dirty="0" smtClean="0">
                <a:solidFill>
                  <a:srgbClr val="0070C0"/>
                </a:solidFill>
                <a:latin typeface="+mn-ea"/>
              </a:rPr>
              <a:t>宪法宣传我行动</a:t>
            </a:r>
            <a:endParaRPr lang="zh-CN" altLang="en-US" sz="7200" b="1" dirty="0">
              <a:solidFill>
                <a:srgbClr val="0070C0"/>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100"/>
                            </p:stCondLst>
                            <p:childTnLst>
                              <p:par>
                                <p:cTn id="17" presetID="12" presetClass="entr" presetSubtype="4" fill="hold" grpId="0" nodeType="afterEffect">
                                  <p:stCondLst>
                                    <p:cond delay="0"/>
                                  </p:stCondLst>
                                  <p:iterate type="lt">
                                    <p:tmPct val="10000"/>
                                  </p:iterate>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50"/>
                                        <p:tgtEl>
                                          <p:spTgt spid="20"/>
                                        </p:tgtEl>
                                        <p:attrNameLst>
                                          <p:attrName>ppt_y</p:attrName>
                                        </p:attrNameLst>
                                      </p:cBhvr>
                                      <p:tavLst>
                                        <p:tav tm="0">
                                          <p:val>
                                            <p:strVal val="#ppt_y+#ppt_h*1.125000"/>
                                          </p:val>
                                        </p:tav>
                                        <p:tav tm="100000">
                                          <p:val>
                                            <p:strVal val="#ppt_y"/>
                                          </p:val>
                                        </p:tav>
                                      </p:tavLst>
                                    </p:anim>
                                    <p:animEffect transition="in" filter="wipe(up)">
                                      <p:cBhvr>
                                        <p:cTn id="2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zh-CN" altLang="en-US" sz="4000" b="1" dirty="0" smtClean="0">
                <a:solidFill>
                  <a:srgbClr val="C00000"/>
                </a:solidFill>
                <a:latin typeface="微软雅黑" panose="020B0503020204020204" pitchFamily="34" charset="-122"/>
                <a:ea typeface="微软雅黑" panose="020B0503020204020204" pitchFamily="34" charset="-122"/>
              </a:rPr>
              <a:t>   宪法宣传我行动</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1" cstate="print"/>
          <a:stretch>
            <a:fillRect/>
          </a:stretch>
        </p:blipFill>
        <p:spPr>
          <a:xfrm>
            <a:off x="452753" y="4000500"/>
            <a:ext cx="3344547" cy="2275889"/>
          </a:xfrm>
          <a:prstGeom prst="rect">
            <a:avLst/>
          </a:prstGeom>
          <a:effectLst>
            <a:softEdge rad="127000"/>
          </a:effectLst>
        </p:spPr>
      </p:pic>
      <p:pic>
        <p:nvPicPr>
          <p:cNvPr id="53250" name="Picture 2" descr="https://ss1.bdstatic.com/70cFuXSh_Q1YnxGkpoWK1HF6hhy/it/u=3739716138,1566356109&amp;fm=27&amp;gp=0.jpg"/>
          <p:cNvPicPr>
            <a:picLocks noChangeAspect="1" noChangeArrowheads="1"/>
          </p:cNvPicPr>
          <p:nvPr/>
        </p:nvPicPr>
        <p:blipFill>
          <a:blip r:embed="rId2" cstate="print"/>
          <a:srcRect/>
          <a:stretch>
            <a:fillRect/>
          </a:stretch>
        </p:blipFill>
        <p:spPr bwMode="auto">
          <a:xfrm>
            <a:off x="7924800" y="4178300"/>
            <a:ext cx="2997199" cy="2030565"/>
          </a:xfrm>
          <a:prstGeom prst="rect">
            <a:avLst/>
          </a:prstGeom>
          <a:noFill/>
        </p:spPr>
      </p:pic>
      <p:pic>
        <p:nvPicPr>
          <p:cNvPr id="17" name="图片 4" descr="timg1"/>
          <p:cNvPicPr>
            <a:picLocks noChangeAspect="1" noChangeArrowheads="1"/>
          </p:cNvPicPr>
          <p:nvPr/>
        </p:nvPicPr>
        <p:blipFill>
          <a:blip r:embed="rId3" cstate="print"/>
          <a:srcRect/>
          <a:stretch>
            <a:fillRect/>
          </a:stretch>
        </p:blipFill>
        <p:spPr bwMode="auto">
          <a:xfrm>
            <a:off x="4064000" y="2984500"/>
            <a:ext cx="3582988" cy="1962150"/>
          </a:xfrm>
          <a:prstGeom prst="rect">
            <a:avLst/>
          </a:prstGeom>
          <a:noFill/>
          <a:ln w="9525">
            <a:noFill/>
            <a:miter lim="800000"/>
            <a:headEnd/>
            <a:tailEnd/>
          </a:ln>
        </p:spPr>
      </p:pic>
      <p:sp>
        <p:nvSpPr>
          <p:cNvPr id="18" name="文本框 1"/>
          <p:cNvSpPr txBox="1">
            <a:spLocks noChangeArrowheads="1"/>
          </p:cNvSpPr>
          <p:nvPr/>
        </p:nvSpPr>
        <p:spPr bwMode="auto">
          <a:xfrm>
            <a:off x="2985135" y="941070"/>
            <a:ext cx="5740400" cy="1938020"/>
          </a:xfrm>
          <a:prstGeom prst="rect">
            <a:avLst/>
          </a:prstGeom>
          <a:solidFill>
            <a:schemeClr val="bg1"/>
          </a:solidFill>
          <a:ln w="9525">
            <a:noFill/>
            <a:miter lim="800000"/>
          </a:ln>
        </p:spPr>
        <p:txBody>
          <a:bodyPr wrap="square">
            <a:spAutoFit/>
          </a:bodyPr>
          <a:lstStyle/>
          <a:p>
            <a:r>
              <a:rPr lang="en-US" altLang="zh-CN" sz="3600" b="1" dirty="0">
                <a:solidFill>
                  <a:srgbClr val="FF0000"/>
                </a:solidFill>
                <a:latin typeface="宋体" panose="02010600030101010101" pitchFamily="2" charset="-122"/>
                <a:ea typeface="华文细黑" panose="02010600040101010101" pitchFamily="2" charset="-122"/>
              </a:rPr>
              <a:t>  </a:t>
            </a:r>
            <a:r>
              <a:rPr lang="en-US" altLang="zh-CN" sz="3600" b="1" dirty="0" smtClean="0">
                <a:solidFill>
                  <a:srgbClr val="FF0000"/>
                </a:solidFill>
                <a:latin typeface="宋体" panose="02010600030101010101" pitchFamily="2" charset="-122"/>
                <a:ea typeface="华文细黑" panose="02010600040101010101" pitchFamily="2" charset="-122"/>
              </a:rPr>
              <a:t>      </a:t>
            </a:r>
            <a:r>
              <a:rPr lang="zh-CN" altLang="en-US" sz="3600" b="1" dirty="0" smtClean="0">
                <a:solidFill>
                  <a:srgbClr val="FF0000"/>
                </a:solidFill>
                <a:latin typeface="宋体" panose="02010600030101010101" pitchFamily="2" charset="-122"/>
                <a:ea typeface="华文细黑" panose="02010600040101010101" pitchFamily="2" charset="-122"/>
              </a:rPr>
              <a:t>课</a:t>
            </a:r>
            <a:r>
              <a:rPr lang="zh-CN" altLang="en-US" sz="3600" b="1" dirty="0">
                <a:solidFill>
                  <a:srgbClr val="FF0000"/>
                </a:solidFill>
                <a:latin typeface="宋体" panose="02010600030101010101" pitchFamily="2" charset="-122"/>
                <a:ea typeface="华文细黑" panose="02010600040101010101" pitchFamily="2" charset="-122"/>
              </a:rPr>
              <a:t>后作业</a:t>
            </a:r>
            <a:endParaRPr lang="zh-CN" altLang="en-US" sz="3600" b="1" dirty="0">
              <a:solidFill>
                <a:srgbClr val="FF0000"/>
              </a:solidFill>
              <a:latin typeface="宋体" panose="02010600030101010101" pitchFamily="2" charset="-122"/>
              <a:ea typeface="华文细黑" panose="02010600040101010101" pitchFamily="2" charset="-122"/>
            </a:endParaRPr>
          </a:p>
          <a:p>
            <a:endParaRPr lang="en-US" altLang="zh-CN" sz="2800" b="1" dirty="0">
              <a:solidFill>
                <a:srgbClr val="FF0000"/>
              </a:solidFill>
              <a:latin typeface="宋体" panose="02010600030101010101" pitchFamily="2" charset="-122"/>
              <a:ea typeface="华文细黑" panose="02010600040101010101" pitchFamily="2" charset="-122"/>
            </a:endParaRPr>
          </a:p>
          <a:p>
            <a:r>
              <a:rPr lang="en-US" altLang="zh-CN" sz="2800" b="1" dirty="0">
                <a:solidFill>
                  <a:srgbClr val="FF0000"/>
                </a:solidFill>
                <a:latin typeface="宋体" panose="02010600030101010101" pitchFamily="2" charset="-122"/>
                <a:ea typeface="华文细黑" panose="02010600040101010101" pitchFamily="2" charset="-122"/>
              </a:rPr>
              <a:t>1.</a:t>
            </a:r>
            <a:r>
              <a:rPr lang="zh-CN" altLang="en-US" sz="2800" b="1" dirty="0">
                <a:solidFill>
                  <a:srgbClr val="FF0000"/>
                </a:solidFill>
                <a:latin typeface="宋体" panose="02010600030101010101" pitchFamily="2" charset="-122"/>
                <a:ea typeface="华文细黑" panose="02010600040101010101" pitchFamily="2" charset="-122"/>
              </a:rPr>
              <a:t>向父母宣传</a:t>
            </a:r>
            <a:r>
              <a:rPr lang="zh-CN" altLang="en-US" sz="2800" b="1" dirty="0">
                <a:solidFill>
                  <a:srgbClr val="FF0000"/>
                </a:solidFill>
                <a:latin typeface="宋体" panose="02010600030101010101" pitchFamily="2" charset="-122"/>
                <a:ea typeface="华文细黑" panose="02010600040101010101" pitchFamily="2" charset="-122"/>
                <a:sym typeface="宋体" panose="02010600030101010101" pitchFamily="2" charset="-122"/>
              </a:rPr>
              <a:t>宪法</a:t>
            </a:r>
            <a:r>
              <a:rPr lang="zh-CN" altLang="en-US" sz="2800" b="1" dirty="0" smtClean="0">
                <a:solidFill>
                  <a:srgbClr val="FF0000"/>
                </a:solidFill>
                <a:latin typeface="宋体" panose="02010600030101010101" pitchFamily="2" charset="-122"/>
                <a:ea typeface="华文细黑" panose="02010600040101010101" pitchFamily="2" charset="-122"/>
              </a:rPr>
              <a:t>，做</a:t>
            </a:r>
            <a:r>
              <a:rPr lang="zh-CN" altLang="en-US" sz="2800" b="1" dirty="0">
                <a:solidFill>
                  <a:srgbClr val="FF0000"/>
                </a:solidFill>
                <a:latin typeface="宋体" panose="02010600030101010101" pitchFamily="2" charset="-122"/>
                <a:ea typeface="华文细黑" panose="02010600040101010101" pitchFamily="2" charset="-122"/>
              </a:rPr>
              <a:t>普法宣传员</a:t>
            </a:r>
            <a:endParaRPr lang="zh-CN" altLang="en-US" sz="2800" b="1" dirty="0">
              <a:solidFill>
                <a:srgbClr val="FF0000"/>
              </a:solidFill>
              <a:latin typeface="宋体" panose="02010600030101010101" pitchFamily="2" charset="-122"/>
              <a:ea typeface="华文细黑" panose="02010600040101010101" pitchFamily="2" charset="-122"/>
            </a:endParaRPr>
          </a:p>
          <a:p>
            <a:r>
              <a:rPr lang="en-US" altLang="zh-CN" sz="2800" b="1" dirty="0">
                <a:solidFill>
                  <a:srgbClr val="FF0000"/>
                </a:solidFill>
                <a:latin typeface="宋体" panose="02010600030101010101" pitchFamily="2" charset="-122"/>
                <a:ea typeface="华文细黑" panose="02010600040101010101" pitchFamily="2" charset="-122"/>
              </a:rPr>
              <a:t>2.</a:t>
            </a:r>
            <a:r>
              <a:rPr lang="zh-CN" altLang="en-US" sz="2800" b="1" dirty="0">
                <a:solidFill>
                  <a:srgbClr val="FF0000"/>
                </a:solidFill>
                <a:latin typeface="宋体" panose="02010600030101010101" pitchFamily="2" charset="-122"/>
                <a:ea typeface="华文细黑" panose="02010600040101010101" pitchFamily="2" charset="-122"/>
              </a:rPr>
              <a:t>写一写我或我家与宪法的小故事</a:t>
            </a:r>
            <a:endParaRPr lang="zh-CN" altLang="en-US" sz="2800" b="1" dirty="0">
              <a:solidFill>
                <a:srgbClr val="FF0000"/>
              </a:solidFill>
              <a:latin typeface="宋体" panose="02010600030101010101" pitchFamily="2" charset="-122"/>
              <a:ea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1533355" y="1266062"/>
            <a:ext cx="6254682" cy="828675"/>
          </a:xfrm>
          <a:prstGeom prst="rect">
            <a:avLst/>
          </a:prstGeom>
          <a:noFill/>
        </p:spPr>
        <p:txBody>
          <a:bodyPr wrap="square" lIns="91400" tIns="45699" rIns="91400" bIns="45699" rtlCol="0">
            <a:spAutoFit/>
          </a:bodyPr>
          <a:lstStyle/>
          <a:p>
            <a:pPr algn="ctr"/>
            <a:r>
              <a:rPr lang="en-US" altLang="zh-CN" sz="4800" b="1" smtClean="0">
                <a:solidFill>
                  <a:srgbClr val="C00000"/>
                </a:solidFill>
                <a:latin typeface="微软雅黑" panose="020B0503020204020204" pitchFamily="34" charset="-122"/>
                <a:ea typeface="微软雅黑" panose="020B0503020204020204" pitchFamily="34" charset="-122"/>
              </a:rPr>
              <a:t>                   </a:t>
            </a:r>
            <a:r>
              <a:rPr lang="zh-CN" altLang="en-US" sz="4800" b="1" smtClean="0">
                <a:solidFill>
                  <a:srgbClr val="C00000"/>
                </a:solidFill>
                <a:latin typeface="微软雅黑" panose="020B0503020204020204" pitchFamily="34" charset="-122"/>
                <a:ea typeface="微软雅黑" panose="020B0503020204020204" pitchFamily="34" charset="-122"/>
              </a:rPr>
              <a:t>说一说：</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597413" y="2239541"/>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矩形 7"/>
          <p:cNvSpPr/>
          <p:nvPr/>
        </p:nvSpPr>
        <p:spPr>
          <a:xfrm>
            <a:off x="2597150" y="2556510"/>
            <a:ext cx="679069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 </a:t>
            </a:r>
            <a:r>
              <a:rPr lang="zh-CN" altLang="en-US" sz="7200" b="1">
                <a:solidFill>
                  <a:schemeClr val="tx1"/>
                </a:solidFill>
                <a:effectLst>
                  <a:outerShdw blurRad="38100" dist="19050" dir="2700000" algn="tl" rotWithShape="0">
                    <a:schemeClr val="dk1">
                      <a:alpha val="40000"/>
                    </a:schemeClr>
                  </a:outerShdw>
                </a:effectLst>
              </a:rPr>
              <a:t>我与宪法的故事</a:t>
            </a:r>
            <a:endParaRPr lang="zh-CN" altLang="en-US" sz="72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1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210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 y="3530600"/>
            <a:ext cx="12203180" cy="332740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00" y="571500"/>
            <a:ext cx="2571115" cy="2280920"/>
          </a:xfrm>
          <a:prstGeom prst="rect">
            <a:avLst/>
          </a:prstGeom>
        </p:spPr>
      </p:pic>
      <p:sp>
        <p:nvSpPr>
          <p:cNvPr id="7" name="文本框 6"/>
          <p:cNvSpPr txBox="1"/>
          <p:nvPr/>
        </p:nvSpPr>
        <p:spPr>
          <a:xfrm>
            <a:off x="3071949" y="2769412"/>
            <a:ext cx="7505923" cy="1015663"/>
          </a:xfrm>
          <a:prstGeom prst="rect">
            <a:avLst/>
          </a:prstGeom>
          <a:noFill/>
        </p:spPr>
        <p:txBody>
          <a:bodyPr wrap="square" rtlCol="0">
            <a:spAutoFit/>
          </a:bodyPr>
          <a:lstStyle/>
          <a:p>
            <a:r>
              <a:rPr lang="en-US" altLang="zh-CN" sz="3725" b="1" dirty="0">
                <a:solidFill>
                  <a:srgbClr val="FF0000"/>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  </a:t>
            </a:r>
            <a:r>
              <a:rPr lang="zh-CN" altLang="en-US" sz="6000" b="1" dirty="0" smtClean="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坚 </a:t>
            </a:r>
            <a:r>
              <a:rPr lang="zh-CN" altLang="en-US" sz="6000" b="1" dirty="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rPr>
              <a:t>持 依 宪 治 国</a:t>
            </a:r>
            <a:endParaRPr lang="zh-CN" altLang="en-US" sz="6000" b="1" dirty="0">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sym typeface="+mn-ea"/>
            </a:endParaRPr>
          </a:p>
        </p:txBody>
      </p:sp>
      <p:sp>
        <p:nvSpPr>
          <p:cNvPr id="8" name="TextBox 54"/>
          <p:cNvSpPr txBox="1"/>
          <p:nvPr/>
        </p:nvSpPr>
        <p:spPr>
          <a:xfrm>
            <a:off x="3720465" y="3902710"/>
            <a:ext cx="5094605" cy="1198880"/>
          </a:xfrm>
          <a:prstGeom prst="rect">
            <a:avLst/>
          </a:prstGeom>
          <a:noFill/>
        </p:spPr>
        <p:txBody>
          <a:bodyPr wrap="square" rtlCol="0">
            <a:spAutoFit/>
          </a:bodyPr>
          <a:lstStyle/>
          <a:p>
            <a:pPr algn="ctr"/>
            <a:r>
              <a:rPr lang="zh-CN" sz="4000" dirty="0">
                <a:solidFill>
                  <a:srgbClr val="000000"/>
                </a:solidFill>
                <a:latin typeface="华文行楷" panose="02010800040101010101" pitchFamily="2" charset="-122"/>
                <a:ea typeface="华文行楷" panose="02010800040101010101" pitchFamily="2" charset="-122"/>
              </a:rPr>
              <a:t>常州第二十四中学</a:t>
            </a:r>
            <a:endParaRPr lang="zh-CN" sz="4000" dirty="0">
              <a:solidFill>
                <a:srgbClr val="000000"/>
              </a:solidFill>
              <a:latin typeface="华文行楷" panose="02010800040101010101" pitchFamily="2" charset="-122"/>
              <a:ea typeface="华文行楷" panose="02010800040101010101" pitchFamily="2" charset="-122"/>
            </a:endParaRPr>
          </a:p>
          <a:p>
            <a:pPr algn="ctr"/>
            <a:r>
              <a:rPr lang="zh-CN" sz="3200" dirty="0">
                <a:solidFill>
                  <a:srgbClr val="000000"/>
                </a:solidFill>
                <a:latin typeface="华文行楷" panose="02010800040101010101" pitchFamily="2" charset="-122"/>
                <a:ea typeface="华文行楷" panose="02010800040101010101" pitchFamily="2" charset="-122"/>
              </a:rPr>
              <a:t>李锁芳</a:t>
            </a:r>
            <a:endParaRPr lang="zh-CN" sz="3200" dirty="0">
              <a:solidFill>
                <a:srgbClr val="000000"/>
              </a:solidFill>
              <a:latin typeface="华文行楷" panose="02010800040101010101" pitchFamily="2" charset="-122"/>
              <a:ea typeface="华文行楷" panose="02010800040101010101" pitchFamily="2" charset="-12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145" y="374667"/>
            <a:ext cx="2142748" cy="2267717"/>
          </a:xfrm>
          <a:prstGeom prst="rect">
            <a:avLst/>
          </a:prstGeom>
        </p:spPr>
      </p:pic>
      <p:grpSp>
        <p:nvGrpSpPr>
          <p:cNvPr id="12" name="Group 550"/>
          <p:cNvGrpSpPr/>
          <p:nvPr/>
        </p:nvGrpSpPr>
        <p:grpSpPr bwMode="auto">
          <a:xfrm>
            <a:off x="5266690" y="1011555"/>
            <a:ext cx="1582420" cy="963295"/>
            <a:chOff x="295" y="3475"/>
            <a:chExt cx="1407" cy="1407"/>
          </a:xfrm>
        </p:grpSpPr>
        <p:sp>
          <p:nvSpPr>
            <p:cNvPr id="1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latin typeface="Arial" panose="020B0604020202020204" pitchFamily="34" charset="0"/>
                <a:ea typeface="宋体" panose="02010600030101010101" pitchFamily="2" charset="-122"/>
              </a:endParaRPr>
            </a:p>
          </p:txBody>
        </p:sp>
        <p:grpSp>
          <p:nvGrpSpPr>
            <p:cNvPr id="14" name="Group 552"/>
            <p:cNvGrpSpPr/>
            <p:nvPr/>
          </p:nvGrpSpPr>
          <p:grpSpPr bwMode="auto">
            <a:xfrm>
              <a:off x="473" y="3657"/>
              <a:ext cx="1057" cy="1055"/>
              <a:chOff x="-6057" y="-2209"/>
              <a:chExt cx="2219" cy="2219"/>
            </a:xfrm>
          </p:grpSpPr>
          <p:sp>
            <p:nvSpPr>
              <p:cNvPr id="1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nvGrpSpPr>
              <p:cNvPr id="16" name="Group 554"/>
              <p:cNvGrpSpPr/>
              <p:nvPr/>
            </p:nvGrpSpPr>
            <p:grpSpPr bwMode="auto">
              <a:xfrm>
                <a:off x="-6057" y="-2209"/>
                <a:ext cx="2219" cy="2219"/>
                <a:chOff x="-4061" y="-880"/>
                <a:chExt cx="2219" cy="2219"/>
              </a:xfrm>
            </p:grpSpPr>
            <p:grpSp>
              <p:nvGrpSpPr>
                <p:cNvPr id="17" name="Group 555"/>
                <p:cNvGrpSpPr/>
                <p:nvPr/>
              </p:nvGrpSpPr>
              <p:grpSpPr bwMode="auto">
                <a:xfrm>
                  <a:off x="-4061" y="-880"/>
                  <a:ext cx="2219" cy="2219"/>
                  <a:chOff x="-3925" y="-789"/>
                  <a:chExt cx="2219" cy="2219"/>
                </a:xfrm>
              </p:grpSpPr>
              <p:grpSp>
                <p:nvGrpSpPr>
                  <p:cNvPr id="33" name="Group 556"/>
                  <p:cNvGrpSpPr>
                    <a:grpSpLocks noChangeAspect="1"/>
                  </p:cNvGrpSpPr>
                  <p:nvPr/>
                </p:nvGrpSpPr>
                <p:grpSpPr bwMode="auto">
                  <a:xfrm>
                    <a:off x="-3925" y="-788"/>
                    <a:ext cx="2219" cy="2202"/>
                    <a:chOff x="168" y="696"/>
                    <a:chExt cx="1429" cy="1429"/>
                  </a:xfrm>
                </p:grpSpPr>
                <p:grpSp>
                  <p:nvGrpSpPr>
                    <p:cNvPr id="41" name="Group 557"/>
                    <p:cNvGrpSpPr>
                      <a:grpSpLocks noChangeAspect="1"/>
                    </p:cNvGrpSpPr>
                    <p:nvPr/>
                  </p:nvGrpSpPr>
                  <p:grpSpPr bwMode="auto">
                    <a:xfrm>
                      <a:off x="854" y="696"/>
                      <a:ext cx="56" cy="1429"/>
                      <a:chOff x="845" y="696"/>
                      <a:chExt cx="56" cy="1429"/>
                    </a:xfrm>
                  </p:grpSpPr>
                  <p:sp>
                    <p:nvSpPr>
                      <p:cNvPr id="4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42" name="Group 560"/>
                    <p:cNvGrpSpPr>
                      <a:grpSpLocks noChangeAspect="1"/>
                    </p:cNvGrpSpPr>
                    <p:nvPr/>
                  </p:nvGrpSpPr>
                  <p:grpSpPr bwMode="auto">
                    <a:xfrm rot="5400000">
                      <a:off x="855" y="696"/>
                      <a:ext cx="56" cy="1429"/>
                      <a:chOff x="845" y="696"/>
                      <a:chExt cx="56" cy="1429"/>
                    </a:xfrm>
                  </p:grpSpPr>
                  <p:sp>
                    <p:nvSpPr>
                      <p:cNvPr id="4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nvGrpSpPr>
                  <p:cNvPr id="34" name="Group 563"/>
                  <p:cNvGrpSpPr>
                    <a:grpSpLocks noChangeAspect="1"/>
                  </p:cNvGrpSpPr>
                  <p:nvPr/>
                </p:nvGrpSpPr>
                <p:grpSpPr bwMode="auto">
                  <a:xfrm rot="2700000">
                    <a:off x="-3928" y="-780"/>
                    <a:ext cx="2219" cy="2202"/>
                    <a:chOff x="168" y="696"/>
                    <a:chExt cx="1429" cy="1429"/>
                  </a:xfrm>
                </p:grpSpPr>
                <p:grpSp>
                  <p:nvGrpSpPr>
                    <p:cNvPr id="35" name="Group 564"/>
                    <p:cNvGrpSpPr>
                      <a:grpSpLocks noChangeAspect="1"/>
                    </p:cNvGrpSpPr>
                    <p:nvPr/>
                  </p:nvGrpSpPr>
                  <p:grpSpPr bwMode="auto">
                    <a:xfrm>
                      <a:off x="854" y="696"/>
                      <a:ext cx="56" cy="1429"/>
                      <a:chOff x="845" y="696"/>
                      <a:chExt cx="56" cy="1429"/>
                    </a:xfrm>
                  </p:grpSpPr>
                  <p:sp>
                    <p:nvSpPr>
                      <p:cNvPr id="3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36" name="Group 567"/>
                    <p:cNvGrpSpPr>
                      <a:grpSpLocks noChangeAspect="1"/>
                    </p:cNvGrpSpPr>
                    <p:nvPr/>
                  </p:nvGrpSpPr>
                  <p:grpSpPr bwMode="auto">
                    <a:xfrm rot="5400000">
                      <a:off x="855" y="696"/>
                      <a:ext cx="56" cy="1429"/>
                      <a:chOff x="845" y="696"/>
                      <a:chExt cx="56" cy="1429"/>
                    </a:xfrm>
                  </p:grpSpPr>
                  <p:sp>
                    <p:nvSpPr>
                      <p:cNvPr id="3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grpSp>
              <p:nvGrpSpPr>
                <p:cNvPr id="18" name="Group 570"/>
                <p:cNvGrpSpPr/>
                <p:nvPr/>
              </p:nvGrpSpPr>
              <p:grpSpPr bwMode="auto">
                <a:xfrm rot="1320000">
                  <a:off x="-3746" y="-522"/>
                  <a:ext cx="1555" cy="1554"/>
                  <a:chOff x="-3925" y="-789"/>
                  <a:chExt cx="2219" cy="2219"/>
                </a:xfrm>
              </p:grpSpPr>
              <p:grpSp>
                <p:nvGrpSpPr>
                  <p:cNvPr id="19" name="Group 571"/>
                  <p:cNvGrpSpPr>
                    <a:grpSpLocks noChangeAspect="1"/>
                  </p:cNvGrpSpPr>
                  <p:nvPr/>
                </p:nvGrpSpPr>
                <p:grpSpPr bwMode="auto">
                  <a:xfrm>
                    <a:off x="-3925" y="-788"/>
                    <a:ext cx="2219" cy="2202"/>
                    <a:chOff x="168" y="696"/>
                    <a:chExt cx="1429" cy="1429"/>
                  </a:xfrm>
                </p:grpSpPr>
                <p:grpSp>
                  <p:nvGrpSpPr>
                    <p:cNvPr id="27" name="Group 572"/>
                    <p:cNvGrpSpPr>
                      <a:grpSpLocks noChangeAspect="1"/>
                    </p:cNvGrpSpPr>
                    <p:nvPr/>
                  </p:nvGrpSpPr>
                  <p:grpSpPr bwMode="auto">
                    <a:xfrm>
                      <a:off x="854" y="696"/>
                      <a:ext cx="56" cy="1429"/>
                      <a:chOff x="845" y="696"/>
                      <a:chExt cx="56" cy="1429"/>
                    </a:xfrm>
                  </p:grpSpPr>
                  <p:sp>
                    <p:nvSpPr>
                      <p:cNvPr id="3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28" name="Group 575"/>
                    <p:cNvGrpSpPr>
                      <a:grpSpLocks noChangeAspect="1"/>
                    </p:cNvGrpSpPr>
                    <p:nvPr/>
                  </p:nvGrpSpPr>
                  <p:grpSpPr bwMode="auto">
                    <a:xfrm rot="5400000">
                      <a:off x="855" y="696"/>
                      <a:ext cx="56" cy="1429"/>
                      <a:chOff x="845" y="696"/>
                      <a:chExt cx="56" cy="1429"/>
                    </a:xfrm>
                  </p:grpSpPr>
                  <p:sp>
                    <p:nvSpPr>
                      <p:cNvPr id="2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nvGrpSpPr>
                  <p:cNvPr id="20" name="Group 578"/>
                  <p:cNvGrpSpPr>
                    <a:grpSpLocks noChangeAspect="1"/>
                  </p:cNvGrpSpPr>
                  <p:nvPr/>
                </p:nvGrpSpPr>
                <p:grpSpPr bwMode="auto">
                  <a:xfrm rot="2700000">
                    <a:off x="-3928" y="-780"/>
                    <a:ext cx="2219" cy="2202"/>
                    <a:chOff x="168" y="696"/>
                    <a:chExt cx="1429" cy="1429"/>
                  </a:xfrm>
                </p:grpSpPr>
                <p:grpSp>
                  <p:nvGrpSpPr>
                    <p:cNvPr id="21" name="Group 579"/>
                    <p:cNvGrpSpPr>
                      <a:grpSpLocks noChangeAspect="1"/>
                    </p:cNvGrpSpPr>
                    <p:nvPr/>
                  </p:nvGrpSpPr>
                  <p:grpSpPr bwMode="auto">
                    <a:xfrm>
                      <a:off x="854" y="696"/>
                      <a:ext cx="56" cy="1429"/>
                      <a:chOff x="845" y="696"/>
                      <a:chExt cx="56" cy="1429"/>
                    </a:xfrm>
                  </p:grpSpPr>
                  <p:sp>
                    <p:nvSpPr>
                      <p:cNvPr id="2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2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22" name="Group 582"/>
                    <p:cNvGrpSpPr>
                      <a:grpSpLocks noChangeAspect="1"/>
                    </p:cNvGrpSpPr>
                    <p:nvPr/>
                  </p:nvGrpSpPr>
                  <p:grpSpPr bwMode="auto">
                    <a:xfrm rot="5400000">
                      <a:off x="855" y="696"/>
                      <a:ext cx="56" cy="1429"/>
                      <a:chOff x="845" y="696"/>
                      <a:chExt cx="56" cy="1429"/>
                    </a:xfrm>
                  </p:grpSpPr>
                  <p:sp>
                    <p:nvSpPr>
                      <p:cNvPr id="2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2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grpSp>
        </p:grpSp>
      </p:grpSp>
      <p:pic>
        <p:nvPicPr>
          <p:cNvPr id="47" name="纯音乐 - 红旗颂 - 纯音乐版2">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cstate="print"/>
          <a:stretch>
            <a:fillRect/>
          </a:stretch>
        </p:blipFill>
        <p:spPr>
          <a:xfrm>
            <a:off x="-1041078" y="-1295000"/>
            <a:ext cx="812549" cy="812549"/>
          </a:xfrm>
          <a:prstGeom prst="rect">
            <a:avLst/>
          </a:prstGeom>
        </p:spPr>
      </p:pic>
      <p:pic>
        <p:nvPicPr>
          <p:cNvPr id="5" name="图片 4" descr="51zJrq5EABL._SL500_AA300__2345看图王"/>
          <p:cNvPicPr>
            <a:picLocks noChangeAspect="1"/>
          </p:cNvPicPr>
          <p:nvPr/>
        </p:nvPicPr>
        <p:blipFill>
          <a:blip r:embed="rId8"/>
          <a:stretch>
            <a:fillRect/>
          </a:stretch>
        </p:blipFill>
        <p:spPr>
          <a:xfrm>
            <a:off x="-4445" y="-11430"/>
            <a:ext cx="12202795" cy="6870065"/>
          </a:xfrm>
          <a:prstGeom prst="rect">
            <a:avLst/>
          </a:prstGeom>
        </p:spPr>
      </p:pic>
      <p:pic>
        <p:nvPicPr>
          <p:cNvPr id="4" name="微视频1">
            <a:hlinkClick r:id="" action="ppaction://media"/>
          </p:cNvPr>
          <p:cNvPicPr/>
          <p:nvPr>
            <a:videoFile r:link="rId9"/>
            <p:extLst>
              <p:ext uri="{DAA4B4D4-6D71-4841-9C94-3DE7FCFB9230}">
                <p14:media xmlns:p14="http://schemas.microsoft.com/office/powerpoint/2010/main" r:link="rId10"/>
              </p:ext>
            </p:extLst>
          </p:nvPr>
        </p:nvPicPr>
        <p:blipFill>
          <a:blip r:embed="rId11"/>
          <a:stretch>
            <a:fillRect/>
          </a:stretch>
        </p:blipFill>
        <p:spPr>
          <a:xfrm>
            <a:off x="189865" y="212725"/>
            <a:ext cx="11746865" cy="5673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video>
              <p:cMediaNode vol="80000" numSld="999">
                <p:cTn id="2" repeatCount="indefinite" fill="hold" display="0">
                  <p:stCondLst>
                    <p:cond delay="indefinite"/>
                  </p:stCondLst>
                  <p:endCondLst>
                    <p:cond evt="onStopAudio" delay="0">
                      <p:tgtEl>
                        <p:sldTgt/>
                      </p:tgtEl>
                    </p:cond>
                  </p:endCondLst>
                </p:cTn>
                <p:tgtEl>
                  <p:spTgt spid="47"/>
                </p:tgtEl>
              </p:cMediaNode>
            </p:video>
            <p:video fullScrn="0">
              <p:cMediaNode>
                <p:cTn id="3" fill="hold" display="1">
                  <p:stCondLst>
                    <p:cond delay="indefinite"/>
                  </p:stCondLst>
                  <p:endCondLst>
                    <p:cond evt="onNext">
                      <p:tgtEl>
                        <p:sldTgt/>
                      </p:tgtEl>
                    </p:cond>
                    <p:cond evt="onPrev">
                      <p:tgtEl>
                        <p:sldTgt/>
                      </p:tgtEl>
                    </p:cond>
                  </p:endCondLst>
                </p:cTn>
                <p:tgtEl>
                  <p:spTgt spid="4"/>
                </p:tgtEl>
              </p:cMediaNode>
            </p:video>
            <p:seq concurrent="1" nextAc="seek">
              <p:cTn id="4" restart="whenNotActive" fill="hold" evtFilter="cancelBubble" nodeType="interactiveSeq">
                <p:stCondLst>
                  <p:cond evt="onClick" delay="0">
                    <p:tgtEl>
                      <p:spTgt spid="4"/>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additive="base">
                                        <p:cTn id="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1533355" y="1266062"/>
            <a:ext cx="6254682" cy="828675"/>
          </a:xfrm>
          <a:prstGeom prst="rect">
            <a:avLst/>
          </a:prstGeom>
          <a:noFill/>
        </p:spPr>
        <p:txBody>
          <a:bodyPr wrap="square" lIns="91400" tIns="45699" rIns="91400" bIns="45699" rtlCol="0">
            <a:spAutoFit/>
          </a:bodyPr>
          <a:lstStyle/>
          <a:p>
            <a:pPr algn="ctr"/>
            <a:r>
              <a:rPr lang="en-US" altLang="zh-CN" sz="4800" b="1" smtClean="0">
                <a:solidFill>
                  <a:srgbClr val="C00000"/>
                </a:solidFill>
                <a:latin typeface="微软雅黑" panose="020B0503020204020204" pitchFamily="34" charset="-122"/>
                <a:ea typeface="微软雅黑" panose="020B0503020204020204" pitchFamily="34" charset="-122"/>
              </a:rPr>
              <a:t>                   </a:t>
            </a:r>
            <a:r>
              <a:rPr lang="zh-CN" altLang="en-US" sz="4800" b="1" smtClean="0">
                <a:solidFill>
                  <a:srgbClr val="C00000"/>
                </a:solidFill>
                <a:latin typeface="微软雅黑" panose="020B0503020204020204" pitchFamily="34" charset="-122"/>
                <a:ea typeface="微软雅黑" panose="020B0503020204020204" pitchFamily="34" charset="-122"/>
              </a:rPr>
              <a:t>说一说：</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597413" y="2239541"/>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矩形 7"/>
          <p:cNvSpPr/>
          <p:nvPr/>
        </p:nvSpPr>
        <p:spPr>
          <a:xfrm>
            <a:off x="2597150" y="2556510"/>
            <a:ext cx="6790690" cy="1198880"/>
          </a:xfrm>
          <a:prstGeom prst="rect">
            <a:avLst/>
          </a:prstGeom>
          <a:noFill/>
          <a:ln>
            <a:noFill/>
          </a:ln>
        </p:spPr>
        <p:txBody>
          <a:bodyPr wrap="none" rtlCol="0" anchor="t">
            <a:spAutoFit/>
          </a:bodyPr>
          <a:lstStyle/>
          <a:p>
            <a:pPr algn="ctr"/>
            <a:r>
              <a:rPr lang="en-US" altLang="zh-CN" sz="7200" b="1">
                <a:solidFill>
                  <a:schemeClr val="tx1"/>
                </a:solidFill>
                <a:effectLst>
                  <a:outerShdw blurRad="38100" dist="19050" dir="2700000" algn="tl" rotWithShape="0">
                    <a:schemeClr val="dk1">
                      <a:alpha val="40000"/>
                    </a:schemeClr>
                  </a:outerShdw>
                </a:effectLst>
              </a:rPr>
              <a:t> </a:t>
            </a:r>
            <a:r>
              <a:rPr lang="zh-CN" altLang="en-US" sz="7200" b="1">
                <a:solidFill>
                  <a:schemeClr val="tx1"/>
                </a:solidFill>
                <a:effectLst>
                  <a:outerShdw blurRad="38100" dist="19050" dir="2700000" algn="tl" rotWithShape="0">
                    <a:schemeClr val="dk1">
                      <a:alpha val="40000"/>
                    </a:schemeClr>
                  </a:outerShdw>
                </a:effectLst>
              </a:rPr>
              <a:t>我与宪法的故事</a:t>
            </a:r>
            <a:endParaRPr lang="zh-CN" altLang="en-US" sz="72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1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210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AZLA9Q77NM6D1GH2TE62S}H"/>
          <p:cNvPicPr>
            <a:picLocks noChangeAspect="1"/>
          </p:cNvPicPr>
          <p:nvPr>
            <p:ph idx="1"/>
          </p:nvPr>
        </p:nvPicPr>
        <p:blipFill>
          <a:blip r:embed="rId1"/>
          <a:stretch>
            <a:fillRect/>
          </a:stretch>
        </p:blipFill>
        <p:spPr>
          <a:xfrm>
            <a:off x="-32385" y="-3810"/>
            <a:ext cx="12258040" cy="6864985"/>
          </a:xfrm>
          <a:prstGeom prst="rect">
            <a:avLst/>
          </a:prstGeom>
        </p:spPr>
      </p:pic>
      <p:grpSp>
        <p:nvGrpSpPr>
          <p:cNvPr id="6" name="组合 5"/>
          <p:cNvGrpSpPr/>
          <p:nvPr/>
        </p:nvGrpSpPr>
        <p:grpSpPr>
          <a:xfrm>
            <a:off x="1759585" y="1030605"/>
            <a:ext cx="7813675" cy="5102225"/>
            <a:chOff x="3165" y="1860"/>
            <a:chExt cx="11540" cy="6926"/>
          </a:xfrm>
        </p:grpSpPr>
        <p:pic>
          <p:nvPicPr>
            <p:cNvPr id="3" name="图片 2" descr="t015dbe3859451f609e"/>
            <p:cNvPicPr>
              <a:picLocks noChangeAspect="1"/>
            </p:cNvPicPr>
            <p:nvPr/>
          </p:nvPicPr>
          <p:blipFill>
            <a:blip r:embed="rId2"/>
            <a:stretch>
              <a:fillRect/>
            </a:stretch>
          </p:blipFill>
          <p:spPr>
            <a:xfrm>
              <a:off x="3165" y="1907"/>
              <a:ext cx="5274" cy="6834"/>
            </a:xfrm>
            <a:prstGeom prst="rect">
              <a:avLst/>
            </a:prstGeom>
          </p:spPr>
        </p:pic>
        <p:pic>
          <p:nvPicPr>
            <p:cNvPr id="5" name="图片 4" descr="t0157e70f374afb6880"/>
            <p:cNvPicPr>
              <a:picLocks noChangeAspect="1"/>
            </p:cNvPicPr>
            <p:nvPr/>
          </p:nvPicPr>
          <p:blipFill>
            <a:blip r:embed="rId3"/>
            <a:stretch>
              <a:fillRect/>
            </a:stretch>
          </p:blipFill>
          <p:spPr>
            <a:xfrm>
              <a:off x="8439" y="1860"/>
              <a:ext cx="6266" cy="6927"/>
            </a:xfrm>
            <a:prstGeom prst="rect">
              <a:avLst/>
            </a:prstGeom>
          </p:spPr>
        </p:pic>
      </p:grpSp>
      <p:sp>
        <p:nvSpPr>
          <p:cNvPr id="7" name="文本框 6"/>
          <p:cNvSpPr txBox="1"/>
          <p:nvPr/>
        </p:nvSpPr>
        <p:spPr>
          <a:xfrm>
            <a:off x="200025" y="293370"/>
            <a:ext cx="3218815" cy="583565"/>
          </a:xfrm>
          <a:prstGeom prst="rect">
            <a:avLst/>
          </a:prstGeom>
          <a:solidFill>
            <a:schemeClr val="accent2"/>
          </a:solidFill>
        </p:spPr>
        <p:txBody>
          <a:bodyPr wrap="square" rtlCol="0">
            <a:spAutoFit/>
          </a:bodyPr>
          <a:p>
            <a:r>
              <a:rPr lang="zh-CN" sz="3200">
                <a:solidFill>
                  <a:schemeClr val="tx1"/>
                </a:solidFill>
                <a:latin typeface="华文琥珀" panose="02010800040101010101" charset="-122"/>
                <a:ea typeface="华文琥珀" panose="02010800040101010101" charset="-122"/>
              </a:rPr>
              <a:t>跟着老师学宪法</a:t>
            </a:r>
            <a:endParaRPr lang="zh-CN" sz="3200">
              <a:solidFill>
                <a:schemeClr val="tx1"/>
              </a:solidFill>
              <a:latin typeface="华文琥珀" panose="02010800040101010101" charset="-122"/>
              <a:ea typeface="华文琥珀" panose="02010800040101010101" charset="-122"/>
            </a:endParaRPr>
          </a:p>
        </p:txBody>
      </p:sp>
      <p:sp>
        <p:nvSpPr>
          <p:cNvPr id="8" name="矩形 7"/>
          <p:cNvSpPr/>
          <p:nvPr/>
        </p:nvSpPr>
        <p:spPr>
          <a:xfrm>
            <a:off x="5614670" y="1741805"/>
            <a:ext cx="606425" cy="35242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5614670" y="2799080"/>
            <a:ext cx="1312545" cy="35242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5614670" y="2446655"/>
            <a:ext cx="2084705" cy="35242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614670" y="5676900"/>
            <a:ext cx="2335530" cy="35242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5614670" y="2094230"/>
            <a:ext cx="1312545" cy="35242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2" grpId="0" bldLvl="0" animBg="1"/>
      <p:bldP spid="10" grpId="0" bldLvl="0" animBg="1"/>
      <p:bldP spid="9" grpId="0" bldLvl="0"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81380" y="690245"/>
            <a:ext cx="10882630" cy="5077460"/>
          </a:xfrm>
          <a:prstGeom prst="rect">
            <a:avLst/>
          </a:prstGeom>
          <a:noFill/>
        </p:spPr>
        <p:txBody>
          <a:bodyPr wrap="square" rtlCol="0">
            <a:spAutoFit/>
          </a:bodyPr>
          <a:p>
            <a:r>
              <a:rPr lang="zh-CN" altLang="en-US" sz="3200">
                <a:latin typeface="黑体" panose="02010600030101010101" pitchFamily="49" charset="-122"/>
                <a:ea typeface="黑体" panose="02010600030101010101" pitchFamily="49" charset="-122"/>
              </a:rPr>
              <a:t>　</a:t>
            </a:r>
            <a:r>
              <a:rPr lang="zh-CN" altLang="en-US" sz="3600" spc="20">
                <a:solidFill>
                  <a:schemeClr val="tx1"/>
                </a:solidFill>
                <a:uFillTx/>
                <a:latin typeface="黑体" panose="02010600030101010101" pitchFamily="49" charset="-122"/>
                <a:ea typeface="黑体" panose="02010600030101010101" pitchFamily="49" charset="-122"/>
              </a:rPr>
              <a:t>“现行宪法总体而言是符合国情、符合实际的一部好宪法。但社会形势发生变化，宪法也要与时俱进，符合时代发展要求，要适应新形势，吸纳新经验，确认新成果，把党和人民在实践中坚持和发展中国特色社会主义取得的重大理论创新、实践创新、制度创新成果上升为宪法规定，为新时代全面推进国家治理体系和治理能力现代化提供宪法依据和宪法保障。” 中国刑事诉讼法学研究会会长</a:t>
            </a:r>
            <a:r>
              <a:rPr lang="zh-CN" altLang="en-US" sz="3600" spc="20">
                <a:solidFill>
                  <a:schemeClr val="accent5"/>
                </a:solidFill>
                <a:uFillTx/>
                <a:latin typeface="黑体" panose="02010600030101010101" pitchFamily="49" charset="-122"/>
                <a:ea typeface="黑体" panose="02010600030101010101" pitchFamily="49" charset="-122"/>
              </a:rPr>
              <a:t>卞建林</a:t>
            </a:r>
            <a:r>
              <a:rPr lang="zh-CN" altLang="en-US" sz="3600" spc="20">
                <a:solidFill>
                  <a:schemeClr val="tx1"/>
                </a:solidFill>
                <a:uFillTx/>
                <a:latin typeface="黑体" panose="02010600030101010101" pitchFamily="49" charset="-122"/>
                <a:ea typeface="黑体" panose="02010600030101010101" pitchFamily="49" charset="-122"/>
              </a:rPr>
              <a:t>说。</a:t>
            </a:r>
            <a:endParaRPr lang="zh-CN" altLang="en-US" sz="3600" spc="20">
              <a:solidFill>
                <a:schemeClr val="tx1"/>
              </a:solidFill>
              <a:uFillTx/>
              <a:latin typeface="黑体" panose="02010600030101010101" pitchFamily="49" charset="-122"/>
              <a:ea typeface="黑体" panose="02010600030101010101" pitchFamily="49" charset="-122"/>
            </a:endParaRPr>
          </a:p>
          <a:p>
            <a:endParaRPr lang="zh-CN" altLang="en-US" sz="3600" spc="20">
              <a:solidFill>
                <a:schemeClr val="tx1"/>
              </a:solidFill>
              <a:uFillTx/>
              <a:latin typeface="黑体" panose="02010600030101010101" pitchFamily="49" charset="-122"/>
              <a:ea typeface="黑体" panose="02010600030101010101" pitchFamily="49"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2925910" y="1413382"/>
            <a:ext cx="6254682" cy="828675"/>
          </a:xfrm>
          <a:prstGeom prst="rect">
            <a:avLst/>
          </a:prstGeom>
          <a:noFill/>
        </p:spPr>
        <p:txBody>
          <a:bodyPr wrap="square" lIns="91400" tIns="45699" rIns="91400" bIns="45699" rtlCol="0">
            <a:spAutoFit/>
          </a:bodyPr>
          <a:lstStyle/>
          <a:p>
            <a:pPr algn="ctr"/>
            <a:r>
              <a:rPr lang="zh-CN" altLang="en-US" sz="4800" b="1" smtClean="0">
                <a:solidFill>
                  <a:srgbClr val="C00000"/>
                </a:solidFill>
                <a:latin typeface="微软雅黑" panose="020B0503020204020204" pitchFamily="34" charset="-122"/>
                <a:ea typeface="微软雅黑" panose="020B0503020204020204" pitchFamily="34" charset="-122"/>
              </a:rPr>
              <a:t>赛一赛</a:t>
            </a:r>
            <a:endParaRPr lang="zh-CN" altLang="en-US" sz="4800" b="1" dirty="0">
              <a:solidFill>
                <a:srgbClr val="C00000"/>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bwMode="auto">
          <a:xfrm>
            <a:off x="2598683" y="235955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6"/>
          <p:cNvSpPr txBox="1"/>
          <p:nvPr/>
        </p:nvSpPr>
        <p:spPr>
          <a:xfrm>
            <a:off x="2748915" y="2689225"/>
            <a:ext cx="7172960" cy="1197610"/>
          </a:xfrm>
          <a:prstGeom prst="rect">
            <a:avLst/>
          </a:prstGeom>
          <a:noFill/>
        </p:spPr>
        <p:txBody>
          <a:bodyPr wrap="square" lIns="91400" tIns="45699" rIns="91400" bIns="45699" rtlCol="0">
            <a:spAutoFit/>
          </a:bodyPr>
          <a:lstStyle/>
          <a:p>
            <a:pPr algn="l"/>
            <a:r>
              <a:rPr lang="zh-CN" altLang="en-US" sz="7200" b="1" dirty="0">
                <a:solidFill>
                  <a:srgbClr val="002060"/>
                </a:solidFill>
                <a:effectLst>
                  <a:outerShdw blurRad="38100" dist="19050" dir="2700000" algn="tl" rotWithShape="0">
                    <a:schemeClr val="dk1">
                      <a:alpha val="40000"/>
                    </a:schemeClr>
                  </a:outerShdw>
                </a:effectLst>
                <a:sym typeface="+mn-ea"/>
              </a:rPr>
              <a:t>宪法知识大比拼</a:t>
            </a:r>
            <a:endParaRPr lang="zh-CN" altLang="en-US" sz="7200" b="1" dirty="0">
              <a:solidFill>
                <a:srgbClr val="00206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par>
                          <p:cTn id="12" fill="hold">
                            <p:stCondLst>
                              <p:cond delay="600"/>
                            </p:stCondLst>
                            <p:childTnLst>
                              <p:par>
                                <p:cTn id="13" presetID="16" presetClass="entr" presetSubtype="2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100"/>
                            </p:stCondLst>
                            <p:childTnLst>
                              <p:par>
                                <p:cTn id="17" presetID="12" presetClass="entr" presetSubtype="4" fill="hold" grpId="0" nodeType="afterEffect">
                                  <p:stCondLst>
                                    <p:cond delay="0"/>
                                  </p:stCondLst>
                                  <p:iterate type="lt">
                                    <p:tmPct val="10000"/>
                                  </p:iterate>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50"/>
                                        <p:tgtEl>
                                          <p:spTgt spid="20"/>
                                        </p:tgtEl>
                                        <p:attrNameLst>
                                          <p:attrName>ppt_y</p:attrName>
                                        </p:attrNameLst>
                                      </p:cBhvr>
                                      <p:tavLst>
                                        <p:tav tm="0">
                                          <p:val>
                                            <p:strVal val="#ppt_y+#ppt_h*1.125000"/>
                                          </p:val>
                                        </p:tav>
                                        <p:tav tm="100000">
                                          <p:val>
                                            <p:strVal val="#ppt_y"/>
                                          </p:val>
                                        </p:tav>
                                      </p:tavLst>
                                    </p:anim>
                                    <p:animEffect transition="in" filter="wipe(up)">
                                      <p:cBhvr>
                                        <p:cTn id="2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93810" y="127000"/>
            <a:ext cx="6254682" cy="705485"/>
          </a:xfrm>
          <a:prstGeom prst="rect">
            <a:avLst/>
          </a:prstGeom>
          <a:noFill/>
        </p:spPr>
        <p:txBody>
          <a:bodyPr wrap="square" lIns="91400" tIns="45699" rIns="91400" bIns="45699" rtlCol="0">
            <a:spAutoFit/>
          </a:bodyPr>
          <a:lstStyle/>
          <a:p>
            <a:pPr algn="ctr"/>
            <a:r>
              <a:rPr lang="en-US" altLang="zh-CN" sz="4000" b="1" dirty="0">
                <a:solidFill>
                  <a:srgbClr val="C00000"/>
                </a:solidFill>
                <a:latin typeface="微软雅黑" panose="020B0503020204020204" pitchFamily="34" charset="-122"/>
                <a:ea typeface="微软雅黑" panose="020B0503020204020204" pitchFamily="34" charset="-122"/>
              </a:rPr>
              <a:t>      </a:t>
            </a:r>
            <a:r>
              <a:rPr lang="zh-CN" altLang="en-US" sz="4000" b="1" dirty="0">
                <a:solidFill>
                  <a:srgbClr val="C00000"/>
                </a:solidFill>
                <a:latin typeface="微软雅黑" panose="020B0503020204020204" pitchFamily="34" charset="-122"/>
                <a:ea typeface="微软雅黑" panose="020B0503020204020204" pitchFamily="34" charset="-122"/>
              </a:rPr>
              <a:t>宪法知识大比拼</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308218" y="4955031"/>
            <a:ext cx="1115183" cy="707886"/>
          </a:xfrm>
          <a:prstGeom prst="rect">
            <a:avLst/>
          </a:prstGeom>
          <a:noFill/>
        </p:spPr>
        <p:txBody>
          <a:bodyPr wrap="square" rtlCol="0">
            <a:spAutoFit/>
          </a:bodyPr>
          <a:lstStyle/>
          <a:p>
            <a:pPr algn="ctr" defTabSz="914400" fontAlgn="base">
              <a:spcBef>
                <a:spcPct val="0"/>
              </a:spcBef>
              <a:spcAft>
                <a:spcPct val="0"/>
              </a:spcAft>
              <a:buFont typeface="Arial" panose="020B0604020202020204" pitchFamily="34" charset="0"/>
              <a:buNone/>
            </a:pPr>
            <a:r>
              <a:rPr lang="zh-CN" altLang="en-US" sz="2000" b="1" dirty="0">
                <a:solidFill>
                  <a:srgbClr val="FFFFFF"/>
                </a:solidFill>
                <a:latin typeface="微软雅黑" panose="020B0503020204020204" pitchFamily="34" charset="-122"/>
              </a:rPr>
              <a:t>党的优良传统</a:t>
            </a:r>
            <a:endParaRPr lang="zh-CN" altLang="en-US" sz="2000" b="1" dirty="0">
              <a:solidFill>
                <a:srgbClr val="FFFFFF"/>
              </a:solidFill>
              <a:latin typeface="微软雅黑" panose="020B0503020204020204" pitchFamily="34" charset="-122"/>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980" y="1809750"/>
            <a:ext cx="3835400" cy="3853180"/>
          </a:xfrm>
          <a:prstGeom prst="rect">
            <a:avLst/>
          </a:prstGeom>
        </p:spPr>
      </p:pic>
      <p:pic>
        <p:nvPicPr>
          <p:cNvPr id="13" name="图片 12" descr="t010d82e33727801e4b"/>
          <p:cNvPicPr>
            <a:picLocks noChangeAspect="1"/>
          </p:cNvPicPr>
          <p:nvPr/>
        </p:nvPicPr>
        <p:blipFill>
          <a:blip r:embed="rId2" cstate="print"/>
          <a:stretch>
            <a:fillRect/>
          </a:stretch>
        </p:blipFill>
        <p:spPr>
          <a:xfrm>
            <a:off x="1564640" y="1541145"/>
            <a:ext cx="2364740" cy="1967230"/>
          </a:xfrm>
          <a:prstGeom prst="rect">
            <a:avLst/>
          </a:prstGeom>
          <a:effectLst>
            <a:softEdge rad="63500"/>
          </a:effectLst>
        </p:spPr>
      </p:pic>
      <p:pic>
        <p:nvPicPr>
          <p:cNvPr id="23" name="图片 9" descr="RIN07SF%9@2K$]O_A(7HI6R"/>
          <p:cNvPicPr>
            <a:picLocks noChangeAspect="1"/>
          </p:cNvPicPr>
          <p:nvPr/>
        </p:nvPicPr>
        <p:blipFill>
          <a:blip r:embed="rId3" cstate="print"/>
          <a:stretch>
            <a:fillRect/>
          </a:stretch>
        </p:blipFill>
        <p:spPr>
          <a:xfrm>
            <a:off x="4047490" y="2338388"/>
            <a:ext cx="8013700" cy="2354262"/>
          </a:xfrm>
          <a:prstGeom prst="rect">
            <a:avLst/>
          </a:prstGeom>
          <a:noFill/>
          <a:ln w="9525">
            <a:noFill/>
          </a:ln>
        </p:spPr>
      </p:pic>
      <p:sp>
        <p:nvSpPr>
          <p:cNvPr id="24" name="文本框 23"/>
          <p:cNvSpPr txBox="1"/>
          <p:nvPr/>
        </p:nvSpPr>
        <p:spPr>
          <a:xfrm>
            <a:off x="4047490" y="2887663"/>
            <a:ext cx="7404100" cy="644525"/>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1.</a:t>
            </a:r>
            <a:r>
              <a:rPr lang="zh-CN" altLang="en-US" sz="3600" b="1">
                <a:latin typeface="幼圆" panose="02010509060101010101" charset="-122"/>
                <a:ea typeface="幼圆" panose="02010509060101010101" charset="-122"/>
                <a:sym typeface="宋体" panose="02010600030101010101" pitchFamily="2" charset="-122"/>
              </a:rPr>
              <a:t>中华人民共和国国歌是</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a:t>
            </a:r>
            <a:endParaRPr lang="zh-CN" altLang="en-US" sz="3600" b="1">
              <a:latin typeface="幼圆" panose="02010509060101010101" charset="-122"/>
              <a:ea typeface="幼圆" panose="02010509060101010101" charset="-122"/>
            </a:endParaRPr>
          </a:p>
        </p:txBody>
      </p:sp>
      <p:sp>
        <p:nvSpPr>
          <p:cNvPr id="25" name="文本框 11"/>
          <p:cNvSpPr txBox="1"/>
          <p:nvPr/>
        </p:nvSpPr>
        <p:spPr>
          <a:xfrm>
            <a:off x="5246053" y="3959225"/>
            <a:ext cx="4108450" cy="368300"/>
          </a:xfrm>
          <a:prstGeom prst="rect">
            <a:avLst/>
          </a:prstGeom>
          <a:noFill/>
          <a:ln w="9525">
            <a:noFill/>
          </a:ln>
        </p:spPr>
        <p:txBody>
          <a:bodyPr wrap="square" anchor="t">
            <a:spAutoFit/>
          </a:bodyPr>
          <a:lstStyle/>
          <a:p>
            <a:endParaRPr lang="zh-CN" altLang="en-US">
              <a:latin typeface="Arial" panose="020B0604020202020204" pitchFamily="34" charset="0"/>
              <a:ea typeface="宋体" panose="02010600030101010101" pitchFamily="2" charset="-122"/>
            </a:endParaRPr>
          </a:p>
        </p:txBody>
      </p:sp>
      <p:sp>
        <p:nvSpPr>
          <p:cNvPr id="26" name="文本框 12"/>
          <p:cNvSpPr txBox="1"/>
          <p:nvPr/>
        </p:nvSpPr>
        <p:spPr>
          <a:xfrm>
            <a:off x="4257040" y="3532188"/>
            <a:ext cx="8475663" cy="646112"/>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8.</a:t>
            </a:r>
            <a:r>
              <a:rPr lang="zh-CN" altLang="en-US" sz="3600" b="1">
                <a:latin typeface="幼圆" panose="02010509060101010101" charset="-122"/>
                <a:ea typeface="幼圆" panose="02010509060101010101" charset="-122"/>
                <a:sym typeface="宋体" panose="02010600030101010101" pitchFamily="2" charset="-122"/>
              </a:rPr>
              <a:t>中华人民共和国的立法机关是</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a:t>
            </a:r>
            <a:endParaRPr lang="zh-CN" altLang="en-US">
              <a:latin typeface="Arial" panose="020B0604020202020204" pitchFamily="34" charset="0"/>
              <a:ea typeface="宋体" panose="02010600030101010101" pitchFamily="2" charset="-122"/>
            </a:endParaRPr>
          </a:p>
        </p:txBody>
      </p:sp>
      <p:sp>
        <p:nvSpPr>
          <p:cNvPr id="27" name="文本框 13"/>
          <p:cNvSpPr txBox="1"/>
          <p:nvPr/>
        </p:nvSpPr>
        <p:spPr>
          <a:xfrm>
            <a:off x="4212590" y="3128963"/>
            <a:ext cx="7939088" cy="1198562"/>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7.</a:t>
            </a:r>
            <a:r>
              <a:rPr lang="zh-CN" altLang="en-US" sz="3600" b="1">
                <a:latin typeface="幼圆" panose="02010509060101010101" charset="-122"/>
                <a:ea typeface="幼圆" panose="02010509060101010101" charset="-122"/>
                <a:sym typeface="宋体" panose="02010600030101010101" pitchFamily="2" charset="-122"/>
              </a:rPr>
              <a:t>中华人民共和国公民对于任何国家机关和国家工作人员，有</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权利？</a:t>
            </a:r>
            <a:endParaRPr lang="zh-CN" altLang="en-US">
              <a:latin typeface="Arial" panose="020B0604020202020204" pitchFamily="34" charset="0"/>
              <a:ea typeface="宋体" panose="02010600030101010101" pitchFamily="2" charset="-122"/>
            </a:endParaRPr>
          </a:p>
        </p:txBody>
      </p:sp>
      <p:sp>
        <p:nvSpPr>
          <p:cNvPr id="28" name="文本框 27"/>
          <p:cNvSpPr txBox="1"/>
          <p:nvPr/>
        </p:nvSpPr>
        <p:spPr>
          <a:xfrm>
            <a:off x="4371340" y="2887663"/>
            <a:ext cx="8050213" cy="646112"/>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5.</a:t>
            </a:r>
            <a:r>
              <a:rPr lang="zh-CN" altLang="en-US" sz="3600" b="1">
                <a:latin typeface="幼圆" panose="02010509060101010101" charset="-122"/>
                <a:ea typeface="幼圆" panose="02010509060101010101" charset="-122"/>
                <a:sym typeface="宋体" panose="02010600030101010101" pitchFamily="2" charset="-122"/>
              </a:rPr>
              <a:t>中华人民共和国根本任务是</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a:t>
            </a:r>
            <a:endParaRPr lang="zh-CN" altLang="en-US">
              <a:latin typeface="Arial" panose="020B0604020202020204" pitchFamily="34" charset="0"/>
              <a:ea typeface="宋体" panose="02010600030101010101" pitchFamily="2" charset="-122"/>
            </a:endParaRPr>
          </a:p>
        </p:txBody>
      </p:sp>
      <p:sp>
        <p:nvSpPr>
          <p:cNvPr id="29" name="文本框 15"/>
          <p:cNvSpPr txBox="1"/>
          <p:nvPr/>
        </p:nvSpPr>
        <p:spPr>
          <a:xfrm>
            <a:off x="4082415" y="2887663"/>
            <a:ext cx="7558088" cy="644525"/>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4.</a:t>
            </a:r>
            <a:r>
              <a:rPr lang="zh-CN" altLang="en-US" sz="3600" b="1">
                <a:latin typeface="幼圆" panose="02010509060101010101" charset="-122"/>
                <a:ea typeface="幼圆" panose="02010509060101010101" charset="-122"/>
                <a:sym typeface="宋体" panose="02010600030101010101" pitchFamily="2" charset="-122"/>
              </a:rPr>
              <a:t>中华人民共和国国家性质是</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a:t>
            </a:r>
            <a:endParaRPr lang="zh-CN" altLang="en-US">
              <a:latin typeface="Arial" panose="020B0604020202020204" pitchFamily="34" charset="0"/>
              <a:ea typeface="宋体" panose="02010600030101010101" pitchFamily="2" charset="-122"/>
            </a:endParaRPr>
          </a:p>
        </p:txBody>
      </p:sp>
      <p:sp>
        <p:nvSpPr>
          <p:cNvPr id="30" name="文本框 29"/>
          <p:cNvSpPr txBox="1"/>
          <p:nvPr/>
        </p:nvSpPr>
        <p:spPr>
          <a:xfrm>
            <a:off x="4009390" y="2736850"/>
            <a:ext cx="8774113" cy="644525"/>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rPr>
              <a:t>2.</a:t>
            </a:r>
            <a:r>
              <a:rPr lang="zh-CN" altLang="en-US" sz="3600" b="1">
                <a:latin typeface="幼圆" panose="02010509060101010101" charset="-122"/>
                <a:ea typeface="幼圆" panose="02010509060101010101" charset="-122"/>
              </a:rPr>
              <a:t>中华人民共和国的一切权力属于</a:t>
            </a:r>
            <a:r>
              <a:rPr lang="zh-CN" altLang="en-US" sz="3600" b="1" u="sng">
                <a:latin typeface="幼圆" panose="02010509060101010101" charset="-122"/>
                <a:ea typeface="幼圆" panose="02010509060101010101" charset="-122"/>
              </a:rPr>
              <a:t>   </a:t>
            </a:r>
            <a:r>
              <a:rPr lang="zh-CN" altLang="en-US" sz="3600" b="1">
                <a:latin typeface="幼圆" panose="02010509060101010101" charset="-122"/>
                <a:ea typeface="幼圆" panose="02010509060101010101" charset="-122"/>
              </a:rPr>
              <a:t>？</a:t>
            </a:r>
            <a:r>
              <a:rPr lang="zh-CN" altLang="en-US" sz="3200">
                <a:latin typeface="Arial" panose="020B0604020202020204" pitchFamily="3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sp>
        <p:nvSpPr>
          <p:cNvPr id="31" name="文本框 30"/>
          <p:cNvSpPr txBox="1"/>
          <p:nvPr/>
        </p:nvSpPr>
        <p:spPr>
          <a:xfrm>
            <a:off x="3941128" y="2978150"/>
            <a:ext cx="8482012" cy="1200150"/>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6</a:t>
            </a:r>
            <a:r>
              <a:rPr lang="zh-CN" altLang="en-US" sz="3600" b="1">
                <a:latin typeface="幼圆" panose="02010509060101010101" charset="-122"/>
                <a:ea typeface="幼圆" panose="02010509060101010101" charset="-122"/>
                <a:sym typeface="宋体" panose="02010600030101010101" pitchFamily="2" charset="-122"/>
              </a:rPr>
              <a:t>.中华人民共和国公民的通信</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受法律保护？</a:t>
            </a:r>
            <a:endParaRPr lang="zh-CN" altLang="en-US">
              <a:latin typeface="Arial" panose="020B0604020202020204" pitchFamily="34" charset="0"/>
              <a:ea typeface="宋体" panose="02010600030101010101" pitchFamily="2" charset="-122"/>
            </a:endParaRPr>
          </a:p>
        </p:txBody>
      </p:sp>
      <p:sp>
        <p:nvSpPr>
          <p:cNvPr id="32" name="文本框 31"/>
          <p:cNvSpPr txBox="1"/>
          <p:nvPr/>
        </p:nvSpPr>
        <p:spPr>
          <a:xfrm>
            <a:off x="4257040" y="2736850"/>
            <a:ext cx="7383463" cy="644525"/>
          </a:xfrm>
          <a:prstGeom prst="rect">
            <a:avLst/>
          </a:prstGeom>
          <a:noFill/>
          <a:ln w="9525">
            <a:noFill/>
          </a:ln>
        </p:spPr>
        <p:txBody>
          <a:bodyPr wrap="square" anchor="t">
            <a:spAutoFit/>
          </a:bodyPr>
          <a:lstStyle/>
          <a:p>
            <a:r>
              <a:rPr lang="en-US" altLang="zh-CN" sz="3600" b="1">
                <a:latin typeface="幼圆" panose="02010509060101010101" charset="-122"/>
                <a:ea typeface="幼圆" panose="02010509060101010101" charset="-122"/>
                <a:sym typeface="宋体" panose="02010600030101010101" pitchFamily="2" charset="-122"/>
              </a:rPr>
              <a:t>3.</a:t>
            </a:r>
            <a:r>
              <a:rPr lang="zh-CN" altLang="en-US" sz="3600" b="1">
                <a:latin typeface="幼圆" panose="02010509060101010101" charset="-122"/>
                <a:ea typeface="幼圆" panose="02010509060101010101" charset="-122"/>
                <a:sym typeface="宋体" panose="02010600030101010101" pitchFamily="2" charset="-122"/>
              </a:rPr>
              <a:t>中华人民共和国根本制度是</a:t>
            </a:r>
            <a:r>
              <a:rPr lang="zh-CN" altLang="en-US" sz="3600" b="1" u="sng">
                <a:latin typeface="幼圆" panose="02010509060101010101" charset="-122"/>
                <a:ea typeface="幼圆" panose="02010509060101010101" charset="-122"/>
                <a:sym typeface="宋体" panose="02010600030101010101" pitchFamily="2" charset="-122"/>
              </a:rPr>
              <a:t>    </a:t>
            </a:r>
            <a:r>
              <a:rPr lang="zh-CN" altLang="en-US" sz="3600" b="1">
                <a:latin typeface="幼圆" panose="02010509060101010101" charset="-122"/>
                <a:ea typeface="幼圆" panose="02010509060101010101" charset="-122"/>
                <a:sym typeface="宋体" panose="02010600030101010101" pitchFamily="2" charset="-122"/>
              </a:rPr>
              <a:t>？</a:t>
            </a:r>
            <a:endParaRPr lang="zh-CN" altLang="en-US">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advTm="0">
        <p:random/>
      </p:transition>
    </mc:Choice>
    <mc:Fallback>
      <p:transition spd="med"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0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100"/>
                            </p:stCondLst>
                            <p:childTnLst>
                              <p:par>
                                <p:cTn id="19" presetID="3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blinds(horizontal)">
                                      <p:cBhvr>
                                        <p:cTn id="29" dur="500"/>
                                        <p:tgtEl>
                                          <p:spTgt spid="2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4" dur="500"/>
                                        <p:tgtEl>
                                          <p:spTgt spid="24">
                                            <p:txEl>
                                              <p:pRg st="0" end="0"/>
                                            </p:txEl>
                                          </p:spTgt>
                                        </p:tgtEl>
                                        <p:attrNameLst>
                                          <p:attrName>ppt_y</p:attrName>
                                        </p:attrNameLst>
                                      </p:cBhvr>
                                      <p:tavLst>
                                        <p:tav tm="0">
                                          <p:val>
                                            <p:strVal val="ppt_y"/>
                                          </p:val>
                                        </p:tav>
                                        <p:tav tm="100000">
                                          <p:val>
                                            <p:strVal val="1+ppt_h/2"/>
                                          </p:val>
                                        </p:tav>
                                      </p:tavLst>
                                    </p:anim>
                                    <p:set>
                                      <p:cBhvr>
                                        <p:cTn id="35" dur="1" fill="hold">
                                          <p:stCondLst>
                                            <p:cond delay="499"/>
                                          </p:stCondLst>
                                        </p:cTn>
                                        <p:tgtEl>
                                          <p:spTgt spid="24">
                                            <p:txEl>
                                              <p:pRg st="0" end="0"/>
                                            </p:txEl>
                                          </p:spTgt>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32" fill="hold" nodeType="clickEffect">
                                  <p:stCondLst>
                                    <p:cond delay="0"/>
                                  </p:stCondLst>
                                  <p:childTnLst>
                                    <p:animEffect transition="out" filter="diamond(out)">
                                      <p:cBhvr>
                                        <p:cTn id="42" dur="500"/>
                                        <p:tgtEl>
                                          <p:spTgt spid="30">
                                            <p:txEl>
                                              <p:pRg st="0" end="0"/>
                                            </p:txEl>
                                          </p:spTgt>
                                        </p:tgtEl>
                                      </p:cBhvr>
                                    </p:animEffect>
                                    <p:set>
                                      <p:cBhvr>
                                        <p:cTn id="43" dur="1" fill="hold">
                                          <p:stCondLst>
                                            <p:cond delay="500"/>
                                          </p:stCondLst>
                                        </p:cTn>
                                        <p:tgtEl>
                                          <p:spTgt spid="30">
                                            <p:txEl>
                                              <p:pRg st="0" end="0"/>
                                            </p:txEl>
                                          </p:spTgt>
                                        </p:tgtEl>
                                        <p:attrNameLst>
                                          <p:attrName>style.visibility</p:attrName>
                                        </p:attrNameLst>
                                      </p:cBhvr>
                                      <p:to>
                                        <p:strVal val="hidden"/>
                                      </p:to>
                                    </p:set>
                                  </p:childTnLst>
                                </p:cTn>
                              </p:par>
                            </p:childTnLst>
                          </p:cTn>
                        </p:par>
                        <p:par>
                          <p:cTn id="44" fill="hold">
                            <p:stCondLst>
                              <p:cond delay="500"/>
                            </p:stCondLst>
                            <p:childTnLst>
                              <p:par>
                                <p:cTn id="45" presetID="3" presetClass="entr" presetSubtype="10" fill="hold" nodeType="after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Effect transition="in" filter="blinds(horizontal)">
                                      <p:cBhvr>
                                        <p:cTn id="47" dur="500"/>
                                        <p:tgtEl>
                                          <p:spTgt spid="3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xit" presetSubtype="32" fill="hold" nodeType="clickEffect">
                                  <p:stCondLst>
                                    <p:cond delay="0"/>
                                  </p:stCondLst>
                                  <p:childTnLst>
                                    <p:animEffect transition="out" filter="diamond(out)">
                                      <p:cBhvr>
                                        <p:cTn id="51" dur="500"/>
                                        <p:tgtEl>
                                          <p:spTgt spid="32">
                                            <p:txEl>
                                              <p:pRg st="0" end="0"/>
                                            </p:txEl>
                                          </p:spTgt>
                                        </p:tgtEl>
                                      </p:cBhvr>
                                    </p:animEffect>
                                    <p:set>
                                      <p:cBhvr>
                                        <p:cTn id="52" dur="1" fill="hold">
                                          <p:stCondLst>
                                            <p:cond delay="500"/>
                                          </p:stCondLst>
                                        </p:cTn>
                                        <p:tgtEl>
                                          <p:spTgt spid="32">
                                            <p:txEl>
                                              <p:pRg st="0" end="0"/>
                                            </p:txEl>
                                          </p:spTgt>
                                        </p:tgtEl>
                                        <p:attrNameLst>
                                          <p:attrName>style.visibility</p:attrName>
                                        </p:attrNameLst>
                                      </p:cBhvr>
                                      <p:to>
                                        <p:strVal val="hidden"/>
                                      </p:to>
                                    </p:set>
                                  </p:childTnLst>
                                </p:cTn>
                              </p:par>
                            </p:childTnLst>
                          </p:cTn>
                        </p:par>
                        <p:par>
                          <p:cTn id="53" fill="hold">
                            <p:stCondLst>
                              <p:cond delay="500"/>
                            </p:stCondLst>
                            <p:childTnLst>
                              <p:par>
                                <p:cTn id="54" presetID="3" presetClass="entr" presetSubtype="10" fill="hold" nodeType="afterEffect">
                                  <p:stCondLst>
                                    <p:cond delay="0"/>
                                  </p:stCondLst>
                                  <p:childTnLst>
                                    <p:set>
                                      <p:cBhvr>
                                        <p:cTn id="55" dur="1" fill="hold">
                                          <p:stCondLst>
                                            <p:cond delay="0"/>
                                          </p:stCondLst>
                                        </p:cTn>
                                        <p:tgtEl>
                                          <p:spTgt spid="29">
                                            <p:txEl>
                                              <p:pRg st="0" end="0"/>
                                            </p:txEl>
                                          </p:spTgt>
                                        </p:tgtEl>
                                        <p:attrNameLst>
                                          <p:attrName>style.visibility</p:attrName>
                                        </p:attrNameLst>
                                      </p:cBhvr>
                                      <p:to>
                                        <p:strVal val="visible"/>
                                      </p:to>
                                    </p:set>
                                    <p:animEffect transition="in" filter="blinds(horizontal)">
                                      <p:cBhvr>
                                        <p:cTn id="56" dur="500"/>
                                        <p:tgtEl>
                                          <p:spTgt spid="2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xit" presetSubtype="32" fill="hold" nodeType="clickEffect">
                                  <p:stCondLst>
                                    <p:cond delay="0"/>
                                  </p:stCondLst>
                                  <p:childTnLst>
                                    <p:animEffect transition="out" filter="diamond(out)">
                                      <p:cBhvr>
                                        <p:cTn id="60" dur="500"/>
                                        <p:tgtEl>
                                          <p:spTgt spid="29">
                                            <p:txEl>
                                              <p:pRg st="0" end="0"/>
                                            </p:txEl>
                                          </p:spTgt>
                                        </p:tgtEl>
                                      </p:cBhvr>
                                    </p:animEffect>
                                    <p:set>
                                      <p:cBhvr>
                                        <p:cTn id="61" dur="1" fill="hold">
                                          <p:stCondLst>
                                            <p:cond delay="500"/>
                                          </p:stCondLst>
                                        </p:cTn>
                                        <p:tgtEl>
                                          <p:spTgt spid="29">
                                            <p:txEl>
                                              <p:pRg st="0" end="0"/>
                                            </p:txEl>
                                          </p:spTgt>
                                        </p:tgtEl>
                                        <p:attrNameLst>
                                          <p:attrName>style.visibility</p:attrName>
                                        </p:attrNameLst>
                                      </p:cBhvr>
                                      <p:to>
                                        <p:strVal val="hidden"/>
                                      </p:to>
                                    </p:set>
                                  </p:childTnLst>
                                </p:cTn>
                              </p:par>
                            </p:childTnLst>
                          </p:cTn>
                        </p:par>
                        <p:par>
                          <p:cTn id="62" fill="hold">
                            <p:stCondLst>
                              <p:cond delay="500"/>
                            </p:stCondLst>
                            <p:childTnLst>
                              <p:par>
                                <p:cTn id="63" presetID="2" presetClass="entr" presetSubtype="4" fill="hold" nodeType="afterEffect">
                                  <p:stCondLst>
                                    <p:cond delay="0"/>
                                  </p:stCondLst>
                                  <p:childTnLst>
                                    <p:set>
                                      <p:cBhvr>
                                        <p:cTn id="64" dur="1" fill="hold">
                                          <p:stCondLst>
                                            <p:cond delay="0"/>
                                          </p:stCondLst>
                                        </p:cTn>
                                        <p:tgtEl>
                                          <p:spTgt spid="28">
                                            <p:txEl>
                                              <p:pRg st="0" end="0"/>
                                            </p:txEl>
                                          </p:spTgt>
                                        </p:tgtEl>
                                        <p:attrNameLst>
                                          <p:attrName>style.visibility</p:attrName>
                                        </p:attrNameLst>
                                      </p:cBhvr>
                                      <p:to>
                                        <p:strVal val="visible"/>
                                      </p:to>
                                    </p:set>
                                    <p:anim calcmode="lin" valueType="num">
                                      <p:cBhvr additive="base">
                                        <p:cTn id="6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8" presetClass="exit" presetSubtype="32" fill="hold" nodeType="clickEffect">
                                  <p:stCondLst>
                                    <p:cond delay="0"/>
                                  </p:stCondLst>
                                  <p:childTnLst>
                                    <p:animEffect transition="out" filter="diamond(out)">
                                      <p:cBhvr>
                                        <p:cTn id="70" dur="500"/>
                                        <p:tgtEl>
                                          <p:spTgt spid="28">
                                            <p:txEl>
                                              <p:pRg st="0" end="0"/>
                                            </p:txEl>
                                          </p:spTgt>
                                        </p:tgtEl>
                                      </p:cBhvr>
                                    </p:animEffect>
                                    <p:set>
                                      <p:cBhvr>
                                        <p:cTn id="71" dur="1" fill="hold">
                                          <p:stCondLst>
                                            <p:cond delay="500"/>
                                          </p:stCondLst>
                                        </p:cTn>
                                        <p:tgtEl>
                                          <p:spTgt spid="28">
                                            <p:txEl>
                                              <p:pRg st="0" end="0"/>
                                            </p:txEl>
                                          </p:spTgt>
                                        </p:tgtEl>
                                        <p:attrNameLst>
                                          <p:attrName>style.visibility</p:attrName>
                                        </p:attrNameLst>
                                      </p:cBhvr>
                                      <p:to>
                                        <p:strVal val="hidden"/>
                                      </p:to>
                                    </p:set>
                                  </p:childTnLst>
                                </p:cTn>
                              </p:par>
                            </p:childTnLst>
                          </p:cTn>
                        </p:par>
                        <p:par>
                          <p:cTn id="72" fill="hold">
                            <p:stCondLst>
                              <p:cond delay="500"/>
                            </p:stCondLst>
                            <p:childTnLst>
                              <p:par>
                                <p:cTn id="73" presetID="3" presetClass="entr" presetSubtype="10" fill="hold" nodeType="afterEffect">
                                  <p:stCondLst>
                                    <p:cond delay="0"/>
                                  </p:stCondLst>
                                  <p:childTnLst>
                                    <p:set>
                                      <p:cBhvr>
                                        <p:cTn id="74" dur="1" fill="hold">
                                          <p:stCondLst>
                                            <p:cond delay="0"/>
                                          </p:stCondLst>
                                        </p:cTn>
                                        <p:tgtEl>
                                          <p:spTgt spid="31">
                                            <p:txEl>
                                              <p:pRg st="0" end="0"/>
                                            </p:txEl>
                                          </p:spTgt>
                                        </p:tgtEl>
                                        <p:attrNameLst>
                                          <p:attrName>style.visibility</p:attrName>
                                        </p:attrNameLst>
                                      </p:cBhvr>
                                      <p:to>
                                        <p:strVal val="visible"/>
                                      </p:to>
                                    </p:set>
                                    <p:animEffect transition="in" filter="blinds(horizontal)">
                                      <p:cBhvr>
                                        <p:cTn id="75" dur="500"/>
                                        <p:tgtEl>
                                          <p:spTgt spid="31">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nodeType="clickEffect">
                                  <p:stCondLst>
                                    <p:cond delay="0"/>
                                  </p:stCondLst>
                                  <p:childTnLst>
                                    <p:anim calcmode="lin" valueType="num">
                                      <p:cBhvr additive="base">
                                        <p:cTn id="79" dur="500"/>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0" dur="500"/>
                                        <p:tgtEl>
                                          <p:spTgt spid="31">
                                            <p:txEl>
                                              <p:pRg st="0" end="0"/>
                                            </p:txEl>
                                          </p:spTgt>
                                        </p:tgtEl>
                                        <p:attrNameLst>
                                          <p:attrName>ppt_y</p:attrName>
                                        </p:attrNameLst>
                                      </p:cBhvr>
                                      <p:tavLst>
                                        <p:tav tm="0">
                                          <p:val>
                                            <p:strVal val="ppt_y"/>
                                          </p:val>
                                        </p:tav>
                                        <p:tav tm="100000">
                                          <p:val>
                                            <p:strVal val="1+ppt_h/2"/>
                                          </p:val>
                                        </p:tav>
                                      </p:tavLst>
                                    </p:anim>
                                    <p:set>
                                      <p:cBhvr>
                                        <p:cTn id="81" dur="1" fill="hold">
                                          <p:stCondLst>
                                            <p:cond delay="499"/>
                                          </p:stCondLst>
                                        </p:cTn>
                                        <p:tgtEl>
                                          <p:spTgt spid="31">
                                            <p:txEl>
                                              <p:pRg st="0" end="0"/>
                                            </p:txEl>
                                          </p:spTgt>
                                        </p:tgtEl>
                                        <p:attrNameLst>
                                          <p:attrName>style.visibility</p:attrName>
                                        </p:attrNameLst>
                                      </p:cBhvr>
                                      <p:to>
                                        <p:strVal val="hidden"/>
                                      </p:to>
                                    </p:set>
                                  </p:childTnLst>
                                </p:cTn>
                              </p:par>
                            </p:childTnLst>
                          </p:cTn>
                        </p:par>
                        <p:par>
                          <p:cTn id="82" fill="hold">
                            <p:stCondLst>
                              <p:cond delay="500"/>
                            </p:stCondLst>
                            <p:childTnLst>
                              <p:par>
                                <p:cTn id="83" presetID="4" presetClass="entr" presetSubtype="16" fill="hold" nodeType="afterEffect">
                                  <p:stCondLst>
                                    <p:cond delay="0"/>
                                  </p:stCondLst>
                                  <p:childTnLst>
                                    <p:set>
                                      <p:cBhvr>
                                        <p:cTn id="84" dur="1" fill="hold">
                                          <p:stCondLst>
                                            <p:cond delay="0"/>
                                          </p:stCondLst>
                                        </p:cTn>
                                        <p:tgtEl>
                                          <p:spTgt spid="27">
                                            <p:txEl>
                                              <p:pRg st="0" end="0"/>
                                            </p:txEl>
                                          </p:spTgt>
                                        </p:tgtEl>
                                        <p:attrNameLst>
                                          <p:attrName>style.visibility</p:attrName>
                                        </p:attrNameLst>
                                      </p:cBhvr>
                                      <p:to>
                                        <p:strVal val="visible"/>
                                      </p:to>
                                    </p:set>
                                    <p:animEffect transition="in" filter="box(in)">
                                      <p:cBhvr>
                                        <p:cTn id="85" dur="500"/>
                                        <p:tgtEl>
                                          <p:spTgt spid="27">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0" dur="500"/>
                                        <p:tgtEl>
                                          <p:spTgt spid="27">
                                            <p:txEl>
                                              <p:pRg st="0" end="0"/>
                                            </p:txEl>
                                          </p:spTgt>
                                        </p:tgtEl>
                                        <p:attrNameLst>
                                          <p:attrName>ppt_y</p:attrName>
                                        </p:attrNameLst>
                                      </p:cBhvr>
                                      <p:tavLst>
                                        <p:tav tm="0">
                                          <p:val>
                                            <p:strVal val="ppt_y"/>
                                          </p:val>
                                        </p:tav>
                                        <p:tav tm="100000">
                                          <p:val>
                                            <p:strVal val="1+ppt_h/2"/>
                                          </p:val>
                                        </p:tav>
                                      </p:tavLst>
                                    </p:anim>
                                    <p:set>
                                      <p:cBhvr>
                                        <p:cTn id="91" dur="1" fill="hold">
                                          <p:stCondLst>
                                            <p:cond delay="499"/>
                                          </p:stCondLst>
                                        </p:cTn>
                                        <p:tgtEl>
                                          <p:spTgt spid="27">
                                            <p:txEl>
                                              <p:pRg st="0" end="0"/>
                                            </p:txEl>
                                          </p:spTgt>
                                        </p:tgtEl>
                                        <p:attrNameLst>
                                          <p:attrName>style.visibility</p:attrName>
                                        </p:attrNameLst>
                                      </p:cBhvr>
                                      <p:to>
                                        <p:strVal val="hidden"/>
                                      </p:to>
                                    </p:set>
                                  </p:childTnLst>
                                </p:cTn>
                              </p:par>
                            </p:childTnLst>
                          </p:cTn>
                        </p:par>
                        <p:par>
                          <p:cTn id="92" fill="hold">
                            <p:stCondLst>
                              <p:cond delay="500"/>
                            </p:stCondLst>
                            <p:childTnLst>
                              <p:par>
                                <p:cTn id="93" presetID="3" presetClass="entr" presetSubtype="10" fill="hold" nodeType="afterEffect">
                                  <p:stCondLst>
                                    <p:cond delay="0"/>
                                  </p:stCondLst>
                                  <p:childTnLst>
                                    <p:set>
                                      <p:cBhvr>
                                        <p:cTn id="94" dur="1" fill="hold">
                                          <p:stCondLst>
                                            <p:cond delay="0"/>
                                          </p:stCondLst>
                                        </p:cTn>
                                        <p:tgtEl>
                                          <p:spTgt spid="26">
                                            <p:txEl>
                                              <p:pRg st="0" end="0"/>
                                            </p:txEl>
                                          </p:spTgt>
                                        </p:tgtEl>
                                        <p:attrNameLst>
                                          <p:attrName>style.visibility</p:attrName>
                                        </p:attrNameLst>
                                      </p:cBhvr>
                                      <p:to>
                                        <p:strVal val="visible"/>
                                      </p:to>
                                    </p:set>
                                    <p:animEffect transition="in" filter="blinds(horizontal)">
                                      <p:cBhvr>
                                        <p:cTn id="9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tags/tag1.xml><?xml version="1.0" encoding="utf-8"?>
<p:tagLst xmlns:p="http://schemas.openxmlformats.org/presentationml/2006/main">
  <p:tag name="KSO_WM_TEMPLATE_CATEGORY" val="diagram"/>
  <p:tag name="KSO_WM_TEMPLATE_INDEX" val="20165065"/>
  <p:tag name="KSO_WM_TAG_VERSION" val="1.0"/>
  <p:tag name="KSO_WM_SLIDE_ID" val="diagram20165065_1"/>
  <p:tag name="KSO_WM_SLIDE_INDEX" val="1"/>
  <p:tag name="KSO_WM_SLIDE_ITEM_CNT" val="3"/>
  <p:tag name="KSO_WM_SLIDE_LAYOUT" val="p"/>
  <p:tag name="KSO_WM_SLIDE_LAYOUT_CNT" val="1"/>
  <p:tag name="KSO_WM_SLIDE_TYPE" val="text"/>
  <p:tag name="KSO_WM_BEAUTIFY_FLAG" val="#wm#"/>
  <p:tag name="KSO_WM_SLIDE_POSITION" val="182*156"/>
  <p:tag name="KSO_WM_SLIDE_SIZE" val="595*226"/>
  <p:tag name="KSO_WM_DIAGRAM_GROUP_CODE" val="p1-1"/>
</p:tagLst>
</file>

<file path=ppt/tags/tag2.xml><?xml version="1.0" encoding="utf-8"?>
<p:tagLst xmlns:p="http://schemas.openxmlformats.org/presentationml/2006/main">
  <p:tag name="KSO_WM_TEMPLATE_CATEGORY" val="diagram"/>
  <p:tag name="KSO_WM_TEMPLATE_INDEX" val="20165066"/>
  <p:tag name="KSO_WM_TAG_VERSION" val="1.0"/>
  <p:tag name="KSO_WM_SLIDE_ID" val="diagram20165066_1"/>
  <p:tag name="KSO_WM_SLIDE_INDEX" val="1"/>
  <p:tag name="KSO_WM_SLIDE_ITEM_CNT" val="3"/>
  <p:tag name="KSO_WM_SLIDE_LAYOUT" val="p"/>
  <p:tag name="KSO_WM_SLIDE_LAYOUT_CNT" val="1"/>
  <p:tag name="KSO_WM_SLIDE_TYPE" val="text"/>
  <p:tag name="KSO_WM_BEAUTIFY_FLAG" val="#wm#"/>
  <p:tag name="KSO_WM_SLIDE_POSITION" val="292*158"/>
  <p:tag name="KSO_WM_SLIDE_SIZE" val="375*222"/>
  <p:tag name="KSO_WM_DIAGRAM_GROUP_CODE" val="p1-1"/>
</p:tagLst>
</file>

<file path=ppt/theme/theme1.xml><?xml version="1.0" encoding="utf-8"?>
<a:theme xmlns:a="http://schemas.openxmlformats.org/drawingml/2006/main" name="4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微软雅黑">
      <a:majorFont>
        <a:latin typeface="Constant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2670</Words>
  <Application>WPS 演示</Application>
  <PresentationFormat>自定义</PresentationFormat>
  <Paragraphs>260</Paragraphs>
  <Slides>28</Slides>
  <Notes>1</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28</vt:i4>
      </vt:variant>
    </vt:vector>
  </HeadingPairs>
  <TitlesOfParts>
    <vt:vector size="51" baseType="lpstr">
      <vt:lpstr>Arial</vt:lpstr>
      <vt:lpstr>宋体</vt:lpstr>
      <vt:lpstr>Wingdings</vt:lpstr>
      <vt:lpstr>华文行楷</vt:lpstr>
      <vt:lpstr>微软雅黑</vt:lpstr>
      <vt:lpstr>幼圆</vt:lpstr>
      <vt:lpstr>Calibri</vt:lpstr>
      <vt:lpstr>Tahoma</vt:lpstr>
      <vt:lpstr>华文新魏</vt:lpstr>
      <vt:lpstr>Arial Unicode MS</vt:lpstr>
      <vt:lpstr>Arial Narrow</vt:lpstr>
      <vt:lpstr>黑体</vt:lpstr>
      <vt:lpstr>Times New Roman</vt:lpstr>
      <vt:lpstr>华文细黑</vt:lpstr>
      <vt:lpstr>华文中宋</vt:lpstr>
      <vt:lpstr>Arial Unicode MS</vt:lpstr>
      <vt:lpstr>Constantia</vt:lpstr>
      <vt:lpstr>华文琥珀</vt:lpstr>
      <vt:lpstr>Calibri</vt:lpstr>
      <vt:lpstr>微软雅黑</vt:lpstr>
      <vt:lpstr>方正兰亭超细黑简体</vt:lpstr>
      <vt:lpstr>楷体_GB2312</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PGOS</dc:creator>
  <cp:lastModifiedBy>王金权</cp:lastModifiedBy>
  <cp:revision>238</cp:revision>
  <dcterms:created xsi:type="dcterms:W3CDTF">2017-01-14T09:35:00Z</dcterms:created>
  <dcterms:modified xsi:type="dcterms:W3CDTF">2018-03-14T07:00:50Z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